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8.xml" ContentType="application/vnd.openxmlformats-officedocument.presentationml.notesSlide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30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7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notesSlides/notesSlide16.xml" ContentType="application/vnd.openxmlformats-officedocument.presentationml.notesSlide+xml"/>
  <Override PartName="/ppt/notesSlides/notesSlide21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ppt/notesSlides/notesSlide7.xml" ContentType="application/vnd.openxmlformats-officedocument.presentationml.notesSlide+xml"/>
  <Override PartName="/ppt/notesSlides/notesSlide15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4.xml" ContentType="application/vnd.openxmlformats-officedocument.presentationml.notesSlide+xml"/>
  <Override PartName="/ppt/notesSlides/notesSlide19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Default Extension="jpeg" ContentType="image/jpeg"/>
  <Override PartName="/ppt/notesSlides/notesSlide18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7.xml" ContentType="application/vnd.openxmlformats-officedocument.presentationml.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Override PartName="/ppt/notesSlides/notesSlide10.xml" ContentType="application/vnd.openxmlformats-officedocument.presentationml.notesSlide+xml"/>
  <Default Extension="rels" ContentType="application/vnd.openxmlformats-package.relationships+xml"/>
  <Override PartName="/ppt/slides/slide9.xml" ContentType="application/vnd.openxmlformats-officedocument.presentationml.slide+xml"/>
  <Override PartName="/ppt/notesSlides/notesSlide24.xml" ContentType="application/vnd.openxmlformats-officedocument.presentationml.notesSlide+xml"/>
  <Override PartName="/ppt/slides/slide24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7" r:id="rId3"/>
    <p:sldId id="290" r:id="rId4"/>
    <p:sldId id="259" r:id="rId5"/>
    <p:sldId id="291" r:id="rId6"/>
    <p:sldId id="260" r:id="rId7"/>
    <p:sldId id="261" r:id="rId8"/>
    <p:sldId id="29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93" r:id="rId18"/>
    <p:sldId id="272" r:id="rId19"/>
    <p:sldId id="273" r:id="rId20"/>
    <p:sldId id="274" r:id="rId21"/>
    <p:sldId id="276" r:id="rId22"/>
    <p:sldId id="294" r:id="rId23"/>
    <p:sldId id="280" r:id="rId24"/>
    <p:sldId id="281" r:id="rId25"/>
    <p:sldId id="295" r:id="rId26"/>
    <p:sldId id="296" r:id="rId27"/>
    <p:sldId id="286" r:id="rId28"/>
    <p:sldId id="287" r:id="rId29"/>
    <p:sldId id="288" r:id="rId30"/>
    <p:sldId id="289" r:id="rId31"/>
  </p:sldIdLst>
  <p:sldSz cx="9902825" cy="6858000"/>
  <p:notesSz cx="6794500" cy="99060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ctr" rtl="0" eaLnBrk="0" fontAlgn="base" hangingPunct="0">
      <a:lnSpc>
        <a:spcPct val="140000"/>
      </a:lnSpc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lnSpc>
        <a:spcPct val="140000"/>
      </a:lnSpc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lnSpc>
        <a:spcPct val="140000"/>
      </a:lnSpc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lnSpc>
        <a:spcPct val="140000"/>
      </a:lnSpc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lnSpc>
        <a:spcPct val="140000"/>
      </a:lnSpc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 useTimings="0">
    <p:present/>
    <p:sldAll/>
    <p:penClr>
      <a:schemeClr val="tx1"/>
    </p:penClr>
  </p:showPr>
  <p:clrMru>
    <a:srgbClr val="FF6600"/>
    <a:srgbClr val="013C7D"/>
    <a:srgbClr val="4F79FF"/>
    <a:srgbClr val="0152AB"/>
    <a:srgbClr val="014EAB"/>
    <a:srgbClr val="DE129A"/>
    <a:srgbClr val="006699"/>
    <a:srgbClr val="0434A0"/>
    <a:srgbClr val="0A189A"/>
    <a:srgbClr val="76001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20079" autoAdjust="0"/>
    <p:restoredTop sz="95878" autoAdjust="0"/>
  </p:normalViewPr>
  <p:slideViewPr>
    <p:cSldViewPr>
      <p:cViewPr varScale="1">
        <p:scale>
          <a:sx n="98" d="100"/>
          <a:sy n="98" d="100"/>
        </p:scale>
        <p:origin x="-224" y="-112"/>
      </p:cViewPr>
      <p:guideLst>
        <p:guide orient="horz" pos="2160"/>
        <p:guide pos="311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64"/>
    </p:cViewPr>
  </p:sorterViewPr>
  <p:notesViewPr>
    <p:cSldViewPr>
      <p:cViewPr varScale="1">
        <p:scale>
          <a:sx n="52" d="100"/>
          <a:sy n="52" d="100"/>
        </p:scale>
        <p:origin x="-2628" y="-108"/>
      </p:cViewPr>
      <p:guideLst>
        <p:guide orient="horz" pos="3119"/>
        <p:guide pos="2141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5" Type="http://schemas.openxmlformats.org/officeDocument/2006/relationships/presProps" Target="presProps.xml"/><Relationship Id="rId31" Type="http://schemas.openxmlformats.org/officeDocument/2006/relationships/slide" Target="slides/slide30.xml"/><Relationship Id="rId34" Type="http://schemas.openxmlformats.org/officeDocument/2006/relationships/printerSettings" Target="printerSettings/printerSettings1.bin"/><Relationship Id="rId7" Type="http://schemas.openxmlformats.org/officeDocument/2006/relationships/slide" Target="slides/slide6.xml"/><Relationship Id="rId3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29" Type="http://schemas.openxmlformats.org/officeDocument/2006/relationships/slide" Target="slides/slide28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38" Type="http://schemas.openxmlformats.org/officeDocument/2006/relationships/tableStyles" Target="tableStyles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-1733550" y="2376488"/>
            <a:ext cx="7461250" cy="51673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293" y="9409301"/>
            <a:ext cx="2944689" cy="494951"/>
          </a:xfrm>
          <a:prstGeom prst="rect">
            <a:avLst/>
          </a:prstGeom>
          <a:ln/>
        </p:spPr>
        <p:txBody>
          <a:bodyPr/>
          <a:lstStyle/>
          <a:p>
            <a:fld id="{DB653244-2974-4463-AF93-A75AB718D683}" type="slidenum">
              <a:rPr lang="en-US"/>
              <a:pPr/>
              <a:t>1</a:t>
            </a:fld>
            <a:endParaRPr lang="en-US"/>
          </a:p>
        </p:txBody>
      </p:sp>
      <p:sp>
        <p:nvSpPr>
          <p:cNvPr id="67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605" y="4706400"/>
            <a:ext cx="4987291" cy="44563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293" y="9409301"/>
            <a:ext cx="2944689" cy="494951"/>
          </a:xfrm>
          <a:prstGeom prst="rect">
            <a:avLst/>
          </a:prstGeom>
          <a:ln/>
        </p:spPr>
        <p:txBody>
          <a:bodyPr/>
          <a:lstStyle/>
          <a:p>
            <a:fld id="{12E86376-4C26-4DBB-AFE9-41ABD1EF9BBA}" type="slidenum">
              <a:rPr lang="en-US"/>
              <a:pPr/>
              <a:t>11</a:t>
            </a:fld>
            <a:endParaRPr lang="en-US"/>
          </a:p>
        </p:txBody>
      </p:sp>
      <p:sp>
        <p:nvSpPr>
          <p:cNvPr id="69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843" y="4704651"/>
            <a:ext cx="5436815" cy="44580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293" y="9409301"/>
            <a:ext cx="2944689" cy="494951"/>
          </a:xfrm>
          <a:prstGeom prst="rect">
            <a:avLst/>
          </a:prstGeom>
          <a:ln/>
        </p:spPr>
        <p:txBody>
          <a:bodyPr/>
          <a:lstStyle/>
          <a:p>
            <a:fld id="{7704C65B-A83E-46C2-A846-8C6396CBF811}" type="slidenum">
              <a:rPr lang="en-US"/>
              <a:pPr/>
              <a:t>12</a:t>
            </a:fld>
            <a:endParaRPr lang="en-US"/>
          </a:p>
        </p:txBody>
      </p:sp>
      <p:sp>
        <p:nvSpPr>
          <p:cNvPr id="69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843" y="4704651"/>
            <a:ext cx="5436815" cy="44580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293" y="9409301"/>
            <a:ext cx="2944689" cy="494951"/>
          </a:xfrm>
          <a:prstGeom prst="rect">
            <a:avLst/>
          </a:prstGeom>
          <a:ln/>
        </p:spPr>
        <p:txBody>
          <a:bodyPr/>
          <a:lstStyle/>
          <a:p>
            <a:fld id="{20111819-73EC-4BC3-ABFD-EEADC0BB3615}" type="slidenum">
              <a:rPr lang="en-US"/>
              <a:pPr/>
              <a:t>13</a:t>
            </a:fld>
            <a:endParaRPr lang="en-US"/>
          </a:p>
        </p:txBody>
      </p:sp>
      <p:sp>
        <p:nvSpPr>
          <p:cNvPr id="69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843" y="4704651"/>
            <a:ext cx="5436815" cy="44580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293" y="9409301"/>
            <a:ext cx="2944689" cy="494951"/>
          </a:xfrm>
          <a:prstGeom prst="rect">
            <a:avLst/>
          </a:prstGeom>
          <a:ln/>
        </p:spPr>
        <p:txBody>
          <a:bodyPr/>
          <a:lstStyle/>
          <a:p>
            <a:fld id="{C987CB8C-83A7-4CF9-BB38-BD4B7C6C2BA4}" type="slidenum">
              <a:rPr lang="en-US"/>
              <a:pPr/>
              <a:t>14</a:t>
            </a:fld>
            <a:endParaRPr lang="en-US"/>
          </a:p>
        </p:txBody>
      </p:sp>
      <p:sp>
        <p:nvSpPr>
          <p:cNvPr id="69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843" y="4704651"/>
            <a:ext cx="5436815" cy="44580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293" y="9409301"/>
            <a:ext cx="2944689" cy="494951"/>
          </a:xfrm>
          <a:prstGeom prst="rect">
            <a:avLst/>
          </a:prstGeom>
          <a:ln/>
        </p:spPr>
        <p:txBody>
          <a:bodyPr/>
          <a:lstStyle/>
          <a:p>
            <a:fld id="{15F2F409-6D94-4477-A84C-52E2C22D8EBB}" type="slidenum">
              <a:rPr lang="en-US"/>
              <a:pPr/>
              <a:t>15</a:t>
            </a:fld>
            <a:endParaRPr lang="en-US"/>
          </a:p>
        </p:txBody>
      </p:sp>
      <p:sp>
        <p:nvSpPr>
          <p:cNvPr id="69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843" y="4704651"/>
            <a:ext cx="5436815" cy="44580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293" y="9409301"/>
            <a:ext cx="2944689" cy="494951"/>
          </a:xfrm>
          <a:prstGeom prst="rect">
            <a:avLst/>
          </a:prstGeom>
          <a:ln/>
        </p:spPr>
        <p:txBody>
          <a:bodyPr/>
          <a:lstStyle/>
          <a:p>
            <a:fld id="{C47680C8-94CB-48D2-A7EC-71B1AD90C762}" type="slidenum">
              <a:rPr lang="en-US"/>
              <a:pPr/>
              <a:t>16</a:t>
            </a:fld>
            <a:endParaRPr lang="en-US"/>
          </a:p>
        </p:txBody>
      </p:sp>
      <p:sp>
        <p:nvSpPr>
          <p:cNvPr id="70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843" y="4704651"/>
            <a:ext cx="5436815" cy="44580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293" y="9409301"/>
            <a:ext cx="2944689" cy="494951"/>
          </a:xfrm>
          <a:prstGeom prst="rect">
            <a:avLst/>
          </a:prstGeom>
          <a:ln/>
        </p:spPr>
        <p:txBody>
          <a:bodyPr/>
          <a:lstStyle/>
          <a:p>
            <a:fld id="{103ABC9C-6F3B-4F53-8BA0-FA366AC01ACA}" type="slidenum">
              <a:rPr lang="en-US"/>
              <a:pPr/>
              <a:t>17</a:t>
            </a:fld>
            <a:endParaRPr lang="en-US"/>
          </a:p>
        </p:txBody>
      </p:sp>
      <p:sp>
        <p:nvSpPr>
          <p:cNvPr id="67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843" y="4704651"/>
            <a:ext cx="5436815" cy="44580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293" y="9409301"/>
            <a:ext cx="2944689" cy="494951"/>
          </a:xfrm>
          <a:prstGeom prst="rect">
            <a:avLst/>
          </a:prstGeom>
          <a:ln/>
        </p:spPr>
        <p:txBody>
          <a:bodyPr/>
          <a:lstStyle/>
          <a:p>
            <a:fld id="{7E1E1379-0961-462E-923D-10AAF9DF0762}" type="slidenum">
              <a:rPr lang="en-US"/>
              <a:pPr/>
              <a:t>18</a:t>
            </a:fld>
            <a:endParaRPr lang="en-US"/>
          </a:p>
        </p:txBody>
      </p:sp>
      <p:sp>
        <p:nvSpPr>
          <p:cNvPr id="70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843" y="4704651"/>
            <a:ext cx="5436815" cy="44580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293" y="9409301"/>
            <a:ext cx="2944689" cy="494951"/>
          </a:xfrm>
          <a:prstGeom prst="rect">
            <a:avLst/>
          </a:prstGeom>
          <a:ln/>
        </p:spPr>
        <p:txBody>
          <a:bodyPr/>
          <a:lstStyle/>
          <a:p>
            <a:fld id="{0A548F00-E5D6-4197-B5F5-D382F4F5AF28}" type="slidenum">
              <a:rPr lang="en-US"/>
              <a:pPr/>
              <a:t>19</a:t>
            </a:fld>
            <a:endParaRPr lang="en-US"/>
          </a:p>
        </p:txBody>
      </p:sp>
      <p:sp>
        <p:nvSpPr>
          <p:cNvPr id="70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843" y="4704651"/>
            <a:ext cx="5436815" cy="44580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293" y="9409301"/>
            <a:ext cx="2944689" cy="494951"/>
          </a:xfrm>
          <a:prstGeom prst="rect">
            <a:avLst/>
          </a:prstGeom>
          <a:ln/>
        </p:spPr>
        <p:txBody>
          <a:bodyPr/>
          <a:lstStyle/>
          <a:p>
            <a:fld id="{A55145D8-20B3-4D3E-80DC-4A15FDF28F36}" type="slidenum">
              <a:rPr lang="en-US"/>
              <a:pPr/>
              <a:t>20</a:t>
            </a:fld>
            <a:endParaRPr lang="en-US"/>
          </a:p>
        </p:txBody>
      </p:sp>
      <p:sp>
        <p:nvSpPr>
          <p:cNvPr id="70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843" y="4704651"/>
            <a:ext cx="5436815" cy="44580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293" y="9409301"/>
            <a:ext cx="2944689" cy="494951"/>
          </a:xfrm>
          <a:prstGeom prst="rect">
            <a:avLst/>
          </a:prstGeom>
          <a:ln/>
        </p:spPr>
        <p:txBody>
          <a:bodyPr/>
          <a:lstStyle/>
          <a:p>
            <a:fld id="{6D01FDD0-5C8D-4737-A373-69D938F30E90}" type="slidenum">
              <a:rPr lang="en-US"/>
              <a:pPr/>
              <a:t>2</a:t>
            </a:fld>
            <a:endParaRPr lang="en-US"/>
          </a:p>
        </p:txBody>
      </p:sp>
      <p:sp>
        <p:nvSpPr>
          <p:cNvPr id="73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843" y="4704651"/>
            <a:ext cx="5436815" cy="44580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293" y="9409301"/>
            <a:ext cx="2944689" cy="494951"/>
          </a:xfrm>
          <a:prstGeom prst="rect">
            <a:avLst/>
          </a:prstGeom>
          <a:ln/>
        </p:spPr>
        <p:txBody>
          <a:bodyPr/>
          <a:lstStyle/>
          <a:p>
            <a:fld id="{912DED70-FDCF-4D26-804E-BB1C19C328E2}" type="slidenum">
              <a:rPr lang="en-US"/>
              <a:pPr/>
              <a:t>21</a:t>
            </a:fld>
            <a:endParaRPr lang="en-US"/>
          </a:p>
        </p:txBody>
      </p:sp>
      <p:sp>
        <p:nvSpPr>
          <p:cNvPr id="70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843" y="4704651"/>
            <a:ext cx="5436815" cy="44580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293" y="9409301"/>
            <a:ext cx="2944689" cy="494951"/>
          </a:xfrm>
          <a:prstGeom prst="rect">
            <a:avLst/>
          </a:prstGeom>
          <a:ln/>
        </p:spPr>
        <p:txBody>
          <a:bodyPr/>
          <a:lstStyle/>
          <a:p>
            <a:fld id="{2CEB5943-630E-4FB1-922A-D3DEC629766B}" type="slidenum">
              <a:rPr lang="en-US"/>
              <a:pPr/>
              <a:t>23</a:t>
            </a:fld>
            <a:endParaRPr lang="en-US"/>
          </a:p>
        </p:txBody>
      </p:sp>
      <p:sp>
        <p:nvSpPr>
          <p:cNvPr id="71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843" y="4704651"/>
            <a:ext cx="5436815" cy="44580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293" y="9409301"/>
            <a:ext cx="2944689" cy="494951"/>
          </a:xfrm>
          <a:prstGeom prst="rect">
            <a:avLst/>
          </a:prstGeom>
          <a:ln/>
        </p:spPr>
        <p:txBody>
          <a:bodyPr/>
          <a:lstStyle/>
          <a:p>
            <a:fld id="{B734E2AC-0CBC-47A4-8245-E067238C73FC}" type="slidenum">
              <a:rPr lang="en-US"/>
              <a:pPr/>
              <a:t>24</a:t>
            </a:fld>
            <a:endParaRPr lang="en-US"/>
          </a:p>
        </p:txBody>
      </p:sp>
      <p:sp>
        <p:nvSpPr>
          <p:cNvPr id="71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843" y="4704651"/>
            <a:ext cx="5436815" cy="44580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28663" y="750888"/>
            <a:ext cx="5340350" cy="3700462"/>
          </a:xfrm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4875" y="4706938"/>
            <a:ext cx="4984750" cy="44561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293" y="9409301"/>
            <a:ext cx="2944689" cy="494951"/>
          </a:xfrm>
          <a:prstGeom prst="rect">
            <a:avLst/>
          </a:prstGeom>
          <a:ln/>
        </p:spPr>
        <p:txBody>
          <a:bodyPr/>
          <a:lstStyle/>
          <a:p>
            <a:fld id="{103ABC9C-6F3B-4F53-8BA0-FA366AC01ACA}" type="slidenum">
              <a:rPr lang="en-US"/>
              <a:pPr/>
              <a:t>26</a:t>
            </a:fld>
            <a:endParaRPr lang="en-US"/>
          </a:p>
        </p:txBody>
      </p:sp>
      <p:sp>
        <p:nvSpPr>
          <p:cNvPr id="67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843" y="4704651"/>
            <a:ext cx="5436815" cy="44580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293" y="9409301"/>
            <a:ext cx="2944689" cy="494951"/>
          </a:xfrm>
          <a:prstGeom prst="rect">
            <a:avLst/>
          </a:prstGeom>
          <a:ln/>
        </p:spPr>
        <p:txBody>
          <a:bodyPr/>
          <a:lstStyle/>
          <a:p>
            <a:fld id="{0183616F-9566-46C9-A56B-D694883AEF98}" type="slidenum">
              <a:rPr lang="en-US"/>
              <a:pPr/>
              <a:t>27</a:t>
            </a:fld>
            <a:endParaRPr lang="en-US"/>
          </a:p>
        </p:txBody>
      </p:sp>
      <p:sp>
        <p:nvSpPr>
          <p:cNvPr id="71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843" y="4704651"/>
            <a:ext cx="5436815" cy="44580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293" y="9409301"/>
            <a:ext cx="2944689" cy="494951"/>
          </a:xfrm>
          <a:prstGeom prst="rect">
            <a:avLst/>
          </a:prstGeom>
          <a:ln/>
        </p:spPr>
        <p:txBody>
          <a:bodyPr/>
          <a:lstStyle/>
          <a:p>
            <a:fld id="{C68E970C-091E-4F60-A5D6-FC02CFD3C970}" type="slidenum">
              <a:rPr lang="en-US"/>
              <a:pPr/>
              <a:t>28</a:t>
            </a:fld>
            <a:endParaRPr lang="en-US"/>
          </a:p>
        </p:txBody>
      </p:sp>
      <p:sp>
        <p:nvSpPr>
          <p:cNvPr id="71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843" y="4704651"/>
            <a:ext cx="5436815" cy="44580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293" y="9409301"/>
            <a:ext cx="2944689" cy="494951"/>
          </a:xfrm>
          <a:prstGeom prst="rect">
            <a:avLst/>
          </a:prstGeom>
          <a:ln/>
        </p:spPr>
        <p:txBody>
          <a:bodyPr/>
          <a:lstStyle/>
          <a:p>
            <a:fld id="{7A5D6FF6-F37A-483B-BCCC-84BC63C32F38}" type="slidenum">
              <a:rPr lang="en-US"/>
              <a:pPr/>
              <a:t>29</a:t>
            </a:fld>
            <a:endParaRPr lang="en-US"/>
          </a:p>
        </p:txBody>
      </p:sp>
      <p:sp>
        <p:nvSpPr>
          <p:cNvPr id="71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843" y="4704651"/>
            <a:ext cx="5436815" cy="44580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293" y="9409301"/>
            <a:ext cx="2944689" cy="494951"/>
          </a:xfrm>
          <a:prstGeom prst="rect">
            <a:avLst/>
          </a:prstGeom>
          <a:ln/>
        </p:spPr>
        <p:txBody>
          <a:bodyPr/>
          <a:lstStyle/>
          <a:p>
            <a:fld id="{637C1F06-3F31-435D-A8E1-B41D8C094936}" type="slidenum">
              <a:rPr lang="en-US"/>
              <a:pPr/>
              <a:t>30</a:t>
            </a:fld>
            <a:endParaRPr lang="en-US"/>
          </a:p>
        </p:txBody>
      </p:sp>
      <p:sp>
        <p:nvSpPr>
          <p:cNvPr id="74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843" y="4704651"/>
            <a:ext cx="5436815" cy="44580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293" y="9409301"/>
            <a:ext cx="2944689" cy="494951"/>
          </a:xfrm>
          <a:prstGeom prst="rect">
            <a:avLst/>
          </a:prstGeom>
          <a:ln/>
        </p:spPr>
        <p:txBody>
          <a:bodyPr/>
          <a:lstStyle/>
          <a:p>
            <a:fld id="{103ABC9C-6F3B-4F53-8BA0-FA366AC01ACA}" type="slidenum">
              <a:rPr lang="en-US"/>
              <a:pPr/>
              <a:t>3</a:t>
            </a:fld>
            <a:endParaRPr lang="en-US"/>
          </a:p>
        </p:txBody>
      </p:sp>
      <p:sp>
        <p:nvSpPr>
          <p:cNvPr id="67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843" y="4704651"/>
            <a:ext cx="5436815" cy="44580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293" y="9409301"/>
            <a:ext cx="2944689" cy="494951"/>
          </a:xfrm>
          <a:prstGeom prst="rect">
            <a:avLst/>
          </a:prstGeom>
          <a:ln/>
        </p:spPr>
        <p:txBody>
          <a:bodyPr/>
          <a:lstStyle/>
          <a:p>
            <a:fld id="{CFC54E94-A84C-4F7F-900F-A3877A5C465B}" type="slidenum">
              <a:rPr lang="en-US"/>
              <a:pPr/>
              <a:t>4</a:t>
            </a:fld>
            <a:endParaRPr lang="en-US"/>
          </a:p>
        </p:txBody>
      </p:sp>
      <p:sp>
        <p:nvSpPr>
          <p:cNvPr id="68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843" y="4704651"/>
            <a:ext cx="5436815" cy="44580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293" y="9409301"/>
            <a:ext cx="2944689" cy="494951"/>
          </a:xfrm>
          <a:prstGeom prst="rect">
            <a:avLst/>
          </a:prstGeom>
          <a:ln/>
        </p:spPr>
        <p:txBody>
          <a:bodyPr/>
          <a:lstStyle/>
          <a:p>
            <a:fld id="{DB54C10B-5FA7-4EBF-88C0-40692CBB8539}" type="slidenum">
              <a:rPr lang="en-US"/>
              <a:pPr/>
              <a:t>6</a:t>
            </a:fld>
            <a:endParaRPr lang="en-US"/>
          </a:p>
        </p:txBody>
      </p:sp>
      <p:sp>
        <p:nvSpPr>
          <p:cNvPr id="68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843" y="4704651"/>
            <a:ext cx="5436815" cy="44580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293" y="9409301"/>
            <a:ext cx="2944689" cy="494951"/>
          </a:xfrm>
          <a:prstGeom prst="rect">
            <a:avLst/>
          </a:prstGeom>
          <a:ln/>
        </p:spPr>
        <p:txBody>
          <a:bodyPr/>
          <a:lstStyle/>
          <a:p>
            <a:fld id="{E17D708D-3C49-491F-B133-D96FAAF26FEE}" type="slidenum">
              <a:rPr lang="en-US"/>
              <a:pPr/>
              <a:t>7</a:t>
            </a:fld>
            <a:endParaRPr lang="en-US"/>
          </a:p>
        </p:txBody>
      </p:sp>
      <p:sp>
        <p:nvSpPr>
          <p:cNvPr id="68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843" y="4704651"/>
            <a:ext cx="5436815" cy="44580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293" y="9409301"/>
            <a:ext cx="2944689" cy="494951"/>
          </a:xfrm>
          <a:prstGeom prst="rect">
            <a:avLst/>
          </a:prstGeom>
          <a:ln/>
        </p:spPr>
        <p:txBody>
          <a:bodyPr/>
          <a:lstStyle/>
          <a:p>
            <a:fld id="{103ABC9C-6F3B-4F53-8BA0-FA366AC01ACA}" type="slidenum">
              <a:rPr lang="en-US"/>
              <a:pPr/>
              <a:t>8</a:t>
            </a:fld>
            <a:endParaRPr lang="en-US"/>
          </a:p>
        </p:txBody>
      </p:sp>
      <p:sp>
        <p:nvSpPr>
          <p:cNvPr id="67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843" y="4704651"/>
            <a:ext cx="5436815" cy="44580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293" y="9409301"/>
            <a:ext cx="2944689" cy="494951"/>
          </a:xfrm>
          <a:prstGeom prst="rect">
            <a:avLst/>
          </a:prstGeom>
          <a:ln/>
        </p:spPr>
        <p:txBody>
          <a:bodyPr/>
          <a:lstStyle/>
          <a:p>
            <a:fld id="{F35B5473-B1DB-485D-8F55-D92AF59BF35D}" type="slidenum">
              <a:rPr lang="en-US"/>
              <a:pPr/>
              <a:t>9</a:t>
            </a:fld>
            <a:endParaRPr lang="en-US"/>
          </a:p>
        </p:txBody>
      </p:sp>
      <p:sp>
        <p:nvSpPr>
          <p:cNvPr id="69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843" y="4704651"/>
            <a:ext cx="5436815" cy="44580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293" y="9409301"/>
            <a:ext cx="2944689" cy="494951"/>
          </a:xfrm>
          <a:prstGeom prst="rect">
            <a:avLst/>
          </a:prstGeom>
          <a:ln/>
        </p:spPr>
        <p:txBody>
          <a:bodyPr/>
          <a:lstStyle/>
          <a:p>
            <a:fld id="{EC22F080-D33A-424C-A66A-9B5BDDDC377B}" type="slidenum">
              <a:rPr lang="en-US"/>
              <a:pPr/>
              <a:t>10</a:t>
            </a:fld>
            <a:endParaRPr lang="en-US"/>
          </a:p>
        </p:txBody>
      </p:sp>
      <p:sp>
        <p:nvSpPr>
          <p:cNvPr id="69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843" y="4704651"/>
            <a:ext cx="5436815" cy="44580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 bwMode="auto">
          <a:xfrm>
            <a:off x="0" y="0"/>
            <a:ext cx="9902825" cy="1295400"/>
          </a:xfrm>
          <a:prstGeom prst="rect">
            <a:avLst/>
          </a:prstGeom>
          <a:solidFill>
            <a:srgbClr val="000066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SG"/>
          </a:p>
        </p:txBody>
      </p:sp>
      <p:sp>
        <p:nvSpPr>
          <p:cNvPr id="24" name="Rectangle 3"/>
          <p:cNvSpPr>
            <a:spLocks noChangeArrowheads="1"/>
          </p:cNvSpPr>
          <p:nvPr userDrawn="1"/>
        </p:nvSpPr>
        <p:spPr bwMode="auto">
          <a:xfrm>
            <a:off x="0" y="0"/>
            <a:ext cx="7616825" cy="1295400"/>
          </a:xfrm>
          <a:prstGeom prst="rect">
            <a:avLst/>
          </a:prstGeom>
          <a:gradFill rotWithShape="1">
            <a:gsLst>
              <a:gs pos="0">
                <a:srgbClr val="0152AB">
                  <a:alpha val="90000"/>
                </a:srgb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SG"/>
          </a:p>
        </p:txBody>
      </p:sp>
      <p:grpSp>
        <p:nvGrpSpPr>
          <p:cNvPr id="13" name="Group 36"/>
          <p:cNvGrpSpPr>
            <a:grpSpLocks/>
          </p:cNvGrpSpPr>
          <p:nvPr userDrawn="1"/>
        </p:nvGrpSpPr>
        <p:grpSpPr bwMode="auto">
          <a:xfrm>
            <a:off x="6399213" y="0"/>
            <a:ext cx="3629025" cy="1371600"/>
            <a:chOff x="6399212" y="0"/>
            <a:chExt cx="3629092" cy="1371600"/>
          </a:xfrm>
        </p:grpSpPr>
        <p:pic>
          <p:nvPicPr>
            <p:cNvPr id="14" name="Picture 23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618412" y="0"/>
              <a:ext cx="1398714" cy="1295400"/>
            </a:xfrm>
            <a:prstGeom prst="parallelogram">
              <a:avLst/>
            </a:prstGeom>
            <a:noFill/>
            <a:ln w="12700" cap="flat" cmpd="sng" algn="ctr">
              <a:noFill/>
              <a:prstDash val="solid"/>
              <a:miter lim="800000"/>
              <a:headEnd/>
              <a:tailEnd/>
            </a:ln>
          </p:spPr>
        </p:pic>
        <p:grpSp>
          <p:nvGrpSpPr>
            <p:cNvPr id="15" name="Group 30"/>
            <p:cNvGrpSpPr>
              <a:grpSpLocks/>
            </p:cNvGrpSpPr>
            <p:nvPr userDrawn="1"/>
          </p:nvGrpSpPr>
          <p:grpSpPr bwMode="auto">
            <a:xfrm>
              <a:off x="6399212" y="0"/>
              <a:ext cx="3629092" cy="1371600"/>
              <a:chOff x="6524691" y="0"/>
              <a:chExt cx="3629092" cy="1371600"/>
            </a:xfrm>
          </p:grpSpPr>
          <p:grpSp>
            <p:nvGrpSpPr>
              <p:cNvPr id="16" name="Group 27"/>
              <p:cNvGrpSpPr>
                <a:grpSpLocks/>
              </p:cNvGrpSpPr>
              <p:nvPr userDrawn="1"/>
            </p:nvGrpSpPr>
            <p:grpSpPr bwMode="auto">
              <a:xfrm>
                <a:off x="6831078" y="0"/>
                <a:ext cx="3071747" cy="1295400"/>
                <a:chOff x="6831078" y="0"/>
                <a:chExt cx="3071747" cy="1295400"/>
              </a:xfrm>
            </p:grpSpPr>
            <p:pic>
              <p:nvPicPr>
                <p:cNvPr id="18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3" cstate="print">
                  <a:clrChange>
                    <a:clrFrom>
                      <a:srgbClr val="1078B3"/>
                    </a:clrFrom>
                    <a:clrTo>
                      <a:srgbClr val="1078B3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8685212" y="0"/>
                  <a:ext cx="1217613" cy="1295400"/>
                </a:xfrm>
                <a:prstGeom prst="parallelogram">
                  <a:avLst/>
                </a:prstGeom>
                <a:noFill/>
                <a:ln w="12700" cap="flat" cmpd="sng" algn="ctr">
                  <a:noFill/>
                  <a:prstDash val="solid"/>
                  <a:miter lim="800000"/>
                  <a:headEnd/>
                  <a:tailEnd/>
                </a:ln>
              </p:spPr>
            </p:pic>
            <p:pic>
              <p:nvPicPr>
                <p:cNvPr id="19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4" cstate="print">
                  <a:clrChange>
                    <a:clrFrom>
                      <a:srgbClr val="1078B3"/>
                    </a:clrFrom>
                    <a:clrTo>
                      <a:srgbClr val="1078B3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6831078" y="0"/>
                  <a:ext cx="1217613" cy="1295400"/>
                </a:xfrm>
                <a:prstGeom prst="parallelogram">
                  <a:avLst/>
                </a:prstGeom>
                <a:noFill/>
                <a:ln w="12700" cap="flat" cmpd="sng" algn="ctr">
                  <a:noFill/>
                  <a:prstDash val="solid"/>
                  <a:miter lim="800000"/>
                  <a:headEnd/>
                  <a:tailEnd/>
                </a:ln>
              </p:spPr>
            </p:pic>
          </p:grpSp>
          <p:sp>
            <p:nvSpPr>
              <p:cNvPr id="17" name="Rectangle 16"/>
              <p:cNvSpPr/>
              <p:nvPr userDrawn="1"/>
            </p:nvSpPr>
            <p:spPr>
              <a:xfrm>
                <a:off x="6524691" y="804863"/>
                <a:ext cx="3629092" cy="5667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2200" b="1" dirty="0">
                    <a:ln w="12700">
                      <a:noFill/>
                      <a:prstDash val="solid"/>
                    </a:ln>
                    <a:solidFill>
                      <a:srgbClr val="FFC000"/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Adobe Caslon Pro" pitchFamily="18" charset="0"/>
                  </a:rPr>
                  <a:t>Services Marketing</a:t>
                </a:r>
              </a:p>
            </p:txBody>
          </p:sp>
        </p:grpSp>
      </p:grpSp>
      <p:sp>
        <p:nvSpPr>
          <p:cNvPr id="28" name="Text Placeholder 27"/>
          <p:cNvSpPr>
            <a:spLocks noGrp="1"/>
          </p:cNvSpPr>
          <p:nvPr>
            <p:ph type="body" sz="quarter" idx="10"/>
          </p:nvPr>
        </p:nvSpPr>
        <p:spPr>
          <a:xfrm>
            <a:off x="379413" y="2209800"/>
            <a:ext cx="6477000" cy="2133600"/>
          </a:xfrm>
        </p:spPr>
        <p:txBody>
          <a:bodyPr/>
          <a:lstStyle>
            <a:lvl1pPr marL="0" indent="0" algn="ctr">
              <a:buNone/>
              <a:defRPr sz="2800"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5" name="Rectangle 24"/>
          <p:cNvSpPr/>
          <p:nvPr userDrawn="1"/>
        </p:nvSpPr>
        <p:spPr bwMode="auto">
          <a:xfrm>
            <a:off x="-1588" y="6629400"/>
            <a:ext cx="9904413" cy="228600"/>
          </a:xfrm>
          <a:prstGeom prst="rect">
            <a:avLst/>
          </a:prstGeom>
          <a:solidFill>
            <a:srgbClr val="000066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SG"/>
          </a:p>
        </p:txBody>
      </p:sp>
      <p:sp>
        <p:nvSpPr>
          <p:cNvPr id="26" name="Rectangle 3"/>
          <p:cNvSpPr>
            <a:spLocks noChangeArrowheads="1"/>
          </p:cNvSpPr>
          <p:nvPr userDrawn="1"/>
        </p:nvSpPr>
        <p:spPr bwMode="auto">
          <a:xfrm>
            <a:off x="-1588" y="6629400"/>
            <a:ext cx="7616825" cy="228600"/>
          </a:xfrm>
          <a:prstGeom prst="rect">
            <a:avLst/>
          </a:prstGeom>
          <a:gradFill rotWithShape="1">
            <a:gsLst>
              <a:gs pos="0">
                <a:srgbClr val="0152AB">
                  <a:alpha val="69000"/>
                </a:srgb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SG"/>
          </a:p>
        </p:txBody>
      </p:sp>
      <p:sp>
        <p:nvSpPr>
          <p:cNvPr id="27" name="Rectangle 57"/>
          <p:cNvSpPr>
            <a:spLocks noChangeArrowheads="1"/>
          </p:cNvSpPr>
          <p:nvPr userDrawn="1"/>
        </p:nvSpPr>
        <p:spPr bwMode="auto">
          <a:xfrm>
            <a:off x="0" y="6629400"/>
            <a:ext cx="9902825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None/>
              <a:defRPr/>
            </a:pPr>
            <a:endParaRPr lang="en-US" sz="1800" dirty="0">
              <a:solidFill>
                <a:srgbClr val="CC0000"/>
              </a:solidFill>
              <a:cs typeface="Arial" charset="0"/>
            </a:endParaRPr>
          </a:p>
        </p:txBody>
      </p:sp>
      <p:sp>
        <p:nvSpPr>
          <p:cNvPr id="29" name="Rectangle 63"/>
          <p:cNvSpPr>
            <a:spLocks noChangeArrowheads="1"/>
          </p:cNvSpPr>
          <p:nvPr userDrawn="1"/>
        </p:nvSpPr>
        <p:spPr bwMode="auto">
          <a:xfrm>
            <a:off x="0" y="6629400"/>
            <a:ext cx="2360613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 eaLnBrk="1" hangingPunct="1">
              <a:lnSpc>
                <a:spcPct val="100000"/>
              </a:lnSpc>
              <a:defRPr/>
            </a:pPr>
            <a:r>
              <a:rPr lang="en-GB" sz="1000" dirty="0">
                <a:solidFill>
                  <a:srgbClr val="FFC000"/>
                </a:solidFill>
                <a:cs typeface="Arial" charset="0"/>
              </a:rPr>
              <a:t>Slide © 2010 by Lovelock &amp; Wirtz</a:t>
            </a:r>
            <a:endParaRPr lang="en-US" sz="1000" dirty="0">
              <a:solidFill>
                <a:srgbClr val="FFC000"/>
              </a:solidFill>
              <a:cs typeface="Arial" charset="0"/>
            </a:endParaRPr>
          </a:p>
        </p:txBody>
      </p:sp>
      <p:sp>
        <p:nvSpPr>
          <p:cNvPr id="30" name="Rectangle 64"/>
          <p:cNvSpPr>
            <a:spLocks noChangeArrowheads="1"/>
          </p:cNvSpPr>
          <p:nvPr userDrawn="1"/>
        </p:nvSpPr>
        <p:spPr bwMode="auto">
          <a:xfrm>
            <a:off x="3884613" y="6629400"/>
            <a:ext cx="2438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1000" dirty="0">
                <a:solidFill>
                  <a:srgbClr val="FFC000"/>
                </a:solidFill>
                <a:cs typeface="Arial" charset="0"/>
              </a:rPr>
              <a:t>Services Marketing 7/e</a:t>
            </a:r>
          </a:p>
          <a:p>
            <a:pPr algn="r">
              <a:lnSpc>
                <a:spcPct val="90000"/>
              </a:lnSpc>
              <a:spcBef>
                <a:spcPct val="50000"/>
              </a:spcBef>
              <a:defRPr/>
            </a:pPr>
            <a:endParaRPr lang="en-US" sz="1000" dirty="0">
              <a:solidFill>
                <a:srgbClr val="F2A304"/>
              </a:solidFill>
              <a:cs typeface="Arial" charset="0"/>
            </a:endParaRPr>
          </a:p>
        </p:txBody>
      </p:sp>
      <p:sp>
        <p:nvSpPr>
          <p:cNvPr id="31" name="Rectangle 65"/>
          <p:cNvSpPr>
            <a:spLocks noChangeArrowheads="1"/>
          </p:cNvSpPr>
          <p:nvPr userDrawn="1"/>
        </p:nvSpPr>
        <p:spPr bwMode="auto">
          <a:xfrm>
            <a:off x="8304213" y="6642100"/>
            <a:ext cx="1600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1000" dirty="0">
                <a:solidFill>
                  <a:srgbClr val="FFC000"/>
                </a:solidFill>
                <a:cs typeface="Arial" charset="0"/>
              </a:rPr>
              <a:t>Chapter 1 – Page </a:t>
            </a:r>
            <a:fld id="{BB6D4E27-0A2A-4AE5-9117-F66E7FBBEB9D}" type="slidenum">
              <a:rPr lang="en-GB" sz="1000" dirty="0">
                <a:solidFill>
                  <a:srgbClr val="FFC000"/>
                </a:solidFill>
                <a:cs typeface="Arial" charset="0"/>
              </a:rPr>
              <a:pPr algn="r">
                <a:lnSpc>
                  <a:spcPct val="90000"/>
                </a:lnSpc>
                <a:spcBef>
                  <a:spcPct val="50000"/>
                </a:spcBef>
                <a:defRPr/>
              </a:pPr>
              <a:t>‹#›</a:t>
            </a:fld>
            <a:endParaRPr lang="en-GB" sz="1000" dirty="0">
              <a:solidFill>
                <a:srgbClr val="FFC000"/>
              </a:solidFill>
              <a:cs typeface="Arial" charset="0"/>
            </a:endParaRPr>
          </a:p>
          <a:p>
            <a:pPr algn="r">
              <a:lnSpc>
                <a:spcPct val="90000"/>
              </a:lnSpc>
              <a:spcBef>
                <a:spcPct val="50000"/>
              </a:spcBef>
              <a:defRPr/>
            </a:pPr>
            <a:endParaRPr lang="en-US" sz="1000" dirty="0">
              <a:cs typeface="Arial" charset="0"/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 userDrawn="1">
            <p:ph type="title"/>
          </p:nvPr>
        </p:nvSpPr>
        <p:spPr>
          <a:xfrm>
            <a:off x="227013" y="228600"/>
            <a:ext cx="6400799" cy="8382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34" charset="0"/>
                <a:ea typeface="+mj-ea"/>
                <a:cs typeface="Helvetica" pitchFamily="34" charset="0"/>
              </a:defRPr>
            </a:lvl1pPr>
          </a:lstStyle>
          <a:p>
            <a:pPr marL="0" marR="0" lvl="0" indent="0" algn="l" defTabSz="895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9" name="Rectangle 3"/>
          <p:cNvSpPr txBox="1">
            <a:spLocks noChangeArrowheads="1"/>
          </p:cNvSpPr>
          <p:nvPr userDrawn="1"/>
        </p:nvSpPr>
        <p:spPr bwMode="auto">
          <a:xfrm>
            <a:off x="268288" y="1600200"/>
            <a:ext cx="9407525" cy="4800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86163" tIns="42325" rIns="86163" bIns="42325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algn="l" defTabSz="869950" rtl="0" eaLnBrk="0" fontAlgn="base" latinLnBrk="0" hangingPunct="0">
              <a:lnSpc>
                <a:spcPct val="100000"/>
              </a:lnSpc>
              <a:spcBef>
                <a:spcPct val="80000"/>
              </a:spcBef>
              <a:spcAft>
                <a:spcPct val="0"/>
              </a:spcAft>
              <a:buClr>
                <a:srgbClr val="FF6600"/>
              </a:buClr>
              <a:buSzTx/>
              <a:buFont typeface="Webdings" pitchFamily="18" charset="2"/>
              <a:buChar char="="/>
              <a:tabLst>
                <a:tab pos="1582738" algn="l"/>
              </a:tabLst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303213" y="1600200"/>
            <a:ext cx="9372600" cy="4800600"/>
          </a:xfrm>
        </p:spPr>
        <p:txBody>
          <a:bodyPr/>
          <a:lstStyle>
            <a:lvl1pPr>
              <a:lnSpc>
                <a:spcPct val="100000"/>
              </a:lnSpc>
              <a:spcBef>
                <a:spcPts val="3000"/>
              </a:spcBef>
              <a:buClr>
                <a:srgbClr val="FF6600"/>
              </a:buClr>
              <a:defRPr lang="en-US" sz="2400" b="1" dirty="0" smtClean="0">
                <a:solidFill>
                  <a:srgbClr val="013C7D"/>
                </a:solidFill>
                <a:latin typeface="Helvetica" pitchFamily="34" charset="0"/>
                <a:ea typeface="+mn-ea"/>
                <a:cs typeface="Helvetica" pitchFamily="34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buClrTx/>
              <a:defRPr lang="en-US" sz="20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buClrTx/>
              <a:defRPr lang="en-US" sz="1800" b="1" i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3pPr>
            <a:lvl4pPr>
              <a:buClrTx/>
              <a:defRPr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4pPr>
            <a:lvl5pPr>
              <a:buClrTx/>
              <a:defRPr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5pPr>
          </a:lstStyle>
          <a:p>
            <a:pPr marL="457200" marR="0" lvl="0" indent="-457200" algn="l" defTabSz="869950" rtl="0" eaLnBrk="0" fontAlgn="base" latinLnBrk="0" hangingPunct="0">
              <a:lnSpc>
                <a:spcPct val="100000"/>
              </a:lnSpc>
              <a:spcBef>
                <a:spcPct val="80000"/>
              </a:spcBef>
              <a:spcAft>
                <a:spcPct val="0"/>
              </a:spcAft>
              <a:buClr>
                <a:srgbClr val="FF6600"/>
              </a:buClr>
              <a:buSzTx/>
              <a:buFont typeface="Webdings" pitchFamily="18" charset="2"/>
              <a:buChar char="="/>
              <a:tabLst>
                <a:tab pos="1582738" algn="l"/>
              </a:tabLst>
              <a:defRPr/>
            </a:pPr>
            <a:r>
              <a:rPr lang="en-US" dirty="0" smtClean="0"/>
              <a:t>Click to edit Master text styles</a:t>
            </a:r>
          </a:p>
          <a:p>
            <a:pPr marL="1084263" lvl="1" indent="-512763" algn="l" defTabSz="869950" rtl="0" eaLnBrk="0" fontAlgn="base" hangingPunct="0"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è"/>
              <a:tabLst>
                <a:tab pos="1582738" algn="l"/>
              </a:tabLst>
            </a:pPr>
            <a:r>
              <a:rPr lang="en-US" dirty="0" smtClean="0"/>
              <a:t>Second level</a:t>
            </a:r>
          </a:p>
          <a:p>
            <a:pPr marL="1214438" lvl="2" indent="392113" algn="l" defTabSz="869950" rtl="0" eaLnBrk="0" fontAlgn="base" hangingPunct="0"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v"/>
              <a:tabLst>
                <a:tab pos="1582738" algn="l"/>
              </a:tabLst>
            </a:pPr>
            <a:r>
              <a:rPr lang="en-US" dirty="0" smtClean="0"/>
              <a:t>Third level</a:t>
            </a:r>
            <a:endParaRPr lang="en-SG" dirty="0"/>
          </a:p>
        </p:txBody>
      </p:sp>
    </p:spTree>
  </p:cSld>
  <p:clrMapOvr>
    <a:masterClrMapping/>
  </p:clrMapOvr>
  <p:transition spd="med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012" y="228600"/>
            <a:ext cx="6400800" cy="8382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34" charset="0"/>
                <a:ea typeface="+mj-ea"/>
                <a:cs typeface="Helvetica" pitchFamily="34" charset="0"/>
              </a:defRPr>
            </a:lvl1pPr>
          </a:lstStyle>
          <a:p>
            <a:pPr marL="0" marR="0" lvl="0" indent="0" algn="l" defTabSz="895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1812" y="1447800"/>
            <a:ext cx="4152900" cy="4953000"/>
          </a:xfrm>
        </p:spPr>
        <p:txBody>
          <a:bodyPr/>
          <a:lstStyle>
            <a:lvl1pPr>
              <a:buClr>
                <a:srgbClr val="FF6600"/>
              </a:buClr>
              <a:defRPr lang="en-US" sz="2400" b="1" dirty="0" smtClean="0">
                <a:solidFill>
                  <a:srgbClr val="013C7D"/>
                </a:solidFill>
                <a:latin typeface="Helvetica" pitchFamily="34" charset="0"/>
                <a:ea typeface="+mn-ea"/>
                <a:cs typeface="Helvetica" pitchFamily="34" charset="0"/>
              </a:defRPr>
            </a:lvl1pPr>
            <a:lvl2pPr>
              <a:buClrTx/>
              <a:defRPr lang="en-US" sz="20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2pPr>
            <a:lvl3pPr>
              <a:buClrTx/>
              <a:defRPr lang="en-US" sz="1800" b="1" i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3pPr>
            <a:lvl4pPr>
              <a:buClrTx/>
              <a:defRPr sz="1800">
                <a:latin typeface="Helvetica" pitchFamily="34" charset="0"/>
                <a:cs typeface="Helvetica" pitchFamily="34" charset="0"/>
              </a:defRPr>
            </a:lvl4pPr>
            <a:lvl5pPr>
              <a:buClrTx/>
              <a:defRPr sz="1800">
                <a:latin typeface="Helvetica" pitchFamily="34" charset="0"/>
                <a:cs typeface="Helvetic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457200" marR="0" lvl="0" indent="-457200" algn="l" defTabSz="869950" rtl="0" eaLnBrk="0" fontAlgn="base" latinLnBrk="0" hangingPunct="0">
              <a:lnSpc>
                <a:spcPct val="100000"/>
              </a:lnSpc>
              <a:spcBef>
                <a:spcPct val="80000"/>
              </a:spcBef>
              <a:spcAft>
                <a:spcPct val="0"/>
              </a:spcAft>
              <a:buClr>
                <a:srgbClr val="FF6600"/>
              </a:buClr>
              <a:buSzTx/>
              <a:buFont typeface="Webdings" pitchFamily="18" charset="2"/>
              <a:buChar char="="/>
              <a:tabLst>
                <a:tab pos="1582738" algn="l"/>
              </a:tabLst>
              <a:defRPr/>
            </a:pPr>
            <a:r>
              <a:rPr lang="en-US" dirty="0" smtClean="0"/>
              <a:t>Click to edit Master text styles</a:t>
            </a:r>
          </a:p>
          <a:p>
            <a:pPr marL="1084263" lvl="1" indent="-512763" algn="l" defTabSz="869950" rtl="0" eaLnBrk="0" fontAlgn="base" hangingPunct="0"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è"/>
              <a:tabLst>
                <a:tab pos="1582738" algn="l"/>
              </a:tabLst>
            </a:pPr>
            <a:r>
              <a:rPr lang="en-US" dirty="0" smtClean="0"/>
              <a:t>Second level</a:t>
            </a:r>
          </a:p>
          <a:p>
            <a:pPr marL="1214438" lvl="2" indent="392113" algn="l" defTabSz="869950" rtl="0" eaLnBrk="0" fontAlgn="base" hangingPunct="0"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v"/>
              <a:tabLst>
                <a:tab pos="1582738" algn="l"/>
              </a:tabLst>
            </a:pPr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7112" y="1447800"/>
            <a:ext cx="4152900" cy="4953000"/>
          </a:xfrm>
        </p:spPr>
        <p:txBody>
          <a:bodyPr/>
          <a:lstStyle>
            <a:lvl1pPr marL="457200" indent="-457200" algn="l" defTabSz="869950" rtl="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6600"/>
              </a:buClr>
              <a:buFont typeface="Webdings" pitchFamily="18" charset="2"/>
              <a:buChar char="="/>
              <a:tabLst>
                <a:tab pos="1582738" algn="l"/>
              </a:tabLst>
              <a:defRPr lang="en-US" sz="2400" b="1" dirty="0" smtClean="0">
                <a:solidFill>
                  <a:srgbClr val="013C7D"/>
                </a:solidFill>
                <a:latin typeface="Helvetica" pitchFamily="34" charset="0"/>
                <a:ea typeface="+mn-ea"/>
                <a:cs typeface="Helvetica" pitchFamily="34" charset="0"/>
              </a:defRPr>
            </a:lvl1pPr>
            <a:lvl2pPr marL="1084263" indent="-512763" algn="l" defTabSz="869950" rtl="0" eaLnBrk="0" fontAlgn="base" hangingPunct="0"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è"/>
              <a:tabLst>
                <a:tab pos="1582738" algn="l"/>
              </a:tabLst>
              <a:defRPr lang="en-US" sz="20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2pPr>
            <a:lvl3pPr>
              <a:defRPr lang="en-US" sz="1800" b="1" i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3pPr>
            <a:lvl4pPr>
              <a:defRPr sz="1800">
                <a:latin typeface="Helvetica" pitchFamily="34" charset="0"/>
                <a:cs typeface="Helvetica" pitchFamily="34" charset="0"/>
              </a:defRPr>
            </a:lvl4pPr>
            <a:lvl5pPr>
              <a:defRPr sz="1800">
                <a:latin typeface="Helvetica" pitchFamily="34" charset="0"/>
                <a:cs typeface="Helvetic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457200" marR="0" lvl="0" indent="-457200" algn="l" defTabSz="869950" rtl="0" eaLnBrk="0" fontAlgn="base" latinLnBrk="0" hangingPunct="0">
              <a:lnSpc>
                <a:spcPct val="100000"/>
              </a:lnSpc>
              <a:spcBef>
                <a:spcPct val="80000"/>
              </a:spcBef>
              <a:spcAft>
                <a:spcPct val="0"/>
              </a:spcAft>
              <a:buClr>
                <a:srgbClr val="FF6600"/>
              </a:buClr>
              <a:buSzTx/>
              <a:buFont typeface="Webdings" pitchFamily="18" charset="2"/>
              <a:buChar char="="/>
              <a:tabLst>
                <a:tab pos="1582738" algn="l"/>
              </a:tabLst>
              <a:defRPr/>
            </a:pPr>
            <a:r>
              <a:rPr lang="en-US" dirty="0" smtClean="0"/>
              <a:t>Click to edit Master text styles</a:t>
            </a:r>
          </a:p>
          <a:p>
            <a:pPr marL="1084263" lvl="1" indent="-512763" algn="l" defTabSz="869950" rtl="0" eaLnBrk="0" fontAlgn="base" hangingPunct="0"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è"/>
              <a:tabLst>
                <a:tab pos="1582738" algn="l"/>
              </a:tabLst>
            </a:pPr>
            <a:r>
              <a:rPr lang="en-US" dirty="0" smtClean="0"/>
              <a:t>Second level</a:t>
            </a:r>
          </a:p>
          <a:p>
            <a:pPr marL="1214438" lvl="2" indent="392113" algn="l" defTabSz="869950" rtl="0" eaLnBrk="0" fontAlgn="base" hangingPunct="0"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v"/>
              <a:tabLst>
                <a:tab pos="1582738" algn="l"/>
              </a:tabLst>
            </a:pPr>
            <a:r>
              <a:rPr lang="en-US" dirty="0" smtClean="0"/>
              <a:t>Third level</a:t>
            </a:r>
          </a:p>
          <a:p>
            <a:pPr lvl="0"/>
            <a:endParaRPr lang="en-US" dirty="0"/>
          </a:p>
        </p:txBody>
      </p:sp>
    </p:spTree>
  </p:cSld>
  <p:clrMapOvr>
    <a:masterClrMapping/>
  </p:clrMapOvr>
  <p:transition spd="med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5150" cy="639762"/>
          </a:xfrm>
        </p:spPr>
        <p:txBody>
          <a:bodyPr anchor="b"/>
          <a:lstStyle>
            <a:lvl1pPr marL="0" indent="0">
              <a:buNone/>
              <a:defRPr lang="en-US" sz="2400" b="1" dirty="0" smtClean="0">
                <a:solidFill>
                  <a:srgbClr val="013C7D"/>
                </a:solidFill>
                <a:latin typeface="Helvetica" pitchFamily="34" charset="0"/>
                <a:ea typeface="+mn-ea"/>
                <a:cs typeface="Helvetic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5150" cy="3951288"/>
          </a:xfrm>
        </p:spPr>
        <p:txBody>
          <a:bodyPr/>
          <a:lstStyle>
            <a:lvl1pPr>
              <a:buClr>
                <a:srgbClr val="FF6600"/>
              </a:buClr>
              <a:defRPr lang="en-US" sz="2400" b="1" dirty="0" smtClean="0">
                <a:solidFill>
                  <a:srgbClr val="013C7D"/>
                </a:solidFill>
                <a:latin typeface="Helvetica" pitchFamily="34" charset="0"/>
                <a:ea typeface="+mn-ea"/>
                <a:cs typeface="Helvetica" pitchFamily="34" charset="0"/>
              </a:defRPr>
            </a:lvl1pPr>
            <a:lvl2pPr>
              <a:defRPr lang="en-US" sz="20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2pPr>
            <a:lvl3pPr>
              <a:defRPr lang="en-US" sz="1800" b="1" i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3pPr>
            <a:lvl4pPr>
              <a:defRPr sz="1600">
                <a:latin typeface="Helvetica" pitchFamily="34" charset="0"/>
                <a:cs typeface="Helvetica" pitchFamily="34" charset="0"/>
              </a:defRPr>
            </a:lvl4pPr>
            <a:lvl5pPr>
              <a:buNone/>
              <a:defRPr sz="1600">
                <a:latin typeface="Helvetica" pitchFamily="34" charset="0"/>
                <a:cs typeface="Helvetic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marL="1214438" lvl="2" indent="392113" algn="l" defTabSz="869950" rtl="0" eaLnBrk="0" fontAlgn="base" hangingPunct="0"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v"/>
              <a:tabLst>
                <a:tab pos="1582738" algn="l"/>
              </a:tabLst>
            </a:pPr>
            <a:r>
              <a:rPr lang="en-US" dirty="0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0788" y="1535113"/>
            <a:ext cx="4376737" cy="639762"/>
          </a:xfrm>
        </p:spPr>
        <p:txBody>
          <a:bodyPr anchor="b"/>
          <a:lstStyle>
            <a:lvl1pPr marL="0" indent="0">
              <a:buNone/>
              <a:defRPr lang="en-US" sz="2400" b="1" dirty="0" smtClean="0">
                <a:solidFill>
                  <a:srgbClr val="013C7D"/>
                </a:solidFill>
                <a:latin typeface="Helvetica" pitchFamily="34" charset="0"/>
                <a:ea typeface="+mn-ea"/>
                <a:cs typeface="Helvetic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0788" y="2174875"/>
            <a:ext cx="4376737" cy="3951288"/>
          </a:xfrm>
        </p:spPr>
        <p:txBody>
          <a:bodyPr/>
          <a:lstStyle>
            <a:lvl1pPr>
              <a:buClr>
                <a:srgbClr val="FF6600"/>
              </a:buClr>
              <a:defRPr lang="en-US" sz="2400" b="1" dirty="0" smtClean="0">
                <a:solidFill>
                  <a:srgbClr val="013C7D"/>
                </a:solidFill>
                <a:latin typeface="Helvetica" pitchFamily="34" charset="0"/>
                <a:ea typeface="+mn-ea"/>
                <a:cs typeface="Helvetica" pitchFamily="34" charset="0"/>
              </a:defRPr>
            </a:lvl1pPr>
            <a:lvl2pPr>
              <a:defRPr lang="en-US" sz="20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2pPr>
            <a:lvl3pPr>
              <a:buFont typeface="Wingdings" pitchFamily="2" charset="2"/>
              <a:buChar char="v"/>
              <a:defRPr sz="1800"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3pPr>
            <a:lvl4pPr>
              <a:buNone/>
              <a:defRPr sz="1600">
                <a:latin typeface="Helvetica" pitchFamily="34" charset="0"/>
                <a:cs typeface="Helvetica" pitchFamily="34" charset="0"/>
              </a:defRPr>
            </a:lvl4pPr>
            <a:lvl5pPr>
              <a:defRPr sz="1600">
                <a:latin typeface="Helvetica" pitchFamily="34" charset="0"/>
                <a:cs typeface="Helvetic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457200" lvl="0" indent="-457200" algn="l" defTabSz="869950" rtl="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6600"/>
              </a:buClr>
              <a:buFont typeface="Webdings" pitchFamily="18" charset="2"/>
              <a:buChar char="="/>
              <a:tabLst>
                <a:tab pos="1582738" algn="l"/>
              </a:tabLst>
            </a:pPr>
            <a:r>
              <a:rPr lang="en-US" dirty="0" smtClean="0"/>
              <a:t>Click to edit Master text styles</a:t>
            </a:r>
          </a:p>
          <a:p>
            <a:pPr marL="1084263" lvl="1" indent="-512763" algn="l" defTabSz="869950" rtl="0" eaLnBrk="0" fontAlgn="base" hangingPunct="0"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è"/>
              <a:tabLst>
                <a:tab pos="1582738" algn="l"/>
              </a:tabLst>
            </a:pPr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 userDrawn="1">
            <p:ph type="title"/>
          </p:nvPr>
        </p:nvSpPr>
        <p:spPr>
          <a:xfrm>
            <a:off x="227013" y="228600"/>
            <a:ext cx="6400799" cy="8382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34" charset="0"/>
                <a:ea typeface="+mj-ea"/>
                <a:cs typeface="Helvetica" pitchFamily="34" charset="0"/>
              </a:defRPr>
            </a:lvl1pPr>
          </a:lstStyle>
          <a:p>
            <a:pPr marL="0" marR="0" lvl="0" indent="0" algn="l" defTabSz="895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</p:spTree>
  </p:cSld>
  <p:clrMapOvr>
    <a:masterClrMapping/>
  </p:clrMapOvr>
  <p:transition spd="med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 userDrawn="1">
            <p:ph type="title"/>
          </p:nvPr>
        </p:nvSpPr>
        <p:spPr>
          <a:xfrm>
            <a:off x="227013" y="228600"/>
            <a:ext cx="6400799" cy="8382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34" charset="0"/>
                <a:ea typeface="+mj-ea"/>
                <a:cs typeface="Helvetica" pitchFamily="34" charset="0"/>
              </a:defRPr>
            </a:lvl1pPr>
          </a:lstStyle>
          <a:p>
            <a:pPr marL="0" marR="0" lvl="0" indent="0" algn="l" defTabSz="895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</p:spTree>
  </p:cSld>
  <p:clrMapOvr>
    <a:masterClrMapping/>
  </p:clrMapOvr>
  <p:transition spd="med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712" y="2130426"/>
            <a:ext cx="84174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424" y="3886200"/>
            <a:ext cx="6931978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SG"/>
          </a:p>
        </p:txBody>
      </p:sp>
    </p:spTree>
  </p:cSld>
  <p:clrMapOvr>
    <a:masterClrMapping/>
  </p:clrMapOvr>
  <p:transition spd="med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10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 userDrawn="1"/>
        </p:nvSpPr>
        <p:spPr bwMode="auto">
          <a:xfrm>
            <a:off x="-1588" y="6629400"/>
            <a:ext cx="9904413" cy="228600"/>
          </a:xfrm>
          <a:prstGeom prst="rect">
            <a:avLst/>
          </a:prstGeom>
          <a:solidFill>
            <a:srgbClr val="000066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SG"/>
          </a:p>
        </p:txBody>
      </p:sp>
      <p:sp>
        <p:nvSpPr>
          <p:cNvPr id="43" name="Rectangle 3"/>
          <p:cNvSpPr>
            <a:spLocks noChangeArrowheads="1"/>
          </p:cNvSpPr>
          <p:nvPr userDrawn="1"/>
        </p:nvSpPr>
        <p:spPr bwMode="auto">
          <a:xfrm>
            <a:off x="-1588" y="6629400"/>
            <a:ext cx="7616825" cy="228600"/>
          </a:xfrm>
          <a:prstGeom prst="rect">
            <a:avLst/>
          </a:prstGeom>
          <a:gradFill rotWithShape="1">
            <a:gsLst>
              <a:gs pos="0">
                <a:srgbClr val="0152AB">
                  <a:alpha val="69000"/>
                </a:srgb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SG"/>
          </a:p>
        </p:txBody>
      </p:sp>
      <p:sp>
        <p:nvSpPr>
          <p:cNvPr id="40" name="Rectangle 39"/>
          <p:cNvSpPr/>
          <p:nvPr userDrawn="1"/>
        </p:nvSpPr>
        <p:spPr bwMode="auto">
          <a:xfrm>
            <a:off x="0" y="0"/>
            <a:ext cx="9904413" cy="1295400"/>
          </a:xfrm>
          <a:prstGeom prst="rect">
            <a:avLst/>
          </a:prstGeom>
          <a:solidFill>
            <a:srgbClr val="000066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SG"/>
          </a:p>
        </p:txBody>
      </p:sp>
      <p:sp>
        <p:nvSpPr>
          <p:cNvPr id="41" name="Rectangle 3"/>
          <p:cNvSpPr>
            <a:spLocks noChangeArrowheads="1"/>
          </p:cNvSpPr>
          <p:nvPr userDrawn="1"/>
        </p:nvSpPr>
        <p:spPr bwMode="auto">
          <a:xfrm>
            <a:off x="0" y="0"/>
            <a:ext cx="7616825" cy="1295400"/>
          </a:xfrm>
          <a:prstGeom prst="rect">
            <a:avLst/>
          </a:prstGeom>
          <a:gradFill rotWithShape="1">
            <a:gsLst>
              <a:gs pos="0">
                <a:srgbClr val="0152AB">
                  <a:alpha val="80000"/>
                </a:srgb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SG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760413" y="582613"/>
            <a:ext cx="5924550" cy="2714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124" name="Rectangle 3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9412" y="1828800"/>
            <a:ext cx="8458200" cy="464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86163" tIns="42325" rIns="86163" bIns="423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- Third Level</a:t>
            </a:r>
          </a:p>
        </p:txBody>
      </p:sp>
      <p:sp>
        <p:nvSpPr>
          <p:cNvPr id="5129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228600"/>
            <a:ext cx="639921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grpSp>
        <p:nvGrpSpPr>
          <p:cNvPr id="26" name="Group 36"/>
          <p:cNvGrpSpPr>
            <a:grpSpLocks/>
          </p:cNvGrpSpPr>
          <p:nvPr userDrawn="1"/>
        </p:nvGrpSpPr>
        <p:grpSpPr bwMode="auto">
          <a:xfrm>
            <a:off x="6399213" y="0"/>
            <a:ext cx="3629025" cy="1371600"/>
            <a:chOff x="6399212" y="0"/>
            <a:chExt cx="3629092" cy="1371600"/>
          </a:xfrm>
        </p:grpSpPr>
        <p:pic>
          <p:nvPicPr>
            <p:cNvPr id="27" name="Picture 23"/>
            <p:cNvPicPr>
              <a:picLocks noChangeAspect="1" noChangeArrowheads="1"/>
            </p:cNvPicPr>
            <p:nvPr userDrawn="1"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618412" y="0"/>
              <a:ext cx="1398714" cy="1295400"/>
            </a:xfrm>
            <a:prstGeom prst="parallelogram">
              <a:avLst/>
            </a:prstGeom>
            <a:noFill/>
            <a:ln w="12700" cap="flat" cmpd="sng" algn="ctr">
              <a:noFill/>
              <a:prstDash val="solid"/>
              <a:miter lim="800000"/>
              <a:headEnd/>
              <a:tailEnd/>
            </a:ln>
          </p:spPr>
        </p:pic>
        <p:grpSp>
          <p:nvGrpSpPr>
            <p:cNvPr id="28" name="Group 30"/>
            <p:cNvGrpSpPr>
              <a:grpSpLocks/>
            </p:cNvGrpSpPr>
            <p:nvPr userDrawn="1"/>
          </p:nvGrpSpPr>
          <p:grpSpPr bwMode="auto">
            <a:xfrm>
              <a:off x="6399212" y="0"/>
              <a:ext cx="3629092" cy="1371600"/>
              <a:chOff x="6524691" y="0"/>
              <a:chExt cx="3629092" cy="1371600"/>
            </a:xfrm>
          </p:grpSpPr>
          <p:grpSp>
            <p:nvGrpSpPr>
              <p:cNvPr id="29" name="Group 27"/>
              <p:cNvGrpSpPr>
                <a:grpSpLocks/>
              </p:cNvGrpSpPr>
              <p:nvPr userDrawn="1"/>
            </p:nvGrpSpPr>
            <p:grpSpPr bwMode="auto">
              <a:xfrm>
                <a:off x="6831078" y="0"/>
                <a:ext cx="3071747" cy="1295400"/>
                <a:chOff x="6831078" y="0"/>
                <a:chExt cx="3071747" cy="1295400"/>
              </a:xfrm>
            </p:grpSpPr>
            <p:pic>
              <p:nvPicPr>
                <p:cNvPr id="32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9" cstate="print">
                  <a:clrChange>
                    <a:clrFrom>
                      <a:srgbClr val="1078B3"/>
                    </a:clrFrom>
                    <a:clrTo>
                      <a:srgbClr val="1078B3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8685212" y="0"/>
                  <a:ext cx="1217613" cy="1295400"/>
                </a:xfrm>
                <a:prstGeom prst="parallelogram">
                  <a:avLst/>
                </a:prstGeom>
                <a:noFill/>
                <a:ln w="12700" cap="flat" cmpd="sng" algn="ctr">
                  <a:noFill/>
                  <a:prstDash val="solid"/>
                  <a:miter lim="800000"/>
                  <a:headEnd/>
                  <a:tailEnd/>
                </a:ln>
              </p:spPr>
            </p:pic>
            <p:pic>
              <p:nvPicPr>
                <p:cNvPr id="33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10" cstate="print">
                  <a:clrChange>
                    <a:clrFrom>
                      <a:srgbClr val="1078B3"/>
                    </a:clrFrom>
                    <a:clrTo>
                      <a:srgbClr val="1078B3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6831078" y="0"/>
                  <a:ext cx="1217613" cy="1295400"/>
                </a:xfrm>
                <a:prstGeom prst="parallelogram">
                  <a:avLst/>
                </a:prstGeom>
                <a:noFill/>
                <a:ln w="12700" cap="flat" cmpd="sng" algn="ctr">
                  <a:noFill/>
                  <a:prstDash val="solid"/>
                  <a:miter lim="800000"/>
                  <a:headEnd/>
                  <a:tailEnd/>
                </a:ln>
              </p:spPr>
            </p:pic>
          </p:grpSp>
          <p:sp>
            <p:nvSpPr>
              <p:cNvPr id="31" name="Rectangle 30"/>
              <p:cNvSpPr/>
              <p:nvPr userDrawn="1"/>
            </p:nvSpPr>
            <p:spPr>
              <a:xfrm>
                <a:off x="6524691" y="804863"/>
                <a:ext cx="3629092" cy="5667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2200" b="1" dirty="0">
                    <a:ln w="12700">
                      <a:noFill/>
                      <a:prstDash val="solid"/>
                    </a:ln>
                    <a:solidFill>
                      <a:srgbClr val="FFC000"/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Adobe Caslon Pro" pitchFamily="18" charset="0"/>
                  </a:rPr>
                  <a:t>Services Marketing</a:t>
                </a:r>
              </a:p>
            </p:txBody>
          </p:sp>
        </p:grpSp>
      </p:grpSp>
      <p:sp>
        <p:nvSpPr>
          <p:cNvPr id="35" name="Rectangle 57"/>
          <p:cNvSpPr>
            <a:spLocks noChangeArrowheads="1"/>
          </p:cNvSpPr>
          <p:nvPr userDrawn="1"/>
        </p:nvSpPr>
        <p:spPr bwMode="auto">
          <a:xfrm>
            <a:off x="0" y="6629400"/>
            <a:ext cx="9902825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None/>
              <a:defRPr/>
            </a:pPr>
            <a:endParaRPr lang="en-US" sz="1800" dirty="0">
              <a:solidFill>
                <a:srgbClr val="CC0000"/>
              </a:solidFill>
              <a:cs typeface="Arial" charset="0"/>
            </a:endParaRPr>
          </a:p>
        </p:txBody>
      </p:sp>
      <p:sp>
        <p:nvSpPr>
          <p:cNvPr id="36" name="Rectangle 63"/>
          <p:cNvSpPr>
            <a:spLocks noChangeArrowheads="1"/>
          </p:cNvSpPr>
          <p:nvPr userDrawn="1"/>
        </p:nvSpPr>
        <p:spPr bwMode="auto">
          <a:xfrm>
            <a:off x="0" y="6629400"/>
            <a:ext cx="2360613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 eaLnBrk="1" hangingPunct="1">
              <a:lnSpc>
                <a:spcPct val="100000"/>
              </a:lnSpc>
              <a:defRPr/>
            </a:pPr>
            <a:r>
              <a:rPr lang="en-GB" sz="1000" dirty="0">
                <a:solidFill>
                  <a:srgbClr val="FFC000"/>
                </a:solidFill>
                <a:cs typeface="Arial" charset="0"/>
              </a:rPr>
              <a:t>Slide © 2010 by Lovelock &amp; Wirtz</a:t>
            </a:r>
            <a:endParaRPr lang="en-US" sz="1000" dirty="0">
              <a:solidFill>
                <a:srgbClr val="FFC000"/>
              </a:solidFill>
              <a:cs typeface="Arial" charset="0"/>
            </a:endParaRPr>
          </a:p>
        </p:txBody>
      </p:sp>
      <p:sp>
        <p:nvSpPr>
          <p:cNvPr id="37" name="Rectangle 64"/>
          <p:cNvSpPr>
            <a:spLocks noChangeArrowheads="1"/>
          </p:cNvSpPr>
          <p:nvPr userDrawn="1"/>
        </p:nvSpPr>
        <p:spPr bwMode="auto">
          <a:xfrm>
            <a:off x="3884613" y="6629400"/>
            <a:ext cx="2438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1000" dirty="0">
                <a:solidFill>
                  <a:srgbClr val="FFC000"/>
                </a:solidFill>
                <a:cs typeface="Arial" charset="0"/>
              </a:rPr>
              <a:t>Services Marketing 7/e</a:t>
            </a:r>
          </a:p>
          <a:p>
            <a:pPr algn="r">
              <a:lnSpc>
                <a:spcPct val="90000"/>
              </a:lnSpc>
              <a:spcBef>
                <a:spcPct val="50000"/>
              </a:spcBef>
              <a:defRPr/>
            </a:pPr>
            <a:endParaRPr lang="en-US" sz="1000" dirty="0">
              <a:solidFill>
                <a:srgbClr val="F2A304"/>
              </a:solidFill>
              <a:cs typeface="Arial" charset="0"/>
            </a:endParaRPr>
          </a:p>
        </p:txBody>
      </p:sp>
      <p:sp>
        <p:nvSpPr>
          <p:cNvPr id="38" name="Rectangle 65"/>
          <p:cNvSpPr>
            <a:spLocks noChangeArrowheads="1"/>
          </p:cNvSpPr>
          <p:nvPr userDrawn="1"/>
        </p:nvSpPr>
        <p:spPr bwMode="auto">
          <a:xfrm>
            <a:off x="8304213" y="6642100"/>
            <a:ext cx="1600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1000" dirty="0">
                <a:solidFill>
                  <a:srgbClr val="FFC000"/>
                </a:solidFill>
                <a:cs typeface="Arial" charset="0"/>
              </a:rPr>
              <a:t>Chapter </a:t>
            </a:r>
            <a:r>
              <a:rPr lang="en-GB" sz="1000" dirty="0" smtClean="0">
                <a:solidFill>
                  <a:srgbClr val="FFC000"/>
                </a:solidFill>
                <a:cs typeface="Arial" charset="0"/>
              </a:rPr>
              <a:t>10 </a:t>
            </a:r>
            <a:r>
              <a:rPr lang="en-GB" sz="1000" dirty="0">
                <a:solidFill>
                  <a:srgbClr val="FFC000"/>
                </a:solidFill>
                <a:cs typeface="Arial" charset="0"/>
              </a:rPr>
              <a:t>– Page </a:t>
            </a:r>
            <a:fld id="{BB6D4E27-0A2A-4AE5-9117-F66E7FBBEB9D}" type="slidenum">
              <a:rPr lang="en-GB" sz="1000" dirty="0">
                <a:solidFill>
                  <a:srgbClr val="FFC000"/>
                </a:solidFill>
                <a:cs typeface="Arial" charset="0"/>
              </a:rPr>
              <a:pPr algn="r">
                <a:lnSpc>
                  <a:spcPct val="90000"/>
                </a:lnSpc>
                <a:spcBef>
                  <a:spcPct val="50000"/>
                </a:spcBef>
                <a:defRPr/>
              </a:pPr>
              <a:t>‹#›</a:t>
            </a:fld>
            <a:endParaRPr lang="en-GB" sz="1000" dirty="0">
              <a:solidFill>
                <a:srgbClr val="FFC000"/>
              </a:solidFill>
              <a:cs typeface="Arial" charset="0"/>
            </a:endParaRPr>
          </a:p>
          <a:p>
            <a:pPr algn="r">
              <a:lnSpc>
                <a:spcPct val="90000"/>
              </a:lnSpc>
              <a:spcBef>
                <a:spcPct val="50000"/>
              </a:spcBef>
              <a:defRPr/>
            </a:pPr>
            <a:endParaRPr lang="en-US" sz="1000" dirty="0">
              <a:cs typeface="Arial" charset="0"/>
            </a:endParaRPr>
          </a:p>
        </p:txBody>
      </p:sp>
      <p:sp>
        <p:nvSpPr>
          <p:cNvPr id="25" name="Rectangle 3"/>
          <p:cNvSpPr>
            <a:spLocks noChangeArrowheads="1"/>
          </p:cNvSpPr>
          <p:nvPr userDrawn="1"/>
        </p:nvSpPr>
        <p:spPr bwMode="auto">
          <a:xfrm>
            <a:off x="0" y="0"/>
            <a:ext cx="76168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895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SG" sz="2400" b="1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67" r:id="rId2"/>
    <p:sldLayoutId id="2147483669" r:id="rId3"/>
    <p:sldLayoutId id="2147483670" r:id="rId4"/>
    <p:sldLayoutId id="2147483671" r:id="rId5"/>
    <p:sldLayoutId id="2147483678" r:id="rId6"/>
  </p:sldLayoutIdLst>
  <p:transition spd="med">
    <p:zoom/>
  </p:transition>
  <p:timing>
    <p:tnLst>
      <p:par>
        <p:cTn id="1" dur="indefinite" restart="never" nodeType="tmRoot"/>
      </p:par>
    </p:tnLst>
  </p:timing>
  <p:txStyles>
    <p:titleStyle>
      <a:lvl1pPr algn="l" defTabSz="89535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Helvetica" pitchFamily="34" charset="0"/>
          <a:ea typeface="+mj-ea"/>
          <a:cs typeface="Helvetica" pitchFamily="34" charset="0"/>
        </a:defRPr>
      </a:lvl1pPr>
      <a:lvl2pPr algn="l" defTabSz="89535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itchFamily="34" charset="0"/>
        </a:defRPr>
      </a:lvl2pPr>
      <a:lvl3pPr algn="l" defTabSz="89535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itchFamily="34" charset="0"/>
        </a:defRPr>
      </a:lvl3pPr>
      <a:lvl4pPr algn="l" defTabSz="89535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itchFamily="34" charset="0"/>
        </a:defRPr>
      </a:lvl4pPr>
      <a:lvl5pPr algn="l" defTabSz="89535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itchFamily="34" charset="0"/>
        </a:defRPr>
      </a:lvl5pPr>
      <a:lvl6pPr marL="457200" algn="l" defTabSz="89535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itchFamily="34" charset="0"/>
        </a:defRPr>
      </a:lvl6pPr>
      <a:lvl7pPr marL="914400" algn="l" defTabSz="89535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itchFamily="34" charset="0"/>
        </a:defRPr>
      </a:lvl7pPr>
      <a:lvl8pPr marL="1371600" algn="l" defTabSz="89535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itchFamily="34" charset="0"/>
        </a:defRPr>
      </a:lvl8pPr>
      <a:lvl9pPr marL="1828800" algn="l" defTabSz="89535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itchFamily="34" charset="0"/>
        </a:defRPr>
      </a:lvl9pPr>
    </p:titleStyle>
    <p:bodyStyle>
      <a:lvl1pPr marL="457200" indent="-457200" algn="l" defTabSz="869950" rtl="0" eaLnBrk="0" fontAlgn="base" hangingPunct="0">
        <a:spcBef>
          <a:spcPct val="80000"/>
        </a:spcBef>
        <a:spcAft>
          <a:spcPct val="0"/>
        </a:spcAft>
        <a:buClr>
          <a:srgbClr val="FF6600"/>
        </a:buClr>
        <a:buFont typeface="Webdings" pitchFamily="18" charset="2"/>
        <a:buChar char="="/>
        <a:tabLst>
          <a:tab pos="1582738" algn="l"/>
        </a:tabLst>
        <a:defRPr sz="2400" b="1">
          <a:solidFill>
            <a:srgbClr val="013C7D"/>
          </a:solidFill>
          <a:latin typeface="Helvetica" pitchFamily="34" charset="0"/>
          <a:ea typeface="+mn-ea"/>
          <a:cs typeface="Helvetica" pitchFamily="34" charset="0"/>
        </a:defRPr>
      </a:lvl1pPr>
      <a:lvl2pPr marL="1084263" indent="-512763" algn="l" defTabSz="869950" rtl="0" eaLnBrk="0" fontAlgn="base" hangingPunct="0">
        <a:spcBef>
          <a:spcPts val="1200"/>
        </a:spcBef>
        <a:spcAft>
          <a:spcPct val="0"/>
        </a:spcAft>
        <a:buClrTx/>
        <a:buSzPct val="100000"/>
        <a:buFont typeface="Wingdings" pitchFamily="2" charset="2"/>
        <a:buChar char="è"/>
        <a:tabLst>
          <a:tab pos="1582738" algn="l"/>
        </a:tabLst>
        <a:defRPr sz="2000" b="1">
          <a:solidFill>
            <a:srgbClr val="013C7D"/>
          </a:solidFill>
          <a:latin typeface="Helvetica" pitchFamily="34" charset="0"/>
          <a:cs typeface="Helvetica" pitchFamily="34" charset="0"/>
        </a:defRPr>
      </a:lvl2pPr>
      <a:lvl3pPr marL="1214438" indent="392113" algn="l" defTabSz="869950" rtl="0" eaLnBrk="0" fontAlgn="base" hangingPunct="0">
        <a:spcBef>
          <a:spcPts val="1200"/>
        </a:spcBef>
        <a:spcAft>
          <a:spcPct val="0"/>
        </a:spcAft>
        <a:buClrTx/>
        <a:buSzPct val="100000"/>
        <a:buFont typeface="Univers Extended" pitchFamily="34" charset="0"/>
        <a:buNone/>
        <a:tabLst>
          <a:tab pos="1582738" algn="l"/>
        </a:tabLst>
        <a:defRPr sz="1800" b="1" i="1">
          <a:solidFill>
            <a:srgbClr val="013C7D"/>
          </a:solidFill>
          <a:latin typeface="Helvetica" pitchFamily="34" charset="0"/>
          <a:cs typeface="Helvetica" pitchFamily="34" charset="0"/>
        </a:defRPr>
      </a:lvl3pPr>
      <a:lvl4pPr marL="2147888" indent="-427038" algn="l" defTabSz="869950" rtl="0" eaLnBrk="0" fontAlgn="base" hangingPunct="0">
        <a:spcBef>
          <a:spcPct val="0"/>
        </a:spcBef>
        <a:spcAft>
          <a:spcPct val="0"/>
        </a:spcAft>
        <a:buClr>
          <a:srgbClr val="FF9900"/>
        </a:buClr>
        <a:buSzPct val="100000"/>
        <a:buFont typeface="Wingdings" pitchFamily="2" charset="2"/>
        <a:buChar char="–"/>
        <a:tabLst>
          <a:tab pos="1582738" algn="l"/>
        </a:tabLst>
        <a:defRPr sz="2000" b="1">
          <a:solidFill>
            <a:schemeClr val="tx1"/>
          </a:solidFill>
          <a:latin typeface="+mn-lt"/>
        </a:defRPr>
      </a:lvl4pPr>
      <a:lvl5pPr marL="5162550" indent="-163513" algn="l" defTabSz="869950" rtl="0" eaLnBrk="0" fontAlgn="base" hangingPunct="0">
        <a:spcBef>
          <a:spcPct val="20000"/>
        </a:spcBef>
        <a:spcAft>
          <a:spcPct val="0"/>
        </a:spcAft>
        <a:buChar char="»"/>
        <a:tabLst>
          <a:tab pos="1582738" algn="l"/>
        </a:tabLst>
        <a:defRPr sz="1900">
          <a:solidFill>
            <a:schemeClr val="tx1"/>
          </a:solidFill>
          <a:latin typeface="Times New Roman" pitchFamily="18" charset="0"/>
        </a:defRPr>
      </a:lvl5pPr>
      <a:lvl6pPr marL="5619750" indent="-163513" algn="l" defTabSz="869950" rtl="0" eaLnBrk="0" fontAlgn="base" hangingPunct="0">
        <a:spcBef>
          <a:spcPct val="20000"/>
        </a:spcBef>
        <a:spcAft>
          <a:spcPct val="0"/>
        </a:spcAft>
        <a:buChar char="»"/>
        <a:tabLst>
          <a:tab pos="1582738" algn="l"/>
        </a:tabLst>
        <a:defRPr sz="1900">
          <a:solidFill>
            <a:schemeClr val="tx1"/>
          </a:solidFill>
          <a:latin typeface="Times New Roman" pitchFamily="18" charset="0"/>
        </a:defRPr>
      </a:lvl6pPr>
      <a:lvl7pPr marL="6076950" indent="-163513" algn="l" defTabSz="869950" rtl="0" eaLnBrk="0" fontAlgn="base" hangingPunct="0">
        <a:spcBef>
          <a:spcPct val="20000"/>
        </a:spcBef>
        <a:spcAft>
          <a:spcPct val="0"/>
        </a:spcAft>
        <a:buChar char="»"/>
        <a:tabLst>
          <a:tab pos="1582738" algn="l"/>
        </a:tabLst>
        <a:defRPr sz="1900">
          <a:solidFill>
            <a:schemeClr val="tx1"/>
          </a:solidFill>
          <a:latin typeface="Times New Roman" pitchFamily="18" charset="0"/>
        </a:defRPr>
      </a:lvl7pPr>
      <a:lvl8pPr marL="6534150" indent="-163513" algn="l" defTabSz="869950" rtl="0" eaLnBrk="0" fontAlgn="base" hangingPunct="0">
        <a:spcBef>
          <a:spcPct val="20000"/>
        </a:spcBef>
        <a:spcAft>
          <a:spcPct val="0"/>
        </a:spcAft>
        <a:buChar char="»"/>
        <a:tabLst>
          <a:tab pos="1582738" algn="l"/>
        </a:tabLst>
        <a:defRPr sz="1900">
          <a:solidFill>
            <a:schemeClr val="tx1"/>
          </a:solidFill>
          <a:latin typeface="Times New Roman" pitchFamily="18" charset="0"/>
        </a:defRPr>
      </a:lvl8pPr>
      <a:lvl9pPr marL="6991350" indent="-163513" algn="l" defTabSz="869950" rtl="0" eaLnBrk="0" fontAlgn="base" hangingPunct="0">
        <a:spcBef>
          <a:spcPct val="20000"/>
        </a:spcBef>
        <a:spcAft>
          <a:spcPct val="0"/>
        </a:spcAft>
        <a:buChar char="»"/>
        <a:tabLst>
          <a:tab pos="1582738" algn="l"/>
        </a:tabLst>
        <a:defRPr sz="19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image" Target="../media/image7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eg"/><Relationship Id="rId5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image" Target="../media/image14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Relationship Id="rId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151312" y="1806002"/>
            <a:ext cx="5600700" cy="4388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3770312" y="1752600"/>
            <a:ext cx="4419600" cy="4495800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tint val="0"/>
                  <a:invGamma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endParaRPr lang="en-SG"/>
          </a:p>
        </p:txBody>
      </p:sp>
      <p:sp>
        <p:nvSpPr>
          <p:cNvPr id="677892" name="Rectangle 4"/>
          <p:cNvSpPr>
            <a:spLocks noChangeArrowheads="1"/>
          </p:cNvSpPr>
          <p:nvPr/>
        </p:nvSpPr>
        <p:spPr bwMode="auto">
          <a:xfrm>
            <a:off x="2145612" y="1371600"/>
            <a:ext cx="4373748" cy="5105400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tint val="0"/>
                  <a:invGamma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endParaRPr lang="en-SG"/>
          </a:p>
        </p:txBody>
      </p:sp>
      <p:sp>
        <p:nvSpPr>
          <p:cNvPr id="677901" name="Rectangle 13"/>
          <p:cNvSpPr>
            <a:spLocks noChangeArrowheads="1"/>
          </p:cNvSpPr>
          <p:nvPr/>
        </p:nvSpPr>
        <p:spPr bwMode="auto">
          <a:xfrm>
            <a:off x="907759" y="1524000"/>
            <a:ext cx="6686127" cy="4648200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tint val="0"/>
                  <a:invGamma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endParaRPr lang="en-SG"/>
          </a:p>
        </p:txBody>
      </p:sp>
      <p:sp>
        <p:nvSpPr>
          <p:cNvPr id="677893" name="Text Box 5"/>
          <p:cNvSpPr txBox="1">
            <a:spLocks noChangeArrowheads="1"/>
          </p:cNvSpPr>
          <p:nvPr/>
        </p:nvSpPr>
        <p:spPr bwMode="auto">
          <a:xfrm>
            <a:off x="247570" y="2508250"/>
            <a:ext cx="5694441" cy="14193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 algn="l" eaLnBrk="0" hangingPunct="0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en-US" sz="3600" b="1" dirty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Chapter 10:</a:t>
            </a:r>
          </a:p>
          <a:p>
            <a:pPr algn="l" eaLnBrk="0" hangingPunct="0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en-US" sz="3600" b="1" dirty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 </a:t>
            </a:r>
            <a:r>
              <a:rPr lang="en-US" sz="36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	Crafting </a:t>
            </a:r>
            <a:r>
              <a:rPr lang="en-US" sz="3600" b="1" dirty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the </a:t>
            </a:r>
            <a:r>
              <a:rPr lang="en-US" sz="3600" b="1" dirty="0">
                <a:solidFill>
                  <a:srgbClr val="FF6600"/>
                </a:solidFill>
                <a:latin typeface="Helvetica" pitchFamily="34" charset="0"/>
                <a:cs typeface="Helvetica" pitchFamily="34" charset="0"/>
              </a:rPr>
              <a:t>Service  </a:t>
            </a:r>
          </a:p>
          <a:p>
            <a:pPr algn="l" eaLnBrk="0" hangingPunct="0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en-US" sz="3600" b="1" dirty="0">
                <a:solidFill>
                  <a:srgbClr val="FF6600"/>
                </a:solidFill>
                <a:latin typeface="Helvetica" pitchFamily="34" charset="0"/>
                <a:cs typeface="Helvetica" pitchFamily="34" charset="0"/>
              </a:rPr>
              <a:t>  </a:t>
            </a:r>
            <a:r>
              <a:rPr lang="en-US" sz="3600" b="1" dirty="0" smtClean="0">
                <a:solidFill>
                  <a:srgbClr val="FF6600"/>
                </a:solidFill>
                <a:latin typeface="Helvetica" pitchFamily="34" charset="0"/>
                <a:cs typeface="Helvetica" pitchFamily="34" charset="0"/>
              </a:rPr>
              <a:t>		Environment</a:t>
            </a:r>
            <a:endParaRPr lang="en-US" sz="3600" b="1" dirty="0">
              <a:solidFill>
                <a:srgbClr val="FF6600"/>
              </a:solidFill>
              <a:latin typeface="Helvetica" pitchFamily="34" charset="0"/>
              <a:cs typeface="Helvetica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55613" y="4495800"/>
            <a:ext cx="1905000" cy="1778000"/>
            <a:chOff x="455613" y="4495800"/>
            <a:chExt cx="1905000" cy="1778000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5613" y="4495800"/>
              <a:ext cx="914400" cy="817563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</p:pic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55613" y="5410200"/>
              <a:ext cx="914400" cy="842963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</p:pic>
        <p:pic>
          <p:nvPicPr>
            <p:cNvPr id="14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446213" y="5410200"/>
              <a:ext cx="914400" cy="863600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Insights from Mehrabian-Russell </a:t>
            </a:r>
            <a:br>
              <a:rPr lang="en-US"/>
            </a:br>
            <a:r>
              <a:rPr lang="en-US"/>
              <a:t>Stimulus-Response Model</a:t>
            </a:r>
          </a:p>
        </p:txBody>
      </p:sp>
      <p:sp>
        <p:nvSpPr>
          <p:cNvPr id="608259" name="Rectangle 3"/>
          <p:cNvSpPr>
            <a:spLocks noGrp="1" noChangeArrowheads="1"/>
          </p:cNvSpPr>
          <p:nvPr>
            <p:ph type="body" sz="quarter" idx="10"/>
          </p:nvPr>
        </p:nvSpPr>
        <p:spPr>
          <a:prstGeom prst="rect">
            <a:avLst/>
          </a:prstGeom>
          <a:noFill/>
        </p:spPr>
        <p:txBody>
          <a:bodyPr/>
          <a:lstStyle/>
          <a:p>
            <a:pPr marL="0" indent="0">
              <a:buNone/>
              <a:tabLst/>
            </a:pPr>
            <a:r>
              <a:rPr lang="en-US" altLang="zh-CN" dirty="0" smtClean="0">
                <a:ea typeface="SimSun" pitchFamily="2" charset="-122"/>
              </a:rPr>
              <a:t>It is a simple </a:t>
            </a:r>
            <a:r>
              <a:rPr lang="en-US" altLang="zh-CN" dirty="0">
                <a:ea typeface="SimSun" pitchFamily="2" charset="-122"/>
              </a:rPr>
              <a:t>yet fundamental model of how people respond to </a:t>
            </a:r>
            <a:r>
              <a:rPr lang="en-US" altLang="zh-CN" dirty="0" smtClean="0">
                <a:ea typeface="SimSun" pitchFamily="2" charset="-122"/>
              </a:rPr>
              <a:t>environments that illustrates: </a:t>
            </a:r>
          </a:p>
          <a:p>
            <a:r>
              <a:rPr lang="en-US" altLang="zh-CN" sz="2000" dirty="0">
                <a:ea typeface="SimSun" pitchFamily="2" charset="-122"/>
              </a:rPr>
              <a:t>The environment, its conscious and unconscious </a:t>
            </a:r>
            <a:r>
              <a:rPr lang="en-US" altLang="zh-CN" sz="2000" dirty="0" smtClean="0">
                <a:ea typeface="SimSun" pitchFamily="2" charset="-122"/>
              </a:rPr>
              <a:t>perceptions</a:t>
            </a:r>
            <a:r>
              <a:rPr altLang="zh-CN" sz="2000" dirty="0" smtClean="0">
                <a:ea typeface="SimSun" pitchFamily="2" charset="-122"/>
              </a:rPr>
              <a:t>,</a:t>
            </a:r>
            <a:r>
              <a:rPr lang="en-US" altLang="zh-CN" sz="2000" dirty="0" smtClean="0">
                <a:ea typeface="SimSun" pitchFamily="2" charset="-122"/>
              </a:rPr>
              <a:t> </a:t>
            </a:r>
            <a:r>
              <a:rPr lang="en-US" altLang="zh-CN" sz="2000" dirty="0">
                <a:ea typeface="SimSun" pitchFamily="2" charset="-122"/>
              </a:rPr>
              <a:t>and interpretation influence how people feel in that environment</a:t>
            </a:r>
          </a:p>
          <a:p>
            <a:r>
              <a:rPr lang="en-US" altLang="zh-CN" sz="2000" dirty="0">
                <a:ea typeface="SimSun" pitchFamily="2" charset="-122"/>
              </a:rPr>
              <a:t>Feelings, rather than perceptions/thoughts drive behavior</a:t>
            </a:r>
          </a:p>
          <a:p>
            <a:r>
              <a:rPr lang="en-US" altLang="zh-CN" sz="2000" dirty="0">
                <a:ea typeface="SimSun" pitchFamily="2" charset="-122"/>
              </a:rPr>
              <a:t>Typical outcome variable is </a:t>
            </a:r>
            <a:r>
              <a:rPr lang="en-US" altLang="zh-CN" sz="2000" dirty="0">
                <a:latin typeface="Book Antiqua"/>
                <a:ea typeface="SimSun" pitchFamily="2" charset="-122"/>
              </a:rPr>
              <a:t>‘</a:t>
            </a:r>
            <a:r>
              <a:rPr lang="en-US" altLang="zh-CN" sz="2000" dirty="0">
                <a:ea typeface="SimSun" pitchFamily="2" charset="-122"/>
              </a:rPr>
              <a:t>approach</a:t>
            </a:r>
            <a:r>
              <a:rPr lang="en-US" altLang="zh-CN" sz="2000" dirty="0">
                <a:latin typeface="Book Antiqua"/>
                <a:ea typeface="SimSun" pitchFamily="2" charset="-122"/>
              </a:rPr>
              <a:t>’</a:t>
            </a:r>
            <a:r>
              <a:rPr lang="en-US" altLang="zh-CN" sz="2000" dirty="0">
                <a:ea typeface="SimSun" pitchFamily="2" charset="-122"/>
              </a:rPr>
              <a:t> or </a:t>
            </a:r>
            <a:r>
              <a:rPr lang="en-US" altLang="zh-CN" sz="2000" dirty="0">
                <a:latin typeface="Book Antiqua"/>
                <a:ea typeface="SimSun" pitchFamily="2" charset="-122"/>
              </a:rPr>
              <a:t>‘</a:t>
            </a:r>
            <a:r>
              <a:rPr lang="en-US" altLang="zh-CN" sz="2000" dirty="0">
                <a:ea typeface="SimSun" pitchFamily="2" charset="-122"/>
              </a:rPr>
              <a:t>avoidance</a:t>
            </a:r>
            <a:r>
              <a:rPr lang="en-US" altLang="zh-CN" sz="2000" dirty="0">
                <a:latin typeface="Book Antiqua"/>
                <a:ea typeface="SimSun" pitchFamily="2" charset="-122"/>
              </a:rPr>
              <a:t>’</a:t>
            </a:r>
            <a:r>
              <a:rPr lang="en-US" altLang="zh-CN" sz="2000" dirty="0">
                <a:ea typeface="SimSun" pitchFamily="2" charset="-122"/>
              </a:rPr>
              <a:t> of an environment, but other possible outcomes can be added to model</a:t>
            </a:r>
            <a:endParaRPr lang="en-US" sz="2000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5000"/>
              </a:lnSpc>
            </a:pPr>
            <a:r>
              <a:rPr lang="en-US" altLang="zh-CN" dirty="0">
                <a:ea typeface="SimSun" pitchFamily="2" charset="-122"/>
              </a:rPr>
              <a:t>The Russell Model of </a:t>
            </a:r>
            <a:r>
              <a:rPr lang="en-US" altLang="zh-CN" dirty="0" smtClean="0">
                <a:ea typeface="SimSun" pitchFamily="2" charset="-122"/>
              </a:rPr>
              <a:t>Affect</a:t>
            </a:r>
            <a:endParaRPr lang="en-US" sz="2000" dirty="0">
              <a:ea typeface="SimSun" pitchFamily="2" charset="-122"/>
            </a:endParaRPr>
          </a:p>
        </p:txBody>
      </p:sp>
      <p:grpSp>
        <p:nvGrpSpPr>
          <p:cNvPr id="18" name="Group 21"/>
          <p:cNvGrpSpPr>
            <a:grpSpLocks/>
          </p:cNvGrpSpPr>
          <p:nvPr/>
        </p:nvGrpSpPr>
        <p:grpSpPr bwMode="auto">
          <a:xfrm>
            <a:off x="1522412" y="1600200"/>
            <a:ext cx="6477001" cy="4572000"/>
            <a:chOff x="863" y="864"/>
            <a:chExt cx="4464" cy="3168"/>
          </a:xfrm>
        </p:grpSpPr>
        <p:pic>
          <p:nvPicPr>
            <p:cNvPr id="19" name="Picture 18" descr="PPTE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59" y="864"/>
              <a:ext cx="4368" cy="315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863" y="960"/>
              <a:ext cx="576" cy="672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863" y="3216"/>
              <a:ext cx="1248" cy="816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7013" y="228600"/>
            <a:ext cx="4952999" cy="838200"/>
          </a:xfrm>
        </p:spPr>
        <p:txBody>
          <a:bodyPr/>
          <a:lstStyle/>
          <a:p>
            <a:r>
              <a:rPr lang="en-US" altLang="zh-CN" dirty="0" smtClean="0"/>
              <a:t>Insights from Russell’s Model of Affect</a:t>
            </a:r>
            <a:endParaRPr lang="en-US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0"/>
          </p:nvPr>
        </p:nvSpPr>
        <p:spPr>
          <a:xfrm>
            <a:off x="303213" y="1600200"/>
            <a:ext cx="9372600" cy="4800600"/>
          </a:xfrm>
        </p:spPr>
        <p:txBody>
          <a:bodyPr/>
          <a:lstStyle/>
          <a:p>
            <a:r>
              <a:rPr lang="en-US" altLang="zh-CN" dirty="0" smtClean="0"/>
              <a:t>Emotional responses to environments can be described along two main dimensions:</a:t>
            </a:r>
          </a:p>
          <a:p>
            <a:pPr lvl="1"/>
            <a:r>
              <a:rPr lang="en-GB" dirty="0" smtClean="0"/>
              <a:t>Pleasure: subjective, depending on how much individual likes or dislikes environment</a:t>
            </a:r>
          </a:p>
          <a:p>
            <a:pPr lvl="1"/>
            <a:r>
              <a:rPr lang="en-GB" dirty="0" smtClean="0"/>
              <a:t>Arousal: how stimulated individual feels, depends largely on information rate or load of an environment</a:t>
            </a:r>
            <a:endParaRPr lang="en-US" altLang="zh-CN" dirty="0" smtClean="0"/>
          </a:p>
          <a:p>
            <a:r>
              <a:rPr lang="en-US" altLang="zh-CN" dirty="0" smtClean="0"/>
              <a:t>Separates cognitive emotions from emotional dimensions</a:t>
            </a:r>
          </a:p>
          <a:p>
            <a:r>
              <a:rPr lang="en-US" altLang="zh-CN" dirty="0" smtClean="0"/>
              <a:t>Advantage: simple, direct approach to customers’ feelings</a:t>
            </a:r>
          </a:p>
          <a:p>
            <a:pPr lvl="1"/>
            <a:r>
              <a:rPr lang="en-US" altLang="zh-CN" dirty="0" smtClean="0"/>
              <a:t>Firms can set targets for affective states</a:t>
            </a:r>
            <a:endParaRPr lang="en-GB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Drivers of Affect</a:t>
            </a:r>
            <a:endParaRPr lang="en-US" dirty="0"/>
          </a:p>
        </p:txBody>
      </p:sp>
      <p:sp>
        <p:nvSpPr>
          <p:cNvPr id="610307" name="Rectangle 3"/>
          <p:cNvSpPr>
            <a:spLocks noGrp="1" noChangeArrowheads="1"/>
          </p:cNvSpPr>
          <p:nvPr>
            <p:ph type="body" idx="10"/>
          </p:nvPr>
        </p:nvSpPr>
        <p:spPr>
          <a:xfrm>
            <a:off x="303213" y="1600200"/>
            <a:ext cx="9372600" cy="4800600"/>
          </a:xfrm>
        </p:spPr>
        <p:txBody>
          <a:bodyPr/>
          <a:lstStyle/>
          <a:p>
            <a:r>
              <a:rPr lang="en-GB" dirty="0" smtClean="0"/>
              <a:t>Caused by perceptions and cognitive processes of any degree of complexity</a:t>
            </a:r>
          </a:p>
          <a:p>
            <a:r>
              <a:rPr lang="en-GB" dirty="0" smtClean="0"/>
              <a:t>Determines how people feel in a service setting</a:t>
            </a:r>
          </a:p>
          <a:p>
            <a:r>
              <a:rPr lang="en-GB" dirty="0" smtClean="0"/>
              <a:t>If higher levels of cognitive processes are triggered, the interpretation of this process determines people’s feelings</a:t>
            </a:r>
          </a:p>
          <a:p>
            <a:r>
              <a:rPr lang="en-US" dirty="0" smtClean="0"/>
              <a:t>The more complex a cognitive process becomes, the more powerful its potential impact on </a:t>
            </a:r>
            <a:r>
              <a:rPr lang="en-US" dirty="0" smtClean="0"/>
              <a:t>affect</a:t>
            </a:r>
            <a:endParaRPr lang="en-US" dirty="0" smtClean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Behavioral Consequence of Affect </a:t>
            </a:r>
            <a:endParaRPr lang="en-US"/>
          </a:p>
        </p:txBody>
      </p:sp>
      <p:sp>
        <p:nvSpPr>
          <p:cNvPr id="627715" name="Rectangle 3"/>
          <p:cNvSpPr>
            <a:spLocks noGrp="1" noChangeArrowheads="1"/>
          </p:cNvSpPr>
          <p:nvPr>
            <p:ph type="body" idx="10"/>
          </p:nvPr>
        </p:nvSpPr>
        <p:spPr>
          <a:xfrm>
            <a:off x="303213" y="1600200"/>
            <a:ext cx="9372600" cy="4800600"/>
          </a:xfrm>
        </p:spPr>
        <p:txBody>
          <a:bodyPr/>
          <a:lstStyle/>
          <a:p>
            <a:r>
              <a:rPr lang="en-GB" smtClean="0"/>
              <a:t>Pleasant environments result in approach, whereas unpleasant ones result in avoidance</a:t>
            </a:r>
          </a:p>
          <a:p>
            <a:r>
              <a:rPr lang="en-GB" smtClean="0"/>
              <a:t>Arousal amplifies the basic effect of pleasure on behavior </a:t>
            </a:r>
          </a:p>
          <a:p>
            <a:pPr lvl="1"/>
            <a:r>
              <a:rPr lang="en-GB" smtClean="0"/>
              <a:t>If environment is pleasant, increasing arousal can generate excitement, leading to a stronger positive consumer response</a:t>
            </a:r>
          </a:p>
          <a:p>
            <a:pPr lvl="1"/>
            <a:r>
              <a:rPr lang="en-GB" smtClean="0"/>
              <a:t>If environment is unpleasant, increasing arousal level will move customers into the “distressed” region </a:t>
            </a:r>
          </a:p>
          <a:p>
            <a:r>
              <a:rPr lang="en-GB" smtClean="0"/>
              <a:t>Feelings during service encounters are an important driver of customer loyalty</a:t>
            </a:r>
            <a:endParaRPr lang="en-GB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330" name="Rectangle 2"/>
          <p:cNvSpPr>
            <a:spLocks noGrp="1" noChangeArrowheads="1"/>
          </p:cNvSpPr>
          <p:nvPr>
            <p:ph type="title"/>
          </p:nvPr>
        </p:nvSpPr>
        <p:spPr>
          <a:xfrm>
            <a:off x="247570" y="0"/>
            <a:ext cx="6931978" cy="1295400"/>
          </a:xfrm>
        </p:spPr>
        <p:txBody>
          <a:bodyPr/>
          <a:lstStyle/>
          <a:p>
            <a:r>
              <a:rPr lang="en-GB" dirty="0"/>
              <a:t>An Integrative Framework: </a:t>
            </a:r>
            <a:br>
              <a:rPr lang="en-GB" dirty="0"/>
            </a:br>
            <a:r>
              <a:rPr lang="en-GB" dirty="0" smtClean="0"/>
              <a:t>The </a:t>
            </a:r>
            <a:r>
              <a:rPr lang="en-GB" dirty="0"/>
              <a:t>Servicescape Model </a:t>
            </a:r>
            <a:endParaRPr lang="en-US" sz="2000" b="0" dirty="0"/>
          </a:p>
        </p:txBody>
      </p:sp>
      <p:pic>
        <p:nvPicPr>
          <p:cNvPr id="47" name="Picture 48" descr="PPTE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9412" y="1524000"/>
            <a:ext cx="8913812" cy="44824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48" name="Picture 50" descr="PPTE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3213" y="5791200"/>
            <a:ext cx="4146697" cy="742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 Integrative Framework: </a:t>
            </a:r>
            <a:br>
              <a:rPr lang="en-GB" dirty="0" smtClean="0"/>
            </a:br>
            <a:r>
              <a:rPr lang="en-GB" dirty="0" smtClean="0"/>
              <a:t>The Servicescape Model</a:t>
            </a:r>
            <a:endParaRPr lang="en-US" dirty="0"/>
          </a:p>
        </p:txBody>
      </p:sp>
      <p:sp>
        <p:nvSpPr>
          <p:cNvPr id="612355" name="Rectangle 3"/>
          <p:cNvSpPr>
            <a:spLocks noGrp="1" noChangeArrowheads="1"/>
          </p:cNvSpPr>
          <p:nvPr>
            <p:ph type="body" idx="10"/>
          </p:nvPr>
        </p:nvSpPr>
        <p:spPr>
          <a:xfrm>
            <a:off x="303213" y="1600200"/>
            <a:ext cx="9372600" cy="4800600"/>
          </a:xfrm>
        </p:spPr>
        <p:txBody>
          <a:bodyPr/>
          <a:lstStyle/>
          <a:p>
            <a:r>
              <a:rPr lang="en-US" altLang="zh-CN" dirty="0" smtClean="0"/>
              <a:t>Identifies the main dimensions in a service environment and views them holistically</a:t>
            </a:r>
          </a:p>
          <a:p>
            <a:r>
              <a:rPr lang="en-US" altLang="zh-CN" dirty="0" smtClean="0"/>
              <a:t>Internal customer and employee responses can be categorized into cognitive, </a:t>
            </a:r>
            <a:r>
              <a:rPr lang="en-US" altLang="zh-CN" dirty="0" smtClean="0"/>
              <a:t>emotional</a:t>
            </a:r>
            <a:r>
              <a:rPr altLang="zh-CN" dirty="0" smtClean="0"/>
              <a:t>,</a:t>
            </a:r>
            <a:r>
              <a:rPr lang="en-US" altLang="zh-CN" dirty="0" smtClean="0"/>
              <a:t> </a:t>
            </a:r>
            <a:r>
              <a:rPr lang="en-US" altLang="zh-CN" dirty="0" smtClean="0"/>
              <a:t>and psychological responses, which lead to overt behavioral responses towards the environment</a:t>
            </a:r>
          </a:p>
          <a:p>
            <a:r>
              <a:rPr lang="en-US" altLang="zh-CN" dirty="0" smtClean="0"/>
              <a:t>Key to effective design is how well each individual dimension fits together with everything else</a:t>
            </a:r>
            <a:endParaRPr lang="en-US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715963" y="2514600"/>
            <a:ext cx="8416925" cy="198437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2075" tIns="46038" rIns="92075" bIns="46038" anchor="ctr"/>
          <a:lstStyle/>
          <a:p>
            <a:pPr>
              <a:lnSpc>
                <a:spcPct val="110000"/>
              </a:lnSpc>
              <a:defRPr/>
            </a:pPr>
            <a:r>
              <a:rPr lang="en-US" sz="44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Dimensions of the </a:t>
            </a:r>
          </a:p>
          <a:p>
            <a:pPr>
              <a:lnSpc>
                <a:spcPct val="110000"/>
              </a:lnSpc>
              <a:defRPr/>
            </a:pPr>
            <a:r>
              <a:rPr lang="en-US" sz="44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Service Environment</a:t>
            </a:r>
            <a:endParaRPr lang="en-US" sz="4400" b="1" dirty="0">
              <a:solidFill>
                <a:srgbClr val="013C7D"/>
              </a:solidFill>
              <a:latin typeface="Helvetica" pitchFamily="34" charset="0"/>
              <a:cs typeface="Helvetica" pitchFamily="34" charset="0"/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Main Dimensions in </a:t>
            </a:r>
            <a:br>
              <a:rPr lang="en-US" smtClean="0"/>
            </a:br>
            <a:r>
              <a:rPr lang="en-US" smtClean="0"/>
              <a:t>Servicescape Model</a:t>
            </a:r>
            <a:endParaRPr lang="en-US"/>
          </a:p>
        </p:txBody>
      </p:sp>
      <p:sp>
        <p:nvSpPr>
          <p:cNvPr id="619530" name="Rectangle 10"/>
          <p:cNvSpPr>
            <a:spLocks noGrp="1" noChangeArrowheads="1"/>
          </p:cNvSpPr>
          <p:nvPr>
            <p:ph type="body" idx="10"/>
          </p:nvPr>
        </p:nvSpPr>
        <p:spPr>
          <a:xfrm>
            <a:off x="303213" y="1600200"/>
            <a:ext cx="9372600" cy="4800600"/>
          </a:xfrm>
        </p:spPr>
        <p:txBody>
          <a:bodyPr/>
          <a:lstStyle/>
          <a:p>
            <a:r>
              <a:rPr lang="en-US" dirty="0" smtClean="0"/>
              <a:t>Ambient Conditions </a:t>
            </a:r>
          </a:p>
          <a:p>
            <a:pPr lvl="1"/>
            <a:r>
              <a:rPr lang="en-US" altLang="zh-CN" dirty="0" smtClean="0"/>
              <a:t>Characteristics of environment pertaining to our five senses</a:t>
            </a:r>
            <a:endParaRPr lang="en-US" dirty="0" smtClean="0"/>
          </a:p>
          <a:p>
            <a:r>
              <a:rPr lang="en-US" dirty="0" smtClean="0"/>
              <a:t>Spatial Layout and Functionality </a:t>
            </a:r>
          </a:p>
          <a:p>
            <a:pPr lvl="1"/>
            <a:r>
              <a:rPr lang="en-US" dirty="0" smtClean="0"/>
              <a:t>Spatial layout: </a:t>
            </a:r>
          </a:p>
          <a:p>
            <a:pPr lvl="2"/>
            <a:r>
              <a:rPr lang="en-US" dirty="0" smtClean="0"/>
              <a:t>-   </a:t>
            </a:r>
            <a:r>
              <a:rPr lang="en-US" dirty="0" err="1" smtClean="0"/>
              <a:t>floorplan</a:t>
            </a:r>
            <a:endParaRPr lang="en-US" dirty="0" smtClean="0"/>
          </a:p>
          <a:p>
            <a:pPr lvl="2"/>
            <a:r>
              <a:rPr lang="en-US" dirty="0" smtClean="0"/>
              <a:t>-   size and shape of </a:t>
            </a:r>
            <a:r>
              <a:rPr lang="en-US" dirty="0" smtClean="0"/>
              <a:t>furnishings </a:t>
            </a:r>
            <a:endParaRPr lang="en-US" dirty="0" smtClean="0"/>
          </a:p>
          <a:p>
            <a:pPr lvl="1"/>
            <a:r>
              <a:rPr lang="en-US" dirty="0" smtClean="0"/>
              <a:t>Functionality: ability of those items to facilitate performance </a:t>
            </a:r>
          </a:p>
          <a:p>
            <a:r>
              <a:rPr lang="en-US" dirty="0" smtClean="0"/>
              <a:t>Signs, </a:t>
            </a:r>
            <a:r>
              <a:rPr lang="en-US" dirty="0" smtClean="0"/>
              <a:t>Symbols</a:t>
            </a:r>
            <a:r>
              <a:rPr dirty="0" smtClean="0"/>
              <a:t>,</a:t>
            </a:r>
            <a:r>
              <a:rPr lang="en-US" dirty="0" smtClean="0"/>
              <a:t> </a:t>
            </a:r>
            <a:r>
              <a:rPr lang="en-US" dirty="0" smtClean="0"/>
              <a:t>and </a:t>
            </a:r>
            <a:r>
              <a:rPr lang="en-US" dirty="0" smtClean="0"/>
              <a:t>Artifact</a:t>
            </a:r>
            <a:r>
              <a:rPr dirty="0" smtClean="0"/>
              <a:t>s</a:t>
            </a:r>
            <a:endParaRPr lang="en-US" dirty="0" smtClean="0"/>
          </a:p>
          <a:p>
            <a:pPr lvl="1"/>
            <a:r>
              <a:rPr lang="en-US" dirty="0" smtClean="0"/>
              <a:t>Explicit or implicit signals to:</a:t>
            </a:r>
          </a:p>
          <a:p>
            <a:pPr lvl="2"/>
            <a:r>
              <a:rPr lang="en-US" dirty="0" smtClean="0"/>
              <a:t>-   help consumers find their way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Ambient Conditions</a:t>
            </a:r>
            <a:endParaRPr lang="en-US" dirty="0"/>
          </a:p>
        </p:txBody>
      </p:sp>
      <p:sp>
        <p:nvSpPr>
          <p:cNvPr id="626691" name="Rectangle 3"/>
          <p:cNvSpPr>
            <a:spLocks noGrp="1" noChangeArrowheads="1"/>
          </p:cNvSpPr>
          <p:nvPr>
            <p:ph type="body" idx="10"/>
          </p:nvPr>
        </p:nvSpPr>
        <p:spPr>
          <a:xfrm>
            <a:off x="303213" y="1600200"/>
            <a:ext cx="9372599" cy="4800600"/>
          </a:xfrm>
        </p:spPr>
        <p:txBody>
          <a:bodyPr/>
          <a:lstStyle/>
          <a:p>
            <a:r>
              <a:rPr lang="en-US" altLang="zh-CN" dirty="0" smtClean="0"/>
              <a:t>Ambient conditions are perceived both separately and holistically, and include: </a:t>
            </a:r>
          </a:p>
          <a:p>
            <a:pPr lvl="1"/>
            <a:r>
              <a:rPr lang="en-US" altLang="zh-CN" dirty="0" smtClean="0"/>
              <a:t>Lighting and color schemes</a:t>
            </a:r>
          </a:p>
          <a:p>
            <a:pPr lvl="1"/>
            <a:r>
              <a:rPr lang="en-US" altLang="zh-CN" dirty="0" smtClean="0"/>
              <a:t>Size and shape perceptions</a:t>
            </a:r>
          </a:p>
          <a:p>
            <a:pPr lvl="1"/>
            <a:r>
              <a:rPr lang="en-US" altLang="zh-CN" dirty="0" smtClean="0"/>
              <a:t>Sounds such as noise and music</a:t>
            </a:r>
          </a:p>
          <a:p>
            <a:pPr lvl="1"/>
            <a:r>
              <a:rPr lang="en-US" altLang="zh-CN" dirty="0" smtClean="0"/>
              <a:t>Temperature</a:t>
            </a:r>
          </a:p>
          <a:p>
            <a:pPr lvl="1"/>
            <a:r>
              <a:rPr lang="en-US" altLang="zh-CN" dirty="0" smtClean="0"/>
              <a:t>Scents</a:t>
            </a:r>
          </a:p>
          <a:p>
            <a:r>
              <a:rPr lang="en-US" altLang="zh-CN" dirty="0" smtClean="0"/>
              <a:t>Clever design of these conditions can elicit desired behavioral responses among consumers </a:t>
            </a:r>
            <a:endParaRPr lang="en-US" dirty="0"/>
          </a:p>
        </p:txBody>
      </p:sp>
      <p:pic>
        <p:nvPicPr>
          <p:cNvPr id="5" name="Picture 4" descr="fig10_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23012" y="2438400"/>
            <a:ext cx="3284832" cy="2286000"/>
          </a:xfrm>
          <a:prstGeom prst="rect">
            <a:avLst/>
          </a:prstGeo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Overview of Chapter 10</a:t>
            </a:r>
            <a:endParaRPr lang="en-US"/>
          </a:p>
        </p:txBody>
      </p:sp>
      <p:sp>
        <p:nvSpPr>
          <p:cNvPr id="726019" name="Rectangle 3"/>
          <p:cNvSpPr>
            <a:spLocks noGrp="1" noChangeArrowheads="1"/>
          </p:cNvSpPr>
          <p:nvPr>
            <p:ph type="body" idx="10"/>
          </p:nvPr>
        </p:nvSpPr>
        <p:spPr>
          <a:xfrm>
            <a:off x="303213" y="1752600"/>
            <a:ext cx="7772399" cy="3581400"/>
          </a:xfrm>
        </p:spPr>
        <p:txBody>
          <a:bodyPr/>
          <a:lstStyle/>
          <a:p>
            <a:r>
              <a:rPr lang="en-US" dirty="0" smtClean="0"/>
              <a:t>What is the Purpose of Service Environments?</a:t>
            </a:r>
          </a:p>
          <a:p>
            <a:r>
              <a:rPr lang="en-US" dirty="0" smtClean="0"/>
              <a:t>Understanding Consumer Responses to Service Environments</a:t>
            </a:r>
          </a:p>
          <a:p>
            <a:r>
              <a:rPr lang="en-US" dirty="0" smtClean="0"/>
              <a:t>Dimensions of the Service Environment</a:t>
            </a:r>
          </a:p>
          <a:p>
            <a:r>
              <a:rPr lang="en-US" dirty="0" smtClean="0"/>
              <a:t>Putting It All Together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Music</a:t>
            </a:r>
            <a:endParaRPr lang="en-US" dirty="0"/>
          </a:p>
        </p:txBody>
      </p:sp>
      <p:sp>
        <p:nvSpPr>
          <p:cNvPr id="656387" name="Rectangle 3"/>
          <p:cNvSpPr>
            <a:spLocks noGrp="1" noChangeArrowheads="1"/>
          </p:cNvSpPr>
          <p:nvPr>
            <p:ph type="body" idx="10"/>
          </p:nvPr>
        </p:nvSpPr>
        <p:spPr>
          <a:xfrm>
            <a:off x="303213" y="1600200"/>
            <a:ext cx="9372600" cy="4800600"/>
          </a:xfrm>
        </p:spPr>
        <p:txBody>
          <a:bodyPr/>
          <a:lstStyle/>
          <a:p>
            <a:r>
              <a:rPr lang="en-US" altLang="zh-CN" dirty="0" smtClean="0"/>
              <a:t>In service settings, music can have powerful effect on perceptions and behaviors, even if played at barely audible levels</a:t>
            </a:r>
          </a:p>
          <a:p>
            <a:r>
              <a:rPr lang="en-US" altLang="zh-CN" dirty="0" smtClean="0"/>
              <a:t>Structural characteristics of music―such as tempo, volume, and harmony―are perceived holistically</a:t>
            </a:r>
          </a:p>
          <a:p>
            <a:pPr lvl="1"/>
            <a:r>
              <a:rPr lang="en-US" altLang="zh-CN" dirty="0" smtClean="0"/>
              <a:t>Fast tempo music and high volume music increase arousal levels </a:t>
            </a:r>
          </a:p>
          <a:p>
            <a:pPr lvl="1"/>
            <a:r>
              <a:rPr lang="en-US" altLang="zh-CN" dirty="0" smtClean="0"/>
              <a:t>People tend to adjust their pace, either voluntarily or involuntarily, to match tempo of music </a:t>
            </a:r>
          </a:p>
          <a:p>
            <a:r>
              <a:rPr lang="en-US" dirty="0" smtClean="0"/>
              <a:t>Careful selection of music can deter wrong type of customers</a:t>
            </a:r>
            <a:endParaRPr lang="en-US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Scent</a:t>
            </a:r>
            <a:endParaRPr lang="en-US" dirty="0"/>
          </a:p>
        </p:txBody>
      </p:sp>
      <p:sp>
        <p:nvSpPr>
          <p:cNvPr id="657411" name="Rectangle 3"/>
          <p:cNvSpPr>
            <a:spLocks noGrp="1" noChangeArrowheads="1"/>
          </p:cNvSpPr>
          <p:nvPr>
            <p:ph type="body" idx="10"/>
          </p:nvPr>
        </p:nvSpPr>
        <p:spPr>
          <a:xfrm>
            <a:off x="303213" y="1600200"/>
            <a:ext cx="9372600" cy="4800600"/>
          </a:xfrm>
        </p:spPr>
        <p:txBody>
          <a:bodyPr/>
          <a:lstStyle/>
          <a:p>
            <a:r>
              <a:rPr lang="en-US" altLang="zh-CN" smtClean="0"/>
              <a:t>An ambient smell is one that pervades an environment </a:t>
            </a:r>
          </a:p>
          <a:p>
            <a:pPr lvl="1"/>
            <a:r>
              <a:rPr lang="en-US" altLang="zh-CN" smtClean="0"/>
              <a:t>May or may not be consciously perceived by customers</a:t>
            </a:r>
          </a:p>
          <a:p>
            <a:pPr lvl="1"/>
            <a:r>
              <a:rPr lang="en-US" altLang="zh-CN" smtClean="0"/>
              <a:t>Not related to any particular product </a:t>
            </a:r>
          </a:p>
          <a:p>
            <a:r>
              <a:rPr lang="en-US" altLang="zh-CN" smtClean="0"/>
              <a:t>Scents have distinct characteristics and can be used to solicit emotional, physiological, and behavioral responses</a:t>
            </a:r>
          </a:p>
          <a:p>
            <a:r>
              <a:rPr lang="en-US" altLang="zh-CN" smtClean="0"/>
              <a:t>In service settings, research has shown that scents can have significant effect on customer perceptions, attitudes, and behaviors</a:t>
            </a:r>
            <a:endParaRPr lang="en-US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Aromatherapy: Effects of Selected Fragrances on People</a:t>
            </a:r>
            <a:endParaRPr lang="en-SG" dirty="0"/>
          </a:p>
        </p:txBody>
      </p:sp>
      <p:pic>
        <p:nvPicPr>
          <p:cNvPr id="7" name="Picture 38" descr="PPTE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013" y="2036763"/>
            <a:ext cx="9448800" cy="32210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</a:t>
            </a:r>
            <a:endParaRPr lang="en-US" dirty="0"/>
          </a:p>
        </p:txBody>
      </p:sp>
      <p:sp>
        <p:nvSpPr>
          <p:cNvPr id="658435" name="Rectangle 3"/>
          <p:cNvSpPr>
            <a:spLocks noGrp="1" noChangeArrowheads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altLang="zh-CN" dirty="0" smtClean="0"/>
              <a:t>Colors can be defined into three dimensions</a:t>
            </a:r>
            <a:r>
              <a:rPr lang="en-US" altLang="zh-CN" sz="2200" dirty="0" smtClean="0"/>
              <a:t>:</a:t>
            </a:r>
          </a:p>
          <a:p>
            <a:pPr lvl="1"/>
            <a:r>
              <a:rPr lang="en-US" altLang="zh-CN" dirty="0" err="1" smtClean="0"/>
              <a:t>Hue</a:t>
            </a:r>
            <a:r>
              <a:rPr lang="en-US" altLang="zh-CN" dirty="0" smtClean="0"/>
              <a:t> is the pigment of the color </a:t>
            </a:r>
          </a:p>
          <a:p>
            <a:pPr lvl="1"/>
            <a:r>
              <a:rPr lang="en-US" altLang="zh-CN" dirty="0" smtClean="0"/>
              <a:t>Value is the degree of lightness or darkness of the color</a:t>
            </a:r>
          </a:p>
          <a:p>
            <a:pPr lvl="1"/>
            <a:r>
              <a:rPr lang="en-US" altLang="zh-CN" dirty="0" err="1" smtClean="0"/>
              <a:t>Chroma</a:t>
            </a:r>
            <a:r>
              <a:rPr lang="en-US" altLang="zh-CN" dirty="0" smtClean="0"/>
              <a:t> refers to hue-intensity, </a:t>
            </a:r>
            <a:r>
              <a:rPr lang="en-US" altLang="zh-CN" dirty="0" smtClean="0"/>
              <a:t>saturation</a:t>
            </a:r>
            <a:r>
              <a:rPr altLang="zh-CN" dirty="0" smtClean="0"/>
              <a:t>,</a:t>
            </a:r>
            <a:r>
              <a:rPr lang="en-US" altLang="zh-CN" dirty="0" smtClean="0"/>
              <a:t> </a:t>
            </a:r>
            <a:r>
              <a:rPr lang="en-US" altLang="zh-CN" dirty="0" smtClean="0"/>
              <a:t>or brilliance </a:t>
            </a:r>
          </a:p>
          <a:p>
            <a:r>
              <a:rPr lang="en-US" altLang="zh-CN" dirty="0"/>
              <a:t>P</a:t>
            </a:r>
            <a:r>
              <a:rPr lang="en-US" altLang="zh-CN" dirty="0" smtClean="0"/>
              <a:t>eople are generally drawn to warm color environments</a:t>
            </a:r>
          </a:p>
          <a:p>
            <a:pPr lvl="1"/>
            <a:r>
              <a:rPr lang="en-US" altLang="zh-CN" dirty="0" smtClean="0"/>
              <a:t>Warm colors encourage fast decision making and are good for low-involvement decisions or impulse buys</a:t>
            </a:r>
          </a:p>
          <a:p>
            <a:pPr lvl="1"/>
            <a:r>
              <a:rPr lang="en-US" altLang="zh-CN" dirty="0" smtClean="0"/>
              <a:t>Cool colors are preferred for high-involvement decisions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Associations and </a:t>
            </a:r>
            <a:br>
              <a:rPr lang="en-US" dirty="0"/>
            </a:br>
            <a:r>
              <a:rPr lang="en-US" dirty="0"/>
              <a:t>Human Responses to </a:t>
            </a:r>
            <a:r>
              <a:rPr lang="en-US" dirty="0" smtClean="0"/>
              <a:t>Colors</a:t>
            </a:r>
            <a:endParaRPr lang="en-US" sz="2000" b="0" dirty="0"/>
          </a:p>
        </p:txBody>
      </p:sp>
      <p:pic>
        <p:nvPicPr>
          <p:cNvPr id="5" name="Picture 45" descr="PPTF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943100"/>
            <a:ext cx="9599613" cy="3314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Signs, Symbols, and Artifacts</a:t>
            </a:r>
            <a:endParaRPr lang="en-US" dirty="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0"/>
          </p:nvPr>
        </p:nvSpPr>
        <p:spPr>
          <a:xfrm>
            <a:off x="303213" y="1600200"/>
            <a:ext cx="9372600" cy="4800600"/>
          </a:xfrm>
        </p:spPr>
        <p:txBody>
          <a:bodyPr/>
          <a:lstStyle/>
          <a:p>
            <a:r>
              <a:rPr lang="en-US" altLang="zh-CN" sz="2200" dirty="0" smtClean="0"/>
              <a:t>Communicates the firm’s image and </a:t>
            </a:r>
            <a:r>
              <a:rPr lang="en-US" altLang="zh-CN" sz="2200" dirty="0" smtClean="0"/>
              <a:t>help</a:t>
            </a:r>
            <a:r>
              <a:rPr altLang="zh-CN" sz="2200" dirty="0" smtClean="0"/>
              <a:t>s</a:t>
            </a:r>
            <a:r>
              <a:rPr lang="en-US" altLang="zh-CN" sz="2200" dirty="0" smtClean="0"/>
              <a:t> </a:t>
            </a:r>
            <a:r>
              <a:rPr lang="en-US" altLang="zh-CN" sz="2200" dirty="0" smtClean="0"/>
              <a:t>customers find their way</a:t>
            </a:r>
          </a:p>
          <a:p>
            <a:pPr lvl="1"/>
            <a:r>
              <a:rPr lang="en-US" altLang="zh-CN" sz="1800" dirty="0" smtClean="0"/>
              <a:t>First time customers will automatically try to draw meaning from the signs, </a:t>
            </a:r>
            <a:r>
              <a:rPr lang="en-US" altLang="zh-CN" sz="1800" dirty="0" smtClean="0"/>
              <a:t>symbols</a:t>
            </a:r>
            <a:r>
              <a:rPr altLang="zh-CN" sz="1800" dirty="0" smtClean="0"/>
              <a:t>,</a:t>
            </a:r>
            <a:r>
              <a:rPr lang="en-US" altLang="zh-CN" sz="1800" dirty="0" smtClean="0"/>
              <a:t> </a:t>
            </a:r>
            <a:r>
              <a:rPr lang="en-US" altLang="zh-CN" sz="1800" dirty="0" smtClean="0"/>
              <a:t>and artifacts</a:t>
            </a:r>
          </a:p>
          <a:p>
            <a:r>
              <a:rPr lang="en-US" altLang="zh-CN" sz="2200" dirty="0" smtClean="0"/>
              <a:t>Challenge is to guide customer through the delivery process</a:t>
            </a:r>
          </a:p>
          <a:p>
            <a:pPr lvl="1"/>
            <a:r>
              <a:rPr lang="en-US" altLang="zh-CN" sz="1800" dirty="0" smtClean="0"/>
              <a:t>Unclear signals from a </a:t>
            </a:r>
            <a:r>
              <a:rPr lang="en-US" altLang="zh-CN" sz="1800" dirty="0" err="1" smtClean="0"/>
              <a:t>servicescape</a:t>
            </a:r>
            <a:r>
              <a:rPr lang="en-US" altLang="zh-CN" sz="1800" dirty="0" smtClean="0"/>
              <a:t> can result in anxiety and uncertainty about how to proceed and obtain the desired </a:t>
            </a:r>
            <a:r>
              <a:rPr lang="en-US" altLang="zh-CN" dirty="0" smtClean="0"/>
              <a:t>service </a:t>
            </a:r>
          </a:p>
        </p:txBody>
      </p:sp>
      <p:pic>
        <p:nvPicPr>
          <p:cNvPr id="5" name="Picture 4" descr="fig10_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0212" y="4572000"/>
            <a:ext cx="2839680" cy="1981200"/>
          </a:xfrm>
          <a:prstGeom prst="rect">
            <a:avLst/>
          </a:prstGeo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715963" y="2514600"/>
            <a:ext cx="8416925" cy="198437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2075" tIns="46038" rIns="92075" bIns="46038" anchor="ctr"/>
          <a:lstStyle/>
          <a:p>
            <a:pPr>
              <a:lnSpc>
                <a:spcPct val="110000"/>
              </a:lnSpc>
              <a:defRPr/>
            </a:pPr>
            <a:r>
              <a:rPr lang="en-US" sz="44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Putting It All Together</a:t>
            </a:r>
            <a:endParaRPr lang="en-US" sz="4400" b="1" dirty="0">
              <a:solidFill>
                <a:srgbClr val="013C7D"/>
              </a:solidFill>
              <a:latin typeface="Helvetica" pitchFamily="34" charset="0"/>
              <a:cs typeface="Helvetica" pitchFamily="34" charset="0"/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Selection of Environmental </a:t>
            </a:r>
            <a:br>
              <a:rPr lang="en-GB" smtClean="0"/>
            </a:br>
            <a:r>
              <a:rPr lang="en-GB" smtClean="0"/>
              <a:t>Design Elements</a:t>
            </a:r>
            <a:endParaRPr lang="en-US"/>
          </a:p>
        </p:txBody>
      </p:sp>
      <p:sp>
        <p:nvSpPr>
          <p:cNvPr id="613379" name="Rectangle 3"/>
          <p:cNvSpPr>
            <a:spLocks noGrp="1" noChangeArrowheads="1"/>
          </p:cNvSpPr>
          <p:nvPr>
            <p:ph type="body" idx="10"/>
          </p:nvPr>
        </p:nvSpPr>
        <p:spPr>
          <a:xfrm>
            <a:off x="303213" y="1600200"/>
            <a:ext cx="9372600" cy="4800600"/>
          </a:xfrm>
        </p:spPr>
        <p:txBody>
          <a:bodyPr/>
          <a:lstStyle/>
          <a:p>
            <a:r>
              <a:rPr lang="en-US" dirty="0" smtClean="0"/>
              <a:t>Consumers perceive service environments holistically</a:t>
            </a:r>
          </a:p>
          <a:p>
            <a:pPr lvl="1"/>
            <a:r>
              <a:rPr lang="en-US" dirty="0" smtClean="0"/>
              <a:t>No dimension of design can be optimized in isolation, because everything depends on everything else</a:t>
            </a:r>
          </a:p>
          <a:p>
            <a:pPr lvl="1"/>
            <a:r>
              <a:rPr lang="en-US" dirty="0" smtClean="0"/>
              <a:t>Holistic characteristic of environments makes designing service environment an art</a:t>
            </a:r>
          </a:p>
        </p:txBody>
      </p:sp>
      <p:pic>
        <p:nvPicPr>
          <p:cNvPr id="5" name="Picture 4" descr="fig10_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5212" y="3733800"/>
            <a:ext cx="8229600" cy="2911475"/>
          </a:xfrm>
          <a:prstGeom prst="rect">
            <a:avLst/>
          </a:prstGeo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Tools to Guide Servicescape Design</a:t>
            </a:r>
            <a:endParaRPr lang="en-US"/>
          </a:p>
        </p:txBody>
      </p:sp>
      <p:sp>
        <p:nvSpPr>
          <p:cNvPr id="614403" name="Rectangle 3"/>
          <p:cNvSpPr>
            <a:spLocks noGrp="1" noChangeArrowheads="1"/>
          </p:cNvSpPr>
          <p:nvPr>
            <p:ph type="body" idx="10"/>
          </p:nvPr>
        </p:nvSpPr>
        <p:spPr>
          <a:xfrm>
            <a:off x="303213" y="1600200"/>
            <a:ext cx="9372600" cy="4800600"/>
          </a:xfrm>
        </p:spPr>
        <p:txBody>
          <a:bodyPr/>
          <a:lstStyle/>
          <a:p>
            <a:r>
              <a:rPr lang="en-US" sz="2200" dirty="0" smtClean="0"/>
              <a:t>Keen observation of customers’ behavior and responses</a:t>
            </a:r>
          </a:p>
          <a:p>
            <a:r>
              <a:rPr lang="en-US" sz="2200" dirty="0" smtClean="0"/>
              <a:t>Feedback and ideas from frontline staff and customers</a:t>
            </a:r>
          </a:p>
          <a:p>
            <a:r>
              <a:rPr lang="en-US" sz="2200" dirty="0" smtClean="0"/>
              <a:t>Photo audit – Mystery Shopper to take photographs of service experience</a:t>
            </a:r>
          </a:p>
          <a:p>
            <a:r>
              <a:rPr lang="en-US" sz="2200" dirty="0" smtClean="0"/>
              <a:t>Field experiments can be used to manipulate specific dimensions in an environment and the effects </a:t>
            </a:r>
            <a:r>
              <a:rPr lang="en-US" sz="2200" dirty="0" smtClean="0"/>
              <a:t>observed</a:t>
            </a:r>
          </a:p>
          <a:p>
            <a:r>
              <a:rPr lang="en-US" altLang="zh-CN" sz="2200" dirty="0" smtClean="0"/>
              <a:t>Blueprinting or service mapping</a:t>
            </a:r>
            <a:r>
              <a:rPr lang="en-US" altLang="zh-CN" sz="2200" dirty="0" smtClean="0"/>
              <a:t> </a:t>
            </a:r>
            <a:r>
              <a:rPr sz="2200" dirty="0" smtClean="0"/>
              <a:t>–</a:t>
            </a:r>
            <a:r>
              <a:rPr sz="2200" dirty="0"/>
              <a:t> </a:t>
            </a:r>
            <a:r>
              <a:rPr lang="en-US" altLang="zh-CN" sz="2200" dirty="0" smtClean="0"/>
              <a:t>extended </a:t>
            </a:r>
            <a:r>
              <a:rPr lang="en-US" altLang="zh-CN" sz="2200" dirty="0" smtClean="0"/>
              <a:t>to include physical evidence in the </a:t>
            </a:r>
            <a:r>
              <a:rPr lang="en-US" altLang="zh-CN" sz="2200" dirty="0" smtClean="0"/>
              <a:t>environment</a:t>
            </a:r>
            <a:endParaRPr lang="en-US" sz="2200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683011" name="Rectangle 3"/>
          <p:cNvSpPr>
            <a:spLocks noGrp="1" noChangeArrowheads="1"/>
          </p:cNvSpPr>
          <p:nvPr>
            <p:ph type="body" idx="10"/>
          </p:nvPr>
        </p:nvSpPr>
        <p:spPr>
          <a:xfrm>
            <a:off x="303213" y="1600200"/>
            <a:ext cx="9372600" cy="4800600"/>
          </a:xfrm>
        </p:spPr>
        <p:txBody>
          <a:bodyPr/>
          <a:lstStyle/>
          <a:p>
            <a:r>
              <a:rPr lang="en-US" sz="2200" dirty="0" smtClean="0"/>
              <a:t>Service environment:</a:t>
            </a:r>
          </a:p>
          <a:p>
            <a:pPr marL="914400" lvl="1" indent="-342900"/>
            <a:r>
              <a:rPr lang="en-US" sz="1800" dirty="0"/>
              <a:t>S</a:t>
            </a:r>
            <a:r>
              <a:rPr lang="en-US" sz="1800" dirty="0" smtClean="0"/>
              <a:t>hapes customers’ experiences and behavior</a:t>
            </a:r>
          </a:p>
          <a:p>
            <a:pPr marL="914400" lvl="1" indent="-342900"/>
            <a:r>
              <a:rPr lang="en-US" sz="1800" dirty="0" smtClean="0"/>
              <a:t>Facilitates </a:t>
            </a:r>
            <a:r>
              <a:rPr lang="en-US" sz="1800" dirty="0"/>
              <a:t>service encounters and enhances productivity</a:t>
            </a:r>
          </a:p>
          <a:p>
            <a:pPr>
              <a:spcBef>
                <a:spcPts val="2000"/>
              </a:spcBef>
            </a:pPr>
            <a:r>
              <a:rPr lang="en-US" sz="2200" dirty="0" err="1" smtClean="0"/>
              <a:t>Mehrabian</a:t>
            </a:r>
            <a:r>
              <a:rPr lang="en-US" sz="2200" dirty="0" smtClean="0"/>
              <a:t>-Russell stimulus-response model and Russell’s model of affect help us understand customer responses to service environments</a:t>
            </a:r>
          </a:p>
          <a:p>
            <a:pPr>
              <a:spcBef>
                <a:spcPts val="2000"/>
              </a:spcBef>
            </a:pPr>
            <a:r>
              <a:rPr lang="en-US" sz="2200" dirty="0" smtClean="0"/>
              <a:t>Main dimensions of </a:t>
            </a:r>
            <a:r>
              <a:rPr lang="en-US" sz="2200" dirty="0" err="1" smtClean="0"/>
              <a:t>servicescape</a:t>
            </a:r>
            <a:r>
              <a:rPr lang="en-US" sz="2200" dirty="0" smtClean="0"/>
              <a:t> model:</a:t>
            </a:r>
          </a:p>
          <a:p>
            <a:pPr marL="914400" lvl="1" indent="-342900"/>
            <a:r>
              <a:rPr lang="en-US" sz="1800" dirty="0"/>
              <a:t>Ambient conditions – music, scent, </a:t>
            </a:r>
            <a:r>
              <a:rPr lang="en-US" sz="1800" dirty="0" smtClean="0"/>
              <a:t>color</a:t>
            </a:r>
            <a:r>
              <a:rPr sz="1800" dirty="0" smtClean="0"/>
              <a:t>,</a:t>
            </a:r>
            <a:r>
              <a:rPr lang="en-US" sz="1800" dirty="0" smtClean="0"/>
              <a:t> </a:t>
            </a:r>
            <a:r>
              <a:rPr lang="en-US" sz="1800" dirty="0"/>
              <a:t>etc.</a:t>
            </a:r>
          </a:p>
          <a:p>
            <a:pPr marL="914400" lvl="1" indent="-342900"/>
            <a:r>
              <a:rPr lang="en-US" sz="1800" dirty="0"/>
              <a:t>Spatial layout and functionality</a:t>
            </a:r>
          </a:p>
          <a:p>
            <a:pPr marL="914400" lvl="1" indent="-342900"/>
            <a:r>
              <a:rPr lang="en-US" sz="1800" dirty="0"/>
              <a:t>Signs, </a:t>
            </a:r>
            <a:r>
              <a:rPr lang="en-US" sz="1800" dirty="0" smtClean="0"/>
              <a:t>symbols</a:t>
            </a:r>
            <a:r>
              <a:rPr sz="1800" dirty="0" smtClean="0"/>
              <a:t>,</a:t>
            </a:r>
            <a:r>
              <a:rPr lang="en-US" sz="1800" dirty="0" smtClean="0"/>
              <a:t> </a:t>
            </a:r>
            <a:r>
              <a:rPr lang="en-US" sz="1800" dirty="0"/>
              <a:t>and artifacts</a:t>
            </a:r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715963" y="2514600"/>
            <a:ext cx="8416925" cy="198437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2075" tIns="46038" rIns="92075" bIns="46038" anchor="ctr"/>
          <a:lstStyle/>
          <a:p>
            <a:pPr>
              <a:lnSpc>
                <a:spcPct val="110000"/>
              </a:lnSpc>
              <a:defRPr/>
            </a:pPr>
            <a:r>
              <a:rPr lang="en-US" sz="44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What is the Purpose of </a:t>
            </a:r>
          </a:p>
          <a:p>
            <a:pPr>
              <a:lnSpc>
                <a:spcPct val="110000"/>
              </a:lnSpc>
              <a:defRPr/>
            </a:pPr>
            <a:r>
              <a:rPr lang="en-US" sz="44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Service Environments?</a:t>
            </a:r>
            <a:endParaRPr lang="en-US" sz="4400" b="1" dirty="0">
              <a:solidFill>
                <a:srgbClr val="013C7D"/>
              </a:solidFill>
              <a:latin typeface="Helvetica" pitchFamily="34" charset="0"/>
              <a:cs typeface="Helvetica" pitchFamily="34" charset="0"/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740355" name="Rectangle 3"/>
          <p:cNvSpPr>
            <a:spLocks noGrp="1" noChangeArrowheads="1"/>
          </p:cNvSpPr>
          <p:nvPr>
            <p:ph type="body" idx="10"/>
          </p:nvPr>
        </p:nvSpPr>
        <p:spPr>
          <a:xfrm>
            <a:off x="303213" y="1600200"/>
            <a:ext cx="9372600" cy="4800600"/>
          </a:xfrm>
        </p:spPr>
        <p:txBody>
          <a:bodyPr/>
          <a:lstStyle/>
          <a:p>
            <a:r>
              <a:rPr lang="en-US" smtClean="0"/>
              <a:t>When </a:t>
            </a:r>
            <a:r>
              <a:rPr lang="en-US" dirty="0" smtClean="0"/>
              <a:t>putting it all together, firms should</a:t>
            </a:r>
          </a:p>
          <a:p>
            <a:pPr lvl="1"/>
            <a:r>
              <a:rPr lang="en-US" dirty="0" smtClean="0"/>
              <a:t>Design with a holistic view</a:t>
            </a:r>
          </a:p>
          <a:p>
            <a:pPr lvl="1"/>
            <a:r>
              <a:rPr lang="en-US" dirty="0" smtClean="0"/>
              <a:t>Design from a customer’s perspective</a:t>
            </a:r>
          </a:p>
          <a:p>
            <a:pPr lvl="1"/>
            <a:r>
              <a:rPr lang="en-US" dirty="0" smtClean="0"/>
              <a:t>Use tools to guide </a:t>
            </a:r>
            <a:r>
              <a:rPr lang="en-US" dirty="0" err="1" smtClean="0"/>
              <a:t>servicescape</a:t>
            </a:r>
            <a:r>
              <a:rPr lang="en-US" dirty="0" smtClean="0"/>
              <a:t> design</a:t>
            </a:r>
            <a:endParaRPr lang="en-US" dirty="0"/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Purpose of Service Environments</a:t>
            </a:r>
            <a:endParaRPr lang="en-US"/>
          </a:p>
        </p:txBody>
      </p:sp>
      <p:sp>
        <p:nvSpPr>
          <p:cNvPr id="605187" name="Rectangle 3"/>
          <p:cNvSpPr>
            <a:spLocks noGrp="1" noChangeArrowheads="1"/>
          </p:cNvSpPr>
          <p:nvPr>
            <p:ph type="body" idx="10"/>
          </p:nvPr>
        </p:nvSpPr>
        <p:spPr>
          <a:xfrm>
            <a:off x="303213" y="1600200"/>
            <a:ext cx="9143999" cy="4800600"/>
          </a:xfrm>
        </p:spPr>
        <p:txBody>
          <a:bodyPr/>
          <a:lstStyle/>
          <a:p>
            <a:r>
              <a:rPr lang="en-US" dirty="0"/>
              <a:t>Shape customers’ experience and their behaviors</a:t>
            </a:r>
          </a:p>
          <a:p>
            <a:r>
              <a:rPr lang="en-US" dirty="0" smtClean="0"/>
              <a:t>Support image, </a:t>
            </a:r>
            <a:r>
              <a:rPr lang="en-US" dirty="0" smtClean="0"/>
              <a:t>positioning</a:t>
            </a:r>
            <a:r>
              <a:rPr dirty="0" smtClean="0"/>
              <a:t>,</a:t>
            </a:r>
            <a:r>
              <a:rPr lang="en-US" dirty="0" smtClean="0"/>
              <a:t> </a:t>
            </a:r>
            <a:r>
              <a:rPr lang="en-US" dirty="0" smtClean="0"/>
              <a:t>and differentiation</a:t>
            </a:r>
          </a:p>
          <a:p>
            <a:r>
              <a:rPr lang="en-US" dirty="0" smtClean="0"/>
              <a:t>Part of the value proposition </a:t>
            </a:r>
          </a:p>
          <a:p>
            <a:r>
              <a:rPr lang="en-US" dirty="0" smtClean="0"/>
              <a:t>Facilitate service encounter and enhance productivity</a:t>
            </a:r>
          </a:p>
          <a:p>
            <a:endParaRPr lang="en-US" dirty="0"/>
          </a:p>
        </p:txBody>
      </p:sp>
      <p:sp>
        <p:nvSpPr>
          <p:cNvPr id="605189" name="Rectangle 5"/>
          <p:cNvSpPr>
            <a:spLocks noChangeArrowheads="1"/>
          </p:cNvSpPr>
          <p:nvPr/>
        </p:nvSpPr>
        <p:spPr bwMode="auto">
          <a:xfrm>
            <a:off x="412617" y="5562600"/>
            <a:ext cx="9084467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eaLnBrk="0" hangingPunct="0">
              <a:spcBef>
                <a:spcPct val="0"/>
              </a:spcBef>
              <a:buSzPct val="150000"/>
              <a:buFont typeface="Wingdings" pitchFamily="2" charset="2"/>
              <a:buNone/>
            </a:pPr>
            <a:endParaRPr lang="en-US" sz="2400" i="1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7" name="Picture 6" descr="fig10_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2012" y="4572000"/>
            <a:ext cx="3215624" cy="1884465"/>
          </a:xfrm>
          <a:prstGeom prst="rect">
            <a:avLst/>
          </a:prstGeo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Shape customers’ experience and their behaviors</a:t>
            </a:r>
            <a:endParaRPr lang="en-S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Message-creating medium </a:t>
            </a:r>
          </a:p>
          <a:p>
            <a:pPr lvl="1"/>
            <a:r>
              <a:rPr lang="en-US" dirty="0" smtClean="0"/>
              <a:t>symbolic cues to communicate the distinctive nature and quality of the service experience</a:t>
            </a:r>
          </a:p>
          <a:p>
            <a:r>
              <a:rPr lang="en-US" dirty="0" smtClean="0"/>
              <a:t>Attention-creating medium</a:t>
            </a:r>
          </a:p>
          <a:p>
            <a:pPr lvl="1"/>
            <a:r>
              <a:rPr lang="en-US" dirty="0" smtClean="0"/>
              <a:t>make servicescape stand out from competition and attract customers from target segments</a:t>
            </a:r>
          </a:p>
          <a:p>
            <a:r>
              <a:rPr lang="en-US" dirty="0" smtClean="0"/>
              <a:t>Effect-creating medium </a:t>
            </a:r>
          </a:p>
          <a:p>
            <a:pPr lvl="1"/>
            <a:r>
              <a:rPr lang="en-US" dirty="0" smtClean="0"/>
              <a:t>use colors, textures, sounds, </a:t>
            </a:r>
            <a:r>
              <a:rPr lang="en-US" dirty="0" smtClean="0"/>
              <a:t>scents</a:t>
            </a:r>
            <a:r>
              <a:rPr dirty="0" smtClean="0"/>
              <a:t>,</a:t>
            </a:r>
            <a:r>
              <a:rPr lang="en-US" dirty="0" smtClean="0"/>
              <a:t> </a:t>
            </a:r>
            <a:r>
              <a:rPr lang="en-US" dirty="0" smtClean="0"/>
              <a:t>and spatial design to enhance desired service experience</a:t>
            </a:r>
          </a:p>
          <a:p>
            <a:pPr lvl="1"/>
            <a:endParaRPr lang="en-SG" dirty="0"/>
          </a:p>
        </p:txBody>
      </p:sp>
    </p:spTree>
  </p:cSld>
  <p:clrMapOvr>
    <a:masterClrMapping/>
  </p:clrMapOvr>
  <p:transition spd="med">
    <p:zoom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5000"/>
              </a:lnSpc>
            </a:pPr>
            <a:r>
              <a:rPr lang="en-US" dirty="0" smtClean="0"/>
              <a:t>Support Image, </a:t>
            </a:r>
            <a:r>
              <a:rPr lang="en-US" dirty="0" smtClean="0"/>
              <a:t>Position</a:t>
            </a:r>
            <a:r>
              <a:rPr dirty="0" smtClean="0"/>
              <a:t>,</a:t>
            </a:r>
            <a:r>
              <a:rPr lang="en-US" dirty="0" smtClean="0"/>
              <a:t> </a:t>
            </a:r>
            <a:r>
              <a:rPr lang="en-US" dirty="0" smtClean="0"/>
              <a:t>and Differentiation</a:t>
            </a:r>
            <a:endParaRPr lang="en-US" sz="2000" b="0" dirty="0"/>
          </a:p>
        </p:txBody>
      </p:sp>
      <p:pic>
        <p:nvPicPr>
          <p:cNvPr id="606212" name="Picture 4" descr="1816_1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1812" y="1828800"/>
            <a:ext cx="4951413" cy="3937000"/>
          </a:xfrm>
          <a:prstGeom prst="rect">
            <a:avLst/>
          </a:prstGeom>
          <a:noFill/>
          <a:ln/>
        </p:spPr>
      </p:pic>
      <p:pic>
        <p:nvPicPr>
          <p:cNvPr id="606213" name="Picture 5" descr="springboar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78366" y="1828801"/>
            <a:ext cx="3419570" cy="394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06214" name="Rectangle 6"/>
          <p:cNvSpPr>
            <a:spLocks noChangeArrowheads="1"/>
          </p:cNvSpPr>
          <p:nvPr/>
        </p:nvSpPr>
        <p:spPr bwMode="auto">
          <a:xfrm>
            <a:off x="6103628" y="5791201"/>
            <a:ext cx="3174203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CN" sz="1600" b="1">
                <a:solidFill>
                  <a:srgbClr val="000808"/>
                </a:solidFill>
                <a:latin typeface="Arial" charset="0"/>
              </a:rPr>
              <a:t>Four Seasons Hotel, New York</a:t>
            </a:r>
            <a:r>
              <a:rPr lang="en-US" altLang="zh-CN" sz="1000" b="1">
                <a:solidFill>
                  <a:srgbClr val="500093"/>
                </a:solidFill>
                <a:latin typeface="Arial" charset="0"/>
              </a:rPr>
              <a:t> </a:t>
            </a:r>
          </a:p>
        </p:txBody>
      </p:sp>
      <p:sp>
        <p:nvSpPr>
          <p:cNvPr id="606215" name="Rectangle 7"/>
          <p:cNvSpPr>
            <a:spLocks noChangeArrowheads="1"/>
          </p:cNvSpPr>
          <p:nvPr/>
        </p:nvSpPr>
        <p:spPr bwMode="auto">
          <a:xfrm>
            <a:off x="919663" y="5790198"/>
            <a:ext cx="3737305" cy="338554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CN" sz="1600" b="1">
                <a:solidFill>
                  <a:srgbClr val="000808"/>
                </a:solidFill>
                <a:latin typeface="Arial" charset="0"/>
              </a:rPr>
              <a:t>Orbit Hotel and Hostel, Los Angeles</a:t>
            </a:r>
            <a:r>
              <a:rPr lang="en-US" altLang="zh-CN" sz="1600" b="1">
                <a:solidFill>
                  <a:schemeClr val="tx2"/>
                </a:solidFill>
                <a:latin typeface="Arial" charset="0"/>
              </a:rPr>
              <a:t> 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8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Servicescape as Part of Value Proposition</a:t>
            </a:r>
            <a:endParaRPr lang="en-US"/>
          </a:p>
        </p:txBody>
      </p:sp>
      <p:sp>
        <p:nvSpPr>
          <p:cNvPr id="632835" name="Rectangle 3"/>
          <p:cNvSpPr>
            <a:spLocks noGrp="1" noChangeArrowheads="1"/>
          </p:cNvSpPr>
          <p:nvPr>
            <p:ph type="body" idx="10"/>
          </p:nvPr>
        </p:nvSpPr>
        <p:spPr>
          <a:xfrm>
            <a:off x="303213" y="1600200"/>
            <a:ext cx="9372600" cy="4800600"/>
          </a:xfrm>
        </p:spPr>
        <p:txBody>
          <a:bodyPr/>
          <a:lstStyle/>
          <a:p>
            <a:r>
              <a:rPr lang="en-US" dirty="0" smtClean="0"/>
              <a:t>Physical surroundings help shape appropriate feelings and reactions in customers and employees</a:t>
            </a:r>
          </a:p>
          <a:p>
            <a:pPr lvl="1"/>
            <a:r>
              <a:rPr lang="en-US" dirty="0" smtClean="0"/>
              <a:t>e.g</a:t>
            </a:r>
            <a:r>
              <a:rPr lang="en-US" dirty="0" smtClean="0"/>
              <a:t>.</a:t>
            </a:r>
            <a:r>
              <a:rPr dirty="0" smtClean="0"/>
              <a:t>,</a:t>
            </a:r>
            <a:r>
              <a:rPr lang="en-US" dirty="0" smtClean="0"/>
              <a:t> </a:t>
            </a:r>
            <a:r>
              <a:rPr lang="en-US" dirty="0" smtClean="0"/>
              <a:t>Disneyland, Denmark’s </a:t>
            </a:r>
            <a:r>
              <a:rPr lang="en-US" dirty="0" err="1" smtClean="0"/>
              <a:t>Legoland</a:t>
            </a:r>
            <a:endParaRPr lang="en-US" dirty="0" smtClean="0"/>
          </a:p>
          <a:p>
            <a:r>
              <a:rPr lang="en-US" dirty="0" err="1" smtClean="0"/>
              <a:t>Servicescapes</a:t>
            </a:r>
            <a:r>
              <a:rPr lang="en-US" dirty="0" smtClean="0"/>
              <a:t> form a core part of the value proposition</a:t>
            </a:r>
          </a:p>
          <a:p>
            <a:pPr lvl="1"/>
            <a:r>
              <a:rPr lang="en-US" i="0" dirty="0" smtClean="0"/>
              <a:t>Las Vegas: repositioned itself to a somewhat more wholesome fun resort, visually striking entertainment center </a:t>
            </a:r>
          </a:p>
          <a:p>
            <a:pPr lvl="1"/>
            <a:r>
              <a:rPr lang="en-US" i="0" dirty="0" smtClean="0"/>
              <a:t>Florida-based </a:t>
            </a:r>
            <a:r>
              <a:rPr lang="en-US" i="0" dirty="0" err="1" smtClean="0"/>
              <a:t>Muvico</a:t>
            </a:r>
            <a:r>
              <a:rPr lang="en-US" i="0" dirty="0" smtClean="0"/>
              <a:t>: builds extravagant movie theatres and offers plush amenities. </a:t>
            </a:r>
            <a:r>
              <a:rPr lang="en-US" b="0" i="1" dirty="0" smtClean="0"/>
              <a:t>“What sets you apart is how you package it.” (</a:t>
            </a:r>
            <a:r>
              <a:rPr lang="en-US" b="0" i="1" dirty="0" err="1" smtClean="0"/>
              <a:t>Muvico’s</a:t>
            </a:r>
            <a:r>
              <a:rPr lang="en-US" b="0" i="1" dirty="0" smtClean="0"/>
              <a:t> CEO, </a:t>
            </a:r>
            <a:r>
              <a:rPr lang="en-US" b="0" i="1" dirty="0" err="1" smtClean="0"/>
              <a:t>Hamid</a:t>
            </a:r>
            <a:r>
              <a:rPr lang="en-US" b="0" i="1" dirty="0" smtClean="0"/>
              <a:t> </a:t>
            </a:r>
            <a:r>
              <a:rPr lang="en-US" b="0" i="1" dirty="0" err="1" smtClean="0"/>
              <a:t>Hashemi</a:t>
            </a:r>
            <a:r>
              <a:rPr lang="en-US" b="0" i="1" dirty="0" smtClean="0"/>
              <a:t>)</a:t>
            </a:r>
          </a:p>
          <a:p>
            <a:pPr algn="ctr">
              <a:buNone/>
            </a:pPr>
            <a:r>
              <a:rPr lang="en-US" dirty="0" smtClean="0">
                <a:solidFill>
                  <a:srgbClr val="FF6600"/>
                </a:solidFill>
              </a:rPr>
              <a:t>The power of </a:t>
            </a:r>
            <a:r>
              <a:rPr lang="en-US" dirty="0" err="1" smtClean="0">
                <a:solidFill>
                  <a:srgbClr val="FF6600"/>
                </a:solidFill>
              </a:rPr>
              <a:t>servicescapes</a:t>
            </a:r>
            <a:r>
              <a:rPr lang="en-US" dirty="0" smtClean="0">
                <a:solidFill>
                  <a:srgbClr val="FF6600"/>
                </a:solidFill>
              </a:rPr>
              <a:t> is being discovered 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715963" y="2514600"/>
            <a:ext cx="8416925" cy="198437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2075" tIns="46038" rIns="92075" bIns="46038" anchor="ctr"/>
          <a:lstStyle/>
          <a:p>
            <a:pPr>
              <a:lnSpc>
                <a:spcPct val="110000"/>
              </a:lnSpc>
              <a:defRPr/>
            </a:pPr>
            <a:r>
              <a:rPr lang="en-US" sz="44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Understanding Consumer Reponses to </a:t>
            </a:r>
          </a:p>
          <a:p>
            <a:pPr>
              <a:lnSpc>
                <a:spcPct val="110000"/>
              </a:lnSpc>
              <a:defRPr/>
            </a:pPr>
            <a:r>
              <a:rPr lang="en-US" sz="44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Service Environments</a:t>
            </a:r>
            <a:endParaRPr lang="en-US" sz="4400" b="1" dirty="0">
              <a:solidFill>
                <a:srgbClr val="013C7D"/>
              </a:solidFill>
              <a:latin typeface="Helvetica" pitchFamily="34" charset="0"/>
              <a:cs typeface="Helvetica" pitchFamily="34" charset="0"/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259" name="Oval 27"/>
          <p:cNvSpPr>
            <a:spLocks noChangeArrowheads="1"/>
          </p:cNvSpPr>
          <p:nvPr/>
        </p:nvSpPr>
        <p:spPr bwMode="auto">
          <a:xfrm>
            <a:off x="3503612" y="3048000"/>
            <a:ext cx="2970848" cy="2667000"/>
          </a:xfrm>
          <a:prstGeom prst="ellipse">
            <a:avLst/>
          </a:prstGeom>
          <a:solidFill>
            <a:srgbClr val="3366FF">
              <a:alpha val="20000"/>
            </a:srgbClr>
          </a:solidFill>
          <a:ln w="9525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endParaRPr lang="en-SG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607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Mehrabian</a:t>
            </a:r>
            <a:r>
              <a:rPr lang="en-US" dirty="0" smtClean="0"/>
              <a:t>-Russell </a:t>
            </a:r>
            <a:br>
              <a:rPr lang="en-US" dirty="0" smtClean="0"/>
            </a:br>
            <a:r>
              <a:rPr lang="en-US" dirty="0" smtClean="0"/>
              <a:t>Stimulus-Response Model </a:t>
            </a:r>
            <a:endParaRPr lang="en-US" dirty="0"/>
          </a:p>
        </p:txBody>
      </p:sp>
      <p:sp>
        <p:nvSpPr>
          <p:cNvPr id="607236" name="Rectangle 4"/>
          <p:cNvSpPr>
            <a:spLocks noChangeArrowheads="1"/>
          </p:cNvSpPr>
          <p:nvPr/>
        </p:nvSpPr>
        <p:spPr bwMode="auto">
          <a:xfrm>
            <a:off x="7313612" y="3681350"/>
            <a:ext cx="2319256" cy="1177829"/>
          </a:xfrm>
          <a:prstGeom prst="rect">
            <a:avLst/>
          </a:prstGeom>
          <a:solidFill>
            <a:srgbClr val="FFFF99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69157" tIns="34579" rIns="69157" bIns="34579">
            <a:spAutoFit/>
          </a:bodyPr>
          <a:lstStyle/>
          <a:p>
            <a:pPr algn="ctr" defTabSz="831850" eaLnBrk="0" hangingPunct="0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GB" sz="1600" b="1" dirty="0" smtClean="0">
                <a:solidFill>
                  <a:srgbClr val="000808"/>
                </a:solidFill>
                <a:latin typeface="Helvetica" pitchFamily="34" charset="0"/>
                <a:cs typeface="Helvetica" pitchFamily="34" charset="0"/>
              </a:rPr>
              <a:t>Response/</a:t>
            </a:r>
            <a:r>
              <a:rPr lang="en-GB" sz="1600" b="1" dirty="0" err="1" smtClean="0">
                <a:solidFill>
                  <a:srgbClr val="000808"/>
                </a:solidFill>
                <a:latin typeface="Helvetica" pitchFamily="34" charset="0"/>
                <a:cs typeface="Helvetica" pitchFamily="34" charset="0"/>
              </a:rPr>
              <a:t>Behaviors</a:t>
            </a:r>
            <a:r>
              <a:rPr lang="en-GB" sz="1600" b="1" dirty="0">
                <a:solidFill>
                  <a:srgbClr val="000808"/>
                </a:solidFill>
                <a:latin typeface="Helvetica" pitchFamily="34" charset="0"/>
                <a:cs typeface="Helvetica" pitchFamily="34" charset="0"/>
              </a:rPr>
              <a:t>:</a:t>
            </a:r>
          </a:p>
          <a:p>
            <a:pPr algn="ctr" defTabSz="831850" eaLnBrk="0" hangingPunct="0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GB" sz="1600" b="1" dirty="0">
                <a:solidFill>
                  <a:srgbClr val="000808"/>
                </a:solidFill>
                <a:latin typeface="Helvetica" pitchFamily="34" charset="0"/>
                <a:cs typeface="Helvetica" pitchFamily="34" charset="0"/>
              </a:rPr>
              <a:t>Approach Avoidance &amp; Cognitive Processes</a:t>
            </a:r>
          </a:p>
        </p:txBody>
      </p:sp>
      <p:sp>
        <p:nvSpPr>
          <p:cNvPr id="607243" name="Line 11"/>
          <p:cNvSpPr>
            <a:spLocks noChangeShapeType="1"/>
          </p:cNvSpPr>
          <p:nvPr/>
        </p:nvSpPr>
        <p:spPr bwMode="auto">
          <a:xfrm>
            <a:off x="2549986" y="3033712"/>
            <a:ext cx="1029826" cy="319088"/>
          </a:xfrm>
          <a:prstGeom prst="line">
            <a:avLst/>
          </a:prstGeom>
          <a:noFill/>
          <a:ln w="44450">
            <a:solidFill>
              <a:srgbClr val="000808"/>
            </a:solidFill>
            <a:round/>
            <a:headEnd type="none" w="sm" len="sm"/>
            <a:tailEnd type="stealth" w="med" len="lg"/>
          </a:ln>
          <a:effectLst/>
        </p:spPr>
        <p:txBody>
          <a:bodyPr lIns="69157" tIns="34579" rIns="69157" bIns="34579">
            <a:spAutoFit/>
          </a:bodyPr>
          <a:lstStyle/>
          <a:p>
            <a:endParaRPr lang="en-SG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607244" name="Line 12"/>
          <p:cNvSpPr>
            <a:spLocks noChangeShapeType="1"/>
          </p:cNvSpPr>
          <p:nvPr/>
        </p:nvSpPr>
        <p:spPr bwMode="auto">
          <a:xfrm>
            <a:off x="2684700" y="4202113"/>
            <a:ext cx="742712" cy="0"/>
          </a:xfrm>
          <a:prstGeom prst="line">
            <a:avLst/>
          </a:prstGeom>
          <a:noFill/>
          <a:ln w="44450">
            <a:solidFill>
              <a:srgbClr val="000808"/>
            </a:solidFill>
            <a:round/>
            <a:headEnd type="none" w="sm" len="sm"/>
            <a:tailEnd type="stealth" w="med" len="lg"/>
          </a:ln>
          <a:effectLst/>
        </p:spPr>
        <p:txBody>
          <a:bodyPr lIns="69157" tIns="34579" rIns="69157" bIns="34579">
            <a:spAutoFit/>
          </a:bodyPr>
          <a:lstStyle/>
          <a:p>
            <a:endParaRPr lang="en-SG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607245" name="Line 13"/>
          <p:cNvSpPr>
            <a:spLocks noChangeShapeType="1"/>
          </p:cNvSpPr>
          <p:nvPr/>
        </p:nvSpPr>
        <p:spPr bwMode="auto">
          <a:xfrm>
            <a:off x="2684700" y="4430713"/>
            <a:ext cx="742712" cy="0"/>
          </a:xfrm>
          <a:prstGeom prst="line">
            <a:avLst/>
          </a:prstGeom>
          <a:noFill/>
          <a:ln w="44450">
            <a:solidFill>
              <a:srgbClr val="000808"/>
            </a:solidFill>
            <a:round/>
            <a:headEnd type="none" w="sm" len="sm"/>
            <a:tailEnd type="stealth" w="med" len="lg"/>
          </a:ln>
          <a:effectLst/>
        </p:spPr>
        <p:txBody>
          <a:bodyPr lIns="69157" tIns="34579" rIns="69157" bIns="34579">
            <a:spAutoFit/>
          </a:bodyPr>
          <a:lstStyle/>
          <a:p>
            <a:endParaRPr lang="en-SG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607248" name="Line 16"/>
          <p:cNvSpPr>
            <a:spLocks noChangeShapeType="1"/>
          </p:cNvSpPr>
          <p:nvPr/>
        </p:nvSpPr>
        <p:spPr bwMode="auto">
          <a:xfrm flipV="1">
            <a:off x="2497856" y="5156200"/>
            <a:ext cx="1005756" cy="330200"/>
          </a:xfrm>
          <a:prstGeom prst="line">
            <a:avLst/>
          </a:prstGeom>
          <a:noFill/>
          <a:ln w="44450">
            <a:solidFill>
              <a:srgbClr val="000808"/>
            </a:solidFill>
            <a:round/>
            <a:headEnd type="none" w="sm" len="sm"/>
            <a:tailEnd type="stealth" w="med" len="lg"/>
          </a:ln>
          <a:effectLst/>
        </p:spPr>
        <p:txBody>
          <a:bodyPr lIns="69157" tIns="34579" rIns="69157" bIns="34579">
            <a:spAutoFit/>
          </a:bodyPr>
          <a:lstStyle/>
          <a:p>
            <a:endParaRPr lang="en-SG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607249" name="Line 17"/>
          <p:cNvSpPr>
            <a:spLocks noChangeShapeType="1"/>
          </p:cNvSpPr>
          <p:nvPr/>
        </p:nvSpPr>
        <p:spPr bwMode="auto">
          <a:xfrm flipV="1">
            <a:off x="6323012" y="2971800"/>
            <a:ext cx="845866" cy="381000"/>
          </a:xfrm>
          <a:prstGeom prst="line">
            <a:avLst/>
          </a:prstGeom>
          <a:noFill/>
          <a:ln w="44450">
            <a:solidFill>
              <a:srgbClr val="000808"/>
            </a:solidFill>
            <a:round/>
            <a:headEnd type="none" w="sm" len="sm"/>
            <a:tailEnd type="stealth" w="med" len="lg"/>
          </a:ln>
          <a:effectLst/>
        </p:spPr>
        <p:txBody>
          <a:bodyPr lIns="69157" tIns="34579" rIns="69157" bIns="34579">
            <a:spAutoFit/>
          </a:bodyPr>
          <a:lstStyle/>
          <a:p>
            <a:endParaRPr lang="en-SG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607250" name="Line 18"/>
          <p:cNvSpPr>
            <a:spLocks noChangeShapeType="1"/>
          </p:cNvSpPr>
          <p:nvPr/>
        </p:nvSpPr>
        <p:spPr bwMode="auto">
          <a:xfrm>
            <a:off x="6519360" y="5181600"/>
            <a:ext cx="742712" cy="381000"/>
          </a:xfrm>
          <a:prstGeom prst="line">
            <a:avLst/>
          </a:prstGeom>
          <a:noFill/>
          <a:ln w="44450">
            <a:solidFill>
              <a:srgbClr val="000808"/>
            </a:solidFill>
            <a:round/>
            <a:headEnd type="none" w="sm" len="sm"/>
            <a:tailEnd type="stealth" w="med" len="lg"/>
          </a:ln>
          <a:effectLst/>
        </p:spPr>
        <p:txBody>
          <a:bodyPr lIns="69157" tIns="34579" rIns="69157" bIns="34579">
            <a:spAutoFit/>
          </a:bodyPr>
          <a:lstStyle/>
          <a:p>
            <a:endParaRPr lang="en-SG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607251" name="Rectangle 19"/>
          <p:cNvSpPr>
            <a:spLocks noChangeArrowheads="1"/>
          </p:cNvSpPr>
          <p:nvPr/>
        </p:nvSpPr>
        <p:spPr bwMode="auto">
          <a:xfrm>
            <a:off x="177117" y="3911600"/>
            <a:ext cx="2412095" cy="812800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69157" tIns="34579" rIns="69157" bIns="34579">
            <a:spAutoFit/>
          </a:bodyPr>
          <a:lstStyle/>
          <a:p>
            <a:pPr algn="ctr" defTabSz="831850" eaLnBrk="0" hangingPunct="0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GB" sz="1600" b="1">
                <a:solidFill>
                  <a:srgbClr val="000808"/>
                </a:solidFill>
                <a:latin typeface="Helvetica" pitchFamily="34" charset="0"/>
                <a:cs typeface="Helvetica" pitchFamily="34" charset="0"/>
              </a:rPr>
              <a:t>Environmental Stimuli and Cognitive Processes</a:t>
            </a:r>
          </a:p>
        </p:txBody>
      </p:sp>
      <p:sp>
        <p:nvSpPr>
          <p:cNvPr id="607252" name="Rectangle 20"/>
          <p:cNvSpPr>
            <a:spLocks noChangeArrowheads="1"/>
          </p:cNvSpPr>
          <p:nvPr/>
        </p:nvSpPr>
        <p:spPr bwMode="auto">
          <a:xfrm>
            <a:off x="4076636" y="3570287"/>
            <a:ext cx="1865376" cy="130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9157" tIns="34579" rIns="69157" bIns="34579">
            <a:spAutoFit/>
          </a:bodyPr>
          <a:lstStyle/>
          <a:p>
            <a:pPr algn="ctr" defTabSz="831850" eaLnBrk="0" hangingPunct="0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GB" sz="1800" b="1" dirty="0">
                <a:solidFill>
                  <a:srgbClr val="000808"/>
                </a:solidFill>
                <a:latin typeface="Helvetica" pitchFamily="34" charset="0"/>
                <a:cs typeface="Helvetica" pitchFamily="34" charset="0"/>
              </a:rPr>
              <a:t>Dimensions of Affect:</a:t>
            </a:r>
          </a:p>
          <a:p>
            <a:pPr algn="ctr" defTabSz="831850" eaLnBrk="0" hangingPunct="0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GB" sz="1800" b="1" dirty="0">
                <a:solidFill>
                  <a:srgbClr val="000808"/>
                </a:solidFill>
                <a:latin typeface="Helvetica" pitchFamily="34" charset="0"/>
                <a:cs typeface="Helvetica" pitchFamily="34" charset="0"/>
              </a:rPr>
              <a:t>Pleasure and Arousal</a:t>
            </a:r>
          </a:p>
        </p:txBody>
      </p:sp>
      <p:pic>
        <p:nvPicPr>
          <p:cNvPr id="607255" name="Picture 23" descr="pic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4271" y="2447925"/>
            <a:ext cx="1763941" cy="1057275"/>
          </a:xfrm>
          <a:prstGeom prst="rect">
            <a:avLst/>
          </a:prstGeom>
          <a:noFill/>
        </p:spPr>
      </p:pic>
      <p:pic>
        <p:nvPicPr>
          <p:cNvPr id="607256" name="Picture 24" descr="pic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18412" y="2209800"/>
            <a:ext cx="1387428" cy="1371600"/>
          </a:xfrm>
          <a:prstGeom prst="rect">
            <a:avLst/>
          </a:prstGeom>
          <a:noFill/>
        </p:spPr>
      </p:pic>
      <p:pic>
        <p:nvPicPr>
          <p:cNvPr id="607257" name="Picture 25" descr="pic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18412" y="5257800"/>
            <a:ext cx="1567947" cy="1225550"/>
          </a:xfrm>
          <a:prstGeom prst="rect">
            <a:avLst/>
          </a:prstGeom>
          <a:noFill/>
        </p:spPr>
      </p:pic>
      <p:pic>
        <p:nvPicPr>
          <p:cNvPr id="607258" name="Picture 26" descr="pic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1355" y="4887913"/>
            <a:ext cx="1953057" cy="1665287"/>
          </a:xfrm>
          <a:prstGeom prst="rect">
            <a:avLst/>
          </a:prstGeom>
          <a:noFill/>
        </p:spPr>
      </p:pic>
      <p:sp>
        <p:nvSpPr>
          <p:cNvPr id="607260" name="Line 28"/>
          <p:cNvSpPr>
            <a:spLocks noChangeShapeType="1"/>
          </p:cNvSpPr>
          <p:nvPr/>
        </p:nvSpPr>
        <p:spPr bwMode="auto">
          <a:xfrm flipH="1">
            <a:off x="6551612" y="4191000"/>
            <a:ext cx="660188" cy="0"/>
          </a:xfrm>
          <a:prstGeom prst="line">
            <a:avLst/>
          </a:prstGeom>
          <a:noFill/>
          <a:ln w="44450">
            <a:solidFill>
              <a:srgbClr val="000808"/>
            </a:solidFill>
            <a:round/>
            <a:headEnd type="none" w="sm" len="sm"/>
            <a:tailEnd type="stealth" w="med" len="lg"/>
          </a:ln>
          <a:effectLst/>
        </p:spPr>
        <p:txBody>
          <a:bodyPr lIns="69157" tIns="34579" rIns="69157" bIns="34579">
            <a:spAutoFit/>
          </a:bodyPr>
          <a:lstStyle/>
          <a:p>
            <a:endParaRPr lang="en-SG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607261" name="Line 29"/>
          <p:cNvSpPr>
            <a:spLocks noChangeShapeType="1"/>
          </p:cNvSpPr>
          <p:nvPr/>
        </p:nvSpPr>
        <p:spPr bwMode="auto">
          <a:xfrm flipH="1">
            <a:off x="6551612" y="4419600"/>
            <a:ext cx="660188" cy="0"/>
          </a:xfrm>
          <a:prstGeom prst="line">
            <a:avLst/>
          </a:prstGeom>
          <a:noFill/>
          <a:ln w="44450">
            <a:solidFill>
              <a:srgbClr val="000808"/>
            </a:solidFill>
            <a:round/>
            <a:headEnd type="none" w="sm" len="sm"/>
            <a:tailEnd type="stealth" w="med" len="lg"/>
          </a:ln>
          <a:effectLst/>
        </p:spPr>
        <p:txBody>
          <a:bodyPr lIns="69157" tIns="34579" rIns="69157" bIns="34579">
            <a:spAutoFit/>
          </a:bodyPr>
          <a:lstStyle/>
          <a:p>
            <a:endParaRPr lang="en-SG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607262" name="Rectangle 30"/>
          <p:cNvSpPr>
            <a:spLocks noChangeArrowheads="1"/>
          </p:cNvSpPr>
          <p:nvPr/>
        </p:nvSpPr>
        <p:spPr bwMode="auto">
          <a:xfrm>
            <a:off x="455611" y="1295400"/>
            <a:ext cx="8915401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285750" indent="-285750">
              <a:spcBef>
                <a:spcPct val="70000"/>
              </a:spcBef>
              <a:spcAft>
                <a:spcPct val="35000"/>
              </a:spcAft>
              <a:buFont typeface="Wingdings" pitchFamily="2" charset="2"/>
              <a:buNone/>
            </a:pPr>
            <a:r>
              <a:rPr lang="en-US" altLang="zh-CN" sz="2400" b="1" dirty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Feelings Are a Key Driver of Customer Responses to Service Environments 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default.ppt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4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4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.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.pp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.pp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.pp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.pp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.pp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.pp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c:\msoffice\powerpnt\default.ppt</Template>
  <TotalTime>1472221572</TotalTime>
  <Pages>94</Pages>
  <Words>1256</Words>
  <Application>Microsoft Office PowerPoint</Application>
  <PresentationFormat>Custom</PresentationFormat>
  <Paragraphs>170</Paragraphs>
  <Slides>30</Slides>
  <Notes>28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default</vt:lpstr>
      <vt:lpstr>Slide 1</vt:lpstr>
      <vt:lpstr>Overview of Chapter 10</vt:lpstr>
      <vt:lpstr>Slide 3</vt:lpstr>
      <vt:lpstr>Purpose of Service Environments</vt:lpstr>
      <vt:lpstr>Shape customers’ experience and their behaviors</vt:lpstr>
      <vt:lpstr>Support Image, Position, and Differentiation</vt:lpstr>
      <vt:lpstr>Servicescape as Part of Value Proposition</vt:lpstr>
      <vt:lpstr>Slide 8</vt:lpstr>
      <vt:lpstr>The Mehrabian-Russell  Stimulus-Response Model </vt:lpstr>
      <vt:lpstr>Insights from Mehrabian-Russell  Stimulus-Response Model</vt:lpstr>
      <vt:lpstr>The Russell Model of Affect</vt:lpstr>
      <vt:lpstr>Insights from Russell’s Model of Affect</vt:lpstr>
      <vt:lpstr>Drivers of Affect</vt:lpstr>
      <vt:lpstr>Behavioral Consequence of Affect </vt:lpstr>
      <vt:lpstr>An Integrative Framework:  The Servicescape Model </vt:lpstr>
      <vt:lpstr>An Integrative Framework:  The Servicescape Model</vt:lpstr>
      <vt:lpstr>Slide 17</vt:lpstr>
      <vt:lpstr>Main Dimensions in  Servicescape Model</vt:lpstr>
      <vt:lpstr>Ambient Conditions</vt:lpstr>
      <vt:lpstr>Music</vt:lpstr>
      <vt:lpstr>Scent</vt:lpstr>
      <vt:lpstr>Aromatherapy: Effects of Selected Fragrances on People</vt:lpstr>
      <vt:lpstr>Color</vt:lpstr>
      <vt:lpstr>Common Associations and  Human Responses to Colors</vt:lpstr>
      <vt:lpstr>Signs, Symbols, and Artifacts</vt:lpstr>
      <vt:lpstr>Slide 26</vt:lpstr>
      <vt:lpstr>Selection of Environmental  Design Elements</vt:lpstr>
      <vt:lpstr>Tools to Guide Servicescape Design</vt:lpstr>
      <vt:lpstr>Summary</vt:lpstr>
      <vt:lpstr>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VALR</dc:creator>
  <cp:lastModifiedBy>Office 2004 Test Drive User</cp:lastModifiedBy>
  <cp:revision>665</cp:revision>
  <cp:lastPrinted>2002-07-07T10:21:06Z</cp:lastPrinted>
  <dcterms:created xsi:type="dcterms:W3CDTF">2010-03-17T03:21:50Z</dcterms:created>
  <dcterms:modified xsi:type="dcterms:W3CDTF">2010-03-17T03:37:39Z</dcterms:modified>
</cp:coreProperties>
</file>