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7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1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Override PartName="/ppt/notesSlides/notesSlide18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90" r:id="rId4"/>
    <p:sldId id="259" r:id="rId5"/>
    <p:sldId id="291" r:id="rId6"/>
    <p:sldId id="260" r:id="rId7"/>
    <p:sldId id="261" r:id="rId8"/>
    <p:sldId id="29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93" r:id="rId18"/>
    <p:sldId id="272" r:id="rId19"/>
    <p:sldId id="273" r:id="rId20"/>
    <p:sldId id="274" r:id="rId21"/>
    <p:sldId id="276" r:id="rId22"/>
    <p:sldId id="294" r:id="rId23"/>
    <p:sldId id="280" r:id="rId24"/>
    <p:sldId id="281" r:id="rId25"/>
    <p:sldId id="295" r:id="rId26"/>
    <p:sldId id="296" r:id="rId27"/>
    <p:sldId id="286" r:id="rId28"/>
    <p:sldId id="287" r:id="rId29"/>
    <p:sldId id="288" r:id="rId30"/>
    <p:sldId id="289" r:id="rId31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FF6600"/>
    <a:srgbClr val="013C7D"/>
    <a:srgbClr val="4F79FF"/>
    <a:srgbClr val="0152AB"/>
    <a:srgbClr val="014EAB"/>
    <a:srgbClr val="DE129A"/>
    <a:srgbClr val="006699"/>
    <a:srgbClr val="0434A0"/>
    <a:srgbClr val="0A189A"/>
    <a:srgbClr val="76001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0079" autoAdjust="0"/>
    <p:restoredTop sz="95878" autoAdjust="0"/>
  </p:normalViewPr>
  <p:slideViewPr>
    <p:cSldViewPr>
      <p:cViewPr varScale="1">
        <p:scale>
          <a:sx n="98" d="100"/>
          <a:sy n="98" d="100"/>
        </p:scale>
        <p:origin x="-224" y="-11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esProps" Target="presProps.xml"/><Relationship Id="rId31" Type="http://schemas.openxmlformats.org/officeDocument/2006/relationships/slide" Target="slides/slide30.xml"/><Relationship Id="rId34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3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tableStyles" Target="tableStyle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DB653244-2974-4463-AF93-A75AB718D683}" type="slidenum">
              <a:rPr lang="en-US"/>
              <a:pPr/>
              <a:t>1</a:t>
            </a:fld>
            <a:endParaRPr lang="en-US"/>
          </a:p>
        </p:txBody>
      </p:sp>
      <p:sp>
        <p:nvSpPr>
          <p:cNvPr id="67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605" y="4706400"/>
            <a:ext cx="4987291" cy="44563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2E86376-4C26-4DBB-AFE9-41ABD1EF9BBA}" type="slidenum">
              <a:rPr lang="en-US"/>
              <a:pPr/>
              <a:t>11</a:t>
            </a:fld>
            <a:endParaRPr lang="en-US"/>
          </a:p>
        </p:txBody>
      </p:sp>
      <p:sp>
        <p:nvSpPr>
          <p:cNvPr id="69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7704C65B-A83E-46C2-A846-8C6396CBF811}" type="slidenum">
              <a:rPr lang="en-US"/>
              <a:pPr/>
              <a:t>12</a:t>
            </a:fld>
            <a:endParaRPr lang="en-US"/>
          </a:p>
        </p:txBody>
      </p:sp>
      <p:sp>
        <p:nvSpPr>
          <p:cNvPr id="69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20111819-73EC-4BC3-ABFD-EEADC0BB3615}" type="slidenum">
              <a:rPr lang="en-US"/>
              <a:pPr/>
              <a:t>13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C987CB8C-83A7-4CF9-BB38-BD4B7C6C2BA4}" type="slidenum">
              <a:rPr lang="en-US"/>
              <a:pPr/>
              <a:t>14</a:t>
            </a:fld>
            <a:endParaRPr lang="en-US"/>
          </a:p>
        </p:txBody>
      </p:sp>
      <p:sp>
        <p:nvSpPr>
          <p:cNvPr id="69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5F2F409-6D94-4477-A84C-52E2C22D8EBB}" type="slidenum">
              <a:rPr lang="en-US"/>
              <a:pPr/>
              <a:t>15</a:t>
            </a:fld>
            <a:endParaRPr lang="en-US"/>
          </a:p>
        </p:txBody>
      </p:sp>
      <p:sp>
        <p:nvSpPr>
          <p:cNvPr id="69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C47680C8-94CB-48D2-A7EC-71B1AD90C762}" type="slidenum">
              <a:rPr lang="en-US"/>
              <a:pPr/>
              <a:t>16</a:t>
            </a:fld>
            <a:endParaRPr lang="en-US"/>
          </a:p>
        </p:txBody>
      </p:sp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03ABC9C-6F3B-4F53-8BA0-FA366AC01ACA}" type="slidenum">
              <a:rPr lang="en-US"/>
              <a:pPr/>
              <a:t>17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7E1E1379-0961-462E-923D-10AAF9DF0762}" type="slidenum">
              <a:rPr lang="en-US"/>
              <a:pPr/>
              <a:t>18</a:t>
            </a:fld>
            <a:endParaRPr lang="en-US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0A548F00-E5D6-4197-B5F5-D382F4F5AF28}" type="slidenum">
              <a:rPr lang="en-US"/>
              <a:pPr/>
              <a:t>19</a:t>
            </a:fld>
            <a:endParaRPr lang="en-US"/>
          </a:p>
        </p:txBody>
      </p:sp>
      <p:sp>
        <p:nvSpPr>
          <p:cNvPr id="70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A55145D8-20B3-4D3E-80DC-4A15FDF28F36}" type="slidenum">
              <a:rPr lang="en-US"/>
              <a:pPr/>
              <a:t>20</a:t>
            </a:fld>
            <a:endParaRPr lang="en-US"/>
          </a:p>
        </p:txBody>
      </p:sp>
      <p:sp>
        <p:nvSpPr>
          <p:cNvPr id="70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6D01FDD0-5C8D-4737-A373-69D938F30E90}" type="slidenum">
              <a:rPr lang="en-US"/>
              <a:pPr/>
              <a:t>2</a:t>
            </a:fld>
            <a:endParaRPr lang="en-US"/>
          </a:p>
        </p:txBody>
      </p:sp>
      <p:sp>
        <p:nvSpPr>
          <p:cNvPr id="73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912DED70-FDCF-4D26-804E-BB1C19C328E2}" type="slidenum">
              <a:rPr lang="en-US"/>
              <a:pPr/>
              <a:t>21</a:t>
            </a:fld>
            <a:endParaRPr lang="en-US"/>
          </a:p>
        </p:txBody>
      </p:sp>
      <p:sp>
        <p:nvSpPr>
          <p:cNvPr id="70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2CEB5943-630E-4FB1-922A-D3DEC629766B}" type="slidenum">
              <a:rPr lang="en-US"/>
              <a:pPr/>
              <a:t>23</a:t>
            </a:fld>
            <a:endParaRPr lang="en-US"/>
          </a:p>
        </p:txBody>
      </p:sp>
      <p:sp>
        <p:nvSpPr>
          <p:cNvPr id="71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B734E2AC-0CBC-47A4-8245-E067238C73FC}" type="slidenum">
              <a:rPr lang="en-US"/>
              <a:pPr/>
              <a:t>24</a:t>
            </a:fld>
            <a:endParaRPr lang="en-US"/>
          </a:p>
        </p:txBody>
      </p:sp>
      <p:sp>
        <p:nvSpPr>
          <p:cNvPr id="71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8663" y="750888"/>
            <a:ext cx="5340350" cy="3700462"/>
          </a:xfrm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03ABC9C-6F3B-4F53-8BA0-FA366AC01ACA}" type="slidenum">
              <a:rPr lang="en-US"/>
              <a:pPr/>
              <a:t>26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0183616F-9566-46C9-A56B-D694883AEF98}" type="slidenum">
              <a:rPr lang="en-US"/>
              <a:pPr/>
              <a:t>27</a:t>
            </a:fld>
            <a:endParaRPr lang="en-US"/>
          </a:p>
        </p:txBody>
      </p:sp>
      <p:sp>
        <p:nvSpPr>
          <p:cNvPr id="71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C68E970C-091E-4F60-A5D6-FC02CFD3C970}" type="slidenum">
              <a:rPr lang="en-US"/>
              <a:pPr/>
              <a:t>28</a:t>
            </a:fld>
            <a:endParaRPr lang="en-US"/>
          </a:p>
        </p:txBody>
      </p:sp>
      <p:sp>
        <p:nvSpPr>
          <p:cNvPr id="71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7A5D6FF6-F37A-483B-BCCC-84BC63C32F38}" type="slidenum">
              <a:rPr lang="en-US"/>
              <a:pPr/>
              <a:t>29</a:t>
            </a:fld>
            <a:endParaRPr lang="en-US"/>
          </a:p>
        </p:txBody>
      </p:sp>
      <p:sp>
        <p:nvSpPr>
          <p:cNvPr id="71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637C1F06-3F31-435D-A8E1-B41D8C094936}" type="slidenum">
              <a:rPr lang="en-US"/>
              <a:pPr/>
              <a:t>30</a:t>
            </a:fld>
            <a:endParaRPr lang="en-US"/>
          </a:p>
        </p:txBody>
      </p:sp>
      <p:sp>
        <p:nvSpPr>
          <p:cNvPr id="74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03ABC9C-6F3B-4F53-8BA0-FA366AC01ACA}" type="slidenum">
              <a:rPr lang="en-US"/>
              <a:pPr/>
              <a:t>3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CFC54E94-A84C-4F7F-900F-A3877A5C465B}" type="slidenum">
              <a:rPr lang="en-US"/>
              <a:pPr/>
              <a:t>4</a:t>
            </a:fld>
            <a:endParaRPr lang="en-US"/>
          </a:p>
        </p:txBody>
      </p:sp>
      <p:sp>
        <p:nvSpPr>
          <p:cNvPr id="68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DB54C10B-5FA7-4EBF-88C0-40692CBB8539}" type="slidenum">
              <a:rPr lang="en-US"/>
              <a:pPr/>
              <a:t>6</a:t>
            </a:fld>
            <a:endParaRPr lang="en-US"/>
          </a:p>
        </p:txBody>
      </p:sp>
      <p:sp>
        <p:nvSpPr>
          <p:cNvPr id="68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E17D708D-3C49-491F-B133-D96FAAF26FEE}" type="slidenum">
              <a:rPr lang="en-US"/>
              <a:pPr/>
              <a:t>7</a:t>
            </a:fld>
            <a:endParaRPr lang="en-US"/>
          </a:p>
        </p:txBody>
      </p:sp>
      <p:sp>
        <p:nvSpPr>
          <p:cNvPr id="68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03ABC9C-6F3B-4F53-8BA0-FA366AC01ACA}" type="slidenum">
              <a:rPr lang="en-US"/>
              <a:pPr/>
              <a:t>8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F35B5473-B1DB-485D-8F55-D92AF59BF35D}" type="slidenum">
              <a:rPr lang="en-US"/>
              <a:pPr/>
              <a:t>9</a:t>
            </a:fld>
            <a:endParaRPr lang="en-US"/>
          </a:p>
        </p:txBody>
      </p:sp>
      <p:sp>
        <p:nvSpPr>
          <p:cNvPr id="69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EC22F080-D33A-424C-A66A-9B5BDDDC377B}" type="slidenum">
              <a:rPr lang="en-US"/>
              <a:pPr/>
              <a:t>10</a:t>
            </a:fld>
            <a:endParaRPr lang="en-US"/>
          </a:p>
        </p:txBody>
      </p:sp>
      <p:sp>
        <p:nvSpPr>
          <p:cNvPr id="69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26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10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10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8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Relationship Id="rId5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image" Target="../media/image14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151312" y="1806002"/>
            <a:ext cx="5600700" cy="438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3770312" y="1752600"/>
            <a:ext cx="4419600" cy="4495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77892" name="Rectangle 4"/>
          <p:cNvSpPr>
            <a:spLocks noChangeArrowheads="1"/>
          </p:cNvSpPr>
          <p:nvPr/>
        </p:nvSpPr>
        <p:spPr bwMode="auto">
          <a:xfrm>
            <a:off x="2145612" y="1371600"/>
            <a:ext cx="4373748" cy="51054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77901" name="Rectangle 13"/>
          <p:cNvSpPr>
            <a:spLocks noChangeArrowheads="1"/>
          </p:cNvSpPr>
          <p:nvPr/>
        </p:nvSpPr>
        <p:spPr bwMode="auto">
          <a:xfrm>
            <a:off x="907759" y="1524000"/>
            <a:ext cx="6686127" cy="46482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77893" name="Text Box 5"/>
          <p:cNvSpPr txBox="1">
            <a:spLocks noChangeArrowheads="1"/>
          </p:cNvSpPr>
          <p:nvPr/>
        </p:nvSpPr>
        <p:spPr bwMode="auto">
          <a:xfrm>
            <a:off x="247570" y="2508250"/>
            <a:ext cx="5694441" cy="1419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l" eaLnBrk="0" hangingPunct="0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10:</a:t>
            </a:r>
          </a:p>
          <a:p>
            <a:pPr algn="l" eaLnBrk="0" hangingPunct="0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Crafting </a:t>
            </a: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</a:t>
            </a:r>
            <a:r>
              <a:rPr lang="en-US" sz="36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Service  </a:t>
            </a:r>
          </a:p>
          <a:p>
            <a:pPr algn="l" eaLnBrk="0" hangingPunct="0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sz="36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		Environment</a:t>
            </a:r>
            <a:endParaRPr lang="en-US" sz="3600" b="1" dirty="0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Insights from Mehrabian-Russell </a:t>
            </a:r>
            <a:br>
              <a:rPr lang="en-US"/>
            </a:br>
            <a:r>
              <a:rPr lang="en-US"/>
              <a:t>Stimulus-Response Model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  <a:noFill/>
        </p:spPr>
        <p:txBody>
          <a:bodyPr/>
          <a:lstStyle/>
          <a:p>
            <a:pPr marL="0" indent="0">
              <a:buNone/>
              <a:tabLst/>
            </a:pPr>
            <a:r>
              <a:rPr lang="en-US" altLang="zh-CN" dirty="0" smtClean="0">
                <a:ea typeface="SimSun" pitchFamily="2" charset="-122"/>
              </a:rPr>
              <a:t>It is a simple </a:t>
            </a:r>
            <a:r>
              <a:rPr lang="en-US" altLang="zh-CN" dirty="0">
                <a:ea typeface="SimSun" pitchFamily="2" charset="-122"/>
              </a:rPr>
              <a:t>yet fundamental model of how people respond to </a:t>
            </a:r>
            <a:r>
              <a:rPr lang="en-US" altLang="zh-CN" dirty="0" smtClean="0">
                <a:ea typeface="SimSun" pitchFamily="2" charset="-122"/>
              </a:rPr>
              <a:t>environments that illustrates: </a:t>
            </a:r>
          </a:p>
          <a:p>
            <a:r>
              <a:rPr lang="en-US" altLang="zh-CN" sz="2000" dirty="0">
                <a:ea typeface="SimSun" pitchFamily="2" charset="-122"/>
              </a:rPr>
              <a:t>The environment, its conscious and unconscious </a:t>
            </a:r>
            <a:r>
              <a:rPr lang="en-US" altLang="zh-CN" sz="2000" dirty="0" smtClean="0">
                <a:ea typeface="SimSun" pitchFamily="2" charset="-122"/>
              </a:rPr>
              <a:t>perceptions</a:t>
            </a:r>
            <a:r>
              <a:rPr altLang="zh-CN" sz="2000" dirty="0" smtClean="0">
                <a:ea typeface="SimSun" pitchFamily="2" charset="-122"/>
              </a:rPr>
              <a:t>,</a:t>
            </a:r>
            <a:r>
              <a:rPr lang="en-US" altLang="zh-CN" sz="2000" dirty="0" smtClean="0">
                <a:ea typeface="SimSun" pitchFamily="2" charset="-122"/>
              </a:rPr>
              <a:t> </a:t>
            </a:r>
            <a:r>
              <a:rPr lang="en-US" altLang="zh-CN" sz="2000" dirty="0">
                <a:ea typeface="SimSun" pitchFamily="2" charset="-122"/>
              </a:rPr>
              <a:t>and interpretation influence how people feel in that environment</a:t>
            </a:r>
          </a:p>
          <a:p>
            <a:r>
              <a:rPr lang="en-US" altLang="zh-CN" sz="2000" dirty="0">
                <a:ea typeface="SimSun" pitchFamily="2" charset="-122"/>
              </a:rPr>
              <a:t>Feelings, rather than perceptions/thoughts drive behavior</a:t>
            </a:r>
          </a:p>
          <a:p>
            <a:r>
              <a:rPr lang="en-US" altLang="zh-CN" sz="2000" dirty="0">
                <a:ea typeface="SimSun" pitchFamily="2" charset="-122"/>
              </a:rPr>
              <a:t>Typical outcome variable is </a:t>
            </a:r>
            <a:r>
              <a:rPr lang="en-US" altLang="zh-CN" sz="2000" dirty="0">
                <a:latin typeface="Book Antiqua"/>
                <a:ea typeface="SimSun" pitchFamily="2" charset="-122"/>
              </a:rPr>
              <a:t>‘</a:t>
            </a:r>
            <a:r>
              <a:rPr lang="en-US" altLang="zh-CN" sz="2000" dirty="0">
                <a:ea typeface="SimSun" pitchFamily="2" charset="-122"/>
              </a:rPr>
              <a:t>approach</a:t>
            </a:r>
            <a:r>
              <a:rPr lang="en-US" altLang="zh-CN" sz="2000" dirty="0">
                <a:latin typeface="Book Antiqua"/>
                <a:ea typeface="SimSun" pitchFamily="2" charset="-122"/>
              </a:rPr>
              <a:t>’</a:t>
            </a:r>
            <a:r>
              <a:rPr lang="en-US" altLang="zh-CN" sz="2000" dirty="0">
                <a:ea typeface="SimSun" pitchFamily="2" charset="-122"/>
              </a:rPr>
              <a:t> or </a:t>
            </a:r>
            <a:r>
              <a:rPr lang="en-US" altLang="zh-CN" sz="2000" dirty="0">
                <a:latin typeface="Book Antiqua"/>
                <a:ea typeface="SimSun" pitchFamily="2" charset="-122"/>
              </a:rPr>
              <a:t>‘</a:t>
            </a:r>
            <a:r>
              <a:rPr lang="en-US" altLang="zh-CN" sz="2000" dirty="0">
                <a:ea typeface="SimSun" pitchFamily="2" charset="-122"/>
              </a:rPr>
              <a:t>avoidance</a:t>
            </a:r>
            <a:r>
              <a:rPr lang="en-US" altLang="zh-CN" sz="2000" dirty="0">
                <a:latin typeface="Book Antiqua"/>
                <a:ea typeface="SimSun" pitchFamily="2" charset="-122"/>
              </a:rPr>
              <a:t>’</a:t>
            </a:r>
            <a:r>
              <a:rPr lang="en-US" altLang="zh-CN" sz="2000" dirty="0">
                <a:ea typeface="SimSun" pitchFamily="2" charset="-122"/>
              </a:rPr>
              <a:t> of an environment, but other possible outcomes can be added to model</a:t>
            </a:r>
            <a:endParaRPr lang="en-US" sz="20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en-US" altLang="zh-CN" dirty="0">
                <a:ea typeface="SimSun" pitchFamily="2" charset="-122"/>
              </a:rPr>
              <a:t>The Russell Model of </a:t>
            </a:r>
            <a:r>
              <a:rPr lang="en-US" altLang="zh-CN" dirty="0" smtClean="0">
                <a:ea typeface="SimSun" pitchFamily="2" charset="-122"/>
              </a:rPr>
              <a:t>Affect</a:t>
            </a:r>
            <a:endParaRPr lang="en-US" sz="2000" dirty="0">
              <a:ea typeface="SimSun" pitchFamily="2" charset="-122"/>
            </a:endParaRPr>
          </a:p>
        </p:txBody>
      </p:sp>
      <p:grpSp>
        <p:nvGrpSpPr>
          <p:cNvPr id="18" name="Group 21"/>
          <p:cNvGrpSpPr>
            <a:grpSpLocks/>
          </p:cNvGrpSpPr>
          <p:nvPr/>
        </p:nvGrpSpPr>
        <p:grpSpPr bwMode="auto">
          <a:xfrm>
            <a:off x="1522412" y="1600200"/>
            <a:ext cx="6477001" cy="4572000"/>
            <a:chOff x="863" y="864"/>
            <a:chExt cx="4464" cy="3168"/>
          </a:xfrm>
        </p:grpSpPr>
        <p:pic>
          <p:nvPicPr>
            <p:cNvPr id="19" name="Picture 18" descr="PPTE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59" y="864"/>
              <a:ext cx="4368" cy="315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863" y="960"/>
              <a:ext cx="576" cy="67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863" y="3216"/>
              <a:ext cx="1248" cy="816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4952999" cy="838200"/>
          </a:xfrm>
        </p:spPr>
        <p:txBody>
          <a:bodyPr/>
          <a:lstStyle/>
          <a:p>
            <a:r>
              <a:rPr lang="en-US" altLang="zh-CN" dirty="0" smtClean="0"/>
              <a:t>Insights from Russell’s Model of Affect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altLang="zh-CN" dirty="0" smtClean="0"/>
              <a:t>Emotional responses to environments can be described along two main dimensions:</a:t>
            </a:r>
          </a:p>
          <a:p>
            <a:pPr lvl="1"/>
            <a:r>
              <a:rPr lang="en-GB" dirty="0" smtClean="0"/>
              <a:t>Pleasure: subjective, depending on how much individual likes or dislikes environment</a:t>
            </a:r>
          </a:p>
          <a:p>
            <a:pPr lvl="1"/>
            <a:r>
              <a:rPr lang="en-GB" dirty="0" smtClean="0"/>
              <a:t>Arousal: how stimulated individual feels, depends largely on information rate or load of an environment</a:t>
            </a:r>
            <a:endParaRPr lang="en-US" altLang="zh-CN" dirty="0" smtClean="0"/>
          </a:p>
          <a:p>
            <a:r>
              <a:rPr lang="en-US" altLang="zh-CN" dirty="0" smtClean="0"/>
              <a:t>Separates cognitive emotions from emotional dimensions</a:t>
            </a:r>
          </a:p>
          <a:p>
            <a:r>
              <a:rPr lang="en-US" altLang="zh-CN" dirty="0" smtClean="0"/>
              <a:t>Advantage: simple, direct approach to customers’ feelings</a:t>
            </a:r>
          </a:p>
          <a:p>
            <a:pPr lvl="1"/>
            <a:r>
              <a:rPr lang="en-US" altLang="zh-CN" dirty="0" smtClean="0"/>
              <a:t>Firms can set targets for affective states</a:t>
            </a:r>
            <a:endParaRPr lang="en-GB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Drivers of Affect</a:t>
            </a:r>
            <a:endParaRPr lang="en-US" dirty="0"/>
          </a:p>
        </p:txBody>
      </p:sp>
      <p:sp>
        <p:nvSpPr>
          <p:cNvPr id="61030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GB" dirty="0" smtClean="0"/>
              <a:t>Caused by perceptions and cognitive processes of any degree of complexity</a:t>
            </a:r>
          </a:p>
          <a:p>
            <a:r>
              <a:rPr lang="en-GB" dirty="0" smtClean="0"/>
              <a:t>Determines how people feel in a service setting</a:t>
            </a:r>
          </a:p>
          <a:p>
            <a:r>
              <a:rPr lang="en-GB" dirty="0" smtClean="0"/>
              <a:t>If higher levels of cognitive processes are triggered, the interpretation of this process determines people’s feelings</a:t>
            </a:r>
          </a:p>
          <a:p>
            <a:r>
              <a:rPr lang="en-US" dirty="0" smtClean="0"/>
              <a:t>The more complex a cognitive process becomes, the more powerful its potential impact on </a:t>
            </a:r>
            <a:r>
              <a:rPr lang="en-US" dirty="0" smtClean="0"/>
              <a:t>affect</a:t>
            </a:r>
            <a:endParaRPr lang="en-US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Behavioral Consequence of Affect </a:t>
            </a:r>
            <a:endParaRPr lang="en-US"/>
          </a:p>
        </p:txBody>
      </p:sp>
      <p:sp>
        <p:nvSpPr>
          <p:cNvPr id="62771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GB" smtClean="0"/>
              <a:t>Pleasant environments result in approach, whereas unpleasant ones result in avoidance</a:t>
            </a:r>
          </a:p>
          <a:p>
            <a:r>
              <a:rPr lang="en-GB" smtClean="0"/>
              <a:t>Arousal amplifies the basic effect of pleasure on behavior </a:t>
            </a:r>
          </a:p>
          <a:p>
            <a:pPr lvl="1"/>
            <a:r>
              <a:rPr lang="en-GB" smtClean="0"/>
              <a:t>If environment is pleasant, increasing arousal can generate excitement, leading to a stronger positive consumer response</a:t>
            </a:r>
          </a:p>
          <a:p>
            <a:pPr lvl="1"/>
            <a:r>
              <a:rPr lang="en-GB" smtClean="0"/>
              <a:t>If environment is unpleasant, increasing arousal level will move customers into the “distressed” region </a:t>
            </a:r>
          </a:p>
          <a:p>
            <a:r>
              <a:rPr lang="en-GB" smtClean="0"/>
              <a:t>Feelings during service encounters are an important driver of customer loyalty</a:t>
            </a:r>
            <a:endParaRPr lang="en-GB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7570" y="0"/>
            <a:ext cx="6931978" cy="1295400"/>
          </a:xfrm>
        </p:spPr>
        <p:txBody>
          <a:bodyPr/>
          <a:lstStyle/>
          <a:p>
            <a:r>
              <a:rPr lang="en-GB" dirty="0"/>
              <a:t>An Integrative Framework: </a:t>
            </a:r>
            <a:br>
              <a:rPr lang="en-GB" dirty="0"/>
            </a:br>
            <a:r>
              <a:rPr lang="en-GB" dirty="0" smtClean="0"/>
              <a:t>The </a:t>
            </a:r>
            <a:r>
              <a:rPr lang="en-GB" dirty="0"/>
              <a:t>Servicescape Model </a:t>
            </a:r>
            <a:endParaRPr lang="en-US" sz="2000" b="0" dirty="0"/>
          </a:p>
        </p:txBody>
      </p:sp>
      <p:pic>
        <p:nvPicPr>
          <p:cNvPr id="47" name="Picture 48" descr="PPT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412" y="1524000"/>
            <a:ext cx="8913812" cy="44824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8" name="Picture 50" descr="PPTE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213" y="5791200"/>
            <a:ext cx="4146697" cy="742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Integrative Framework: </a:t>
            </a:r>
            <a:br>
              <a:rPr lang="en-GB" dirty="0" smtClean="0"/>
            </a:br>
            <a:r>
              <a:rPr lang="en-GB" dirty="0" smtClean="0"/>
              <a:t>The Servicescape Model</a:t>
            </a:r>
            <a:endParaRPr lang="en-US" dirty="0"/>
          </a:p>
        </p:txBody>
      </p:sp>
      <p:sp>
        <p:nvSpPr>
          <p:cNvPr id="61235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altLang="zh-CN" dirty="0" smtClean="0"/>
              <a:t>Identifies the main dimensions in a service environment and views them holistically</a:t>
            </a:r>
          </a:p>
          <a:p>
            <a:r>
              <a:rPr lang="en-US" altLang="zh-CN" dirty="0" smtClean="0"/>
              <a:t>Internal customer and employee responses can be categorized into cognitive, </a:t>
            </a:r>
            <a:r>
              <a:rPr lang="en-US" altLang="zh-CN" dirty="0" smtClean="0"/>
              <a:t>emotional</a:t>
            </a:r>
            <a:r>
              <a:rPr altLang="zh-CN" dirty="0" smtClean="0"/>
              <a:t>,</a:t>
            </a:r>
            <a:r>
              <a:rPr lang="en-US" altLang="zh-CN" dirty="0" smtClean="0"/>
              <a:t> </a:t>
            </a:r>
            <a:r>
              <a:rPr lang="en-US" altLang="zh-CN" dirty="0" smtClean="0"/>
              <a:t>and psychological responses, which lead to overt behavioral responses towards the environment</a:t>
            </a:r>
          </a:p>
          <a:p>
            <a:r>
              <a:rPr lang="en-US" altLang="zh-CN" dirty="0" smtClean="0"/>
              <a:t>Key to effective design is how well each individual dimension fits together with everything else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Dimensions of the </a:t>
            </a:r>
          </a:p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Environment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Main Dimensions in </a:t>
            </a:r>
            <a:br>
              <a:rPr lang="en-US" smtClean="0"/>
            </a:br>
            <a:r>
              <a:rPr lang="en-US" smtClean="0"/>
              <a:t>Servicescape Model</a:t>
            </a:r>
            <a:endParaRPr lang="en-US"/>
          </a:p>
        </p:txBody>
      </p:sp>
      <p:sp>
        <p:nvSpPr>
          <p:cNvPr id="619530" name="Rectangle 10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Ambient Conditions </a:t>
            </a:r>
          </a:p>
          <a:p>
            <a:pPr lvl="1"/>
            <a:r>
              <a:rPr lang="en-US" altLang="zh-CN" dirty="0" smtClean="0"/>
              <a:t>Characteristics of environment pertaining to our five senses</a:t>
            </a:r>
            <a:endParaRPr lang="en-US" dirty="0" smtClean="0"/>
          </a:p>
          <a:p>
            <a:r>
              <a:rPr lang="en-US" dirty="0" smtClean="0"/>
              <a:t>Spatial Layout and Functionality </a:t>
            </a:r>
          </a:p>
          <a:p>
            <a:pPr lvl="1"/>
            <a:r>
              <a:rPr lang="en-US" dirty="0" smtClean="0"/>
              <a:t>Spatial layout: </a:t>
            </a:r>
          </a:p>
          <a:p>
            <a:pPr lvl="2"/>
            <a:r>
              <a:rPr lang="en-US" dirty="0" smtClean="0"/>
              <a:t>-   </a:t>
            </a:r>
            <a:r>
              <a:rPr lang="en-US" dirty="0" err="1" smtClean="0"/>
              <a:t>floorplan</a:t>
            </a:r>
            <a:endParaRPr lang="en-US" dirty="0" smtClean="0"/>
          </a:p>
          <a:p>
            <a:pPr lvl="2"/>
            <a:r>
              <a:rPr lang="en-US" dirty="0" smtClean="0"/>
              <a:t>-   size and shape of </a:t>
            </a:r>
            <a:r>
              <a:rPr lang="en-US" dirty="0" smtClean="0"/>
              <a:t>furnishings </a:t>
            </a:r>
            <a:endParaRPr lang="en-US" dirty="0" smtClean="0"/>
          </a:p>
          <a:p>
            <a:pPr lvl="1"/>
            <a:r>
              <a:rPr lang="en-US" dirty="0" smtClean="0"/>
              <a:t>Functionality: ability of those items to facilitate performance </a:t>
            </a:r>
          </a:p>
          <a:p>
            <a:r>
              <a:rPr lang="en-US" dirty="0" smtClean="0"/>
              <a:t>Signs, </a:t>
            </a:r>
            <a:r>
              <a:rPr lang="en-US" dirty="0" smtClean="0"/>
              <a:t>Symbols</a:t>
            </a:r>
            <a:r>
              <a:rPr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 smtClean="0"/>
              <a:t>Artifact</a:t>
            </a:r>
            <a:r>
              <a:rPr dirty="0" smtClean="0"/>
              <a:t>s</a:t>
            </a:r>
            <a:endParaRPr lang="en-US" dirty="0" smtClean="0"/>
          </a:p>
          <a:p>
            <a:pPr lvl="1"/>
            <a:r>
              <a:rPr lang="en-US" dirty="0" smtClean="0"/>
              <a:t>Explicit or implicit signals to:</a:t>
            </a:r>
          </a:p>
          <a:p>
            <a:pPr lvl="2"/>
            <a:r>
              <a:rPr lang="en-US" dirty="0" smtClean="0"/>
              <a:t>-   help consumers find their way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Ambient Conditions</a:t>
            </a:r>
            <a:endParaRPr lang="en-US" dirty="0"/>
          </a:p>
        </p:txBody>
      </p:sp>
      <p:sp>
        <p:nvSpPr>
          <p:cNvPr id="62669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599" cy="4800600"/>
          </a:xfrm>
        </p:spPr>
        <p:txBody>
          <a:bodyPr/>
          <a:lstStyle/>
          <a:p>
            <a:r>
              <a:rPr lang="en-US" altLang="zh-CN" dirty="0" smtClean="0"/>
              <a:t>Ambient conditions are perceived both separately and holistically, and include: </a:t>
            </a:r>
          </a:p>
          <a:p>
            <a:pPr lvl="1"/>
            <a:r>
              <a:rPr lang="en-US" altLang="zh-CN" dirty="0" smtClean="0"/>
              <a:t>Lighting and color schemes</a:t>
            </a:r>
          </a:p>
          <a:p>
            <a:pPr lvl="1"/>
            <a:r>
              <a:rPr lang="en-US" altLang="zh-CN" dirty="0" smtClean="0"/>
              <a:t>Size and shape perceptions</a:t>
            </a:r>
          </a:p>
          <a:p>
            <a:pPr lvl="1"/>
            <a:r>
              <a:rPr lang="en-US" altLang="zh-CN" dirty="0" smtClean="0"/>
              <a:t>Sounds such as noise and music</a:t>
            </a:r>
          </a:p>
          <a:p>
            <a:pPr lvl="1"/>
            <a:r>
              <a:rPr lang="en-US" altLang="zh-CN" dirty="0" smtClean="0"/>
              <a:t>Temperature</a:t>
            </a:r>
          </a:p>
          <a:p>
            <a:pPr lvl="1"/>
            <a:r>
              <a:rPr lang="en-US" altLang="zh-CN" dirty="0" smtClean="0"/>
              <a:t>Scents</a:t>
            </a:r>
          </a:p>
          <a:p>
            <a:r>
              <a:rPr lang="en-US" altLang="zh-CN" dirty="0" smtClean="0"/>
              <a:t>Clever design of these conditions can elicit desired behavioral responses among consumers </a:t>
            </a:r>
            <a:endParaRPr lang="en-US" dirty="0"/>
          </a:p>
        </p:txBody>
      </p:sp>
      <p:pic>
        <p:nvPicPr>
          <p:cNvPr id="5" name="Picture 4" descr="fig10_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3012" y="2438400"/>
            <a:ext cx="3284832" cy="22860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 of Chapter 10</a:t>
            </a:r>
            <a:endParaRPr lang="en-US"/>
          </a:p>
        </p:txBody>
      </p:sp>
      <p:sp>
        <p:nvSpPr>
          <p:cNvPr id="726019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752600"/>
            <a:ext cx="7772399" cy="3581400"/>
          </a:xfrm>
        </p:spPr>
        <p:txBody>
          <a:bodyPr/>
          <a:lstStyle/>
          <a:p>
            <a:r>
              <a:rPr lang="en-US" dirty="0" smtClean="0"/>
              <a:t>What is the Purpose of Service Environments?</a:t>
            </a:r>
          </a:p>
          <a:p>
            <a:r>
              <a:rPr lang="en-US" dirty="0" smtClean="0"/>
              <a:t>Understanding Consumer Responses to Service Environments</a:t>
            </a:r>
          </a:p>
          <a:p>
            <a:r>
              <a:rPr lang="en-US" dirty="0" smtClean="0"/>
              <a:t>Dimensions of the Service Environment</a:t>
            </a:r>
          </a:p>
          <a:p>
            <a:r>
              <a:rPr lang="en-US" dirty="0" smtClean="0"/>
              <a:t>Putting It All Together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65638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altLang="zh-CN" dirty="0" smtClean="0"/>
              <a:t>In service settings, music can have powerful effect on perceptions and behaviors, even if played at barely audible levels</a:t>
            </a:r>
          </a:p>
          <a:p>
            <a:r>
              <a:rPr lang="en-US" altLang="zh-CN" dirty="0" smtClean="0"/>
              <a:t>Structural characteristics of music―such as tempo, volume, and harmony―are perceived holistically</a:t>
            </a:r>
          </a:p>
          <a:p>
            <a:pPr lvl="1"/>
            <a:r>
              <a:rPr lang="en-US" altLang="zh-CN" dirty="0" smtClean="0"/>
              <a:t>Fast tempo music and high volume music increase arousal levels </a:t>
            </a:r>
          </a:p>
          <a:p>
            <a:pPr lvl="1"/>
            <a:r>
              <a:rPr lang="en-US" altLang="zh-CN" dirty="0" smtClean="0"/>
              <a:t>People tend to adjust their pace, either voluntarily or involuntarily, to match tempo of music </a:t>
            </a:r>
          </a:p>
          <a:p>
            <a:r>
              <a:rPr lang="en-US" dirty="0" smtClean="0"/>
              <a:t>Careful selection of music can deter wrong type of customers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Scent</a:t>
            </a:r>
            <a:endParaRPr lang="en-US" dirty="0"/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altLang="zh-CN" smtClean="0"/>
              <a:t>An ambient smell is one that pervades an environment </a:t>
            </a:r>
          </a:p>
          <a:p>
            <a:pPr lvl="1"/>
            <a:r>
              <a:rPr lang="en-US" altLang="zh-CN" smtClean="0"/>
              <a:t>May or may not be consciously perceived by customers</a:t>
            </a:r>
          </a:p>
          <a:p>
            <a:pPr lvl="1"/>
            <a:r>
              <a:rPr lang="en-US" altLang="zh-CN" smtClean="0"/>
              <a:t>Not related to any particular product </a:t>
            </a:r>
          </a:p>
          <a:p>
            <a:r>
              <a:rPr lang="en-US" altLang="zh-CN" smtClean="0"/>
              <a:t>Scents have distinct characteristics and can be used to solicit emotional, physiological, and behavioral responses</a:t>
            </a:r>
          </a:p>
          <a:p>
            <a:r>
              <a:rPr lang="en-US" altLang="zh-CN" smtClean="0"/>
              <a:t>In service settings, research has shown that scents can have significant effect on customer perceptions, attitudes, and behaviors</a:t>
            </a:r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Aromatherapy: Effects of Selected Fragrances on People</a:t>
            </a:r>
            <a:endParaRPr lang="en-SG" dirty="0"/>
          </a:p>
        </p:txBody>
      </p:sp>
      <p:pic>
        <p:nvPicPr>
          <p:cNvPr id="7" name="Picture 38" descr="PPTE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3" y="2036763"/>
            <a:ext cx="9448800" cy="3221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</a:t>
            </a:r>
            <a:endParaRPr lang="en-US" dirty="0"/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altLang="zh-CN" dirty="0" smtClean="0"/>
              <a:t>Colors can be defined into three dimensions</a:t>
            </a:r>
            <a:r>
              <a:rPr lang="en-US" altLang="zh-CN" sz="2200" dirty="0" smtClean="0"/>
              <a:t>:</a:t>
            </a:r>
          </a:p>
          <a:p>
            <a:pPr lvl="1"/>
            <a:r>
              <a:rPr lang="en-US" altLang="zh-CN" dirty="0" err="1" smtClean="0"/>
              <a:t>Hue</a:t>
            </a:r>
            <a:r>
              <a:rPr lang="en-US" altLang="zh-CN" dirty="0" smtClean="0"/>
              <a:t> is the pigment of the color </a:t>
            </a:r>
          </a:p>
          <a:p>
            <a:pPr lvl="1"/>
            <a:r>
              <a:rPr lang="en-US" altLang="zh-CN" dirty="0" smtClean="0"/>
              <a:t>Value is the degree of lightness or darkness of the color</a:t>
            </a:r>
          </a:p>
          <a:p>
            <a:pPr lvl="1"/>
            <a:r>
              <a:rPr lang="en-US" altLang="zh-CN" dirty="0" err="1" smtClean="0"/>
              <a:t>Chroma</a:t>
            </a:r>
            <a:r>
              <a:rPr lang="en-US" altLang="zh-CN" dirty="0" smtClean="0"/>
              <a:t> refers to hue-intensity, </a:t>
            </a:r>
            <a:r>
              <a:rPr lang="en-US" altLang="zh-CN" dirty="0" smtClean="0"/>
              <a:t>saturation</a:t>
            </a:r>
            <a:r>
              <a:rPr altLang="zh-CN" dirty="0" smtClean="0"/>
              <a:t>,</a:t>
            </a:r>
            <a:r>
              <a:rPr lang="en-US" altLang="zh-CN" dirty="0" smtClean="0"/>
              <a:t> </a:t>
            </a:r>
            <a:r>
              <a:rPr lang="en-US" altLang="zh-CN" dirty="0" smtClean="0"/>
              <a:t>or brilliance </a:t>
            </a:r>
          </a:p>
          <a:p>
            <a:r>
              <a:rPr lang="en-US" altLang="zh-CN" dirty="0"/>
              <a:t>P</a:t>
            </a:r>
            <a:r>
              <a:rPr lang="en-US" altLang="zh-CN" dirty="0" smtClean="0"/>
              <a:t>eople are generally drawn to warm color environments</a:t>
            </a:r>
          </a:p>
          <a:p>
            <a:pPr lvl="1"/>
            <a:r>
              <a:rPr lang="en-US" altLang="zh-CN" dirty="0" smtClean="0"/>
              <a:t>Warm colors encourage fast decision making and are good for low-involvement decisions or impulse buys</a:t>
            </a:r>
          </a:p>
          <a:p>
            <a:pPr lvl="1"/>
            <a:r>
              <a:rPr lang="en-US" altLang="zh-CN" dirty="0" smtClean="0"/>
              <a:t>Cool colors are preferred for high-involvement decisions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Associations and </a:t>
            </a:r>
            <a:br>
              <a:rPr lang="en-US" dirty="0"/>
            </a:br>
            <a:r>
              <a:rPr lang="en-US" dirty="0"/>
              <a:t>Human Responses to </a:t>
            </a:r>
            <a:r>
              <a:rPr lang="en-US" dirty="0" smtClean="0"/>
              <a:t>Colors</a:t>
            </a:r>
            <a:endParaRPr lang="en-US" sz="2000" b="0" dirty="0"/>
          </a:p>
        </p:txBody>
      </p:sp>
      <p:pic>
        <p:nvPicPr>
          <p:cNvPr id="5" name="Picture 45" descr="PPTF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943100"/>
            <a:ext cx="9599613" cy="3314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Signs, Symbols, and Artifacts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altLang="zh-CN" sz="2200" dirty="0" smtClean="0"/>
              <a:t>Communicates the firm’s image and </a:t>
            </a:r>
            <a:r>
              <a:rPr lang="en-US" altLang="zh-CN" sz="2200" dirty="0" smtClean="0"/>
              <a:t>help</a:t>
            </a:r>
            <a:r>
              <a:rPr altLang="zh-CN" sz="2200" dirty="0" smtClean="0"/>
              <a:t>s</a:t>
            </a:r>
            <a:r>
              <a:rPr lang="en-US" altLang="zh-CN" sz="2200" dirty="0" smtClean="0"/>
              <a:t> </a:t>
            </a:r>
            <a:r>
              <a:rPr lang="en-US" altLang="zh-CN" sz="2200" dirty="0" smtClean="0"/>
              <a:t>customers find their way</a:t>
            </a:r>
          </a:p>
          <a:p>
            <a:pPr lvl="1"/>
            <a:r>
              <a:rPr lang="en-US" altLang="zh-CN" sz="1800" dirty="0" smtClean="0"/>
              <a:t>First time customers will automatically try to draw meaning from the signs, </a:t>
            </a:r>
            <a:r>
              <a:rPr lang="en-US" altLang="zh-CN" sz="1800" dirty="0" smtClean="0"/>
              <a:t>symbols</a:t>
            </a:r>
            <a:r>
              <a:rPr altLang="zh-CN" sz="1800" dirty="0" smtClean="0"/>
              <a:t>,</a:t>
            </a:r>
            <a:r>
              <a:rPr lang="en-US" altLang="zh-CN" sz="1800" dirty="0" smtClean="0"/>
              <a:t> </a:t>
            </a:r>
            <a:r>
              <a:rPr lang="en-US" altLang="zh-CN" sz="1800" dirty="0" smtClean="0"/>
              <a:t>and artifacts</a:t>
            </a:r>
          </a:p>
          <a:p>
            <a:r>
              <a:rPr lang="en-US" altLang="zh-CN" sz="2200" dirty="0" smtClean="0"/>
              <a:t>Challenge is to guide customer through the delivery process</a:t>
            </a:r>
          </a:p>
          <a:p>
            <a:pPr lvl="1"/>
            <a:r>
              <a:rPr lang="en-US" altLang="zh-CN" sz="1800" dirty="0" smtClean="0"/>
              <a:t>Unclear signals from a </a:t>
            </a:r>
            <a:r>
              <a:rPr lang="en-US" altLang="zh-CN" sz="1800" dirty="0" err="1" smtClean="0"/>
              <a:t>servicescape</a:t>
            </a:r>
            <a:r>
              <a:rPr lang="en-US" altLang="zh-CN" sz="1800" dirty="0" smtClean="0"/>
              <a:t> can result in anxiety and uncertainty about how to proceed and obtain the desired </a:t>
            </a:r>
            <a:r>
              <a:rPr lang="en-US" altLang="zh-CN" dirty="0" smtClean="0"/>
              <a:t>service </a:t>
            </a:r>
          </a:p>
        </p:txBody>
      </p:sp>
      <p:pic>
        <p:nvPicPr>
          <p:cNvPr id="5" name="Picture 4" descr="fig10_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0212" y="4572000"/>
            <a:ext cx="2839680" cy="19812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Putting It All Together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Selection of Environmental </a:t>
            </a:r>
            <a:br>
              <a:rPr lang="en-GB" smtClean="0"/>
            </a:br>
            <a:r>
              <a:rPr lang="en-GB" smtClean="0"/>
              <a:t>Design Elements</a:t>
            </a:r>
            <a:endParaRPr lang="en-US"/>
          </a:p>
        </p:txBody>
      </p:sp>
      <p:sp>
        <p:nvSpPr>
          <p:cNvPr id="613379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Consumers perceive service environments holistically</a:t>
            </a:r>
          </a:p>
          <a:p>
            <a:pPr lvl="1"/>
            <a:r>
              <a:rPr lang="en-US" dirty="0" smtClean="0"/>
              <a:t>No dimension of design can be optimized in isolation, because everything depends on everything else</a:t>
            </a:r>
          </a:p>
          <a:p>
            <a:pPr lvl="1"/>
            <a:r>
              <a:rPr lang="en-US" dirty="0" smtClean="0"/>
              <a:t>Holistic characteristic of environments makes designing service environment an art</a:t>
            </a:r>
          </a:p>
        </p:txBody>
      </p:sp>
      <p:pic>
        <p:nvPicPr>
          <p:cNvPr id="5" name="Picture 4" descr="fig10_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5212" y="3733800"/>
            <a:ext cx="8229600" cy="2911475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Tools to Guide Servicescape Design</a:t>
            </a:r>
            <a:endParaRPr lang="en-US"/>
          </a:p>
        </p:txBody>
      </p:sp>
      <p:sp>
        <p:nvSpPr>
          <p:cNvPr id="614403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sz="2200" dirty="0" smtClean="0"/>
              <a:t>Keen observation of customers’ behavior and responses</a:t>
            </a:r>
          </a:p>
          <a:p>
            <a:r>
              <a:rPr lang="en-US" sz="2200" dirty="0" smtClean="0"/>
              <a:t>Feedback and ideas from frontline staff and customers</a:t>
            </a:r>
          </a:p>
          <a:p>
            <a:r>
              <a:rPr lang="en-US" sz="2200" dirty="0" smtClean="0"/>
              <a:t>Photo audit – Mystery Shopper to take photographs of service experience</a:t>
            </a:r>
          </a:p>
          <a:p>
            <a:r>
              <a:rPr lang="en-US" sz="2200" dirty="0" smtClean="0"/>
              <a:t>Field experiments can be used to manipulate specific dimensions in an environment and the effects </a:t>
            </a:r>
            <a:r>
              <a:rPr lang="en-US" sz="2200" dirty="0" smtClean="0"/>
              <a:t>observed</a:t>
            </a:r>
          </a:p>
          <a:p>
            <a:r>
              <a:rPr lang="en-US" altLang="zh-CN" sz="2200" dirty="0" smtClean="0"/>
              <a:t>Blueprinting or service mapping</a:t>
            </a:r>
            <a:r>
              <a:rPr lang="en-US" altLang="zh-CN" sz="2200" dirty="0" smtClean="0"/>
              <a:t> </a:t>
            </a:r>
            <a:r>
              <a:rPr sz="2200" dirty="0" smtClean="0"/>
              <a:t>–</a:t>
            </a:r>
            <a:r>
              <a:rPr sz="2200" dirty="0"/>
              <a:t> </a:t>
            </a:r>
            <a:r>
              <a:rPr lang="en-US" altLang="zh-CN" sz="2200" dirty="0" smtClean="0"/>
              <a:t>extended </a:t>
            </a:r>
            <a:r>
              <a:rPr lang="en-US" altLang="zh-CN" sz="2200" dirty="0" smtClean="0"/>
              <a:t>to include physical evidence in the </a:t>
            </a:r>
            <a:r>
              <a:rPr lang="en-US" altLang="zh-CN" sz="2200" dirty="0" smtClean="0"/>
              <a:t>environment</a:t>
            </a:r>
            <a:endParaRPr lang="en-US" sz="2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sz="2200" dirty="0" smtClean="0"/>
              <a:t>Service environment:</a:t>
            </a:r>
          </a:p>
          <a:p>
            <a:pPr marL="914400" lvl="1" indent="-342900"/>
            <a:r>
              <a:rPr lang="en-US" sz="1800" dirty="0"/>
              <a:t>S</a:t>
            </a:r>
            <a:r>
              <a:rPr lang="en-US" sz="1800" dirty="0" smtClean="0"/>
              <a:t>hapes customers’ experiences and behavior</a:t>
            </a:r>
          </a:p>
          <a:p>
            <a:pPr marL="914400" lvl="1" indent="-342900"/>
            <a:r>
              <a:rPr lang="en-US" sz="1800" dirty="0" smtClean="0"/>
              <a:t>Facilitates </a:t>
            </a:r>
            <a:r>
              <a:rPr lang="en-US" sz="1800" dirty="0"/>
              <a:t>service encounters and enhances productivity</a:t>
            </a:r>
          </a:p>
          <a:p>
            <a:pPr>
              <a:spcBef>
                <a:spcPts val="2000"/>
              </a:spcBef>
            </a:pPr>
            <a:r>
              <a:rPr lang="en-US" sz="2200" dirty="0" err="1" smtClean="0"/>
              <a:t>Mehrabian</a:t>
            </a:r>
            <a:r>
              <a:rPr lang="en-US" sz="2200" dirty="0" smtClean="0"/>
              <a:t>-Russell stimulus-response model and Russell’s model of affect help us understand customer responses to service environments</a:t>
            </a:r>
          </a:p>
          <a:p>
            <a:pPr>
              <a:spcBef>
                <a:spcPts val="2000"/>
              </a:spcBef>
            </a:pPr>
            <a:r>
              <a:rPr lang="en-US" sz="2200" dirty="0" smtClean="0"/>
              <a:t>Main dimensions of </a:t>
            </a:r>
            <a:r>
              <a:rPr lang="en-US" sz="2200" dirty="0" err="1" smtClean="0"/>
              <a:t>servicescape</a:t>
            </a:r>
            <a:r>
              <a:rPr lang="en-US" sz="2200" dirty="0" smtClean="0"/>
              <a:t> model:</a:t>
            </a:r>
          </a:p>
          <a:p>
            <a:pPr marL="914400" lvl="1" indent="-342900"/>
            <a:r>
              <a:rPr lang="en-US" sz="1800" dirty="0"/>
              <a:t>Ambient conditions – music, scent, </a:t>
            </a:r>
            <a:r>
              <a:rPr lang="en-US" sz="1800" dirty="0" smtClean="0"/>
              <a:t>color</a:t>
            </a:r>
            <a:r>
              <a:rPr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/>
              <a:t>etc.</a:t>
            </a:r>
          </a:p>
          <a:p>
            <a:pPr marL="914400" lvl="1" indent="-342900"/>
            <a:r>
              <a:rPr lang="en-US" sz="1800" dirty="0"/>
              <a:t>Spatial layout and functionality</a:t>
            </a:r>
          </a:p>
          <a:p>
            <a:pPr marL="914400" lvl="1" indent="-342900"/>
            <a:r>
              <a:rPr lang="en-US" sz="1800" dirty="0"/>
              <a:t>Signs, </a:t>
            </a:r>
            <a:r>
              <a:rPr lang="en-US" sz="1800" dirty="0" smtClean="0"/>
              <a:t>symbols</a:t>
            </a:r>
            <a:r>
              <a:rPr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/>
              <a:t>and artifacts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What is the Purpose of </a:t>
            </a:r>
          </a:p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Environments?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4035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smtClean="0"/>
              <a:t>When </a:t>
            </a:r>
            <a:r>
              <a:rPr lang="en-US" dirty="0" smtClean="0"/>
              <a:t>putting it all together, firms should</a:t>
            </a:r>
          </a:p>
          <a:p>
            <a:pPr lvl="1"/>
            <a:r>
              <a:rPr lang="en-US" dirty="0" smtClean="0"/>
              <a:t>Design with a holistic view</a:t>
            </a:r>
          </a:p>
          <a:p>
            <a:pPr lvl="1"/>
            <a:r>
              <a:rPr lang="en-US" dirty="0" smtClean="0"/>
              <a:t>Design from a customer’s perspective</a:t>
            </a:r>
          </a:p>
          <a:p>
            <a:pPr lvl="1"/>
            <a:r>
              <a:rPr lang="en-US" dirty="0" smtClean="0"/>
              <a:t>Use tools to guide </a:t>
            </a:r>
            <a:r>
              <a:rPr lang="en-US" dirty="0" err="1" smtClean="0"/>
              <a:t>servicescape</a:t>
            </a:r>
            <a:r>
              <a:rPr lang="en-US" dirty="0" smtClean="0"/>
              <a:t> design</a:t>
            </a:r>
            <a:endParaRPr lang="en-US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 of Service Environments</a:t>
            </a:r>
            <a:endParaRPr lang="en-US"/>
          </a:p>
        </p:txBody>
      </p:sp>
      <p:sp>
        <p:nvSpPr>
          <p:cNvPr id="60518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143999" cy="4800600"/>
          </a:xfrm>
        </p:spPr>
        <p:txBody>
          <a:bodyPr/>
          <a:lstStyle/>
          <a:p>
            <a:r>
              <a:rPr lang="en-US" dirty="0"/>
              <a:t>Shape customers’ experience and their behaviors</a:t>
            </a:r>
          </a:p>
          <a:p>
            <a:r>
              <a:rPr lang="en-US" dirty="0" smtClean="0"/>
              <a:t>Support image, </a:t>
            </a:r>
            <a:r>
              <a:rPr lang="en-US" dirty="0" smtClean="0"/>
              <a:t>positioning</a:t>
            </a:r>
            <a:r>
              <a:rPr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and differentiation</a:t>
            </a:r>
          </a:p>
          <a:p>
            <a:r>
              <a:rPr lang="en-US" dirty="0" smtClean="0"/>
              <a:t>Part of the value proposition </a:t>
            </a:r>
          </a:p>
          <a:p>
            <a:r>
              <a:rPr lang="en-US" dirty="0" smtClean="0"/>
              <a:t>Facilitate service encounter and enhance productivity</a:t>
            </a:r>
          </a:p>
          <a:p>
            <a:endParaRPr lang="en-US" dirty="0"/>
          </a:p>
        </p:txBody>
      </p:sp>
      <p:sp>
        <p:nvSpPr>
          <p:cNvPr id="605189" name="Rectangle 5"/>
          <p:cNvSpPr>
            <a:spLocks noChangeArrowheads="1"/>
          </p:cNvSpPr>
          <p:nvPr/>
        </p:nvSpPr>
        <p:spPr bwMode="auto">
          <a:xfrm>
            <a:off x="412617" y="5562600"/>
            <a:ext cx="908446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0" hangingPunct="0">
              <a:spcBef>
                <a:spcPct val="0"/>
              </a:spcBef>
              <a:buSzPct val="150000"/>
              <a:buFont typeface="Wingdings" pitchFamily="2" charset="2"/>
              <a:buNone/>
            </a:pPr>
            <a:endParaRPr lang="en-US" sz="2400" i="1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7" name="Picture 6" descr="fig10_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2012" y="4572000"/>
            <a:ext cx="3215624" cy="1884465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Shape customers’ experience and their behaviors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Message-creating medium </a:t>
            </a:r>
          </a:p>
          <a:p>
            <a:pPr lvl="1"/>
            <a:r>
              <a:rPr lang="en-US" dirty="0" smtClean="0"/>
              <a:t>symbolic cues to communicate the distinctive nature and quality of the service experience</a:t>
            </a:r>
          </a:p>
          <a:p>
            <a:r>
              <a:rPr lang="en-US" dirty="0" smtClean="0"/>
              <a:t>Attention-creating medium</a:t>
            </a:r>
          </a:p>
          <a:p>
            <a:pPr lvl="1"/>
            <a:r>
              <a:rPr lang="en-US" dirty="0" smtClean="0"/>
              <a:t>make servicescape stand out from competition and attract customers from target segments</a:t>
            </a:r>
          </a:p>
          <a:p>
            <a:r>
              <a:rPr lang="en-US" dirty="0" smtClean="0"/>
              <a:t>Effect-creating medium </a:t>
            </a:r>
          </a:p>
          <a:p>
            <a:pPr lvl="1"/>
            <a:r>
              <a:rPr lang="en-US" dirty="0" smtClean="0"/>
              <a:t>use colors, textures, sounds, </a:t>
            </a:r>
            <a:r>
              <a:rPr lang="en-US" dirty="0" smtClean="0"/>
              <a:t>scents</a:t>
            </a:r>
            <a:r>
              <a:rPr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and spatial design to enhance desired service experience</a:t>
            </a:r>
          </a:p>
          <a:p>
            <a:pPr lvl="1"/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en-US" dirty="0" smtClean="0"/>
              <a:t>Support Image, </a:t>
            </a:r>
            <a:r>
              <a:rPr lang="en-US" dirty="0" smtClean="0"/>
              <a:t>Position</a:t>
            </a:r>
            <a:r>
              <a:rPr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and Differentiation</a:t>
            </a:r>
            <a:endParaRPr lang="en-US" sz="2000" b="0" dirty="0"/>
          </a:p>
        </p:txBody>
      </p:sp>
      <p:pic>
        <p:nvPicPr>
          <p:cNvPr id="606212" name="Picture 4" descr="1816_1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1812" y="1828800"/>
            <a:ext cx="4951413" cy="3937000"/>
          </a:xfrm>
          <a:prstGeom prst="rect">
            <a:avLst/>
          </a:prstGeom>
          <a:noFill/>
          <a:ln/>
        </p:spPr>
      </p:pic>
      <p:pic>
        <p:nvPicPr>
          <p:cNvPr id="606213" name="Picture 5" descr="springboar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8366" y="1828801"/>
            <a:ext cx="3419570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6214" name="Rectangle 6"/>
          <p:cNvSpPr>
            <a:spLocks noChangeArrowheads="1"/>
          </p:cNvSpPr>
          <p:nvPr/>
        </p:nvSpPr>
        <p:spPr bwMode="auto">
          <a:xfrm>
            <a:off x="6103628" y="5791201"/>
            <a:ext cx="3174203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1600" b="1">
                <a:solidFill>
                  <a:srgbClr val="000808"/>
                </a:solidFill>
                <a:latin typeface="Arial" charset="0"/>
              </a:rPr>
              <a:t>Four Seasons Hotel, New York</a:t>
            </a:r>
            <a:r>
              <a:rPr lang="en-US" altLang="zh-CN" sz="1000" b="1">
                <a:solidFill>
                  <a:srgbClr val="500093"/>
                </a:solidFill>
                <a:latin typeface="Arial" charset="0"/>
              </a:rPr>
              <a:t> </a:t>
            </a:r>
          </a:p>
        </p:txBody>
      </p:sp>
      <p:sp>
        <p:nvSpPr>
          <p:cNvPr id="606215" name="Rectangle 7"/>
          <p:cNvSpPr>
            <a:spLocks noChangeArrowheads="1"/>
          </p:cNvSpPr>
          <p:nvPr/>
        </p:nvSpPr>
        <p:spPr bwMode="auto">
          <a:xfrm>
            <a:off x="919663" y="5790198"/>
            <a:ext cx="3737305" cy="338554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1600" b="1">
                <a:solidFill>
                  <a:srgbClr val="000808"/>
                </a:solidFill>
                <a:latin typeface="Arial" charset="0"/>
              </a:rPr>
              <a:t>Orbit Hotel and Hostel, Los Angeles</a:t>
            </a:r>
            <a:r>
              <a:rPr lang="en-US" altLang="zh-CN" sz="1600" b="1">
                <a:solidFill>
                  <a:schemeClr val="tx2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Servicescape as Part of Value Proposition</a:t>
            </a:r>
            <a:endParaRPr lang="en-US"/>
          </a:p>
        </p:txBody>
      </p:sp>
      <p:sp>
        <p:nvSpPr>
          <p:cNvPr id="63283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Physical surroundings help shape appropriate feelings and reactions in customers and employees</a:t>
            </a:r>
          </a:p>
          <a:p>
            <a:pPr lvl="1"/>
            <a:r>
              <a:rPr lang="en-US" dirty="0" smtClean="0"/>
              <a:t>e.g</a:t>
            </a:r>
            <a:r>
              <a:rPr lang="en-US" dirty="0" smtClean="0"/>
              <a:t>.</a:t>
            </a:r>
            <a:r>
              <a:rPr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Disneyland, Denmark’s </a:t>
            </a:r>
            <a:r>
              <a:rPr lang="en-US" dirty="0" err="1" smtClean="0"/>
              <a:t>Legoland</a:t>
            </a:r>
            <a:endParaRPr lang="en-US" dirty="0" smtClean="0"/>
          </a:p>
          <a:p>
            <a:r>
              <a:rPr lang="en-US" dirty="0" err="1" smtClean="0"/>
              <a:t>Servicescapes</a:t>
            </a:r>
            <a:r>
              <a:rPr lang="en-US" dirty="0" smtClean="0"/>
              <a:t> form a core part of the value proposition</a:t>
            </a:r>
          </a:p>
          <a:p>
            <a:pPr lvl="1"/>
            <a:r>
              <a:rPr lang="en-US" i="0" dirty="0" smtClean="0"/>
              <a:t>Las Vegas: repositioned itself to a somewhat more wholesome fun resort, visually striking entertainment center </a:t>
            </a:r>
          </a:p>
          <a:p>
            <a:pPr lvl="1"/>
            <a:r>
              <a:rPr lang="en-US" i="0" dirty="0" smtClean="0"/>
              <a:t>Florida-based </a:t>
            </a:r>
            <a:r>
              <a:rPr lang="en-US" i="0" dirty="0" err="1" smtClean="0"/>
              <a:t>Muvico</a:t>
            </a:r>
            <a:r>
              <a:rPr lang="en-US" i="0" dirty="0" smtClean="0"/>
              <a:t>: builds extravagant movie theatres and offers plush amenities. </a:t>
            </a:r>
            <a:r>
              <a:rPr lang="en-US" b="0" i="1" dirty="0" smtClean="0"/>
              <a:t>“What sets you apart is how you package it.” (</a:t>
            </a:r>
            <a:r>
              <a:rPr lang="en-US" b="0" i="1" dirty="0" err="1" smtClean="0"/>
              <a:t>Muvico’s</a:t>
            </a:r>
            <a:r>
              <a:rPr lang="en-US" b="0" i="1" dirty="0" smtClean="0"/>
              <a:t> CEO, </a:t>
            </a:r>
            <a:r>
              <a:rPr lang="en-US" b="0" i="1" dirty="0" err="1" smtClean="0"/>
              <a:t>Hamid</a:t>
            </a:r>
            <a:r>
              <a:rPr lang="en-US" b="0" i="1" dirty="0" smtClean="0"/>
              <a:t> </a:t>
            </a:r>
            <a:r>
              <a:rPr lang="en-US" b="0" i="1" dirty="0" err="1" smtClean="0"/>
              <a:t>Hashemi</a:t>
            </a:r>
            <a:r>
              <a:rPr lang="en-US" b="0" i="1" dirty="0" smtClean="0"/>
              <a:t>)</a:t>
            </a:r>
          </a:p>
          <a:p>
            <a:pPr algn="ctr">
              <a:buNone/>
            </a:pPr>
            <a:r>
              <a:rPr lang="en-US" dirty="0" smtClean="0">
                <a:solidFill>
                  <a:srgbClr val="FF6600"/>
                </a:solidFill>
              </a:rPr>
              <a:t>The power of </a:t>
            </a:r>
            <a:r>
              <a:rPr lang="en-US" dirty="0" err="1" smtClean="0">
                <a:solidFill>
                  <a:srgbClr val="FF6600"/>
                </a:solidFill>
              </a:rPr>
              <a:t>servicescapes</a:t>
            </a:r>
            <a:r>
              <a:rPr lang="en-US" dirty="0" smtClean="0">
                <a:solidFill>
                  <a:srgbClr val="FF6600"/>
                </a:solidFill>
              </a:rPr>
              <a:t> is being discovered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Understanding Consumer Reponses to </a:t>
            </a:r>
          </a:p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Environments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59" name="Oval 27"/>
          <p:cNvSpPr>
            <a:spLocks noChangeArrowheads="1"/>
          </p:cNvSpPr>
          <p:nvPr/>
        </p:nvSpPr>
        <p:spPr bwMode="auto">
          <a:xfrm>
            <a:off x="3503612" y="3048000"/>
            <a:ext cx="2970848" cy="2667000"/>
          </a:xfrm>
          <a:prstGeom prst="ellipse">
            <a:avLst/>
          </a:prstGeom>
          <a:solidFill>
            <a:srgbClr val="3366FF">
              <a:alpha val="20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Mehrabian</a:t>
            </a:r>
            <a:r>
              <a:rPr lang="en-US" dirty="0" smtClean="0"/>
              <a:t>-Russell </a:t>
            </a:r>
            <a:br>
              <a:rPr lang="en-US" dirty="0" smtClean="0"/>
            </a:br>
            <a:r>
              <a:rPr lang="en-US" dirty="0" smtClean="0"/>
              <a:t>Stimulus-Response Model </a:t>
            </a:r>
            <a:endParaRPr lang="en-US" dirty="0"/>
          </a:p>
        </p:txBody>
      </p:sp>
      <p:sp>
        <p:nvSpPr>
          <p:cNvPr id="607236" name="Rectangle 4"/>
          <p:cNvSpPr>
            <a:spLocks noChangeArrowheads="1"/>
          </p:cNvSpPr>
          <p:nvPr/>
        </p:nvSpPr>
        <p:spPr bwMode="auto">
          <a:xfrm>
            <a:off x="7313612" y="3681350"/>
            <a:ext cx="2319256" cy="1177829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9157" tIns="34579" rIns="69157" bIns="34579">
            <a:spAutoFit/>
          </a:bodyPr>
          <a:lstStyle/>
          <a:p>
            <a:pPr algn="ctr" defTabSz="831850" eaLnBrk="0" hangingPunct="0"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600" b="1" dirty="0" smtClean="0">
                <a:solidFill>
                  <a:srgbClr val="000808"/>
                </a:solidFill>
                <a:latin typeface="Helvetica" pitchFamily="34" charset="0"/>
                <a:cs typeface="Helvetica" pitchFamily="34" charset="0"/>
              </a:rPr>
              <a:t>Response/</a:t>
            </a:r>
            <a:r>
              <a:rPr lang="en-GB" sz="1600" b="1" dirty="0" err="1" smtClean="0">
                <a:solidFill>
                  <a:srgbClr val="000808"/>
                </a:solidFill>
                <a:latin typeface="Helvetica" pitchFamily="34" charset="0"/>
                <a:cs typeface="Helvetica" pitchFamily="34" charset="0"/>
              </a:rPr>
              <a:t>Behaviors</a:t>
            </a:r>
            <a:r>
              <a:rPr lang="en-GB" sz="1600" b="1" dirty="0">
                <a:solidFill>
                  <a:srgbClr val="000808"/>
                </a:solidFill>
                <a:latin typeface="Helvetica" pitchFamily="34" charset="0"/>
                <a:cs typeface="Helvetica" pitchFamily="34" charset="0"/>
              </a:rPr>
              <a:t>:</a:t>
            </a:r>
          </a:p>
          <a:p>
            <a:pPr algn="ctr" defTabSz="831850" eaLnBrk="0" hangingPunct="0"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600" b="1" dirty="0">
                <a:solidFill>
                  <a:srgbClr val="000808"/>
                </a:solidFill>
                <a:latin typeface="Helvetica" pitchFamily="34" charset="0"/>
                <a:cs typeface="Helvetica" pitchFamily="34" charset="0"/>
              </a:rPr>
              <a:t>Approach Avoidance &amp; Cognitive Processes</a:t>
            </a:r>
          </a:p>
        </p:txBody>
      </p:sp>
      <p:sp>
        <p:nvSpPr>
          <p:cNvPr id="607243" name="Line 11"/>
          <p:cNvSpPr>
            <a:spLocks noChangeShapeType="1"/>
          </p:cNvSpPr>
          <p:nvPr/>
        </p:nvSpPr>
        <p:spPr bwMode="auto">
          <a:xfrm>
            <a:off x="2549986" y="3033712"/>
            <a:ext cx="1029826" cy="319088"/>
          </a:xfrm>
          <a:prstGeom prst="line">
            <a:avLst/>
          </a:prstGeom>
          <a:noFill/>
          <a:ln w="44450">
            <a:solidFill>
              <a:srgbClr val="000808"/>
            </a:solidFill>
            <a:round/>
            <a:headEnd type="none" w="sm" len="sm"/>
            <a:tailEnd type="stealth" w="med" len="lg"/>
          </a:ln>
          <a:effectLst/>
        </p:spPr>
        <p:txBody>
          <a:bodyPr lIns="69157" tIns="34579" rIns="69157" bIns="34579">
            <a:spAutoFit/>
          </a:bodyPr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07244" name="Line 12"/>
          <p:cNvSpPr>
            <a:spLocks noChangeShapeType="1"/>
          </p:cNvSpPr>
          <p:nvPr/>
        </p:nvSpPr>
        <p:spPr bwMode="auto">
          <a:xfrm>
            <a:off x="2684700" y="4202113"/>
            <a:ext cx="742712" cy="0"/>
          </a:xfrm>
          <a:prstGeom prst="line">
            <a:avLst/>
          </a:prstGeom>
          <a:noFill/>
          <a:ln w="44450">
            <a:solidFill>
              <a:srgbClr val="000808"/>
            </a:solidFill>
            <a:round/>
            <a:headEnd type="none" w="sm" len="sm"/>
            <a:tailEnd type="stealth" w="med" len="lg"/>
          </a:ln>
          <a:effectLst/>
        </p:spPr>
        <p:txBody>
          <a:bodyPr lIns="69157" tIns="34579" rIns="69157" bIns="34579">
            <a:spAutoFit/>
          </a:bodyPr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07245" name="Line 13"/>
          <p:cNvSpPr>
            <a:spLocks noChangeShapeType="1"/>
          </p:cNvSpPr>
          <p:nvPr/>
        </p:nvSpPr>
        <p:spPr bwMode="auto">
          <a:xfrm>
            <a:off x="2684700" y="4430713"/>
            <a:ext cx="742712" cy="0"/>
          </a:xfrm>
          <a:prstGeom prst="line">
            <a:avLst/>
          </a:prstGeom>
          <a:noFill/>
          <a:ln w="44450">
            <a:solidFill>
              <a:srgbClr val="000808"/>
            </a:solidFill>
            <a:round/>
            <a:headEnd type="none" w="sm" len="sm"/>
            <a:tailEnd type="stealth" w="med" len="lg"/>
          </a:ln>
          <a:effectLst/>
        </p:spPr>
        <p:txBody>
          <a:bodyPr lIns="69157" tIns="34579" rIns="69157" bIns="34579">
            <a:spAutoFit/>
          </a:bodyPr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07248" name="Line 16"/>
          <p:cNvSpPr>
            <a:spLocks noChangeShapeType="1"/>
          </p:cNvSpPr>
          <p:nvPr/>
        </p:nvSpPr>
        <p:spPr bwMode="auto">
          <a:xfrm flipV="1">
            <a:off x="2497856" y="5156200"/>
            <a:ext cx="1005756" cy="330200"/>
          </a:xfrm>
          <a:prstGeom prst="line">
            <a:avLst/>
          </a:prstGeom>
          <a:noFill/>
          <a:ln w="44450">
            <a:solidFill>
              <a:srgbClr val="000808"/>
            </a:solidFill>
            <a:round/>
            <a:headEnd type="none" w="sm" len="sm"/>
            <a:tailEnd type="stealth" w="med" len="lg"/>
          </a:ln>
          <a:effectLst/>
        </p:spPr>
        <p:txBody>
          <a:bodyPr lIns="69157" tIns="34579" rIns="69157" bIns="34579">
            <a:spAutoFit/>
          </a:bodyPr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07249" name="Line 17"/>
          <p:cNvSpPr>
            <a:spLocks noChangeShapeType="1"/>
          </p:cNvSpPr>
          <p:nvPr/>
        </p:nvSpPr>
        <p:spPr bwMode="auto">
          <a:xfrm flipV="1">
            <a:off x="6323012" y="2971800"/>
            <a:ext cx="845866" cy="381000"/>
          </a:xfrm>
          <a:prstGeom prst="line">
            <a:avLst/>
          </a:prstGeom>
          <a:noFill/>
          <a:ln w="44450">
            <a:solidFill>
              <a:srgbClr val="000808"/>
            </a:solidFill>
            <a:round/>
            <a:headEnd type="none" w="sm" len="sm"/>
            <a:tailEnd type="stealth" w="med" len="lg"/>
          </a:ln>
          <a:effectLst/>
        </p:spPr>
        <p:txBody>
          <a:bodyPr lIns="69157" tIns="34579" rIns="69157" bIns="34579">
            <a:spAutoFit/>
          </a:bodyPr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07250" name="Line 18"/>
          <p:cNvSpPr>
            <a:spLocks noChangeShapeType="1"/>
          </p:cNvSpPr>
          <p:nvPr/>
        </p:nvSpPr>
        <p:spPr bwMode="auto">
          <a:xfrm>
            <a:off x="6519360" y="5181600"/>
            <a:ext cx="742712" cy="381000"/>
          </a:xfrm>
          <a:prstGeom prst="line">
            <a:avLst/>
          </a:prstGeom>
          <a:noFill/>
          <a:ln w="44450">
            <a:solidFill>
              <a:srgbClr val="000808"/>
            </a:solidFill>
            <a:round/>
            <a:headEnd type="none" w="sm" len="sm"/>
            <a:tailEnd type="stealth" w="med" len="lg"/>
          </a:ln>
          <a:effectLst/>
        </p:spPr>
        <p:txBody>
          <a:bodyPr lIns="69157" tIns="34579" rIns="69157" bIns="34579">
            <a:spAutoFit/>
          </a:bodyPr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07251" name="Rectangle 19"/>
          <p:cNvSpPr>
            <a:spLocks noChangeArrowheads="1"/>
          </p:cNvSpPr>
          <p:nvPr/>
        </p:nvSpPr>
        <p:spPr bwMode="auto">
          <a:xfrm>
            <a:off x="177117" y="3911600"/>
            <a:ext cx="2412095" cy="8128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9157" tIns="34579" rIns="69157" bIns="34579">
            <a:spAutoFit/>
          </a:bodyPr>
          <a:lstStyle/>
          <a:p>
            <a:pPr algn="ctr" defTabSz="831850" eaLnBrk="0" hangingPunct="0"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600" b="1">
                <a:solidFill>
                  <a:srgbClr val="000808"/>
                </a:solidFill>
                <a:latin typeface="Helvetica" pitchFamily="34" charset="0"/>
                <a:cs typeface="Helvetica" pitchFamily="34" charset="0"/>
              </a:rPr>
              <a:t>Environmental Stimuli and Cognitive Processes</a:t>
            </a:r>
          </a:p>
        </p:txBody>
      </p:sp>
      <p:sp>
        <p:nvSpPr>
          <p:cNvPr id="607252" name="Rectangle 20"/>
          <p:cNvSpPr>
            <a:spLocks noChangeArrowheads="1"/>
          </p:cNvSpPr>
          <p:nvPr/>
        </p:nvSpPr>
        <p:spPr bwMode="auto">
          <a:xfrm>
            <a:off x="4076636" y="3570287"/>
            <a:ext cx="1865376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9157" tIns="34579" rIns="69157" bIns="34579">
            <a:spAutoFit/>
          </a:bodyPr>
          <a:lstStyle/>
          <a:p>
            <a:pPr algn="ctr" defTabSz="831850" eaLnBrk="0" hangingPunct="0"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800" b="1" dirty="0">
                <a:solidFill>
                  <a:srgbClr val="000808"/>
                </a:solidFill>
                <a:latin typeface="Helvetica" pitchFamily="34" charset="0"/>
                <a:cs typeface="Helvetica" pitchFamily="34" charset="0"/>
              </a:rPr>
              <a:t>Dimensions of Affect:</a:t>
            </a:r>
          </a:p>
          <a:p>
            <a:pPr algn="ctr" defTabSz="831850" eaLnBrk="0" hangingPunct="0"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800" b="1" dirty="0">
                <a:solidFill>
                  <a:srgbClr val="000808"/>
                </a:solidFill>
                <a:latin typeface="Helvetica" pitchFamily="34" charset="0"/>
                <a:cs typeface="Helvetica" pitchFamily="34" charset="0"/>
              </a:rPr>
              <a:t>Pleasure and Arousal</a:t>
            </a:r>
          </a:p>
        </p:txBody>
      </p:sp>
      <p:pic>
        <p:nvPicPr>
          <p:cNvPr id="607255" name="Picture 23" descr="pic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271" y="2447925"/>
            <a:ext cx="1763941" cy="1057275"/>
          </a:xfrm>
          <a:prstGeom prst="rect">
            <a:avLst/>
          </a:prstGeom>
          <a:noFill/>
        </p:spPr>
      </p:pic>
      <p:pic>
        <p:nvPicPr>
          <p:cNvPr id="607256" name="Picture 24" descr="pic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18412" y="2209800"/>
            <a:ext cx="1387428" cy="1371600"/>
          </a:xfrm>
          <a:prstGeom prst="rect">
            <a:avLst/>
          </a:prstGeom>
          <a:noFill/>
        </p:spPr>
      </p:pic>
      <p:pic>
        <p:nvPicPr>
          <p:cNvPr id="607257" name="Picture 25" descr="pic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18412" y="5257800"/>
            <a:ext cx="1567947" cy="1225550"/>
          </a:xfrm>
          <a:prstGeom prst="rect">
            <a:avLst/>
          </a:prstGeom>
          <a:noFill/>
        </p:spPr>
      </p:pic>
      <p:pic>
        <p:nvPicPr>
          <p:cNvPr id="607258" name="Picture 26" descr="pic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1355" y="4887913"/>
            <a:ext cx="1953057" cy="1665287"/>
          </a:xfrm>
          <a:prstGeom prst="rect">
            <a:avLst/>
          </a:prstGeom>
          <a:noFill/>
        </p:spPr>
      </p:pic>
      <p:sp>
        <p:nvSpPr>
          <p:cNvPr id="607260" name="Line 28"/>
          <p:cNvSpPr>
            <a:spLocks noChangeShapeType="1"/>
          </p:cNvSpPr>
          <p:nvPr/>
        </p:nvSpPr>
        <p:spPr bwMode="auto">
          <a:xfrm flipH="1">
            <a:off x="6551612" y="4191000"/>
            <a:ext cx="660188" cy="0"/>
          </a:xfrm>
          <a:prstGeom prst="line">
            <a:avLst/>
          </a:prstGeom>
          <a:noFill/>
          <a:ln w="44450">
            <a:solidFill>
              <a:srgbClr val="000808"/>
            </a:solidFill>
            <a:round/>
            <a:headEnd type="none" w="sm" len="sm"/>
            <a:tailEnd type="stealth" w="med" len="lg"/>
          </a:ln>
          <a:effectLst/>
        </p:spPr>
        <p:txBody>
          <a:bodyPr lIns="69157" tIns="34579" rIns="69157" bIns="34579">
            <a:spAutoFit/>
          </a:bodyPr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07261" name="Line 29"/>
          <p:cNvSpPr>
            <a:spLocks noChangeShapeType="1"/>
          </p:cNvSpPr>
          <p:nvPr/>
        </p:nvSpPr>
        <p:spPr bwMode="auto">
          <a:xfrm flipH="1">
            <a:off x="6551612" y="4419600"/>
            <a:ext cx="660188" cy="0"/>
          </a:xfrm>
          <a:prstGeom prst="line">
            <a:avLst/>
          </a:prstGeom>
          <a:noFill/>
          <a:ln w="44450">
            <a:solidFill>
              <a:srgbClr val="000808"/>
            </a:solidFill>
            <a:round/>
            <a:headEnd type="none" w="sm" len="sm"/>
            <a:tailEnd type="stealth" w="med" len="lg"/>
          </a:ln>
          <a:effectLst/>
        </p:spPr>
        <p:txBody>
          <a:bodyPr lIns="69157" tIns="34579" rIns="69157" bIns="34579">
            <a:spAutoFit/>
          </a:bodyPr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07262" name="Rectangle 30"/>
          <p:cNvSpPr>
            <a:spLocks noChangeArrowheads="1"/>
          </p:cNvSpPr>
          <p:nvPr/>
        </p:nvSpPr>
        <p:spPr bwMode="auto">
          <a:xfrm>
            <a:off x="455611" y="1295400"/>
            <a:ext cx="891540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spcBef>
                <a:spcPct val="70000"/>
              </a:spcBef>
              <a:spcAft>
                <a:spcPct val="35000"/>
              </a:spcAft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Feelings Are a Key Driver of Customer Responses to Service Environments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1472221572</TotalTime>
  <Pages>94</Pages>
  <Words>1256</Words>
  <Application>Microsoft Office PowerPoint</Application>
  <PresentationFormat>Custom</PresentationFormat>
  <Paragraphs>170</Paragraphs>
  <Slides>30</Slides>
  <Notes>28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default</vt:lpstr>
      <vt:lpstr>Slide 1</vt:lpstr>
      <vt:lpstr>Overview of Chapter 10</vt:lpstr>
      <vt:lpstr>Slide 3</vt:lpstr>
      <vt:lpstr>Purpose of Service Environments</vt:lpstr>
      <vt:lpstr>Shape customers’ experience and their behaviors</vt:lpstr>
      <vt:lpstr>Support Image, Position, and Differentiation</vt:lpstr>
      <vt:lpstr>Servicescape as Part of Value Proposition</vt:lpstr>
      <vt:lpstr>Slide 8</vt:lpstr>
      <vt:lpstr>The Mehrabian-Russell  Stimulus-Response Model </vt:lpstr>
      <vt:lpstr>Insights from Mehrabian-Russell  Stimulus-Response Model</vt:lpstr>
      <vt:lpstr>The Russell Model of Affect</vt:lpstr>
      <vt:lpstr>Insights from Russell’s Model of Affect</vt:lpstr>
      <vt:lpstr>Drivers of Affect</vt:lpstr>
      <vt:lpstr>Behavioral Consequence of Affect </vt:lpstr>
      <vt:lpstr>An Integrative Framework:  The Servicescape Model </vt:lpstr>
      <vt:lpstr>An Integrative Framework:  The Servicescape Model</vt:lpstr>
      <vt:lpstr>Slide 17</vt:lpstr>
      <vt:lpstr>Main Dimensions in  Servicescape Model</vt:lpstr>
      <vt:lpstr>Ambient Conditions</vt:lpstr>
      <vt:lpstr>Music</vt:lpstr>
      <vt:lpstr>Scent</vt:lpstr>
      <vt:lpstr>Aromatherapy: Effects of Selected Fragrances on People</vt:lpstr>
      <vt:lpstr>Color</vt:lpstr>
      <vt:lpstr>Common Associations and  Human Responses to Colors</vt:lpstr>
      <vt:lpstr>Signs, Symbols, and Artifacts</vt:lpstr>
      <vt:lpstr>Slide 26</vt:lpstr>
      <vt:lpstr>Selection of Environmental  Design Elements</vt:lpstr>
      <vt:lpstr>Tools to Guide Servicescape Design</vt:lpstr>
      <vt:lpstr>Summary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Office 2004 Test Drive User</cp:lastModifiedBy>
  <cp:revision>665</cp:revision>
  <cp:lastPrinted>2002-07-07T10:21:06Z</cp:lastPrinted>
  <dcterms:created xsi:type="dcterms:W3CDTF">2010-03-17T03:21:50Z</dcterms:created>
  <dcterms:modified xsi:type="dcterms:W3CDTF">2010-03-17T03:37:39Z</dcterms:modified>
</cp:coreProperties>
</file>