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9BF1CC-D125-4FFB-A820-61436DD78DB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863C2FD-E3DF-4101-A16B-139F58B16D3C}">
      <dgm:prSet phldrT="[نص]"/>
      <dgm:spPr/>
      <dgm:t>
        <a:bodyPr/>
        <a:lstStyle/>
        <a:p>
          <a:pPr rtl="1"/>
          <a:r>
            <a:rPr lang="ar-SA" dirty="0" smtClean="0"/>
            <a:t>تطبيقي</a:t>
          </a:r>
          <a:endParaRPr lang="ar-SA" dirty="0"/>
        </a:p>
      </dgm:t>
    </dgm:pt>
    <dgm:pt modelId="{FFE4B392-E6E3-405D-9391-EF76348DEEC5}" type="parTrans" cxnId="{D0879CF6-2037-42DD-9B81-F9E284809E3A}">
      <dgm:prSet/>
      <dgm:spPr/>
      <dgm:t>
        <a:bodyPr/>
        <a:lstStyle/>
        <a:p>
          <a:pPr rtl="1"/>
          <a:endParaRPr lang="ar-SA"/>
        </a:p>
      </dgm:t>
    </dgm:pt>
    <dgm:pt modelId="{91DF0E9A-9CBE-486A-97C4-333BA0528460}" type="sibTrans" cxnId="{D0879CF6-2037-42DD-9B81-F9E284809E3A}">
      <dgm:prSet/>
      <dgm:spPr/>
      <dgm:t>
        <a:bodyPr/>
        <a:lstStyle/>
        <a:p>
          <a:pPr rtl="1"/>
          <a:endParaRPr lang="ar-SA"/>
        </a:p>
      </dgm:t>
    </dgm:pt>
    <dgm:pt modelId="{5F8D046E-5CB8-47E3-9F4E-5D5D8C0AC2D2}">
      <dgm:prSet phldrT="[نص]" custT="1"/>
      <dgm:spPr/>
      <dgm:t>
        <a:bodyPr/>
        <a:lstStyle/>
        <a:p>
          <a:pPr rtl="1"/>
          <a:r>
            <a:rPr lang="ar-SA" sz="2000" dirty="0" smtClean="0"/>
            <a:t>اهتم بدراسة المشكلات الاجتماعية التي صاحبة عملية التصنيع وقضاياها مثل الانتاجية ودوران العمل والتغيب عن </a:t>
          </a:r>
          <a:r>
            <a:rPr lang="ar-SA" sz="2000" dirty="0" err="1" smtClean="0"/>
            <a:t>العمل.</a:t>
          </a:r>
          <a:r>
            <a:rPr lang="ar-SA" sz="2000" dirty="0" smtClean="0"/>
            <a:t> </a:t>
          </a:r>
          <a:endParaRPr lang="ar-SA" sz="2000" dirty="0"/>
        </a:p>
      </dgm:t>
    </dgm:pt>
    <dgm:pt modelId="{6050961A-73B7-4DB7-8900-7D1A7B9F759A}" type="parTrans" cxnId="{80F404CA-2D80-4EB6-A7EF-200EE2E3564A}">
      <dgm:prSet/>
      <dgm:spPr/>
      <dgm:t>
        <a:bodyPr/>
        <a:lstStyle/>
        <a:p>
          <a:pPr rtl="1"/>
          <a:endParaRPr lang="ar-SA"/>
        </a:p>
      </dgm:t>
    </dgm:pt>
    <dgm:pt modelId="{DDCCC8A6-BF5E-4828-B745-93F5F37E3B75}" type="sibTrans" cxnId="{80F404CA-2D80-4EB6-A7EF-200EE2E3564A}">
      <dgm:prSet/>
      <dgm:spPr/>
      <dgm:t>
        <a:bodyPr/>
        <a:lstStyle/>
        <a:p>
          <a:pPr rtl="1"/>
          <a:endParaRPr lang="ar-SA"/>
        </a:p>
      </dgm:t>
    </dgm:pt>
    <dgm:pt modelId="{12B94E81-CBA3-4BFB-877E-2C53ED9631CF}">
      <dgm:prSet phldrT="[نص]"/>
      <dgm:spPr/>
      <dgm:t>
        <a:bodyPr/>
        <a:lstStyle/>
        <a:p>
          <a:pPr rtl="1"/>
          <a:r>
            <a:rPr lang="ar-SA" dirty="0" smtClean="0"/>
            <a:t>فكري</a:t>
          </a:r>
          <a:endParaRPr lang="ar-SA" dirty="0"/>
        </a:p>
      </dgm:t>
    </dgm:pt>
    <dgm:pt modelId="{963EE770-F84D-4BCD-A36C-63BDE2679A0C}" type="parTrans" cxnId="{A10ECADB-807B-43A1-8D6E-6FAFAAB880D0}">
      <dgm:prSet/>
      <dgm:spPr/>
      <dgm:t>
        <a:bodyPr/>
        <a:lstStyle/>
        <a:p>
          <a:pPr rtl="1"/>
          <a:endParaRPr lang="ar-SA"/>
        </a:p>
      </dgm:t>
    </dgm:pt>
    <dgm:pt modelId="{BA535F36-9B61-4580-9F48-ED0F6C434E67}" type="sibTrans" cxnId="{A10ECADB-807B-43A1-8D6E-6FAFAAB880D0}">
      <dgm:prSet/>
      <dgm:spPr/>
      <dgm:t>
        <a:bodyPr/>
        <a:lstStyle/>
        <a:p>
          <a:pPr rtl="1"/>
          <a:endParaRPr lang="ar-SA"/>
        </a:p>
      </dgm:t>
    </dgm:pt>
    <dgm:pt modelId="{81A514AB-7E57-4525-AEB3-EF95D42080DF}">
      <dgm:prSet phldrT="[نص]" custT="1"/>
      <dgm:spPr/>
      <dgm:t>
        <a:bodyPr/>
        <a:lstStyle/>
        <a:p>
          <a:pPr rtl="1"/>
          <a:r>
            <a:rPr lang="ar-SA" sz="2000" dirty="0" smtClean="0"/>
            <a:t>اتجاه فري يربط بين علم الاجتماع الصناعي والنظرية الاجتماعية وعلم الاجتماع التنظيمي.</a:t>
          </a:r>
          <a:endParaRPr lang="ar-SA" sz="2000" dirty="0"/>
        </a:p>
      </dgm:t>
    </dgm:pt>
    <dgm:pt modelId="{66C826D3-5A68-47A3-9A74-B485A2250F2D}" type="parTrans" cxnId="{64D87B87-59BE-4CAE-A828-AF258FF82B2E}">
      <dgm:prSet/>
      <dgm:spPr/>
      <dgm:t>
        <a:bodyPr/>
        <a:lstStyle/>
        <a:p>
          <a:pPr rtl="1"/>
          <a:endParaRPr lang="ar-SA"/>
        </a:p>
      </dgm:t>
    </dgm:pt>
    <dgm:pt modelId="{ADE05D42-A273-4AFC-A7F1-D9AE9CE3F185}" type="sibTrans" cxnId="{64D87B87-59BE-4CAE-A828-AF258FF82B2E}">
      <dgm:prSet/>
      <dgm:spPr/>
      <dgm:t>
        <a:bodyPr/>
        <a:lstStyle/>
        <a:p>
          <a:pPr rtl="1"/>
          <a:endParaRPr lang="ar-SA"/>
        </a:p>
      </dgm:t>
    </dgm:pt>
    <dgm:pt modelId="{1930086C-C438-4B6E-9248-F08CADF3696B}">
      <dgm:prSet phldrT="[نص]"/>
      <dgm:spPr/>
      <dgm:t>
        <a:bodyPr/>
        <a:lstStyle/>
        <a:p>
          <a:pPr rtl="1"/>
          <a:r>
            <a:rPr lang="ar-SA" dirty="0" smtClean="0"/>
            <a:t>شمولي</a:t>
          </a:r>
          <a:endParaRPr lang="ar-SA" dirty="0"/>
        </a:p>
      </dgm:t>
    </dgm:pt>
    <dgm:pt modelId="{E5B58C95-5FE6-44EF-80B4-1B193C0E9100}" type="parTrans" cxnId="{B584DE1B-EF9C-4533-8528-9E42C7C0446F}">
      <dgm:prSet/>
      <dgm:spPr/>
      <dgm:t>
        <a:bodyPr/>
        <a:lstStyle/>
        <a:p>
          <a:pPr rtl="1"/>
          <a:endParaRPr lang="ar-SA"/>
        </a:p>
      </dgm:t>
    </dgm:pt>
    <dgm:pt modelId="{A3A35DC4-A3AC-4010-9B95-820EAEBD3612}" type="sibTrans" cxnId="{B584DE1B-EF9C-4533-8528-9E42C7C0446F}">
      <dgm:prSet/>
      <dgm:spPr/>
      <dgm:t>
        <a:bodyPr/>
        <a:lstStyle/>
        <a:p>
          <a:pPr rtl="1"/>
          <a:endParaRPr lang="ar-SA"/>
        </a:p>
      </dgm:t>
    </dgm:pt>
    <dgm:pt modelId="{B7E183FD-8160-4BD0-AAD5-C9A0D3881455}">
      <dgm:prSet custT="1"/>
      <dgm:spPr/>
      <dgm:t>
        <a:bodyPr/>
        <a:lstStyle/>
        <a:p>
          <a:pPr rtl="1"/>
          <a:r>
            <a:rPr lang="ar-SA" sz="1800" b="1" dirty="0" smtClean="0"/>
            <a:t>اتجاه شمولي نظريا و منهجيا من علماء الاجتماع الصناعي لظاهرة الصناعة كظاهرة عالمية.</a:t>
          </a:r>
          <a:endParaRPr lang="ar-SA" sz="1800" b="1" dirty="0"/>
        </a:p>
      </dgm:t>
    </dgm:pt>
    <dgm:pt modelId="{253861FA-8C42-40C2-9D19-BA947335CF67}" type="parTrans" cxnId="{1C65BA5D-F741-43EF-9E9C-06513AE6E0EA}">
      <dgm:prSet/>
      <dgm:spPr/>
    </dgm:pt>
    <dgm:pt modelId="{1D431747-FB90-4F9B-983B-CC92D319E4B9}" type="sibTrans" cxnId="{1C65BA5D-F741-43EF-9E9C-06513AE6E0EA}">
      <dgm:prSet/>
      <dgm:spPr/>
    </dgm:pt>
    <dgm:pt modelId="{5DFFBD3A-1352-4323-88DA-B29696A61E32}" type="pres">
      <dgm:prSet presAssocID="{589BF1CC-D125-4FFB-A820-61436DD78DBA}" presName="linearFlow" presStyleCnt="0">
        <dgm:presLayoutVars>
          <dgm:dir/>
          <dgm:animLvl val="lvl"/>
          <dgm:resizeHandles val="exact"/>
        </dgm:presLayoutVars>
      </dgm:prSet>
      <dgm:spPr/>
    </dgm:pt>
    <dgm:pt modelId="{AC196197-7AFB-4084-87FD-B34D1026B076}" type="pres">
      <dgm:prSet presAssocID="{9863C2FD-E3DF-4101-A16B-139F58B16D3C}" presName="composite" presStyleCnt="0"/>
      <dgm:spPr/>
    </dgm:pt>
    <dgm:pt modelId="{769DD156-6DCB-42C5-BFB4-A2AE4BB8C299}" type="pres">
      <dgm:prSet presAssocID="{9863C2FD-E3DF-4101-A16B-139F58B16D3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61E808-D229-45F2-899F-8B59757A8B5B}" type="pres">
      <dgm:prSet presAssocID="{9863C2FD-E3DF-4101-A16B-139F58B16D3C}" presName="descendantText" presStyleLbl="alignAcc1" presStyleIdx="0" presStyleCnt="3" custLinFactNeighborX="1281" custLinFactNeighborY="89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8CF0824-3BCA-493F-B122-0D2BA49A1177}" type="pres">
      <dgm:prSet presAssocID="{91DF0E9A-9CBE-486A-97C4-333BA0528460}" presName="sp" presStyleCnt="0"/>
      <dgm:spPr/>
    </dgm:pt>
    <dgm:pt modelId="{8ECCACFB-03D9-48CC-AFEE-0EAA320A2A1B}" type="pres">
      <dgm:prSet presAssocID="{12B94E81-CBA3-4BFB-877E-2C53ED9631CF}" presName="composite" presStyleCnt="0"/>
      <dgm:spPr/>
    </dgm:pt>
    <dgm:pt modelId="{E9D8D142-59FF-44BD-8E96-6265BB4F9820}" type="pres">
      <dgm:prSet presAssocID="{12B94E81-CBA3-4BFB-877E-2C53ED9631CF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742903F7-76CF-4029-9396-763D0F4B2990}" type="pres">
      <dgm:prSet presAssocID="{12B94E81-CBA3-4BFB-877E-2C53ED9631CF}" presName="descendantText" presStyleLbl="alignAcc1" presStyleIdx="1" presStyleCnt="3" custLinFactNeighborX="-189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778C8E4-6D42-4643-BECD-A4370FD90720}" type="pres">
      <dgm:prSet presAssocID="{BA535F36-9B61-4580-9F48-ED0F6C434E67}" presName="sp" presStyleCnt="0"/>
      <dgm:spPr/>
    </dgm:pt>
    <dgm:pt modelId="{F9AB6E75-2F5D-4396-9013-47F8443AEB43}" type="pres">
      <dgm:prSet presAssocID="{1930086C-C438-4B6E-9248-F08CADF3696B}" presName="composite" presStyleCnt="0"/>
      <dgm:spPr/>
    </dgm:pt>
    <dgm:pt modelId="{3B7CABD2-7721-4DEE-BBA3-6780C2748696}" type="pres">
      <dgm:prSet presAssocID="{1930086C-C438-4B6E-9248-F08CADF3696B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1E94E5F2-D547-492B-B2A5-ABC5D882BD8E}" type="pres">
      <dgm:prSet presAssocID="{1930086C-C438-4B6E-9248-F08CADF3696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B706A8D-BE4A-4976-B08E-714830236B4C}" type="presOf" srcId="{12B94E81-CBA3-4BFB-877E-2C53ED9631CF}" destId="{E9D8D142-59FF-44BD-8E96-6265BB4F9820}" srcOrd="0" destOrd="0" presId="urn:microsoft.com/office/officeart/2005/8/layout/chevron2"/>
    <dgm:cxn modelId="{BB36AA3B-CDF2-4150-A499-2E0757A28AAE}" type="presOf" srcId="{1930086C-C438-4B6E-9248-F08CADF3696B}" destId="{3B7CABD2-7721-4DEE-BBA3-6780C2748696}" srcOrd="0" destOrd="0" presId="urn:microsoft.com/office/officeart/2005/8/layout/chevron2"/>
    <dgm:cxn modelId="{B63ADEAE-FF17-4E0C-8E37-E9A0F7EEBAAE}" type="presOf" srcId="{9863C2FD-E3DF-4101-A16B-139F58B16D3C}" destId="{769DD156-6DCB-42C5-BFB4-A2AE4BB8C299}" srcOrd="0" destOrd="0" presId="urn:microsoft.com/office/officeart/2005/8/layout/chevron2"/>
    <dgm:cxn modelId="{B584DE1B-EF9C-4533-8528-9E42C7C0446F}" srcId="{589BF1CC-D125-4FFB-A820-61436DD78DBA}" destId="{1930086C-C438-4B6E-9248-F08CADF3696B}" srcOrd="2" destOrd="0" parTransId="{E5B58C95-5FE6-44EF-80B4-1B193C0E9100}" sibTransId="{A3A35DC4-A3AC-4010-9B95-820EAEBD3612}"/>
    <dgm:cxn modelId="{91A5A0FB-8AD3-467C-8D0E-211783B5DB21}" type="presOf" srcId="{5F8D046E-5CB8-47E3-9F4E-5D5D8C0AC2D2}" destId="{C461E808-D229-45F2-899F-8B59757A8B5B}" srcOrd="0" destOrd="0" presId="urn:microsoft.com/office/officeart/2005/8/layout/chevron2"/>
    <dgm:cxn modelId="{D0879CF6-2037-42DD-9B81-F9E284809E3A}" srcId="{589BF1CC-D125-4FFB-A820-61436DD78DBA}" destId="{9863C2FD-E3DF-4101-A16B-139F58B16D3C}" srcOrd="0" destOrd="0" parTransId="{FFE4B392-E6E3-405D-9391-EF76348DEEC5}" sibTransId="{91DF0E9A-9CBE-486A-97C4-333BA0528460}"/>
    <dgm:cxn modelId="{9CDFF03B-7569-4EA6-96A5-7F0F1363BD37}" type="presOf" srcId="{589BF1CC-D125-4FFB-A820-61436DD78DBA}" destId="{5DFFBD3A-1352-4323-88DA-B29696A61E32}" srcOrd="0" destOrd="0" presId="urn:microsoft.com/office/officeart/2005/8/layout/chevron2"/>
    <dgm:cxn modelId="{1C65BA5D-F741-43EF-9E9C-06513AE6E0EA}" srcId="{1930086C-C438-4B6E-9248-F08CADF3696B}" destId="{B7E183FD-8160-4BD0-AAD5-C9A0D3881455}" srcOrd="0" destOrd="0" parTransId="{253861FA-8C42-40C2-9D19-BA947335CF67}" sibTransId="{1D431747-FB90-4F9B-983B-CC92D319E4B9}"/>
    <dgm:cxn modelId="{CAF053FB-1BD7-424B-ADDB-6A98C99DE21D}" type="presOf" srcId="{B7E183FD-8160-4BD0-AAD5-C9A0D3881455}" destId="{1E94E5F2-D547-492B-B2A5-ABC5D882BD8E}" srcOrd="0" destOrd="0" presId="urn:microsoft.com/office/officeart/2005/8/layout/chevron2"/>
    <dgm:cxn modelId="{64D87B87-59BE-4CAE-A828-AF258FF82B2E}" srcId="{12B94E81-CBA3-4BFB-877E-2C53ED9631CF}" destId="{81A514AB-7E57-4525-AEB3-EF95D42080DF}" srcOrd="0" destOrd="0" parTransId="{66C826D3-5A68-47A3-9A74-B485A2250F2D}" sibTransId="{ADE05D42-A273-4AFC-A7F1-D9AE9CE3F185}"/>
    <dgm:cxn modelId="{A10ECADB-807B-43A1-8D6E-6FAFAAB880D0}" srcId="{589BF1CC-D125-4FFB-A820-61436DD78DBA}" destId="{12B94E81-CBA3-4BFB-877E-2C53ED9631CF}" srcOrd="1" destOrd="0" parTransId="{963EE770-F84D-4BCD-A36C-63BDE2679A0C}" sibTransId="{BA535F36-9B61-4580-9F48-ED0F6C434E67}"/>
    <dgm:cxn modelId="{80F404CA-2D80-4EB6-A7EF-200EE2E3564A}" srcId="{9863C2FD-E3DF-4101-A16B-139F58B16D3C}" destId="{5F8D046E-5CB8-47E3-9F4E-5D5D8C0AC2D2}" srcOrd="0" destOrd="0" parTransId="{6050961A-73B7-4DB7-8900-7D1A7B9F759A}" sibTransId="{DDCCC8A6-BF5E-4828-B745-93F5F37E3B75}"/>
    <dgm:cxn modelId="{91BAFE29-4B3E-4DA0-A559-FDD075358760}" type="presOf" srcId="{81A514AB-7E57-4525-AEB3-EF95D42080DF}" destId="{742903F7-76CF-4029-9396-763D0F4B2990}" srcOrd="0" destOrd="0" presId="urn:microsoft.com/office/officeart/2005/8/layout/chevron2"/>
    <dgm:cxn modelId="{E399C023-8C98-48DE-83EC-090D48EDC7DF}" type="presParOf" srcId="{5DFFBD3A-1352-4323-88DA-B29696A61E32}" destId="{AC196197-7AFB-4084-87FD-B34D1026B076}" srcOrd="0" destOrd="0" presId="urn:microsoft.com/office/officeart/2005/8/layout/chevron2"/>
    <dgm:cxn modelId="{1BA4D842-A2B7-4FB4-A044-650CF8CE7FD9}" type="presParOf" srcId="{AC196197-7AFB-4084-87FD-B34D1026B076}" destId="{769DD156-6DCB-42C5-BFB4-A2AE4BB8C299}" srcOrd="0" destOrd="0" presId="urn:microsoft.com/office/officeart/2005/8/layout/chevron2"/>
    <dgm:cxn modelId="{DF479162-32D9-4A16-8426-6A54035A2799}" type="presParOf" srcId="{AC196197-7AFB-4084-87FD-B34D1026B076}" destId="{C461E808-D229-45F2-899F-8B59757A8B5B}" srcOrd="1" destOrd="0" presId="urn:microsoft.com/office/officeart/2005/8/layout/chevron2"/>
    <dgm:cxn modelId="{AFB4DCAF-B0D2-4478-8920-5ADD02C34363}" type="presParOf" srcId="{5DFFBD3A-1352-4323-88DA-B29696A61E32}" destId="{D8CF0824-3BCA-493F-B122-0D2BA49A1177}" srcOrd="1" destOrd="0" presId="urn:microsoft.com/office/officeart/2005/8/layout/chevron2"/>
    <dgm:cxn modelId="{772B2B7D-24D5-468B-A33E-4CEFA5FF6B22}" type="presParOf" srcId="{5DFFBD3A-1352-4323-88DA-B29696A61E32}" destId="{8ECCACFB-03D9-48CC-AFEE-0EAA320A2A1B}" srcOrd="2" destOrd="0" presId="urn:microsoft.com/office/officeart/2005/8/layout/chevron2"/>
    <dgm:cxn modelId="{EAA86944-9E5C-469D-B978-49B738A27C3C}" type="presParOf" srcId="{8ECCACFB-03D9-48CC-AFEE-0EAA320A2A1B}" destId="{E9D8D142-59FF-44BD-8E96-6265BB4F9820}" srcOrd="0" destOrd="0" presId="urn:microsoft.com/office/officeart/2005/8/layout/chevron2"/>
    <dgm:cxn modelId="{0CEC48AB-FDBA-4B8B-A5EA-EF1E3D40A195}" type="presParOf" srcId="{8ECCACFB-03D9-48CC-AFEE-0EAA320A2A1B}" destId="{742903F7-76CF-4029-9396-763D0F4B2990}" srcOrd="1" destOrd="0" presId="urn:microsoft.com/office/officeart/2005/8/layout/chevron2"/>
    <dgm:cxn modelId="{2632234F-03F0-475E-8255-581832FA9E45}" type="presParOf" srcId="{5DFFBD3A-1352-4323-88DA-B29696A61E32}" destId="{1778C8E4-6D42-4643-BECD-A4370FD90720}" srcOrd="3" destOrd="0" presId="urn:microsoft.com/office/officeart/2005/8/layout/chevron2"/>
    <dgm:cxn modelId="{1E245B8D-E34A-435B-855E-6DB9F79B8D0E}" type="presParOf" srcId="{5DFFBD3A-1352-4323-88DA-B29696A61E32}" destId="{F9AB6E75-2F5D-4396-9013-47F8443AEB43}" srcOrd="4" destOrd="0" presId="urn:microsoft.com/office/officeart/2005/8/layout/chevron2"/>
    <dgm:cxn modelId="{B0342E1D-B295-4596-9612-DC528C4B803A}" type="presParOf" srcId="{F9AB6E75-2F5D-4396-9013-47F8443AEB43}" destId="{3B7CABD2-7721-4DEE-BBA3-6780C2748696}" srcOrd="0" destOrd="0" presId="urn:microsoft.com/office/officeart/2005/8/layout/chevron2"/>
    <dgm:cxn modelId="{F2396A4E-46B4-4E6B-9E16-9B55B7D9E5B6}" type="presParOf" srcId="{F9AB6E75-2F5D-4396-9013-47F8443AEB43}" destId="{1E94E5F2-D547-492B-B2A5-ABC5D882BD8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9DD156-6DCB-42C5-BFB4-A2AE4BB8C299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تطبيقي</a:t>
          </a:r>
          <a:endParaRPr lang="ar-SA" sz="3000" kern="1200" dirty="0"/>
        </a:p>
      </dsp:txBody>
      <dsp:txXfrm rot="5400000">
        <a:off x="-222646" y="223826"/>
        <a:ext cx="1484312" cy="1039018"/>
      </dsp:txXfrm>
    </dsp:sp>
    <dsp:sp modelId="{C461E808-D229-45F2-899F-8B59757A8B5B}">
      <dsp:nvSpPr>
        <dsp:cNvPr id="0" name=""/>
        <dsp:cNvSpPr/>
      </dsp:nvSpPr>
      <dsp:spPr>
        <a:xfrm rot="5400000">
          <a:off x="3085107" y="-1958308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اهتم بدراسة المشكلات الاجتماعية التي صاحبة عملية التصنيع وقضاياها مثل الانتاجية ودوران العمل والتغيب عن </a:t>
          </a:r>
          <a:r>
            <a:rPr lang="ar-SA" sz="2000" kern="1200" dirty="0" err="1" smtClean="0"/>
            <a:t>العمل.</a:t>
          </a:r>
          <a:r>
            <a:rPr lang="ar-SA" sz="2000" kern="1200" dirty="0" smtClean="0"/>
            <a:t> </a:t>
          </a:r>
          <a:endParaRPr lang="ar-SA" sz="2000" kern="1200" dirty="0"/>
        </a:p>
      </dsp:txBody>
      <dsp:txXfrm rot="5400000">
        <a:off x="3085107" y="-1958308"/>
        <a:ext cx="964803" cy="5056981"/>
      </dsp:txXfrm>
    </dsp:sp>
    <dsp:sp modelId="{E9D8D142-59FF-44BD-8E96-6265BB4F9820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فكري</a:t>
          </a:r>
          <a:endParaRPr lang="ar-SA" sz="3000" kern="1200" dirty="0"/>
        </a:p>
      </dsp:txBody>
      <dsp:txXfrm rot="5400000">
        <a:off x="-222646" y="1512490"/>
        <a:ext cx="1484312" cy="1039018"/>
      </dsp:txXfrm>
    </dsp:sp>
    <dsp:sp modelId="{742903F7-76CF-4029-9396-763D0F4B2990}">
      <dsp:nvSpPr>
        <dsp:cNvPr id="0" name=""/>
        <dsp:cNvSpPr/>
      </dsp:nvSpPr>
      <dsp:spPr>
        <a:xfrm rot="5400000">
          <a:off x="2989429" y="-756245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اتجاه فري يربط بين علم الاجتماع الصناعي والنظرية الاجتماعية وعلم الاجتماع التنظيمي.</a:t>
          </a:r>
          <a:endParaRPr lang="ar-SA" sz="2000" kern="1200" dirty="0"/>
        </a:p>
      </dsp:txBody>
      <dsp:txXfrm rot="5400000">
        <a:off x="2989429" y="-756245"/>
        <a:ext cx="964803" cy="5056981"/>
      </dsp:txXfrm>
    </dsp:sp>
    <dsp:sp modelId="{3B7CABD2-7721-4DEE-BBA3-6780C2748696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شمولي</a:t>
          </a:r>
          <a:endParaRPr lang="ar-SA" sz="3000" kern="1200" dirty="0"/>
        </a:p>
      </dsp:txBody>
      <dsp:txXfrm rot="5400000">
        <a:off x="-222646" y="2801154"/>
        <a:ext cx="1484312" cy="1039018"/>
      </dsp:txXfrm>
    </dsp:sp>
    <dsp:sp modelId="{1E94E5F2-D547-492B-B2A5-ABC5D882BD8E}">
      <dsp:nvSpPr>
        <dsp:cNvPr id="0" name=""/>
        <dsp:cNvSpPr/>
      </dsp:nvSpPr>
      <dsp:spPr>
        <a:xfrm rot="5400000">
          <a:off x="3085107" y="532418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1" kern="1200" dirty="0" smtClean="0"/>
            <a:t>اتجاه شمولي نظريا و منهجيا من علماء الاجتماع الصناعي لظاهرة الصناعة كظاهرة عالمية.</a:t>
          </a:r>
          <a:endParaRPr lang="ar-SA" sz="1800" b="1" kern="1200" dirty="0"/>
        </a:p>
      </dsp:txBody>
      <dsp:txXfrm rot="5400000">
        <a:off x="3085107" y="532418"/>
        <a:ext cx="964803" cy="50569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10/04/35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علم الاجتماع الصناعي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تاريخ علم الاجتماع </a:t>
            </a:r>
            <a:r>
              <a:rPr lang="ar-SA" dirty="0" err="1" smtClean="0"/>
              <a:t>الصناعي: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المرحلة التمهيدية لنشأة علم الاجتماع.</a:t>
            </a:r>
          </a:p>
          <a:p>
            <a:endParaRPr lang="ar-SA" dirty="0" smtClean="0"/>
          </a:p>
          <a:p>
            <a:r>
              <a:rPr lang="ar-SA" dirty="0" smtClean="0"/>
              <a:t>2- مرحلة إرساء دعائم علم الاجتماع الصناعي.</a:t>
            </a:r>
          </a:p>
          <a:p>
            <a:endParaRPr lang="ar-SA" dirty="0" smtClean="0"/>
          </a:p>
          <a:p>
            <a:r>
              <a:rPr lang="ar-SA" dirty="0" smtClean="0"/>
              <a:t>3- مرحلة الانطلاق الأساسية لعلم الاجتماع الصناعي.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المرحلة </a:t>
            </a:r>
            <a:r>
              <a:rPr lang="ar-SA" dirty="0" err="1" smtClean="0"/>
              <a:t>التمهيدية: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اجريت في هذه المرحلة تجارب وبحوث عدة ومسوح اجتماعية في مجال الطبقة العاملة, لعدة </a:t>
            </a:r>
            <a:r>
              <a:rPr lang="ar-SA" dirty="0" err="1" smtClean="0"/>
              <a:t>أسباب:</a:t>
            </a:r>
            <a:endParaRPr lang="ar-SA" dirty="0" smtClean="0"/>
          </a:p>
          <a:p>
            <a:r>
              <a:rPr lang="ar-SA" dirty="0" smtClean="0"/>
              <a:t>1- تردي أحوال عمال الصناعة داخل المصنع وخارجه.</a:t>
            </a:r>
          </a:p>
          <a:p>
            <a:r>
              <a:rPr lang="ar-SA" dirty="0" smtClean="0"/>
              <a:t>2- سوء استغلال العمال من جانب أصحاب العمل, واستنادهم على فلسفة الأجر الحدي, وعدم وجود علاقات شخصية بين العمال وأصحاب العمل.</a:t>
            </a:r>
          </a:p>
          <a:p>
            <a:r>
              <a:rPr lang="ar-SA" dirty="0" smtClean="0"/>
              <a:t>3- دعوة المفكرين المصلحين إلى ضرورة </a:t>
            </a:r>
            <a:r>
              <a:rPr lang="ar-SA" dirty="0" err="1" smtClean="0"/>
              <a:t>الإهتمام</a:t>
            </a:r>
            <a:r>
              <a:rPr lang="ar-SA" dirty="0" smtClean="0"/>
              <a:t> بالعنصر البشري والتغلب على المشكلات.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تجارب مدن </a:t>
            </a:r>
            <a:r>
              <a:rPr lang="ar-SA" dirty="0" err="1" smtClean="0"/>
              <a:t>الشركات: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تجربة روبرت أوين.</a:t>
            </a:r>
          </a:p>
          <a:p>
            <a:pPr>
              <a:buNone/>
            </a:pPr>
            <a:r>
              <a:rPr lang="ar-SA" b="1" dirty="0" err="1" smtClean="0"/>
              <a:t>أهميتها:</a:t>
            </a:r>
            <a:endParaRPr lang="ar-SA" b="1" dirty="0" smtClean="0"/>
          </a:p>
          <a:p>
            <a:pPr>
              <a:buNone/>
            </a:pPr>
            <a:r>
              <a:rPr lang="ar-SA" sz="2000" dirty="0" smtClean="0"/>
              <a:t>1- الاهتمام بالبعد الاجتماعي الذي أغفلته النظريات الاقتصادية في المجال الصناعي.</a:t>
            </a:r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r>
              <a:rPr lang="ar-SA" sz="2000" dirty="0" smtClean="0"/>
              <a:t>2- نقد الفلسفة الاجتماعية تجاه أجور عمال الصناعة.</a:t>
            </a:r>
          </a:p>
          <a:p>
            <a:pPr>
              <a:buNone/>
            </a:pPr>
            <a:r>
              <a:rPr lang="ar-SA" sz="2000" dirty="0" smtClean="0"/>
              <a:t>3- توجيه الأفكار نحو إنشاء مجتمعات محلية صناعية.</a:t>
            </a:r>
          </a:p>
          <a:p>
            <a:pPr>
              <a:buNone/>
            </a:pPr>
            <a:r>
              <a:rPr lang="ar-SA" sz="2000" dirty="0" smtClean="0"/>
              <a:t>4- ضرورة </a:t>
            </a:r>
            <a:r>
              <a:rPr lang="ar-SA" sz="2000" dirty="0" err="1" smtClean="0"/>
              <a:t>الإهتمام</a:t>
            </a:r>
            <a:r>
              <a:rPr lang="ar-SA" sz="2000" dirty="0" smtClean="0"/>
              <a:t> بالأوضاع الاجتماعية والاقتصادية الخارجية لعمل </a:t>
            </a:r>
            <a:r>
              <a:rPr lang="ar-SA" sz="2000" dirty="0" err="1" smtClean="0"/>
              <a:t>الصناعة .</a:t>
            </a:r>
            <a:endParaRPr lang="ar-SA" sz="2000" dirty="0" smtClean="0"/>
          </a:p>
          <a:p>
            <a:pPr>
              <a:buNone/>
            </a:pPr>
            <a:r>
              <a:rPr lang="ar-SA" sz="2000" dirty="0" smtClean="0"/>
              <a:t>محاولة استثمار نجاح تجربة أوين وتكرارها في الولايات المتحدة.</a:t>
            </a:r>
            <a:endParaRPr lang="ar-SA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المسح الاجتماعي الذي أجراه كارل ماركس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ميزات المسح الاجتماعي الذي قام به كارل </a:t>
            </a:r>
            <a:r>
              <a:rPr lang="ar-SA" dirty="0" err="1" smtClean="0"/>
              <a:t>ماركس:</a:t>
            </a:r>
            <a:endParaRPr lang="ar-SA" dirty="0" smtClean="0"/>
          </a:p>
          <a:p>
            <a:r>
              <a:rPr lang="ar-SA" dirty="0" smtClean="0"/>
              <a:t>1- استخدام اسلوب المسح والاستبيان في المجال الصناعي للمرة الأولى.</a:t>
            </a:r>
          </a:p>
          <a:p>
            <a:r>
              <a:rPr lang="ar-SA" dirty="0" smtClean="0"/>
              <a:t>الاهتمام بالطبقة العاملة في موقع العمل.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مرحلة إرساء دعائم </a:t>
            </a:r>
            <a:r>
              <a:rPr lang="ar-SA" dirty="0" err="1" smtClean="0"/>
              <a:t>العلم: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كان الاهتمام بالصناعة ومشكلاتها من نصيب علماء النفس ونتيجة لكون هذه البحوث لم تكن كافية للتغلب على المشكلات استعانوا بعلم النفس الاجتماعي خلال العقد العشرين, استعانوا </a:t>
            </a:r>
            <a:r>
              <a:rPr lang="ar-SA" dirty="0" err="1" smtClean="0"/>
              <a:t>بألتون</a:t>
            </a:r>
            <a:r>
              <a:rPr lang="ar-SA" dirty="0" smtClean="0"/>
              <a:t> </a:t>
            </a:r>
            <a:r>
              <a:rPr lang="ar-SA" dirty="0" err="1" smtClean="0"/>
              <a:t>مايو .</a:t>
            </a:r>
            <a:r>
              <a:rPr lang="ar-SA" dirty="0" smtClean="0"/>
              <a:t> </a:t>
            </a:r>
          </a:p>
          <a:p>
            <a:r>
              <a:rPr lang="ar-SA" dirty="0" smtClean="0"/>
              <a:t>كما وكب ذلك اهتمام علماء الإدارة بالصناعة.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أهم ملامح هذه </a:t>
            </a:r>
            <a:r>
              <a:rPr lang="ar-SA" dirty="0" err="1" smtClean="0"/>
              <a:t>المرحلة: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نشأة علم الاجتماع الصناعي ذات صفة </a:t>
            </a:r>
            <a:r>
              <a:rPr lang="ar-SA" dirty="0" err="1" smtClean="0"/>
              <a:t>امبريقية</a:t>
            </a:r>
            <a:r>
              <a:rPr lang="ar-SA" dirty="0" smtClean="0"/>
              <a:t> تمثلت في بحوث قام </a:t>
            </a:r>
            <a:r>
              <a:rPr lang="ar-SA" dirty="0" err="1" smtClean="0"/>
              <a:t>بها</a:t>
            </a:r>
            <a:r>
              <a:rPr lang="ar-SA" dirty="0" smtClean="0"/>
              <a:t> المصلحون وتبناها رجال الأعمال لاحقا.</a:t>
            </a:r>
          </a:p>
          <a:p>
            <a:r>
              <a:rPr lang="ar-SA" dirty="0" smtClean="0"/>
              <a:t>السبق في دراسة مشكلات الصناعة لعلماء النفس وعلم اقتصاديات العمل والإدارة.</a:t>
            </a:r>
          </a:p>
          <a:p>
            <a:r>
              <a:rPr lang="ar-SA" dirty="0" smtClean="0"/>
              <a:t>اتخذت الجهود البحثية الرائدة </a:t>
            </a:r>
            <a:r>
              <a:rPr lang="ar-SA" dirty="0" err="1" smtClean="0"/>
              <a:t>مسارين :</a:t>
            </a:r>
            <a:endParaRPr lang="ar-SA" dirty="0" smtClean="0"/>
          </a:p>
          <a:p>
            <a:r>
              <a:rPr lang="ar-SA" dirty="0" smtClean="0"/>
              <a:t>1- البحوث التي سبقت </a:t>
            </a:r>
            <a:r>
              <a:rPr lang="ar-SA" dirty="0" err="1" smtClean="0"/>
              <a:t>تتايلور</a:t>
            </a:r>
            <a:r>
              <a:rPr lang="ar-SA" dirty="0" smtClean="0"/>
              <a:t> وهدفها اصلاحي علاجي.</a:t>
            </a:r>
          </a:p>
          <a:p>
            <a:r>
              <a:rPr lang="ar-SA" dirty="0" smtClean="0"/>
              <a:t>2- الاهتمام بالعنصر البشري وعلاقته </a:t>
            </a:r>
            <a:r>
              <a:rPr lang="ar-SA" dirty="0" err="1" smtClean="0"/>
              <a:t>بالانتاجية</a:t>
            </a:r>
            <a:r>
              <a:rPr lang="ar-SA" dirty="0" smtClean="0"/>
              <a:t> من خلال تجارب تايلور.</a:t>
            </a:r>
          </a:p>
          <a:p>
            <a:r>
              <a:rPr lang="ar-SA" dirty="0" smtClean="0"/>
              <a:t>نجاح جهود الاصلاح من خلال تجربة تايلور محدود في التقليل من المشكلات الصناعية.</a:t>
            </a:r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مرحلة الانطلاق الأساسية لعلم </a:t>
            </a:r>
            <a:r>
              <a:rPr lang="ar-SA" dirty="0" err="1" smtClean="0"/>
              <a:t>الاجتماع: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أهم العوامل الدافعة </a:t>
            </a:r>
            <a:r>
              <a:rPr lang="ar-SA" dirty="0" err="1" smtClean="0"/>
              <a:t>للإنطلاق:</a:t>
            </a:r>
            <a:endParaRPr lang="ar-SA" dirty="0" smtClean="0"/>
          </a:p>
          <a:p>
            <a:r>
              <a:rPr lang="ar-SA" dirty="0" smtClean="0"/>
              <a:t>1- اهتمام العلماء من قبل علماء النفس </a:t>
            </a:r>
            <a:r>
              <a:rPr lang="ar-SA" dirty="0" err="1" smtClean="0"/>
              <a:t>والانثروبولوجيا</a:t>
            </a:r>
            <a:r>
              <a:rPr lang="ar-SA" dirty="0" smtClean="0"/>
              <a:t> وعلم النفس الاجتماعي  المتزايد بعلم الاجتماع.</a:t>
            </a:r>
          </a:p>
          <a:p>
            <a:r>
              <a:rPr lang="ar-SA" dirty="0" smtClean="0"/>
              <a:t>2- محاولة ترجمة ونقل اسهامات الرواد الأوائل مثل كارل ماركس وماكس فيبر </a:t>
            </a:r>
            <a:r>
              <a:rPr lang="ar-SA" dirty="0" err="1" smtClean="0"/>
              <a:t>واميل</a:t>
            </a:r>
            <a:r>
              <a:rPr lang="ar-SA" dirty="0" smtClean="0"/>
              <a:t> دور </a:t>
            </a:r>
            <a:r>
              <a:rPr lang="ar-SA" dirty="0" err="1" smtClean="0"/>
              <a:t>كايم.</a:t>
            </a:r>
            <a:endParaRPr lang="ar-SA" dirty="0" smtClean="0"/>
          </a:p>
          <a:p>
            <a:r>
              <a:rPr lang="ar-SA" dirty="0" smtClean="0"/>
              <a:t>3- اجراء البحوث والدراسات التطبيقية على الجماعات غير الرسمية والتي من نتائجها تقدم منهج وأدوات جمع البيانات والوصول إلى تعميمات نظرية, واستحداث أساليب منهجية ومفهومات للتفاعل الاجتماعي.</a:t>
            </a: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علم الاجتماع الصناعي من أحدث فروع علم </a:t>
            </a:r>
            <a:r>
              <a:rPr lang="ar-SA" dirty="0" err="1" smtClean="0"/>
              <a:t>الاجتماع </a:t>
            </a:r>
            <a:r>
              <a:rPr lang="ar-SA" dirty="0" smtClean="0"/>
              <a:t>, نشأ في الولايات المتحدة في الثلاثينات من هذا القرن وترتبط نشأته بتجارب </a:t>
            </a:r>
            <a:r>
              <a:rPr lang="ar-SA" dirty="0" err="1" smtClean="0"/>
              <a:t>هاوثرن.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 علم الاجتماع الصناعي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تتباين </a:t>
            </a:r>
            <a:r>
              <a:rPr lang="ar-SA" dirty="0" err="1" smtClean="0"/>
              <a:t>تعاريف</a:t>
            </a:r>
            <a:r>
              <a:rPr lang="ar-SA" dirty="0" smtClean="0"/>
              <a:t> علم الاجتماع الصناعي, لمجموعة من الأسباب.</a:t>
            </a:r>
          </a:p>
          <a:p>
            <a:r>
              <a:rPr lang="ar-SA" dirty="0" err="1" smtClean="0">
                <a:solidFill>
                  <a:srgbClr val="FF0000"/>
                </a:solidFill>
              </a:rPr>
              <a:t>لماذا؟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أسباب تعدد تعريفات علم الاجتماع </a:t>
            </a:r>
            <a:r>
              <a:rPr lang="ar-SA" dirty="0" err="1" smtClean="0"/>
              <a:t>الصناعي: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اهتمام المدارس الفكرية المختلفة في دراسة الصناعة.</a:t>
            </a:r>
          </a:p>
          <a:p>
            <a:r>
              <a:rPr lang="ar-SA" dirty="0" smtClean="0"/>
              <a:t>2- لاختلاف طبيعة ومراحل تطور العلم تاريخياً, حيث كانت تتسم بالمحدودية قبل الستينات, والشمولية بعدها نتيجة تطور عملية التصنيع.</a:t>
            </a:r>
          </a:p>
          <a:p>
            <a:r>
              <a:rPr lang="ar-SA" dirty="0" smtClean="0"/>
              <a:t>3- اهتمام علماء الاجتماع الصناعي بمجالات جديدة لم يهتم </a:t>
            </a:r>
            <a:r>
              <a:rPr lang="ar-SA" dirty="0" err="1" smtClean="0"/>
              <a:t>بها</a:t>
            </a:r>
            <a:r>
              <a:rPr lang="ar-SA" dirty="0" smtClean="0"/>
              <a:t> في قبل </a:t>
            </a:r>
            <a:r>
              <a:rPr lang="ar-SA" dirty="0" err="1" smtClean="0"/>
              <a:t>الستينات.</a:t>
            </a:r>
            <a:r>
              <a:rPr lang="ar-SA" dirty="0" smtClean="0"/>
              <a:t>(صناعات القطاع الرابع</a:t>
            </a:r>
            <a:r>
              <a:rPr lang="ar-SA" dirty="0" err="1" smtClean="0"/>
              <a:t>).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 علم الاجتماع </a:t>
            </a:r>
            <a:r>
              <a:rPr lang="ar-SA" dirty="0" err="1" smtClean="0"/>
              <a:t>الصناعي: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تقسم تعريفات علم الاجتماع الصناعي إلى ثلاث مجموعات تمثل كل منها اتجاه فكري </a:t>
            </a:r>
            <a:r>
              <a:rPr lang="ar-SA" dirty="0" err="1" smtClean="0"/>
              <a:t>معين: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1-الاتجاه </a:t>
            </a:r>
            <a:r>
              <a:rPr lang="ar-SA" dirty="0" err="1" smtClean="0"/>
              <a:t>التطبيقي:</a:t>
            </a:r>
            <a:endParaRPr lang="ar-SA" dirty="0" smtClean="0"/>
          </a:p>
          <a:p>
            <a:r>
              <a:rPr lang="ar-SA" dirty="0" smtClean="0"/>
              <a:t>تعريف </a:t>
            </a:r>
            <a:r>
              <a:rPr lang="ar-SA" dirty="0" err="1" smtClean="0"/>
              <a:t>جيسبرت:</a:t>
            </a:r>
            <a:endParaRPr lang="ar-SA" dirty="0" smtClean="0"/>
          </a:p>
          <a:p>
            <a:r>
              <a:rPr lang="ar-SA" dirty="0" smtClean="0"/>
              <a:t>علم يستخدم الرؤى والمعالجة </a:t>
            </a:r>
            <a:r>
              <a:rPr lang="ar-SA" dirty="0" err="1" smtClean="0"/>
              <a:t>السوسيو</a:t>
            </a:r>
            <a:r>
              <a:rPr lang="ar-SA" dirty="0" smtClean="0"/>
              <a:t> </a:t>
            </a:r>
            <a:r>
              <a:rPr lang="ar-SA" dirty="0" err="1" smtClean="0"/>
              <a:t>لوجية</a:t>
            </a:r>
            <a:r>
              <a:rPr lang="ar-SA" dirty="0" smtClean="0"/>
              <a:t> في دراسة واقع ومشكلات الصناعة.</a:t>
            </a:r>
          </a:p>
          <a:p>
            <a:r>
              <a:rPr lang="ar-SA" dirty="0" smtClean="0"/>
              <a:t>تعريف </a:t>
            </a:r>
            <a:r>
              <a:rPr lang="ar-SA" dirty="0" err="1" smtClean="0"/>
              <a:t>كوبلنسكا</a:t>
            </a:r>
            <a:r>
              <a:rPr lang="ar-SA" dirty="0" smtClean="0"/>
              <a:t>, </a:t>
            </a:r>
            <a:r>
              <a:rPr lang="ar-SA" dirty="0" err="1" smtClean="0"/>
              <a:t>وتوبرال:</a:t>
            </a:r>
            <a:endParaRPr lang="ar-SA" dirty="0" smtClean="0"/>
          </a:p>
          <a:p>
            <a:r>
              <a:rPr lang="ar-SA" dirty="0" smtClean="0"/>
              <a:t>علم الاجتماع الصناعي يختص </a:t>
            </a:r>
            <a:r>
              <a:rPr lang="ar-SA" dirty="0" err="1" smtClean="0"/>
              <a:t>بمجالين </a:t>
            </a:r>
            <a:r>
              <a:rPr lang="ar-SA" dirty="0" smtClean="0"/>
              <a:t>: بالطبقة العاملة ومشكلاتها وعلاقتها بالأنساق الاقتصادية والسياسية والشرائح الاجتماعية المختلفة, ويختص بدراسة الآثار الناتجة عن التصنيع.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ar-SA" dirty="0" smtClean="0"/>
              <a:t>الاتجاه </a:t>
            </a:r>
            <a:r>
              <a:rPr lang="ar-SA" dirty="0" err="1" smtClean="0"/>
              <a:t>الفكري:</a:t>
            </a:r>
            <a:endParaRPr lang="ar-SA" dirty="0" smtClean="0"/>
          </a:p>
          <a:p>
            <a:r>
              <a:rPr lang="ar-SA" dirty="0" smtClean="0"/>
              <a:t>تعريف ايتاي </a:t>
            </a:r>
            <a:r>
              <a:rPr lang="ar-SA" dirty="0" err="1" smtClean="0"/>
              <a:t>اتزيوني</a:t>
            </a:r>
            <a:r>
              <a:rPr lang="ar-SA" dirty="0" smtClean="0"/>
              <a:t>: علم الاجتماع الصناعي فرع من فروع علم الاجتماع التنظيمي.</a:t>
            </a:r>
          </a:p>
          <a:p>
            <a:r>
              <a:rPr lang="ar-SA" dirty="0" smtClean="0"/>
              <a:t>تعريف </a:t>
            </a:r>
            <a:r>
              <a:rPr lang="ar-SA" dirty="0" err="1" smtClean="0"/>
              <a:t>ميلر</a:t>
            </a:r>
            <a:r>
              <a:rPr lang="ar-SA" dirty="0" smtClean="0"/>
              <a:t> ووليم </a:t>
            </a:r>
            <a:r>
              <a:rPr lang="ar-SA" dirty="0" err="1" smtClean="0"/>
              <a:t>فورم:</a:t>
            </a:r>
            <a:endParaRPr lang="ar-SA" dirty="0" smtClean="0"/>
          </a:p>
          <a:p>
            <a:r>
              <a:rPr lang="ar-SA" dirty="0" smtClean="0"/>
              <a:t>هو العلم الذي يهتم بمجالين </a:t>
            </a:r>
            <a:r>
              <a:rPr lang="ar-SA" dirty="0" err="1" smtClean="0"/>
              <a:t>أساسيين:</a:t>
            </a:r>
            <a:r>
              <a:rPr lang="ar-SA" dirty="0" smtClean="0"/>
              <a:t> </a:t>
            </a:r>
          </a:p>
          <a:p>
            <a:r>
              <a:rPr lang="ar-SA" dirty="0" smtClean="0"/>
              <a:t>- دراسة و تحليل التنظيم الاجتماعي للعمل.</a:t>
            </a:r>
          </a:p>
          <a:p>
            <a:r>
              <a:rPr lang="ar-SA" dirty="0" smtClean="0"/>
              <a:t>دراسة عملية التصنيع وعلاقتها بالأنساق الفرعية داخل المجتمع.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r>
              <a:rPr lang="ar-SA" dirty="0" smtClean="0"/>
              <a:t>الاتجاه </a:t>
            </a:r>
            <a:r>
              <a:rPr lang="ar-SA" dirty="0" err="1" smtClean="0"/>
              <a:t>الشمولي:</a:t>
            </a:r>
            <a:endParaRPr lang="ar-SA" dirty="0" smtClean="0"/>
          </a:p>
          <a:p>
            <a:r>
              <a:rPr lang="ar-SA" dirty="0" smtClean="0"/>
              <a:t>يعرف معجم العلوم الاجتماعية علم الاجتماع </a:t>
            </a:r>
            <a:r>
              <a:rPr lang="ar-SA" dirty="0" err="1" smtClean="0"/>
              <a:t>الصناعي </a:t>
            </a:r>
            <a:r>
              <a:rPr lang="ar-SA" dirty="0" smtClean="0"/>
              <a:t>: العلم الذي يدرس الجوانب الاجتماعية لسلوك الأفراد داخل التنظيمات الصناعية أو من </a:t>
            </a:r>
            <a:r>
              <a:rPr lang="ar-SA" dirty="0" err="1" smtClean="0"/>
              <a:t>يشتغلون</a:t>
            </a:r>
            <a:r>
              <a:rPr lang="ar-SA" dirty="0" smtClean="0"/>
              <a:t> في مهن نقل وتوزيع السلع وتقديم جميع الأنشطة الخدمية من خدمات استهلاكية للسلع والمنتجات الصناعية المختلفة داخل المجتمع الصناعي الحديث.</a:t>
            </a:r>
          </a:p>
          <a:p>
            <a:r>
              <a:rPr lang="ar-SA" dirty="0" smtClean="0"/>
              <a:t>يعرف قاموس علم الاجتماع علم الاجتماع الصناعي بأنه: العلم الذي يطبق النظرية </a:t>
            </a:r>
            <a:r>
              <a:rPr lang="ar-SA" dirty="0" err="1" smtClean="0"/>
              <a:t>السوسيولوجية</a:t>
            </a:r>
            <a:r>
              <a:rPr lang="ar-SA" dirty="0" smtClean="0"/>
              <a:t> ومناهج البحث في دراسة التنظيمات الاقتصادية الصناعية والتجارية, جماعات العمل في الصناعة والمهن الصناعية باعتبارهما أهم مجالات البحث السوسيولوجي.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 عام لعلم الاجتماع </a:t>
            </a:r>
            <a:r>
              <a:rPr lang="ar-SA" dirty="0" err="1" smtClean="0"/>
              <a:t>الصناعي: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هو العلم الذي ينطلق من مقولات </a:t>
            </a:r>
            <a:r>
              <a:rPr lang="ar-SA" dirty="0" err="1" smtClean="0"/>
              <a:t>سوسيولوجية</a:t>
            </a:r>
            <a:r>
              <a:rPr lang="ar-SA" dirty="0" smtClean="0"/>
              <a:t> ويعتمد على مناهج البحث الاجتماعي في دراسة: التاريخ الاجتماعي للصناعة والتنظيمات </a:t>
            </a:r>
            <a:r>
              <a:rPr lang="ar-SA" dirty="0" err="1" smtClean="0"/>
              <a:t>الاقتصادية </a:t>
            </a:r>
            <a:r>
              <a:rPr lang="ar-SA" dirty="0" smtClean="0"/>
              <a:t>(انتاجية تجارية خدمية) وما يطرأ على أبنيتها من تغيرات والعلاقة المتبادلة بينها وبين المجتمع بأنساقه </a:t>
            </a:r>
            <a:r>
              <a:rPr lang="ar-SA" dirty="0" err="1" smtClean="0"/>
              <a:t>المختلفة </a:t>
            </a:r>
            <a:r>
              <a:rPr lang="ar-SA" dirty="0" smtClean="0"/>
              <a:t>, ودراسة البنية المهنية داخل المجتمع, والعلاقات الاجتماعية, الرسمية وغير الرسمية في الصناعة, وعلاقات العمل بأشكالها </a:t>
            </a:r>
            <a:r>
              <a:rPr lang="ar-SA" dirty="0" err="1" smtClean="0"/>
              <a:t>المختلفة.</a:t>
            </a: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779</Words>
  <Application>Microsoft Office PowerPoint</Application>
  <PresentationFormat>عرض على الشاشة (3:4)‏</PresentationFormat>
  <Paragraphs>72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سمة Office</vt:lpstr>
      <vt:lpstr>علم الاجتماع الصناعي</vt:lpstr>
      <vt:lpstr>الشريحة 2</vt:lpstr>
      <vt:lpstr>تعريف علم الاجتماع الصناعي</vt:lpstr>
      <vt:lpstr>أسباب تعدد تعريفات علم الاجتماع الصناعي:</vt:lpstr>
      <vt:lpstr>تعريف علم الاجتماع الصناعي:</vt:lpstr>
      <vt:lpstr>الشريحة 6</vt:lpstr>
      <vt:lpstr>الشريحة 7</vt:lpstr>
      <vt:lpstr>الشريحة 8</vt:lpstr>
      <vt:lpstr>تعريف عام لعلم الاجتماع الصناعي:</vt:lpstr>
      <vt:lpstr>تاريخ علم الاجتماع الصناعي:</vt:lpstr>
      <vt:lpstr>المرحلة التمهيدية:</vt:lpstr>
      <vt:lpstr>تجارب مدن الشركات:</vt:lpstr>
      <vt:lpstr>المسح الاجتماعي الذي أجراه كارل ماركس</vt:lpstr>
      <vt:lpstr>مرحلة إرساء دعائم العلم:</vt:lpstr>
      <vt:lpstr>أهم ملامح هذه المرحلة:</vt:lpstr>
      <vt:lpstr>مرحلة الانطلاق الأساسية لعلم الاجتماع:</vt:lpstr>
      <vt:lpstr>الشريحة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علم الاجتماع الصناعي</dc:title>
  <dc:creator>ام ناصر</dc:creator>
  <cp:lastModifiedBy>ام ناصر</cp:lastModifiedBy>
  <cp:revision>9</cp:revision>
  <dcterms:created xsi:type="dcterms:W3CDTF">2014-02-10T05:20:10Z</dcterms:created>
  <dcterms:modified xsi:type="dcterms:W3CDTF">2014-02-10T06:46:21Z</dcterms:modified>
</cp:coreProperties>
</file>