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0"/>
  </p:notesMasterIdLst>
  <p:handoutMasterIdLst>
    <p:handoutMasterId r:id="rId31"/>
  </p:handoutMasterIdLst>
  <p:sldIdLst>
    <p:sldId id="318" r:id="rId2"/>
    <p:sldId id="256" r:id="rId3"/>
    <p:sldId id="257" r:id="rId4"/>
    <p:sldId id="258" r:id="rId5"/>
    <p:sldId id="259" r:id="rId6"/>
    <p:sldId id="260" r:id="rId7"/>
    <p:sldId id="271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19" r:id="rId19"/>
    <p:sldId id="320" r:id="rId20"/>
    <p:sldId id="321" r:id="rId21"/>
    <p:sldId id="322" r:id="rId22"/>
    <p:sldId id="323" r:id="rId23"/>
    <p:sldId id="324" r:id="rId24"/>
    <p:sldId id="325" r:id="rId25"/>
    <p:sldId id="326" r:id="rId26"/>
    <p:sldId id="339" r:id="rId27"/>
    <p:sldId id="340" r:id="rId28"/>
    <p:sldId id="32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4718" autoAdjust="0"/>
  </p:normalViewPr>
  <p:slideViewPr>
    <p:cSldViewPr>
      <p:cViewPr>
        <p:scale>
          <a:sx n="130" d="100"/>
          <a:sy n="130" d="100"/>
        </p:scale>
        <p:origin x="-96" y="98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12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E568B-8725-4219-B7F4-8443405BF566}" type="datetimeFigureOut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0D6DF-7EDB-4959-902F-6A602C8E7567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089304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27358-89E0-41A2-8C57-E997D42E03C3}" type="datetimeFigureOut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B4381-8C2A-4666-900A-65D0024AD666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837841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1</a:t>
            </a:fld>
            <a:endParaRPr lang="en-I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10</a:t>
            </a:fld>
            <a:endParaRPr lang="en-IN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11</a:t>
            </a:fld>
            <a:endParaRPr lang="en-IN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12</a:t>
            </a:fld>
            <a:endParaRPr lang="en-IN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13</a:t>
            </a:fld>
            <a:endParaRPr lang="en-IN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14</a:t>
            </a:fld>
            <a:endParaRPr lang="en-IN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15</a:t>
            </a:fld>
            <a:endParaRPr lang="en-IN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16</a:t>
            </a:fld>
            <a:endParaRPr lang="en-IN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17</a:t>
            </a:fld>
            <a:endParaRPr lang="en-IN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18</a:t>
            </a:fld>
            <a:endParaRPr lang="en-IN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19</a:t>
            </a:fld>
            <a:endParaRPr lang="en-I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2</a:t>
            </a:fld>
            <a:endParaRPr lang="en-IN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20</a:t>
            </a:fld>
            <a:endParaRPr lang="en-IN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21</a:t>
            </a:fld>
            <a:endParaRPr lang="en-IN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22</a:t>
            </a:fld>
            <a:endParaRPr lang="en-IN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23</a:t>
            </a:fld>
            <a:endParaRPr lang="en-IN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24</a:t>
            </a:fld>
            <a:endParaRPr lang="en-IN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25</a:t>
            </a:fld>
            <a:endParaRPr lang="en-IN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26</a:t>
            </a:fld>
            <a:endParaRPr lang="en-IN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27</a:t>
            </a:fld>
            <a:endParaRPr lang="en-IN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28</a:t>
            </a:fld>
            <a:endParaRPr lang="en-I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3</a:t>
            </a:fld>
            <a:endParaRPr lang="en-I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4</a:t>
            </a:fld>
            <a:endParaRPr lang="en-I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5</a:t>
            </a:fld>
            <a:endParaRPr lang="en-I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6</a:t>
            </a:fld>
            <a:endParaRPr lang="en-I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7</a:t>
            </a:fld>
            <a:endParaRPr lang="en-IN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8</a:t>
            </a:fld>
            <a:endParaRPr lang="en-IN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B4381-8C2A-4666-900A-65D0024AD666}" type="slidenum">
              <a:rPr lang="en-IN" smtClean="0"/>
              <a:pPr/>
              <a:t>9</a:t>
            </a:fld>
            <a:endParaRPr lang="en-I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403FDE7-C982-4613-A867-3A720744DE94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IN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E7EEF-C125-474F-A061-99965DFE8FC0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A1445D1-5A10-48EE-A0F0-2D0F3DEEAF92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E5360F-6676-40E1-A787-915FF11E808A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3BC770-63D2-4CE0-BE64-97B7FD8249A2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A6FB6-8877-49AB-8900-82548B031E6B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F5497C-6045-4F7E-95E4-BF3FCD9AD94B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2FAF7-2CC4-4641-B019-EE8BD3EAE12B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CC8A5C-111C-412F-83F9-73440932EC53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D6A91-9D03-4B32-A982-8917A626F06D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46AAD-DA94-4F61-BFE3-85D69B356240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6F722F2-8C29-428D-A772-875E17A3C56A}" type="datetime1">
              <a:rPr lang="en-US" smtClean="0"/>
              <a:pPr/>
              <a:t>9/27/2016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IN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5A3D50-BA96-463F-929A-E25A999978D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pull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u9bvGlCxVc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1</a:t>
            </a:fld>
            <a:endParaRPr lang="en-IN" dirty="0"/>
          </a:p>
        </p:txBody>
      </p:sp>
      <p:sp>
        <p:nvSpPr>
          <p:cNvPr id="3" name="Rectangle 2"/>
          <p:cNvSpPr/>
          <p:nvPr/>
        </p:nvSpPr>
        <p:spPr>
          <a:xfrm>
            <a:off x="304801" y="2401669"/>
            <a:ext cx="7772399" cy="92333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ndalus" pitchFamily="2" charset="-78"/>
                <a:cs typeface="Andalus" pitchFamily="2" charset="-78"/>
              </a:rPr>
              <a:t>Soft gelatin capsules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10</a:t>
            </a:fld>
            <a:endParaRPr lang="en-I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043687"/>
              </p:ext>
            </p:extLst>
          </p:nvPr>
        </p:nvGraphicFramePr>
        <p:xfrm>
          <a:off x="228600" y="1066800"/>
          <a:ext cx="79248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960"/>
                <a:gridCol w="1584960"/>
                <a:gridCol w="1584960"/>
                <a:gridCol w="1466458"/>
                <a:gridCol w="1703462"/>
              </a:tblGrid>
              <a:tr h="609600">
                <a:tc>
                  <a:txBody>
                    <a:bodyPr/>
                    <a:lstStyle/>
                    <a:p>
                      <a:r>
                        <a:rPr lang="en-US" sz="2000" b="0" i="1" dirty="0" smtClean="0">
                          <a:solidFill>
                            <a:schemeClr val="bg1"/>
                          </a:solidFill>
                          <a:latin typeface="Andalus" pitchFamily="2" charset="-78"/>
                          <a:cs typeface="Andalus" pitchFamily="2" charset="-78"/>
                        </a:rPr>
                        <a:t>Type</a:t>
                      </a:r>
                      <a:endParaRPr lang="en-IN" sz="2000" b="0" i="1" dirty="0">
                        <a:solidFill>
                          <a:schemeClr val="bg1"/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 smtClean="0">
                          <a:latin typeface="Andalus" pitchFamily="2" charset="-78"/>
                          <a:cs typeface="Andalus" pitchFamily="2" charset="-78"/>
                        </a:rPr>
                        <a:t>Source</a:t>
                      </a:r>
                      <a:endParaRPr lang="en-IN" sz="2000" i="1" dirty="0"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1" dirty="0" smtClean="0">
                          <a:latin typeface="Andalus" pitchFamily="2" charset="-78"/>
                          <a:cs typeface="Andalus" pitchFamily="2" charset="-78"/>
                        </a:rPr>
                        <a:t>Isoelectric</a:t>
                      </a:r>
                    </a:p>
                    <a:p>
                      <a:r>
                        <a:rPr lang="en-US" sz="2000" b="0" i="1" dirty="0" smtClean="0">
                          <a:latin typeface="Andalus" pitchFamily="2" charset="-78"/>
                          <a:cs typeface="Andalus" pitchFamily="2" charset="-78"/>
                        </a:rPr>
                        <a:t>    pH</a:t>
                      </a:r>
                      <a:endParaRPr lang="en-IN" sz="2000" b="0" i="1" dirty="0"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1" dirty="0" smtClean="0">
                          <a:latin typeface="Andalus" pitchFamily="2" charset="-78"/>
                          <a:cs typeface="Andalus" pitchFamily="2" charset="-78"/>
                        </a:rPr>
                        <a:t>Precursor treatment</a:t>
                      </a:r>
                      <a:endParaRPr lang="en-IN" sz="2000" b="0" i="1" dirty="0"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1" dirty="0" smtClean="0">
                          <a:latin typeface="Andalus" pitchFamily="2" charset="-78"/>
                          <a:cs typeface="Andalus" pitchFamily="2" charset="-78"/>
                        </a:rPr>
                        <a:t>character</a:t>
                      </a:r>
                      <a:endParaRPr lang="en-IN" sz="2000" b="0" i="1" dirty="0"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ndalus" pitchFamily="2" charset="-78"/>
                          <a:cs typeface="Andalus" pitchFamily="2" charset="-78"/>
                        </a:rPr>
                        <a:t>Type-A</a:t>
                      </a:r>
                      <a:endParaRPr lang="en-IN" sz="20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Pork skin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     9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    Acidic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 hydrolysis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Plasticity &amp; clarity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Type-B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Animal bones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     4.7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    alkaline</a:t>
                      </a:r>
                    </a:p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hydrolysis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Tough film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Acid-bone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Bone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  5.5-6.0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Acid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Intermediate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 film character.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28600" y="457200"/>
            <a:ext cx="1782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Source and types</a:t>
            </a:r>
            <a:endParaRPr lang="en-IN" b="1" u="sng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7621626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762000"/>
            <a:ext cx="6324600" cy="397031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Importance of plasticizers</a:t>
            </a:r>
            <a:r>
              <a:rPr lang="en-US" sz="2400" dirty="0" smtClean="0">
                <a:latin typeface="Andalus" pitchFamily="2" charset="-78"/>
                <a:cs typeface="Andalus" pitchFamily="2" charset="-78"/>
              </a:rPr>
              <a:t>:</a:t>
            </a:r>
          </a:p>
          <a:p>
            <a:endParaRPr lang="en-US" sz="2400" dirty="0" smtClean="0"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Plasticizer</a:t>
            </a:r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 α softness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Determines disintegration and dissolution characters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Must be compatible with fill formulation with minimum migration.</a:t>
            </a:r>
          </a:p>
          <a:p>
            <a:endParaRPr lang="en-US" dirty="0" smtClean="0"/>
          </a:p>
          <a:p>
            <a:endParaRPr lang="en-IN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11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688666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685800"/>
            <a:ext cx="7467600" cy="34163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WATER:</a:t>
            </a:r>
          </a:p>
          <a:p>
            <a:endParaRPr lang="en-US" sz="2400" dirty="0" smtClean="0"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To ensure proper processing during gel preparation and soft gel encapsulation.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Excess-capsules become soft and fuse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Insufficient-hard and embrittle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Equilibrium moisture content 6-10%w/w</a:t>
            </a:r>
            <a:endParaRPr lang="en-IN" sz="2400" dirty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12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5496672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457200"/>
            <a:ext cx="7772400" cy="467820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COLORS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An important aspect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The color of the capsule shell should never be lighter in hue than capsulated material.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Test for any reaction with the compound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Dark spots with iron compounds</a:t>
            </a:r>
          </a:p>
          <a:p>
            <a:endParaRPr lang="en-US" sz="2000" dirty="0" smtClean="0">
              <a:solidFill>
                <a:schemeClr val="bg2">
                  <a:lumMod val="25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Clear colors –clear type fill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Opaque –suspensions</a:t>
            </a:r>
          </a:p>
          <a:p>
            <a:pPr>
              <a:buFont typeface="Wingdings" pitchFamily="2" charset="2"/>
              <a:buChar char="Ø"/>
            </a:pPr>
            <a:r>
              <a:rPr lang="en-US" sz="2000" u="sng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Titanium dioxide-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As an opaquant and also to protect light sensitive ingredients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In combination with different dyes produces different colors</a:t>
            </a:r>
          </a:p>
          <a:p>
            <a:endParaRPr lang="en-US" sz="2000" dirty="0" smtClean="0">
              <a:solidFill>
                <a:schemeClr val="bg2">
                  <a:lumMod val="25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FD&amp;C,D&amp;C approved colors must be used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13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9234433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533400"/>
            <a:ext cx="7162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PRESERVATIVES</a:t>
            </a:r>
          </a:p>
          <a:p>
            <a:endParaRPr lang="en-US" sz="2400" dirty="0" smtClean="0"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Microbial growth occurs due to presence of moisture.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Examples: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Methyl paraben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Propyl paraben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Humectants-glycerin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14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543401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381000"/>
            <a:ext cx="76962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u="sng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FILL FORMULATION</a:t>
            </a:r>
            <a:r>
              <a:rPr lang="en-US" sz="2400" dirty="0" smtClean="0">
                <a:latin typeface="Andalus" pitchFamily="2" charset="-78"/>
                <a:cs typeface="Andalus" pitchFamily="2" charset="-78"/>
              </a:rPr>
              <a:t>: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Andalus" pitchFamily="2" charset="-78"/>
              <a:cs typeface="Andalus" pitchFamily="2" charset="-78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To dispense active compounds formulated as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Liquids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Semisolids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Suspensions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Micro emulsion preconcentrate(nanoemulsions)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Dry powders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They are formulated such that</a:t>
            </a:r>
          </a:p>
          <a:p>
            <a:pPr marL="400050" indent="-400050">
              <a:buAutoNum type="romanLcParenBoth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Smallest possible capsule consistent with maximum amount of  ingredient and it is physically stable.</a:t>
            </a:r>
          </a:p>
          <a:p>
            <a:pPr marL="400050" indent="-40005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(ii) Therapeutically effective</a:t>
            </a:r>
          </a:p>
          <a:p>
            <a:pPr marL="400050" indent="-40005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(iii)Production efficiency</a:t>
            </a:r>
          </a:p>
          <a:p>
            <a:pPr marL="400050" indent="-400050">
              <a:buAutoNum type="romanLcParenBoth"/>
            </a:pPr>
            <a:endParaRPr lang="en-US" dirty="0" smtClean="0"/>
          </a:p>
          <a:p>
            <a:pPr marL="400050" indent="-400050">
              <a:buAutoNum type="romanLcParenBoth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15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830095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04800"/>
            <a:ext cx="8763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Liquids: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Andalus" pitchFamily="2" charset="-78"/>
              <a:cs typeface="Andalus" pitchFamily="2" charset="-78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Determine the solubility of drug in range of pharmaceutically acceptable solvents.</a:t>
            </a:r>
          </a:p>
          <a:p>
            <a:pPr>
              <a:buFont typeface="Arial" pitchFamily="34" charset="0"/>
              <a:buChar char="•"/>
            </a:pPr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Water-miscible liquids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PEG-400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Polysorbates(non-ionic surfactants)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5-10% of propylene glycol, ethanol, glycerin</a:t>
            </a:r>
          </a:p>
          <a:p>
            <a:pPr>
              <a:buFont typeface="Arial" pitchFamily="34" charset="0"/>
              <a:buChar char="•"/>
            </a:pPr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Water-immiscible liquids</a:t>
            </a:r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2" charset="-78"/>
                <a:cs typeface="Andalus" pitchFamily="2" charset="-78"/>
              </a:rPr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Vegetable oils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Aliphatic &amp; Aromatic chlorinated hydrocarbons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Esters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Ethers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   </a:t>
            </a:r>
            <a:endParaRPr lang="en-IN" sz="2400" dirty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16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6907110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838200"/>
            <a:ext cx="6705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Liquids which can not be incorporated</a:t>
            </a:r>
            <a:r>
              <a:rPr lang="en-US" sz="2400" dirty="0" smtClean="0">
                <a:latin typeface="Andalus" pitchFamily="2" charset="-78"/>
                <a:cs typeface="Andalus" pitchFamily="2" charset="-78"/>
              </a:rPr>
              <a:t>:</a:t>
            </a:r>
          </a:p>
          <a:p>
            <a:endParaRPr lang="en-US" sz="2400" dirty="0" smtClean="0">
              <a:latin typeface="Andalus" pitchFamily="2" charset="-78"/>
              <a:cs typeface="Andalus" pitchFamily="2" charset="-78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Water-in more than 5% of total formulation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Ethyl alcohol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Aldehydes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Liquids with extremes of pH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17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6469385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u="sng" dirty="0" smtClean="0">
                <a:solidFill>
                  <a:schemeClr val="bg2">
                    <a:lumMod val="25000"/>
                  </a:schemeClr>
                </a:solidFill>
                <a:effectLst/>
                <a:latin typeface="Andalus" pitchFamily="2" charset="-78"/>
                <a:cs typeface="Andalus" pitchFamily="2" charset="-78"/>
              </a:rPr>
              <a:t>Methods of manufacture:</a:t>
            </a:r>
            <a:br>
              <a:rPr lang="en-US" sz="2400" u="sng" dirty="0" smtClean="0">
                <a:solidFill>
                  <a:schemeClr val="bg2">
                    <a:lumMod val="25000"/>
                  </a:schemeClr>
                </a:solidFill>
                <a:effectLst/>
                <a:latin typeface="Andalus" pitchFamily="2" charset="-78"/>
                <a:cs typeface="Andalus" pitchFamily="2" charset="-78"/>
              </a:rPr>
            </a:br>
            <a:r>
              <a:rPr lang="en-US" sz="2400" u="sng" dirty="0" smtClean="0">
                <a:solidFill>
                  <a:schemeClr val="bg2">
                    <a:lumMod val="25000"/>
                  </a:schemeClr>
                </a:solidFill>
                <a:effectLst/>
                <a:latin typeface="Andalus" pitchFamily="2" charset="-78"/>
                <a:cs typeface="Andalus" pitchFamily="2" charset="-78"/>
              </a:rPr>
              <a:t>1.Plate press method</a:t>
            </a:r>
            <a:r>
              <a:rPr lang="en-US" sz="2400" u="sng" dirty="0" smtClean="0">
                <a:solidFill>
                  <a:schemeClr val="bg2">
                    <a:lumMod val="25000"/>
                  </a:schemeClr>
                </a:solidFill>
                <a:effectLst/>
              </a:rPr>
              <a:t>:</a:t>
            </a:r>
            <a:endParaRPr lang="en-IN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Semi-automatic batch process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Gelatin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sheets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placed on a mold, liquid medication is evenly poured and distributed on it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.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A second sheet of gelatin is carefully is placed on the top of the medication.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Apply pressure to the mold to form a fill and sealed capsule simultaneously.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18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0925307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>
                <a:solidFill>
                  <a:schemeClr val="bg2">
                    <a:lumMod val="25000"/>
                  </a:schemeClr>
                </a:solidFill>
                <a:effectLst/>
                <a:latin typeface="Andalus" pitchFamily="2" charset="-78"/>
                <a:cs typeface="Andalus" pitchFamily="2" charset="-78"/>
              </a:rPr>
              <a:t>2.Rotary die process</a:t>
            </a:r>
            <a:endParaRPr lang="en-IN" sz="2800" u="sng" dirty="0">
              <a:solidFill>
                <a:schemeClr val="bg2">
                  <a:lumMod val="25000"/>
                </a:schemeClr>
              </a:solidFill>
              <a:effectLst/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Patented by Robert.P.Scherer in 1933</a:t>
            </a:r>
          </a:p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Principle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: 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Two independent processes take place, often simultaneously,yielding two different materials.</a:t>
            </a:r>
            <a:r>
              <a:rPr lang="en-IN" sz="2400" i="1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Both are united in the encapsulation process that produces wet soft gels</a:t>
            </a:r>
            <a:r>
              <a:rPr lang="en-IN" sz="2400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en-US" sz="2400" i="1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https://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www.youtube.com/watch?v=pu9bvGlCxVc</a:t>
            </a:r>
            <a:endParaRPr lang="en-US" sz="24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400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19</a:t>
            </a:fld>
            <a:endParaRPr lang="en-IN" dirty="0"/>
          </a:p>
        </p:txBody>
      </p:sp>
      <p:pic>
        <p:nvPicPr>
          <p:cNvPr id="6" name="Picture 2" descr="C:\Users\4810T\Pictures\pharmagel_pi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4191000"/>
            <a:ext cx="5029200" cy="23089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441132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Andalus" pitchFamily="2" charset="-78"/>
                <a:cs typeface="Andalus" pitchFamily="2" charset="-78"/>
              </a:rPr>
              <a:t>Soft Gelatin Capsules</a:t>
            </a:r>
            <a:endParaRPr lang="en-IN" dirty="0"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1026" name="Picture 2" descr="C:\Users\4810T\Pictures\softgel-left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5867400" y="1981200"/>
            <a:ext cx="2627194" cy="1676400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E5A3D50-BA96-463F-929A-E25A999978D1}" type="slidenum">
              <a:rPr lang="en-IN" smtClean="0"/>
              <a:pPr/>
              <a:t>2</a:t>
            </a:fld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350533"/>
            <a:ext cx="5486400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ndalus" pitchFamily="2" charset="-78"/>
                <a:cs typeface="Andalus" pitchFamily="2" charset="-78"/>
              </a:rPr>
              <a:t>Definition:</a:t>
            </a:r>
          </a:p>
          <a:p>
            <a:pPr>
              <a:buFont typeface="Arial" pitchFamily="34" charset="0"/>
              <a:buChar char="•"/>
            </a:pPr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Soft Gelatin Capsules are one-piece forms that encase a predetermined dose of liquid or semi liquid fill. </a:t>
            </a:r>
          </a:p>
          <a:p>
            <a:pPr>
              <a:buFont typeface="Arial" pitchFamily="34" charset="0"/>
              <a:buChar char="•"/>
            </a:pPr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Filled and hermetically sealed in a single operation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4810T\Desktop\untitle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04800"/>
            <a:ext cx="5486400" cy="5651790"/>
          </a:xfrm>
          <a:prstGeom prst="rect">
            <a:avLst/>
          </a:prstGeom>
          <a:ln w="2286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20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089121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762000"/>
            <a:ext cx="5410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N" sz="2400" b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Encapsulation Process</a:t>
            </a:r>
          </a:p>
          <a:p>
            <a:pPr>
              <a:buFont typeface="Arial" pitchFamily="34" charset="0"/>
              <a:buChar char="•"/>
            </a:pPr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Gelatin ribbons are brought together and the medicine is injected from the segment(S) into the die pocket from the pump(P).</a:t>
            </a:r>
          </a:p>
          <a:p>
            <a:pPr>
              <a:buFont typeface="Arial" pitchFamily="34" charset="0"/>
              <a:buChar char="•"/>
            </a:pPr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The necessary temperature for sealing is provided by the segment(S) and 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pressure provided by the die rolls(D).</a:t>
            </a:r>
            <a:endParaRPr lang="en-IN" sz="2400" dirty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762000"/>
            <a:ext cx="2895600" cy="4495800"/>
          </a:xfrm>
          <a:prstGeom prst="rect">
            <a:avLst/>
          </a:prstGeom>
          <a:noFill/>
          <a:ln w="5715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21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2519763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685800"/>
            <a:ext cx="6629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b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Typical parts of the machine</a:t>
            </a:r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: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01. Spreader Box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02. Cooling Drum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03. Oil Lubrication Roller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04. Gelatin Ribbon Guide Roller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05. Die Roll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06. Injection Wedge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07. Capsule Stripper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08. Conveyor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09. Medicine Filling Hopper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10. Medicine Filling Pump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22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3360577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23</a:t>
            </a:fld>
            <a:endParaRPr lang="en-IN" dirty="0"/>
          </a:p>
        </p:txBody>
      </p:sp>
      <p:pic>
        <p:nvPicPr>
          <p:cNvPr id="3" name="Picture 2" descr="C:\Users\4810T\Pictures\soft%20gel%20machine%20schematic%20portrait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2400" y="228600"/>
            <a:ext cx="8763000" cy="6400800"/>
          </a:xfrm>
          <a:prstGeom prst="rect">
            <a:avLst/>
          </a:prstGeom>
          <a:solidFill>
            <a:schemeClr val="bg2">
              <a:lumMod val="25000"/>
            </a:schemeClr>
          </a:solidFill>
          <a:ln w="228600" cap="sq" cmpd="thickThin">
            <a:solidFill>
              <a:schemeClr val="bg2">
                <a:lumMod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2921644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047851"/>
            <a:ext cx="5243481" cy="4133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Connector 5"/>
          <p:cNvCxnSpPr/>
          <p:nvPr/>
        </p:nvCxnSpPr>
        <p:spPr>
          <a:xfrm rot="16200000" flipH="1">
            <a:off x="4305300" y="4914900"/>
            <a:ext cx="1371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19600" y="5715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Change gear</a:t>
            </a:r>
          </a:p>
          <a:p>
            <a:endParaRPr lang="en-IN" dirty="0"/>
          </a:p>
        </p:txBody>
      </p:sp>
      <p:cxnSp>
        <p:nvCxnSpPr>
          <p:cNvPr id="9" name="Straight Connector 8"/>
          <p:cNvCxnSpPr/>
          <p:nvPr/>
        </p:nvCxnSpPr>
        <p:spPr>
          <a:xfrm rot="10800000">
            <a:off x="1752600" y="2895600"/>
            <a:ext cx="106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0" y="243840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Injection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segment</a:t>
            </a:r>
          </a:p>
          <a:p>
            <a:r>
              <a:rPr lang="en-US" dirty="0" smtClean="0"/>
              <a:t>                 </a:t>
            </a:r>
            <a:endParaRPr lang="en-IN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6781800" y="3048000"/>
            <a:ext cx="12954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153400" y="28956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Die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rolls </a:t>
            </a:r>
            <a:endParaRPr lang="en-IN" dirty="0">
              <a:solidFill>
                <a:schemeClr val="bg2">
                  <a:lumMod val="25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10800000" flipV="1">
            <a:off x="1600200" y="3887788"/>
            <a:ext cx="1600200" cy="746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52400" y="37338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Distribution 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plate</a:t>
            </a:r>
            <a:endParaRPr lang="en-IN" dirty="0">
              <a:solidFill>
                <a:schemeClr val="bg2">
                  <a:lumMod val="25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24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7648615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4267200"/>
            <a:ext cx="3657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N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The soft gelatin capsule encapsulation machine wedge heater/ heating element is very important for making good quality softgels</a:t>
            </a:r>
            <a:endParaRPr lang="en-IN" dirty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2049" name="Picture 1" descr="http://img.alibaba.com/img/product/24/90/79/62/249079621.jpg?1250578800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066800"/>
            <a:ext cx="3764280" cy="30480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25</a:t>
            </a:fld>
            <a:endParaRPr lang="en-IN" dirty="0"/>
          </a:p>
        </p:txBody>
      </p:sp>
      <p:pic>
        <p:nvPicPr>
          <p:cNvPr id="1026" name="Picture 2" descr="C:\Users\4810T\Pictures\spreader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1066800"/>
            <a:ext cx="2381250" cy="34766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38800" y="4800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u="sng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Spreader box</a:t>
            </a:r>
            <a:endParaRPr lang="en-IN" u="sng" dirty="0">
              <a:solidFill>
                <a:schemeClr val="bg2">
                  <a:lumMod val="25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5666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609600"/>
            <a:ext cx="6934200" cy="55399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Drying: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Tumble dryer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Tray drying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Moisture content-toluene distillation method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r>
              <a:rPr lang="en-US" sz="2400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Bulk holding container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Washing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Offline printing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Inspecting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packaging</a:t>
            </a:r>
          </a:p>
          <a:p>
            <a:endParaRPr lang="en-US" dirty="0" smtClean="0"/>
          </a:p>
        </p:txBody>
      </p:sp>
      <p:pic>
        <p:nvPicPr>
          <p:cNvPr id="4098" name="Picture 2" descr="C:\Users\4810T\Pictures\soft-gelatin-capsule-tray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1426084"/>
            <a:ext cx="2133600" cy="23362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29400" y="40386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latin typeface="Andalus" pitchFamily="2" charset="-78"/>
                <a:cs typeface="Andalus" pitchFamily="2" charset="-78"/>
              </a:rPr>
              <a:t>Tray dryer</a:t>
            </a:r>
            <a:endParaRPr lang="en-IN" sz="2000" u="sng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26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5641457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27</a:t>
            </a:fld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20031"/>
            <a:ext cx="7924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Product quality considerations</a:t>
            </a:r>
            <a:r>
              <a:rPr lang="en-US" sz="2000" dirty="0" smtClean="0">
                <a:latin typeface="Andalus" pitchFamily="2" charset="-78"/>
                <a:cs typeface="Andalus" pitchFamily="2" charset="-78"/>
              </a:rPr>
              <a:t>:</a:t>
            </a:r>
          </a:p>
          <a:p>
            <a:r>
              <a:rPr lang="en-US" sz="2400" u="sng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Final product testing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Microbiological testing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Assay and identity of activities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Physical appearance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Fill weight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Dissolution &amp; disintegration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ndalus" pitchFamily="2" charset="-78"/>
                <a:cs typeface="Andalus" pitchFamily="2" charset="-78"/>
              </a:rPr>
              <a:t>Dosage uniformity</a:t>
            </a:r>
            <a:endParaRPr lang="en-IN" sz="2400" dirty="0">
              <a:solidFill>
                <a:schemeClr val="bg2">
                  <a:lumMod val="25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743114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28</a:t>
            </a:fld>
            <a:endParaRPr lang="en-IN" dirty="0"/>
          </a:p>
        </p:txBody>
      </p:sp>
      <p:pic>
        <p:nvPicPr>
          <p:cNvPr id="1026" name="Picture 2" descr="C:\Users\4810T\Pictures\thankyo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457200"/>
            <a:ext cx="4724400" cy="579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528395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Advantages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:</a:t>
            </a:r>
            <a:endParaRPr lang="en-IN" sz="2800" dirty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Improved bioavailability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Enhanced drug stability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Superior patient compliance</a:t>
            </a:r>
            <a:endParaRPr lang="en-IN" sz="2400" dirty="0" smtClean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Product differentiation by colour, size and shape 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Portability and easy to swallow 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Bad taste masking</a:t>
            </a:r>
          </a:p>
          <a:p>
            <a:r>
              <a:rPr lang="en-IN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Uniformity and precision dosage </a:t>
            </a:r>
            <a:endParaRPr lang="en-IN" sz="2400" dirty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E5A3D50-BA96-463F-929A-E25A999978D1}" type="slidenum">
              <a:rPr lang="en-IN" smtClean="0"/>
              <a:pPr/>
              <a:t>3</a:t>
            </a:fld>
            <a:endParaRPr lang="en-IN" dirty="0"/>
          </a:p>
        </p:txBody>
      </p:sp>
      <p:pic>
        <p:nvPicPr>
          <p:cNvPr id="5" name="Picture 7" descr="C:\Users\4810T\AppData\Local\Microsoft\Windows\Temporary Internet Files\Content.IE5\9HI15HGX\MPj0400633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0"/>
            <a:ext cx="38100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i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/>
            </a:r>
            <a:br>
              <a:rPr lang="en-US" sz="2400" i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</a:br>
            <a:r>
              <a:rPr lang="en-US" sz="2400" i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/>
            </a:r>
            <a:br>
              <a:rPr lang="en-US" sz="2400" i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</a:br>
            <a:r>
              <a:rPr lang="en-US" sz="3100" i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Limitations</a:t>
            </a:r>
            <a:r>
              <a:rPr lang="en-US" sz="3200" i="1" u="sng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i="1" u="sng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IN" sz="3200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Equipment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Higher manufacturing cost as compared to tablets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E5A3D50-BA96-463F-929A-E25A999978D1}" type="slidenum">
              <a:rPr lang="en-IN" smtClean="0"/>
              <a:pPr/>
              <a:t>4</a:t>
            </a:fld>
            <a:endParaRPr lang="en-IN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970342"/>
              </p:ext>
            </p:extLst>
          </p:nvPr>
        </p:nvGraphicFramePr>
        <p:xfrm>
          <a:off x="0" y="635729"/>
          <a:ext cx="9144000" cy="5987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979714">
                <a:tc>
                  <a:txBody>
                    <a:bodyPr/>
                    <a:lstStyle/>
                    <a:p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Criteria</a:t>
                      </a:r>
                      <a:endParaRPr lang="en-IN" dirty="0"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1" kern="1200" baseline="0" dirty="0" smtClean="0">
                          <a:solidFill>
                            <a:schemeClr val="tx1"/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Hard Gelatin</a:t>
                      </a:r>
                    </a:p>
                    <a:p>
                      <a:r>
                        <a:rPr kumimoji="0" lang="en-IN" sz="1800" b="1" kern="1200" baseline="0" dirty="0" smtClean="0">
                          <a:solidFill>
                            <a:schemeClr val="tx1"/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Capsules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1" kern="1200" baseline="0" dirty="0" smtClean="0">
                          <a:solidFill>
                            <a:schemeClr val="tx1"/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Soft Gelatin</a:t>
                      </a:r>
                    </a:p>
                    <a:p>
                      <a:r>
                        <a:rPr kumimoji="0" lang="en-IN" sz="1800" b="1" kern="1200" baseline="0" dirty="0" smtClean="0">
                          <a:solidFill>
                            <a:schemeClr val="tx1"/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Capsules</a:t>
                      </a:r>
                    </a:p>
                  </a:txBody>
                  <a:tcPr/>
                </a:tc>
              </a:tr>
              <a:tr h="544283"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Shell</a:t>
                      </a:r>
                      <a:endParaRPr lang="en-IN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Less or not plasticized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Plasticized (glycerin,</a:t>
                      </a:r>
                    </a:p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propylene glycol, sorbitol)</a:t>
                      </a:r>
                    </a:p>
                  </a:txBody>
                  <a:tcPr/>
                </a:tc>
              </a:tr>
              <a:tr h="72716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Moisture</a:t>
                      </a:r>
                      <a:endParaRPr lang="en-IN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  <a:p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12-16%</a:t>
                      </a:r>
                      <a:endParaRPr lang="en-IN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6-10%</a:t>
                      </a:r>
                      <a:endParaRPr lang="en-IN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Sizes and Shapes </a:t>
                      </a:r>
                      <a:endParaRPr lang="en-IN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Limited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Two-piece</a:t>
                      </a:r>
                      <a:endParaRPr kumimoji="0" lang="en-IN" sz="1600" kern="12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ea typeface="+mn-ea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One-piece</a:t>
                      </a:r>
                    </a:p>
                    <a:p>
                      <a:endParaRPr lang="en-IN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Content </a:t>
                      </a:r>
                      <a:endParaRPr lang="en-IN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Usually dry solids</a:t>
                      </a:r>
                      <a:endParaRPr lang="en-IN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Usually liquids or suspensions</a:t>
                      </a:r>
                    </a:p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(dry solids possible)</a:t>
                      </a:r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Manufacture</a:t>
                      </a:r>
                      <a:endParaRPr lang="en-IN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Shells made in one operation</a:t>
                      </a:r>
                    </a:p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and filled in a separate 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Formed/filled in one</a:t>
                      </a:r>
                    </a:p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operation</a:t>
                      </a:r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Closure</a:t>
                      </a:r>
                      <a:endParaRPr lang="en-IN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Traditional friction-fit;</a:t>
                      </a:r>
                    </a:p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mechanical interlock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Hermetically sealed</a:t>
                      </a:r>
                    </a:p>
                    <a:p>
                      <a:r>
                        <a:rPr kumimoji="0" lang="en-IN" sz="16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ndalus" pitchFamily="2" charset="-78"/>
                          <a:ea typeface="+mn-ea"/>
                          <a:cs typeface="Andalus" pitchFamily="2" charset="-78"/>
                        </a:rPr>
                        <a:t>(inherent)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ndalus" pitchFamily="2" charset="-78"/>
                <a:cs typeface="Andalus" pitchFamily="2" charset="-78"/>
              </a:rPr>
              <a:t>Hard Vs soft gelatin Capsules</a:t>
            </a:r>
          </a:p>
          <a:p>
            <a:pPr algn="ctr"/>
            <a:endParaRPr lang="en-US" sz="3200" b="1" u="sng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5</a:t>
            </a:fld>
            <a:endParaRPr lang="en-IN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4810T\Pictures\6931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990600"/>
            <a:ext cx="2057400" cy="1447801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1"/>
            <a:ext cx="5562600" cy="914399"/>
          </a:xfrm>
        </p:spPr>
        <p:txBody>
          <a:bodyPr>
            <a:noAutofit/>
          </a:bodyPr>
          <a:lstStyle/>
          <a:p>
            <a:r>
              <a:rPr lang="en-US" sz="2800" b="0" u="sng" dirty="0" smtClean="0">
                <a:effectLst/>
                <a:latin typeface="Andalus" pitchFamily="2" charset="-78"/>
                <a:cs typeface="Andalus" pitchFamily="2" charset="-78"/>
              </a:rPr>
              <a:t>Frequently used capsule sizes   </a:t>
            </a:r>
            <a:endParaRPr lang="en-IN" sz="2800" b="0" u="sng" dirty="0">
              <a:effectLst/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04800" y="914400"/>
            <a:ext cx="2971800" cy="1981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Oblong-20minim</a:t>
            </a:r>
          </a:p>
          <a:p>
            <a:pPr algn="l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Oval-16minim</a:t>
            </a:r>
          </a:p>
          <a:p>
            <a:pPr algn="l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Round-9minim</a:t>
            </a:r>
            <a:endParaRPr lang="en-IN" sz="2400" dirty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6</a:t>
            </a:fld>
            <a:endParaRPr lang="en-IN" dirty="0"/>
          </a:p>
        </p:txBody>
      </p:sp>
      <p:sp>
        <p:nvSpPr>
          <p:cNvPr id="2" name="Rectangle 1"/>
          <p:cNvSpPr/>
          <p:nvPr/>
        </p:nvSpPr>
        <p:spPr>
          <a:xfrm rot="2944485">
            <a:off x="-132680" y="4031586"/>
            <a:ext cx="3102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404040"/>
                </a:solidFill>
                <a:latin typeface="Arial"/>
              </a:rPr>
              <a:t>1 Minim =</a:t>
            </a:r>
            <a:r>
              <a:rPr lang="en-US">
                <a:solidFill>
                  <a:srgbClr val="404040"/>
                </a:solidFill>
                <a:latin typeface="Arial"/>
              </a:rPr>
              <a:t> </a:t>
            </a:r>
            <a:r>
              <a:rPr lang="en-US" smtClean="0">
                <a:solidFill>
                  <a:srgbClr val="404040"/>
                </a:solidFill>
                <a:latin typeface="Arial"/>
              </a:rPr>
              <a:t>0.0612</a:t>
            </a:r>
            <a:r>
              <a:rPr lang="en-US" dirty="0">
                <a:solidFill>
                  <a:srgbClr val="404040"/>
                </a:solidFill>
                <a:latin typeface="Arial"/>
              </a:rPr>
              <a:t> </a:t>
            </a:r>
            <a:r>
              <a:rPr lang="en-US" u="sng" dirty="0" smtClean="0">
                <a:solidFill>
                  <a:srgbClr val="1D4994"/>
                </a:solidFill>
                <a:latin typeface="Arial"/>
              </a:rPr>
              <a:t>centimeter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7" name="Picture 3" descr="C:\Users\4810T\Pictures\dieshapefu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7</a:t>
            </a:fld>
            <a:endParaRPr lang="en-IN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1905000" cy="533400"/>
          </a:xfrm>
        </p:spPr>
        <p:txBody>
          <a:bodyPr>
            <a:normAutofit/>
          </a:bodyPr>
          <a:lstStyle/>
          <a:p>
            <a:r>
              <a:rPr lang="en-US" sz="1800" b="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2" charset="-78"/>
                <a:cs typeface="Andalus" pitchFamily="2" charset="-78"/>
              </a:rPr>
              <a:t>Category  I</a:t>
            </a:r>
            <a:endParaRPr lang="en-IN" sz="1800" b="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-228600" y="533400"/>
            <a:ext cx="7772400" cy="609600"/>
          </a:xfrm>
        </p:spPr>
        <p:txBody>
          <a:bodyPr/>
          <a:lstStyle/>
          <a:p>
            <a:r>
              <a:rPr lang="en-US" i="1" u="sng" dirty="0" smtClean="0">
                <a:latin typeface="Andalus" pitchFamily="2" charset="-78"/>
                <a:cs typeface="Andalus" pitchFamily="2" charset="-78"/>
              </a:rPr>
              <a:t>Additional components of gelatin mass</a:t>
            </a:r>
          </a:p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8</a:t>
            </a:fld>
            <a:endParaRPr lang="en-I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06940"/>
              </p:ext>
            </p:extLst>
          </p:nvPr>
        </p:nvGraphicFramePr>
        <p:xfrm>
          <a:off x="1676400" y="1524000"/>
          <a:ext cx="6019800" cy="4092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2971800"/>
              </a:tblGrid>
              <a:tr h="482800">
                <a:tc>
                  <a:txBody>
                    <a:bodyPr/>
                    <a:lstStyle/>
                    <a:p>
                      <a:r>
                        <a:rPr lang="en-US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ndalus" pitchFamily="2" charset="-78"/>
                          <a:cs typeface="Andalus" pitchFamily="2" charset="-78"/>
                        </a:rPr>
                        <a:t>Ingredient</a:t>
                      </a:r>
                      <a:endParaRPr lang="en-IN" b="0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ndalus" pitchFamily="2" charset="-78"/>
                          <a:cs typeface="Andalus" pitchFamily="2" charset="-78"/>
                        </a:rPr>
                        <a:t>purpose</a:t>
                      </a:r>
                      <a:endParaRPr lang="en-IN" b="0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482800">
                <a:tc>
                  <a:txBody>
                    <a:bodyPr/>
                    <a:lstStyle/>
                    <a:p>
                      <a:r>
                        <a:rPr lang="en-IN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glycerin</a:t>
                      </a:r>
                      <a:r>
                        <a:rPr lang="en-IN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, propylene glycol, sorbitol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Plasticized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482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Parabens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Preservatives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88105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Water soluble dyes,lakes,vegetable colors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Colorants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482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Titanium dioxide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Opacifier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482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Essential oils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Odor &amp; taste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61674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Ethyl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 vanillin</a:t>
                      </a:r>
                    </a:p>
                    <a:p>
                      <a:endParaRPr lang="en-US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Odor and taste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08111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99060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u="sng" dirty="0" smtClean="0">
                <a:solidFill>
                  <a:schemeClr val="accent1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Category II</a:t>
            </a:r>
            <a:endParaRPr lang="en-IN" sz="2000" i="1" u="sng" dirty="0">
              <a:solidFill>
                <a:schemeClr val="accent1">
                  <a:lumMod val="50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110997"/>
              </p:ext>
            </p:extLst>
          </p:nvPr>
        </p:nvGraphicFramePr>
        <p:xfrm>
          <a:off x="1828800" y="1752600"/>
          <a:ext cx="4978400" cy="264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</a:tblGrid>
              <a:tr h="653497">
                <a:tc>
                  <a:txBody>
                    <a:bodyPr/>
                    <a:lstStyle/>
                    <a:p>
                      <a:r>
                        <a:rPr lang="en-US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ndalus" pitchFamily="2" charset="-78"/>
                          <a:cs typeface="Andalus" pitchFamily="2" charset="-78"/>
                        </a:rPr>
                        <a:t>Ingredient</a:t>
                      </a:r>
                      <a:endParaRPr lang="en-IN" b="0" i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Purpose</a:t>
                      </a:r>
                      <a:endParaRPr lang="en-IN" b="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69583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Sugar(sucrose)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Chewable shell and taste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  <a:tr h="12922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Fumaric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 acid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Aids solubility,reduces adehyde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ndalus" pitchFamily="2" charset="-78"/>
                          <a:cs typeface="Andalus" pitchFamily="2" charset="-78"/>
                        </a:rPr>
                        <a:t> tanning of gelatin</a:t>
                      </a:r>
                      <a:endParaRPr lang="en-IN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ndalus" pitchFamily="2" charset="-78"/>
                        <a:cs typeface="Andalus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3D50-BA96-463F-929A-E25A999978D1}" type="slidenum">
              <a:rPr lang="en-IN" smtClean="0"/>
              <a:pPr/>
              <a:t>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151085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4024</TotalTime>
  <Words>813</Words>
  <Application>Microsoft Office PowerPoint</Application>
  <PresentationFormat>On-screen Show (4:3)</PresentationFormat>
  <Paragraphs>286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Opulent</vt:lpstr>
      <vt:lpstr>PowerPoint Presentation</vt:lpstr>
      <vt:lpstr>Soft Gelatin Capsules</vt:lpstr>
      <vt:lpstr>Advantages:</vt:lpstr>
      <vt:lpstr>  Limitations </vt:lpstr>
      <vt:lpstr>PowerPoint Presentation</vt:lpstr>
      <vt:lpstr>Frequently used capsule sizes   </vt:lpstr>
      <vt:lpstr>PowerPoint Presentation</vt:lpstr>
      <vt:lpstr>Category  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Methods of manufacture: 1.Plate press method:</vt:lpstr>
      <vt:lpstr>2.Rotary die 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 Gelatin Capsules</dc:title>
  <dc:creator>4810T</dc:creator>
  <cp:lastModifiedBy>bquadeib</cp:lastModifiedBy>
  <cp:revision>372</cp:revision>
  <cp:lastPrinted>2012-12-16T05:51:34Z</cp:lastPrinted>
  <dcterms:created xsi:type="dcterms:W3CDTF">2010-01-31T08:37:31Z</dcterms:created>
  <dcterms:modified xsi:type="dcterms:W3CDTF">2016-09-27T04:57:34Z</dcterms:modified>
</cp:coreProperties>
</file>