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30"/>
  </p:notesMasterIdLst>
  <p:handoutMasterIdLst>
    <p:handoutMasterId r:id="rId31"/>
  </p:handoutMasterIdLst>
  <p:sldIdLst>
    <p:sldId id="318" r:id="rId2"/>
    <p:sldId id="256" r:id="rId3"/>
    <p:sldId id="257" r:id="rId4"/>
    <p:sldId id="258" r:id="rId5"/>
    <p:sldId id="259" r:id="rId6"/>
    <p:sldId id="260" r:id="rId7"/>
    <p:sldId id="271" r:id="rId8"/>
    <p:sldId id="329" r:id="rId9"/>
    <p:sldId id="330" r:id="rId10"/>
    <p:sldId id="331" r:id="rId11"/>
    <p:sldId id="332" r:id="rId12"/>
    <p:sldId id="333" r:id="rId13"/>
    <p:sldId id="334" r:id="rId14"/>
    <p:sldId id="335" r:id="rId15"/>
    <p:sldId id="336" r:id="rId16"/>
    <p:sldId id="337" r:id="rId17"/>
    <p:sldId id="338" r:id="rId18"/>
    <p:sldId id="319" r:id="rId19"/>
    <p:sldId id="320" r:id="rId20"/>
    <p:sldId id="321" r:id="rId21"/>
    <p:sldId id="322" r:id="rId22"/>
    <p:sldId id="323" r:id="rId23"/>
    <p:sldId id="324" r:id="rId24"/>
    <p:sldId id="325" r:id="rId25"/>
    <p:sldId id="326" r:id="rId26"/>
    <p:sldId id="339" r:id="rId27"/>
    <p:sldId id="340" r:id="rId28"/>
    <p:sldId id="328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85" autoAdjust="0"/>
    <p:restoredTop sz="94718" autoAdjust="0"/>
  </p:normalViewPr>
  <p:slideViewPr>
    <p:cSldViewPr>
      <p:cViewPr>
        <p:scale>
          <a:sx n="130" d="100"/>
          <a:sy n="130" d="100"/>
        </p:scale>
        <p:origin x="-96" y="984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12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E568B-8725-4219-B7F4-8443405BF566}" type="datetimeFigureOut">
              <a:rPr lang="en-US" smtClean="0"/>
              <a:pPr/>
              <a:t>9/27/2016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0D6DF-7EDB-4959-902F-6A602C8E7567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089304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627358-89E0-41A2-8C57-E997D42E03C3}" type="datetimeFigureOut">
              <a:rPr lang="en-US" smtClean="0"/>
              <a:pPr/>
              <a:t>9/27/2016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3B4381-8C2A-4666-900A-65D0024AD666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837841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B4381-8C2A-4666-900A-65D0024AD666}" type="slidenum">
              <a:rPr lang="en-IN" smtClean="0"/>
              <a:pPr/>
              <a:t>1</a:t>
            </a:fld>
            <a:endParaRPr lang="en-IN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B4381-8C2A-4666-900A-65D0024AD666}" type="slidenum">
              <a:rPr lang="en-IN" smtClean="0"/>
              <a:pPr/>
              <a:t>10</a:t>
            </a:fld>
            <a:endParaRPr lang="en-IN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B4381-8C2A-4666-900A-65D0024AD666}" type="slidenum">
              <a:rPr lang="en-IN" smtClean="0"/>
              <a:pPr/>
              <a:t>11</a:t>
            </a:fld>
            <a:endParaRPr lang="en-IN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B4381-8C2A-4666-900A-65D0024AD666}" type="slidenum">
              <a:rPr lang="en-IN" smtClean="0"/>
              <a:pPr/>
              <a:t>12</a:t>
            </a:fld>
            <a:endParaRPr lang="en-IN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B4381-8C2A-4666-900A-65D0024AD666}" type="slidenum">
              <a:rPr lang="en-IN" smtClean="0"/>
              <a:pPr/>
              <a:t>13</a:t>
            </a:fld>
            <a:endParaRPr lang="en-IN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B4381-8C2A-4666-900A-65D0024AD666}" type="slidenum">
              <a:rPr lang="en-IN" smtClean="0"/>
              <a:pPr/>
              <a:t>14</a:t>
            </a:fld>
            <a:endParaRPr lang="en-IN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B4381-8C2A-4666-900A-65D0024AD666}" type="slidenum">
              <a:rPr lang="en-IN" smtClean="0"/>
              <a:pPr/>
              <a:t>15</a:t>
            </a:fld>
            <a:endParaRPr lang="en-IN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B4381-8C2A-4666-900A-65D0024AD666}" type="slidenum">
              <a:rPr lang="en-IN" smtClean="0"/>
              <a:pPr/>
              <a:t>16</a:t>
            </a:fld>
            <a:endParaRPr lang="en-IN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B4381-8C2A-4666-900A-65D0024AD666}" type="slidenum">
              <a:rPr lang="en-IN" smtClean="0"/>
              <a:pPr/>
              <a:t>17</a:t>
            </a:fld>
            <a:endParaRPr lang="en-IN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B4381-8C2A-4666-900A-65D0024AD666}" type="slidenum">
              <a:rPr lang="en-IN" smtClean="0"/>
              <a:pPr/>
              <a:t>18</a:t>
            </a:fld>
            <a:endParaRPr lang="en-IN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B4381-8C2A-4666-900A-65D0024AD666}" type="slidenum">
              <a:rPr lang="en-IN" smtClean="0"/>
              <a:pPr/>
              <a:t>19</a:t>
            </a:fld>
            <a:endParaRPr lang="en-I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B4381-8C2A-4666-900A-65D0024AD666}" type="slidenum">
              <a:rPr lang="en-IN" smtClean="0"/>
              <a:pPr/>
              <a:t>2</a:t>
            </a:fld>
            <a:endParaRPr lang="en-IN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B4381-8C2A-4666-900A-65D0024AD666}" type="slidenum">
              <a:rPr lang="en-IN" smtClean="0"/>
              <a:pPr/>
              <a:t>20</a:t>
            </a:fld>
            <a:endParaRPr lang="en-IN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B4381-8C2A-4666-900A-65D0024AD666}" type="slidenum">
              <a:rPr lang="en-IN" smtClean="0"/>
              <a:pPr/>
              <a:t>21</a:t>
            </a:fld>
            <a:endParaRPr lang="en-IN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B4381-8C2A-4666-900A-65D0024AD666}" type="slidenum">
              <a:rPr lang="en-IN" smtClean="0"/>
              <a:pPr/>
              <a:t>22</a:t>
            </a:fld>
            <a:endParaRPr lang="en-IN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B4381-8C2A-4666-900A-65D0024AD666}" type="slidenum">
              <a:rPr lang="en-IN" smtClean="0"/>
              <a:pPr/>
              <a:t>23</a:t>
            </a:fld>
            <a:endParaRPr lang="en-IN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B4381-8C2A-4666-900A-65D0024AD666}" type="slidenum">
              <a:rPr lang="en-IN" smtClean="0"/>
              <a:pPr/>
              <a:t>24</a:t>
            </a:fld>
            <a:endParaRPr lang="en-IN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B4381-8C2A-4666-900A-65D0024AD666}" type="slidenum">
              <a:rPr lang="en-IN" smtClean="0"/>
              <a:pPr/>
              <a:t>25</a:t>
            </a:fld>
            <a:endParaRPr lang="en-IN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B4381-8C2A-4666-900A-65D0024AD666}" type="slidenum">
              <a:rPr lang="en-IN" smtClean="0"/>
              <a:pPr/>
              <a:t>26</a:t>
            </a:fld>
            <a:endParaRPr lang="en-IN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B4381-8C2A-4666-900A-65D0024AD666}" type="slidenum">
              <a:rPr lang="en-IN" smtClean="0"/>
              <a:pPr/>
              <a:t>27</a:t>
            </a:fld>
            <a:endParaRPr lang="en-IN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B4381-8C2A-4666-900A-65D0024AD666}" type="slidenum">
              <a:rPr lang="en-IN" smtClean="0"/>
              <a:pPr/>
              <a:t>28</a:t>
            </a:fld>
            <a:endParaRPr lang="en-I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B4381-8C2A-4666-900A-65D0024AD666}" type="slidenum">
              <a:rPr lang="en-IN" smtClean="0"/>
              <a:pPr/>
              <a:t>3</a:t>
            </a:fld>
            <a:endParaRPr lang="en-IN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B4381-8C2A-4666-900A-65D0024AD666}" type="slidenum">
              <a:rPr lang="en-IN" smtClean="0"/>
              <a:pPr/>
              <a:t>4</a:t>
            </a:fld>
            <a:endParaRPr lang="en-IN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B4381-8C2A-4666-900A-65D0024AD666}" type="slidenum">
              <a:rPr lang="en-IN" smtClean="0"/>
              <a:pPr/>
              <a:t>5</a:t>
            </a:fld>
            <a:endParaRPr lang="en-IN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B4381-8C2A-4666-900A-65D0024AD666}" type="slidenum">
              <a:rPr lang="en-IN" smtClean="0"/>
              <a:pPr/>
              <a:t>6</a:t>
            </a:fld>
            <a:endParaRPr lang="en-IN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B4381-8C2A-4666-900A-65D0024AD666}" type="slidenum">
              <a:rPr lang="en-IN" smtClean="0"/>
              <a:pPr/>
              <a:t>7</a:t>
            </a:fld>
            <a:endParaRPr lang="en-IN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B4381-8C2A-4666-900A-65D0024AD666}" type="slidenum">
              <a:rPr lang="en-IN" smtClean="0"/>
              <a:pPr/>
              <a:t>8</a:t>
            </a:fld>
            <a:endParaRPr lang="en-IN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B4381-8C2A-4666-900A-65D0024AD666}" type="slidenum">
              <a:rPr lang="en-IN" smtClean="0"/>
              <a:pPr/>
              <a:t>9</a:t>
            </a:fld>
            <a:endParaRPr lang="en-I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403FDE7-C982-4613-A867-3A720744DE94}" type="datetime1">
              <a:rPr lang="en-US" smtClean="0"/>
              <a:pPr/>
              <a:t>9/27/2016</a:t>
            </a:fld>
            <a:endParaRPr lang="en-IN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IN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E5A3D50-BA96-463F-929A-E25A999978D1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BE7EEF-C125-474F-A061-99965DFE8FC0}" type="datetime1">
              <a:rPr lang="en-US" smtClean="0"/>
              <a:pPr/>
              <a:t>9/27/2016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5A3D50-BA96-463F-929A-E25A999978D1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A1445D1-5A10-48EE-A0F0-2D0F3DEEAF92}" type="datetime1">
              <a:rPr lang="en-US" smtClean="0"/>
              <a:pPr/>
              <a:t>9/27/2016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5A3D50-BA96-463F-929A-E25A999978D1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E5360F-6676-40E1-A787-915FF11E808A}" type="datetime1">
              <a:rPr lang="en-US" smtClean="0"/>
              <a:pPr/>
              <a:t>9/27/2016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5A3D50-BA96-463F-929A-E25A999978D1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D3BC770-63D2-4CE0-BE64-97B7FD8249A2}" type="datetime1">
              <a:rPr lang="en-US" smtClean="0"/>
              <a:pPr/>
              <a:t>9/27/2016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E5A3D50-BA96-463F-929A-E25A999978D1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3A6FB6-8877-49AB-8900-82548B031E6B}" type="datetime1">
              <a:rPr lang="en-US" smtClean="0"/>
              <a:pPr/>
              <a:t>9/27/2016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5A3D50-BA96-463F-929A-E25A999978D1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F5497C-6045-4F7E-95E4-BF3FCD9AD94B}" type="datetime1">
              <a:rPr lang="en-US" smtClean="0"/>
              <a:pPr/>
              <a:t>9/27/2016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5A3D50-BA96-463F-929A-E25A999978D1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82FAF7-2CC4-4641-B019-EE8BD3EAE12B}" type="datetime1">
              <a:rPr lang="en-US" smtClean="0"/>
              <a:pPr/>
              <a:t>9/27/2016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5A3D50-BA96-463F-929A-E25A999978D1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FCC8A5C-111C-412F-83F9-73440932EC53}" type="datetime1">
              <a:rPr lang="en-US" smtClean="0"/>
              <a:pPr/>
              <a:t>9/27/2016</a:t>
            </a:fld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5A3D50-BA96-463F-929A-E25A999978D1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ED6A91-9D03-4B32-A982-8917A626F06D}" type="datetime1">
              <a:rPr lang="en-US" smtClean="0"/>
              <a:pPr/>
              <a:t>9/27/2016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5A3D50-BA96-463F-929A-E25A999978D1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B46AAD-DA94-4F61-BFE3-85D69B356240}" type="datetime1">
              <a:rPr lang="en-US" smtClean="0"/>
              <a:pPr/>
              <a:t>9/27/2016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5A3D50-BA96-463F-929A-E25A999978D1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6F722F2-8C29-428D-A772-875E17A3C56A}" type="datetime1">
              <a:rPr lang="en-US" smtClean="0"/>
              <a:pPr/>
              <a:t>9/27/2016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IN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E5A3D50-BA96-463F-929A-E25A999978D1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>
    <p:pull dir="d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u9bvGlCxVc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A3D50-BA96-463F-929A-E25A999978D1}" type="slidenum">
              <a:rPr lang="en-IN" smtClean="0"/>
              <a:pPr/>
              <a:t>1</a:t>
            </a:fld>
            <a:endParaRPr lang="en-IN" dirty="0"/>
          </a:p>
        </p:txBody>
      </p:sp>
      <p:sp>
        <p:nvSpPr>
          <p:cNvPr id="3" name="Rectangle 2"/>
          <p:cNvSpPr/>
          <p:nvPr/>
        </p:nvSpPr>
        <p:spPr>
          <a:xfrm>
            <a:off x="304801" y="2401669"/>
            <a:ext cx="7772399" cy="92333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ndalus" pitchFamily="2" charset="-78"/>
                <a:cs typeface="Andalus" pitchFamily="2" charset="-78"/>
              </a:rPr>
              <a:t>Soft gelatin capsules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A3D50-BA96-463F-929A-E25A999978D1}" type="slidenum">
              <a:rPr lang="en-IN" smtClean="0"/>
              <a:pPr/>
              <a:t>10</a:t>
            </a:fld>
            <a:endParaRPr lang="en-IN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1043687"/>
              </p:ext>
            </p:extLst>
          </p:nvPr>
        </p:nvGraphicFramePr>
        <p:xfrm>
          <a:off x="228600" y="1066800"/>
          <a:ext cx="7924800" cy="26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960"/>
                <a:gridCol w="1584960"/>
                <a:gridCol w="1584960"/>
                <a:gridCol w="1466458"/>
                <a:gridCol w="1703462"/>
              </a:tblGrid>
              <a:tr h="609600">
                <a:tc>
                  <a:txBody>
                    <a:bodyPr/>
                    <a:lstStyle/>
                    <a:p>
                      <a:r>
                        <a:rPr lang="en-US" sz="2000" b="0" i="1" dirty="0" smtClean="0">
                          <a:solidFill>
                            <a:schemeClr val="bg1"/>
                          </a:solidFill>
                          <a:latin typeface="Andalus" pitchFamily="2" charset="-78"/>
                          <a:cs typeface="Andalus" pitchFamily="2" charset="-78"/>
                        </a:rPr>
                        <a:t>Type</a:t>
                      </a:r>
                      <a:endParaRPr lang="en-IN" sz="2000" b="0" i="1" dirty="0">
                        <a:solidFill>
                          <a:schemeClr val="bg1"/>
                        </a:solidFill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latin typeface="Andalus" pitchFamily="2" charset="-78"/>
                          <a:cs typeface="Andalus" pitchFamily="2" charset="-78"/>
                        </a:rPr>
                        <a:t>Source</a:t>
                      </a:r>
                      <a:endParaRPr lang="en-IN" sz="2000" i="1" dirty="0"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i="1" dirty="0" smtClean="0">
                          <a:latin typeface="Andalus" pitchFamily="2" charset="-78"/>
                          <a:cs typeface="Andalus" pitchFamily="2" charset="-78"/>
                        </a:rPr>
                        <a:t>Isoelectric</a:t>
                      </a:r>
                    </a:p>
                    <a:p>
                      <a:r>
                        <a:rPr lang="en-US" sz="2000" b="0" i="1" dirty="0" smtClean="0">
                          <a:latin typeface="Andalus" pitchFamily="2" charset="-78"/>
                          <a:cs typeface="Andalus" pitchFamily="2" charset="-78"/>
                        </a:rPr>
                        <a:t>    pH</a:t>
                      </a:r>
                      <a:endParaRPr lang="en-IN" sz="2000" b="0" i="1" dirty="0"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i="1" dirty="0" smtClean="0">
                          <a:latin typeface="Andalus" pitchFamily="2" charset="-78"/>
                          <a:cs typeface="Andalus" pitchFamily="2" charset="-78"/>
                        </a:rPr>
                        <a:t>Precursor treatment</a:t>
                      </a:r>
                      <a:endParaRPr lang="en-IN" sz="2000" b="0" i="1" dirty="0"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i="1" dirty="0" smtClean="0">
                          <a:latin typeface="Andalus" pitchFamily="2" charset="-78"/>
                          <a:cs typeface="Andalus" pitchFamily="2" charset="-78"/>
                        </a:rPr>
                        <a:t>character</a:t>
                      </a:r>
                      <a:endParaRPr lang="en-IN" sz="2000" b="0" i="1" dirty="0"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ndalus" pitchFamily="2" charset="-78"/>
                          <a:cs typeface="Andalus" pitchFamily="2" charset="-78"/>
                        </a:rPr>
                        <a:t>Type-A</a:t>
                      </a:r>
                      <a:endParaRPr lang="en-IN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ndalus" pitchFamily="2" charset="-78"/>
                          <a:cs typeface="Andalus" pitchFamily="2" charset="-78"/>
                        </a:rPr>
                        <a:t>Pork skin</a:t>
                      </a:r>
                      <a:endParaRPr lang="en-IN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ndalus" pitchFamily="2" charset="-78"/>
                          <a:cs typeface="Andalus" pitchFamily="2" charset="-78"/>
                        </a:rPr>
                        <a:t>     9</a:t>
                      </a:r>
                      <a:endParaRPr lang="en-IN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ndalus" pitchFamily="2" charset="-78"/>
                          <a:cs typeface="Andalus" pitchFamily="2" charset="-78"/>
                        </a:rPr>
                        <a:t>    Acidic</a:t>
                      </a:r>
                      <a:r>
                        <a:rPr lang="en-US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ndalus" pitchFamily="2" charset="-78"/>
                          <a:cs typeface="Andalus" pitchFamily="2" charset="-78"/>
                        </a:rPr>
                        <a:t> hydrolysis</a:t>
                      </a:r>
                      <a:endParaRPr lang="en-IN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ndalus" pitchFamily="2" charset="-78"/>
                          <a:cs typeface="Andalus" pitchFamily="2" charset="-78"/>
                        </a:rPr>
                        <a:t>Plasticity &amp; clarity</a:t>
                      </a:r>
                      <a:endParaRPr lang="en-IN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ndalus" pitchFamily="2" charset="-78"/>
                          <a:cs typeface="Andalus" pitchFamily="2" charset="-78"/>
                        </a:rPr>
                        <a:t>Type-B</a:t>
                      </a:r>
                      <a:endParaRPr lang="en-IN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ndalus" pitchFamily="2" charset="-78"/>
                          <a:cs typeface="Andalus" pitchFamily="2" charset="-78"/>
                        </a:rPr>
                        <a:t>Animal bones</a:t>
                      </a:r>
                      <a:endParaRPr lang="en-IN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ndalus" pitchFamily="2" charset="-78"/>
                          <a:cs typeface="Andalus" pitchFamily="2" charset="-78"/>
                        </a:rPr>
                        <a:t>     4.7</a:t>
                      </a:r>
                      <a:endParaRPr lang="en-IN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ndalus" pitchFamily="2" charset="-78"/>
                          <a:cs typeface="Andalus" pitchFamily="2" charset="-78"/>
                        </a:rPr>
                        <a:t>    alkaline</a:t>
                      </a:r>
                    </a:p>
                    <a:p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ndalus" pitchFamily="2" charset="-78"/>
                          <a:cs typeface="Andalus" pitchFamily="2" charset="-78"/>
                        </a:rPr>
                        <a:t>hydrolysis</a:t>
                      </a:r>
                      <a:endParaRPr lang="en-IN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ndalus" pitchFamily="2" charset="-78"/>
                          <a:cs typeface="Andalus" pitchFamily="2" charset="-78"/>
                        </a:rPr>
                        <a:t>Tough film</a:t>
                      </a:r>
                      <a:endParaRPr lang="en-IN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ndalus" pitchFamily="2" charset="-78"/>
                          <a:cs typeface="Andalus" pitchFamily="2" charset="-78"/>
                        </a:rPr>
                        <a:t>Acid-bone</a:t>
                      </a:r>
                      <a:endParaRPr lang="en-IN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ndalus" pitchFamily="2" charset="-78"/>
                          <a:cs typeface="Andalus" pitchFamily="2" charset="-78"/>
                        </a:rPr>
                        <a:t>Bone</a:t>
                      </a:r>
                      <a:endParaRPr lang="en-IN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ndalus" pitchFamily="2" charset="-78"/>
                          <a:cs typeface="Andalus" pitchFamily="2" charset="-78"/>
                        </a:rPr>
                        <a:t>  5.5-6.0</a:t>
                      </a:r>
                      <a:endParaRPr lang="en-IN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ndalus" pitchFamily="2" charset="-78"/>
                          <a:cs typeface="Andalus" pitchFamily="2" charset="-78"/>
                        </a:rPr>
                        <a:t>Acid</a:t>
                      </a:r>
                      <a:endParaRPr lang="en-IN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ndalus" pitchFamily="2" charset="-78"/>
                          <a:cs typeface="Andalus" pitchFamily="2" charset="-78"/>
                        </a:rPr>
                        <a:t>Intermediate</a:t>
                      </a:r>
                      <a:r>
                        <a:rPr lang="en-US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ndalus" pitchFamily="2" charset="-78"/>
                          <a:cs typeface="Andalus" pitchFamily="2" charset="-78"/>
                        </a:rPr>
                        <a:t> film character.</a:t>
                      </a:r>
                      <a:endParaRPr lang="en-IN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28600" y="457200"/>
            <a:ext cx="17828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>
                <a:solidFill>
                  <a:schemeClr val="accent1">
                    <a:lumMod val="50000"/>
                  </a:schemeClr>
                </a:solidFill>
                <a:latin typeface="Andalus" pitchFamily="2" charset="-78"/>
                <a:cs typeface="Andalus" pitchFamily="2" charset="-78"/>
              </a:rPr>
              <a:t>Source and types</a:t>
            </a:r>
            <a:endParaRPr lang="en-IN" b="1" u="sng" dirty="0" smtClean="0">
              <a:solidFill>
                <a:schemeClr val="accent1">
                  <a:lumMod val="50000"/>
                </a:schemeClr>
              </a:solidFill>
              <a:latin typeface="Andalus" pitchFamily="2" charset="-78"/>
              <a:cs typeface="Andalu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76216264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762000"/>
            <a:ext cx="6324600" cy="397031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b="1" u="sng" dirty="0" smtClean="0">
                <a:solidFill>
                  <a:schemeClr val="accent1">
                    <a:lumMod val="50000"/>
                  </a:schemeClr>
                </a:solidFill>
                <a:latin typeface="Andalus" pitchFamily="2" charset="-78"/>
                <a:cs typeface="Andalus" pitchFamily="2" charset="-78"/>
              </a:rPr>
              <a:t>Importance of plasticizers</a:t>
            </a:r>
            <a:r>
              <a:rPr lang="en-US" sz="2400" dirty="0" smtClean="0">
                <a:latin typeface="Andalus" pitchFamily="2" charset="-78"/>
                <a:cs typeface="Andalus" pitchFamily="2" charset="-78"/>
              </a:rPr>
              <a:t>:</a:t>
            </a:r>
          </a:p>
          <a:p>
            <a:endParaRPr lang="en-US" sz="2400" dirty="0" smtClean="0">
              <a:latin typeface="Andalus" pitchFamily="2" charset="-78"/>
              <a:cs typeface="Andalus" pitchFamily="2" charset="-78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ndalus" pitchFamily="2" charset="-78"/>
                <a:cs typeface="Andalus" pitchFamily="2" charset="-78"/>
              </a:rPr>
              <a:t>Plasticizer</a:t>
            </a:r>
            <a:r>
              <a:rPr lang="en-IN" sz="2400" dirty="0" smtClean="0">
                <a:solidFill>
                  <a:schemeClr val="accent1">
                    <a:lumMod val="50000"/>
                  </a:schemeClr>
                </a:solidFill>
                <a:latin typeface="Andalus" pitchFamily="2" charset="-78"/>
                <a:cs typeface="Andalus" pitchFamily="2" charset="-78"/>
              </a:rPr>
              <a:t> α softness</a:t>
            </a:r>
          </a:p>
          <a:p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Andalus" pitchFamily="2" charset="-78"/>
              <a:cs typeface="Andalus" pitchFamily="2" charset="-78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ndalus" pitchFamily="2" charset="-78"/>
                <a:cs typeface="Andalus" pitchFamily="2" charset="-78"/>
              </a:rPr>
              <a:t>Determines disintegration and dissolution characters</a:t>
            </a:r>
          </a:p>
          <a:p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Andalus" pitchFamily="2" charset="-78"/>
              <a:cs typeface="Andalus" pitchFamily="2" charset="-78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ndalus" pitchFamily="2" charset="-78"/>
                <a:cs typeface="Andalus" pitchFamily="2" charset="-78"/>
              </a:rPr>
              <a:t>Must be compatible with fill formulation with minimum migration.</a:t>
            </a:r>
          </a:p>
          <a:p>
            <a:endParaRPr lang="en-US" dirty="0" smtClean="0"/>
          </a:p>
          <a:p>
            <a:endParaRPr lang="en-I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A3D50-BA96-463F-929A-E25A999978D1}" type="slidenum">
              <a:rPr lang="en-IN" smtClean="0"/>
              <a:pPr/>
              <a:t>11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6886663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685800"/>
            <a:ext cx="7467600" cy="34163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chemeClr val="accent1">
                    <a:lumMod val="50000"/>
                  </a:schemeClr>
                </a:solidFill>
                <a:latin typeface="Andalus" pitchFamily="2" charset="-78"/>
                <a:cs typeface="Andalus" pitchFamily="2" charset="-78"/>
              </a:rPr>
              <a:t>WATER:</a:t>
            </a:r>
          </a:p>
          <a:p>
            <a:endParaRPr lang="en-US" sz="2400" dirty="0" smtClean="0">
              <a:latin typeface="Andalus" pitchFamily="2" charset="-78"/>
              <a:cs typeface="Andalus" pitchFamily="2" charset="-78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ndalus" pitchFamily="2" charset="-78"/>
                <a:cs typeface="Andalus" pitchFamily="2" charset="-78"/>
              </a:rPr>
              <a:t>To ensure proper processing during gel preparation and soft gel encapsulation.</a:t>
            </a:r>
          </a:p>
          <a:p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Andalus" pitchFamily="2" charset="-78"/>
              <a:cs typeface="Andalus" pitchFamily="2" charset="-78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ndalus" pitchFamily="2" charset="-78"/>
                <a:cs typeface="Andalus" pitchFamily="2" charset="-78"/>
              </a:rPr>
              <a:t>Excess-capsules become soft and fuse</a:t>
            </a:r>
          </a:p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ndalus" pitchFamily="2" charset="-78"/>
                <a:cs typeface="Andalus" pitchFamily="2" charset="-78"/>
              </a:rPr>
              <a:t>Insufficient-hard and embrittle</a:t>
            </a:r>
          </a:p>
          <a:p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Andalus" pitchFamily="2" charset="-78"/>
              <a:cs typeface="Andalus" pitchFamily="2" charset="-78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ndalus" pitchFamily="2" charset="-78"/>
                <a:cs typeface="Andalus" pitchFamily="2" charset="-78"/>
              </a:rPr>
              <a:t>Equilibrium moisture content 6-10%w/w</a:t>
            </a:r>
            <a:endParaRPr lang="en-IN" sz="2400" dirty="0">
              <a:solidFill>
                <a:schemeClr val="accent1">
                  <a:lumMod val="50000"/>
                </a:schemeClr>
              </a:solidFill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A3D50-BA96-463F-929A-E25A999978D1}" type="slidenum">
              <a:rPr lang="en-IN" smtClean="0"/>
              <a:pPr/>
              <a:t>12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54966724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457200"/>
            <a:ext cx="7772400" cy="467820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chemeClr val="bg2">
                    <a:lumMod val="25000"/>
                  </a:schemeClr>
                </a:solidFill>
                <a:latin typeface="Andalus" pitchFamily="2" charset="-78"/>
                <a:cs typeface="Andalus" pitchFamily="2" charset="-78"/>
              </a:rPr>
              <a:t>COLORS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ndalus" pitchFamily="2" charset="-78"/>
                <a:cs typeface="Andalus" pitchFamily="2" charset="-78"/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ndalus" pitchFamily="2" charset="-78"/>
                <a:cs typeface="Andalus" pitchFamily="2" charset="-78"/>
              </a:rPr>
              <a:t>An important aspect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ndalus" pitchFamily="2" charset="-78"/>
                <a:cs typeface="Andalus" pitchFamily="2" charset="-78"/>
              </a:rPr>
              <a:t>The color of the capsule shell should never be lighter in hue than capsulated material.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ndalus" pitchFamily="2" charset="-78"/>
                <a:cs typeface="Andalus" pitchFamily="2" charset="-78"/>
              </a:rPr>
              <a:t>Test for any reaction with the compound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ndalus" pitchFamily="2" charset="-78"/>
                <a:cs typeface="Andalus" pitchFamily="2" charset="-78"/>
              </a:rPr>
              <a:t>Dark spots with iron compounds</a:t>
            </a:r>
          </a:p>
          <a:p>
            <a:endParaRPr lang="en-US" sz="2000" dirty="0" smtClean="0">
              <a:solidFill>
                <a:schemeClr val="bg2">
                  <a:lumMod val="25000"/>
                </a:schemeClr>
              </a:solidFill>
              <a:latin typeface="Andalus" pitchFamily="2" charset="-78"/>
              <a:cs typeface="Andalus" pitchFamily="2" charset="-78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ndalus" pitchFamily="2" charset="-78"/>
                <a:cs typeface="Andalus" pitchFamily="2" charset="-78"/>
              </a:rPr>
              <a:t>Clear colors –clear type fill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ndalus" pitchFamily="2" charset="-78"/>
                <a:cs typeface="Andalus" pitchFamily="2" charset="-78"/>
              </a:rPr>
              <a:t>Opaque –suspensions</a:t>
            </a:r>
          </a:p>
          <a:p>
            <a:pPr>
              <a:buFont typeface="Wingdings" pitchFamily="2" charset="2"/>
              <a:buChar char="Ø"/>
            </a:pPr>
            <a:r>
              <a:rPr lang="en-US" sz="2000" u="sng" dirty="0" smtClean="0">
                <a:solidFill>
                  <a:schemeClr val="bg2">
                    <a:lumMod val="25000"/>
                  </a:schemeClr>
                </a:solidFill>
                <a:latin typeface="Andalus" pitchFamily="2" charset="-78"/>
                <a:cs typeface="Andalus" pitchFamily="2" charset="-78"/>
              </a:rPr>
              <a:t>Titanium dioxide-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ndalus" pitchFamily="2" charset="-78"/>
                <a:cs typeface="Andalus" pitchFamily="2" charset="-78"/>
              </a:rPr>
              <a:t>As an opaquant and also to protect light sensitive ingredients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ndalus" pitchFamily="2" charset="-78"/>
                <a:cs typeface="Andalus" pitchFamily="2" charset="-78"/>
              </a:rPr>
              <a:t>In combination with different dyes produces different colors</a:t>
            </a:r>
          </a:p>
          <a:p>
            <a:endParaRPr lang="en-US" sz="2000" dirty="0" smtClean="0">
              <a:solidFill>
                <a:schemeClr val="bg2">
                  <a:lumMod val="25000"/>
                </a:schemeClr>
              </a:solidFill>
              <a:latin typeface="Andalus" pitchFamily="2" charset="-78"/>
              <a:cs typeface="Andalus" pitchFamily="2" charset="-78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Andalus" pitchFamily="2" charset="-78"/>
                <a:cs typeface="Andalus" pitchFamily="2" charset="-78"/>
              </a:rPr>
              <a:t>FD&amp;C,D&amp;C approved colors must be used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A3D50-BA96-463F-929A-E25A999978D1}" type="slidenum">
              <a:rPr lang="en-IN" smtClean="0"/>
              <a:pPr/>
              <a:t>13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92344330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533400"/>
            <a:ext cx="7162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chemeClr val="accent1">
                    <a:lumMod val="50000"/>
                  </a:schemeClr>
                </a:solidFill>
                <a:latin typeface="Andalus" pitchFamily="2" charset="-78"/>
                <a:cs typeface="Andalus" pitchFamily="2" charset="-78"/>
              </a:rPr>
              <a:t>PRESERVATIVES</a:t>
            </a:r>
          </a:p>
          <a:p>
            <a:endParaRPr lang="en-US" sz="2400" dirty="0" smtClean="0">
              <a:latin typeface="Andalus" pitchFamily="2" charset="-78"/>
              <a:cs typeface="Andalus" pitchFamily="2" charset="-78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ndalus" pitchFamily="2" charset="-78"/>
                <a:cs typeface="Andalus" pitchFamily="2" charset="-78"/>
              </a:rPr>
              <a:t>Microbial growth occurs due to presence of moisture.</a:t>
            </a:r>
          </a:p>
          <a:p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Andalus" pitchFamily="2" charset="-78"/>
              <a:cs typeface="Andalus" pitchFamily="2" charset="-78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ndalus" pitchFamily="2" charset="-78"/>
                <a:cs typeface="Andalus" pitchFamily="2" charset="-78"/>
              </a:rPr>
              <a:t>Examples:</a:t>
            </a:r>
          </a:p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ndalus" pitchFamily="2" charset="-78"/>
                <a:cs typeface="Andalus" pitchFamily="2" charset="-78"/>
              </a:rPr>
              <a:t>Methyl paraben</a:t>
            </a:r>
          </a:p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ndalus" pitchFamily="2" charset="-78"/>
                <a:cs typeface="Andalus" pitchFamily="2" charset="-78"/>
              </a:rPr>
              <a:t>Propyl paraben</a:t>
            </a:r>
          </a:p>
          <a:p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Andalus" pitchFamily="2" charset="-78"/>
              <a:cs typeface="Andalus" pitchFamily="2" charset="-78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ndalus" pitchFamily="2" charset="-78"/>
                <a:cs typeface="Andalus" pitchFamily="2" charset="-78"/>
              </a:rPr>
              <a:t>Humectants-glycerin</a:t>
            </a:r>
          </a:p>
          <a:p>
            <a:endParaRPr lang="en-US" dirty="0" smtClean="0"/>
          </a:p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A3D50-BA96-463F-929A-E25A999978D1}" type="slidenum">
              <a:rPr lang="en-IN" smtClean="0"/>
              <a:pPr/>
              <a:t>14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5434013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381000"/>
            <a:ext cx="76962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u="sng" dirty="0" smtClean="0">
                <a:solidFill>
                  <a:schemeClr val="bg2">
                    <a:lumMod val="25000"/>
                  </a:schemeClr>
                </a:solidFill>
                <a:latin typeface="Andalus" pitchFamily="2" charset="-78"/>
                <a:cs typeface="Andalus" pitchFamily="2" charset="-78"/>
              </a:rPr>
              <a:t>FILL FORMULATION</a:t>
            </a:r>
            <a:r>
              <a:rPr lang="en-US" sz="2400" dirty="0" smtClean="0">
                <a:latin typeface="Andalus" pitchFamily="2" charset="-78"/>
                <a:cs typeface="Andalus" pitchFamily="2" charset="-78"/>
              </a:rPr>
              <a:t>:</a:t>
            </a:r>
          </a:p>
          <a:p>
            <a:pPr>
              <a:buFont typeface="Wingdings" pitchFamily="2" charset="2"/>
              <a:buChar char="Ø"/>
            </a:pPr>
            <a:endParaRPr lang="en-US" sz="2400" dirty="0" smtClean="0">
              <a:latin typeface="Andalus" pitchFamily="2" charset="-78"/>
              <a:cs typeface="Andalus" pitchFamily="2" charset="-78"/>
            </a:endParaRPr>
          </a:p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ndalus" pitchFamily="2" charset="-78"/>
                <a:cs typeface="Andalus" pitchFamily="2" charset="-78"/>
              </a:rPr>
              <a:t>To dispense active compounds formulated as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ndalus" pitchFamily="2" charset="-78"/>
                <a:cs typeface="Andalus" pitchFamily="2" charset="-78"/>
              </a:rPr>
              <a:t>Liquids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ndalus" pitchFamily="2" charset="-78"/>
                <a:cs typeface="Andalus" pitchFamily="2" charset="-78"/>
              </a:rPr>
              <a:t>Semisolids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ndalus" pitchFamily="2" charset="-78"/>
                <a:cs typeface="Andalus" pitchFamily="2" charset="-78"/>
              </a:rPr>
              <a:t>Suspensions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ndalus" pitchFamily="2" charset="-78"/>
                <a:cs typeface="Andalus" pitchFamily="2" charset="-78"/>
              </a:rPr>
              <a:t>Micro emulsion preconcentrate(nanoemulsions)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ndalus" pitchFamily="2" charset="-78"/>
                <a:cs typeface="Andalus" pitchFamily="2" charset="-78"/>
              </a:rPr>
              <a:t>Dry powders</a:t>
            </a:r>
          </a:p>
          <a:p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Andalus" pitchFamily="2" charset="-78"/>
              <a:cs typeface="Andalus" pitchFamily="2" charset="-78"/>
            </a:endParaRPr>
          </a:p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ndalus" pitchFamily="2" charset="-78"/>
                <a:cs typeface="Andalus" pitchFamily="2" charset="-78"/>
              </a:rPr>
              <a:t>They are formulated such that</a:t>
            </a:r>
          </a:p>
          <a:p>
            <a:pPr marL="400050" indent="-400050">
              <a:buAutoNum type="romanLcParenBoth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ndalus" pitchFamily="2" charset="-78"/>
                <a:cs typeface="Andalus" pitchFamily="2" charset="-78"/>
              </a:rPr>
              <a:t>Smallest possible capsule consistent with maximum amount of  ingredient and it is physically stable.</a:t>
            </a:r>
          </a:p>
          <a:p>
            <a:pPr marL="400050" indent="-400050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ndalus" pitchFamily="2" charset="-78"/>
                <a:cs typeface="Andalus" pitchFamily="2" charset="-78"/>
              </a:rPr>
              <a:t>(ii) Therapeutically effective</a:t>
            </a:r>
          </a:p>
          <a:p>
            <a:pPr marL="400050" indent="-400050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ndalus" pitchFamily="2" charset="-78"/>
                <a:cs typeface="Andalus" pitchFamily="2" charset="-78"/>
              </a:rPr>
              <a:t>(iii)Production efficiency</a:t>
            </a:r>
          </a:p>
          <a:p>
            <a:pPr marL="400050" indent="-400050">
              <a:buAutoNum type="romanLcParenBoth"/>
            </a:pPr>
            <a:endParaRPr lang="en-US" dirty="0" smtClean="0"/>
          </a:p>
          <a:p>
            <a:pPr marL="400050" indent="-400050">
              <a:buAutoNum type="romanLcParenBoth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A3D50-BA96-463F-929A-E25A999978D1}" type="slidenum">
              <a:rPr lang="en-IN" smtClean="0"/>
              <a:pPr/>
              <a:t>15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8300950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304800"/>
            <a:ext cx="8763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u="sng" dirty="0" smtClean="0">
                <a:solidFill>
                  <a:schemeClr val="accent1">
                    <a:lumMod val="50000"/>
                  </a:schemeClr>
                </a:solidFill>
                <a:latin typeface="Andalus" pitchFamily="2" charset="-78"/>
                <a:cs typeface="Andalus" pitchFamily="2" charset="-78"/>
              </a:rPr>
              <a:t>Liquids:</a:t>
            </a:r>
          </a:p>
          <a:p>
            <a:pPr>
              <a:buFont typeface="Wingdings" pitchFamily="2" charset="2"/>
              <a:buChar char="Ø"/>
            </a:pPr>
            <a:endParaRPr lang="en-US" sz="2400" dirty="0" smtClean="0">
              <a:latin typeface="Andalus" pitchFamily="2" charset="-78"/>
              <a:cs typeface="Andalus" pitchFamily="2" charset="-78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ndalus" pitchFamily="2" charset="-78"/>
                <a:cs typeface="Andalus" pitchFamily="2" charset="-78"/>
              </a:rPr>
              <a:t>Determine the solubility of drug in range of pharmaceutically acceptable solvents.</a:t>
            </a:r>
          </a:p>
          <a:p>
            <a:pPr>
              <a:buFont typeface="Arial" pitchFamily="34" charset="0"/>
              <a:buChar char="•"/>
            </a:pPr>
            <a:r>
              <a:rPr lang="en-US" sz="2400" u="sng" dirty="0" smtClean="0">
                <a:solidFill>
                  <a:schemeClr val="accent1">
                    <a:lumMod val="50000"/>
                  </a:schemeClr>
                </a:solidFill>
                <a:latin typeface="Andalus" pitchFamily="2" charset="-78"/>
                <a:cs typeface="Andalus" pitchFamily="2" charset="-78"/>
              </a:rPr>
              <a:t>Water-miscible liquids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ndalus" pitchFamily="2" charset="-78"/>
                <a:cs typeface="Andalus" pitchFamily="2" charset="-78"/>
              </a:rPr>
              <a:t>:</a:t>
            </a:r>
          </a:p>
          <a:p>
            <a:pPr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ndalus" pitchFamily="2" charset="-78"/>
                <a:cs typeface="Andalus" pitchFamily="2" charset="-78"/>
              </a:rPr>
              <a:t>PEG-400</a:t>
            </a:r>
          </a:p>
          <a:p>
            <a:pPr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ndalus" pitchFamily="2" charset="-78"/>
                <a:cs typeface="Andalus" pitchFamily="2" charset="-78"/>
              </a:rPr>
              <a:t>Polysorbates(non-ionic surfactants)</a:t>
            </a:r>
          </a:p>
          <a:p>
            <a:pPr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ndalus" pitchFamily="2" charset="-78"/>
                <a:cs typeface="Andalus" pitchFamily="2" charset="-78"/>
              </a:rPr>
              <a:t>5-10% of propylene glycol, ethanol, glycerin</a:t>
            </a:r>
          </a:p>
          <a:p>
            <a:pPr>
              <a:buFont typeface="Arial" pitchFamily="34" charset="0"/>
              <a:buChar char="•"/>
            </a:pPr>
            <a:r>
              <a:rPr lang="en-US" sz="2400" u="sng" dirty="0" smtClean="0">
                <a:solidFill>
                  <a:schemeClr val="accent1">
                    <a:lumMod val="50000"/>
                  </a:schemeClr>
                </a:solidFill>
                <a:latin typeface="Andalus" pitchFamily="2" charset="-78"/>
                <a:cs typeface="Andalus" pitchFamily="2" charset="-78"/>
              </a:rPr>
              <a:t>Water-immiscible liquids</a:t>
            </a:r>
            <a:r>
              <a:rPr lang="en-US" sz="2400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2" charset="-78"/>
                <a:cs typeface="Andalus" pitchFamily="2" charset="-78"/>
              </a:rPr>
              <a:t>:</a:t>
            </a:r>
          </a:p>
          <a:p>
            <a:pPr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ndalus" pitchFamily="2" charset="-78"/>
                <a:cs typeface="Andalus" pitchFamily="2" charset="-78"/>
              </a:rPr>
              <a:t>Vegetable oils</a:t>
            </a:r>
          </a:p>
          <a:p>
            <a:pPr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ndalus" pitchFamily="2" charset="-78"/>
                <a:cs typeface="Andalus" pitchFamily="2" charset="-78"/>
              </a:rPr>
              <a:t>Aliphatic &amp; Aromatic chlorinated hydrocarbons</a:t>
            </a:r>
          </a:p>
          <a:p>
            <a:pPr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ndalus" pitchFamily="2" charset="-78"/>
                <a:cs typeface="Andalus" pitchFamily="2" charset="-78"/>
              </a:rPr>
              <a:t>Esters</a:t>
            </a:r>
          </a:p>
          <a:p>
            <a:pPr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ndalus" pitchFamily="2" charset="-78"/>
                <a:cs typeface="Andalus" pitchFamily="2" charset="-78"/>
              </a:rPr>
              <a:t>Ethers</a:t>
            </a:r>
          </a:p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ndalus" pitchFamily="2" charset="-78"/>
                <a:cs typeface="Andalus" pitchFamily="2" charset="-78"/>
              </a:rPr>
              <a:t>   </a:t>
            </a:r>
            <a:endParaRPr lang="en-IN" sz="2400" dirty="0">
              <a:solidFill>
                <a:schemeClr val="accent1">
                  <a:lumMod val="50000"/>
                </a:schemeClr>
              </a:solidFill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A3D50-BA96-463F-929A-E25A999978D1}" type="slidenum">
              <a:rPr lang="en-IN" smtClean="0"/>
              <a:pPr/>
              <a:t>16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69071105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838200"/>
            <a:ext cx="6705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chemeClr val="accent1">
                    <a:lumMod val="50000"/>
                  </a:schemeClr>
                </a:solidFill>
                <a:latin typeface="Andalus" pitchFamily="2" charset="-78"/>
                <a:cs typeface="Andalus" pitchFamily="2" charset="-78"/>
              </a:rPr>
              <a:t>Liquids which can not be incorporated</a:t>
            </a:r>
            <a:r>
              <a:rPr lang="en-US" sz="2400" dirty="0" smtClean="0">
                <a:latin typeface="Andalus" pitchFamily="2" charset="-78"/>
                <a:cs typeface="Andalus" pitchFamily="2" charset="-78"/>
              </a:rPr>
              <a:t>:</a:t>
            </a:r>
          </a:p>
          <a:p>
            <a:endParaRPr lang="en-US" sz="2400" dirty="0" smtClean="0">
              <a:latin typeface="Andalus" pitchFamily="2" charset="-78"/>
              <a:cs typeface="Andalus" pitchFamily="2" charset="-78"/>
            </a:endParaRPr>
          </a:p>
          <a:p>
            <a:pPr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ndalus" pitchFamily="2" charset="-78"/>
                <a:cs typeface="Andalus" pitchFamily="2" charset="-78"/>
              </a:rPr>
              <a:t>Water-in more than 5% of total formulation</a:t>
            </a:r>
          </a:p>
          <a:p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Andalus" pitchFamily="2" charset="-78"/>
              <a:cs typeface="Andalus" pitchFamily="2" charset="-78"/>
            </a:endParaRPr>
          </a:p>
          <a:p>
            <a:pPr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ndalus" pitchFamily="2" charset="-78"/>
                <a:cs typeface="Andalus" pitchFamily="2" charset="-78"/>
              </a:rPr>
              <a:t>Ethyl alcohol</a:t>
            </a:r>
          </a:p>
          <a:p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Andalus" pitchFamily="2" charset="-78"/>
              <a:cs typeface="Andalus" pitchFamily="2" charset="-78"/>
            </a:endParaRPr>
          </a:p>
          <a:p>
            <a:pPr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ndalus" pitchFamily="2" charset="-78"/>
                <a:cs typeface="Andalus" pitchFamily="2" charset="-78"/>
              </a:rPr>
              <a:t>Aldehydes</a:t>
            </a:r>
          </a:p>
          <a:p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Andalus" pitchFamily="2" charset="-78"/>
              <a:cs typeface="Andalus" pitchFamily="2" charset="-78"/>
            </a:endParaRPr>
          </a:p>
          <a:p>
            <a:pPr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ndalus" pitchFamily="2" charset="-78"/>
                <a:cs typeface="Andalus" pitchFamily="2" charset="-78"/>
              </a:rPr>
              <a:t>Liquids with extremes of pH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A3D50-BA96-463F-929A-E25A999978D1}" type="slidenum">
              <a:rPr lang="en-IN" smtClean="0"/>
              <a:pPr/>
              <a:t>17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64693852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u="sng" dirty="0" smtClean="0">
                <a:solidFill>
                  <a:schemeClr val="bg2">
                    <a:lumMod val="25000"/>
                  </a:schemeClr>
                </a:solidFill>
                <a:effectLst/>
                <a:latin typeface="Andalus" pitchFamily="2" charset="-78"/>
                <a:cs typeface="Andalus" pitchFamily="2" charset="-78"/>
              </a:rPr>
              <a:t>Methods of manufacture:</a:t>
            </a:r>
            <a:br>
              <a:rPr lang="en-US" sz="2400" u="sng" dirty="0" smtClean="0">
                <a:solidFill>
                  <a:schemeClr val="bg2">
                    <a:lumMod val="25000"/>
                  </a:schemeClr>
                </a:solidFill>
                <a:effectLst/>
                <a:latin typeface="Andalus" pitchFamily="2" charset="-78"/>
                <a:cs typeface="Andalus" pitchFamily="2" charset="-78"/>
              </a:rPr>
            </a:br>
            <a:r>
              <a:rPr lang="en-US" sz="2400" u="sng" dirty="0" smtClean="0">
                <a:solidFill>
                  <a:schemeClr val="bg2">
                    <a:lumMod val="25000"/>
                  </a:schemeClr>
                </a:solidFill>
                <a:effectLst/>
                <a:latin typeface="Andalus" pitchFamily="2" charset="-78"/>
                <a:cs typeface="Andalus" pitchFamily="2" charset="-78"/>
              </a:rPr>
              <a:t>1.Plate press method</a:t>
            </a:r>
            <a:r>
              <a:rPr lang="en-US" sz="2400" u="sng" dirty="0" smtClean="0">
                <a:solidFill>
                  <a:schemeClr val="bg2">
                    <a:lumMod val="25000"/>
                  </a:schemeClr>
                </a:solidFill>
                <a:effectLst/>
              </a:rPr>
              <a:t>:</a:t>
            </a:r>
            <a:endParaRPr lang="en-IN" dirty="0"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ndalus" pitchFamily="2" charset="-78"/>
                <a:cs typeface="Andalus" pitchFamily="2" charset="-78"/>
              </a:rPr>
              <a:t>Semi-automatic batch process</a:t>
            </a:r>
          </a:p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ndalus" pitchFamily="2" charset="-78"/>
                <a:cs typeface="Andalus" pitchFamily="2" charset="-78"/>
              </a:rPr>
              <a:t>Gelatin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ndalus" pitchFamily="2" charset="-78"/>
                <a:cs typeface="Andalus" pitchFamily="2" charset="-78"/>
              </a:rPr>
              <a:t>sheets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ndalus" pitchFamily="2" charset="-78"/>
                <a:cs typeface="Andalus" pitchFamily="2" charset="-78"/>
              </a:rPr>
              <a:t>placed on a mold, liquid medication is evenly poured and distributed on it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ndalus" pitchFamily="2" charset="-78"/>
                <a:cs typeface="Andalus" pitchFamily="2" charset="-78"/>
              </a:rPr>
              <a:t>. 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Andalus" pitchFamily="2" charset="-78"/>
              <a:cs typeface="Andalus" pitchFamily="2" charset="-78"/>
            </a:endParaRPr>
          </a:p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ndalus" pitchFamily="2" charset="-78"/>
                <a:cs typeface="Andalus" pitchFamily="2" charset="-78"/>
              </a:rPr>
              <a:t>A second sheet of gelatin is carefully is placed on the top of the medication.</a:t>
            </a:r>
          </a:p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ndalus" pitchFamily="2" charset="-78"/>
                <a:cs typeface="Andalus" pitchFamily="2" charset="-78"/>
              </a:rPr>
              <a:t>Apply pressure to the mold to form a fill and sealed capsule simultaneously.</a:t>
            </a:r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Andalus" pitchFamily="2" charset="-78"/>
              <a:cs typeface="Andalus" pitchFamily="2" charset="-78"/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A3D50-BA96-463F-929A-E25A999978D1}" type="slidenum">
              <a:rPr lang="en-IN" smtClean="0"/>
              <a:pPr/>
              <a:t>18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09253070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u="sng" dirty="0" smtClean="0">
                <a:solidFill>
                  <a:schemeClr val="bg2">
                    <a:lumMod val="25000"/>
                  </a:schemeClr>
                </a:solidFill>
                <a:effectLst/>
                <a:latin typeface="Andalus" pitchFamily="2" charset="-78"/>
                <a:cs typeface="Andalus" pitchFamily="2" charset="-78"/>
              </a:rPr>
              <a:t>2.Rotary die process</a:t>
            </a:r>
            <a:endParaRPr lang="en-IN" sz="2800" u="sng" dirty="0">
              <a:solidFill>
                <a:schemeClr val="bg2">
                  <a:lumMod val="25000"/>
                </a:schemeClr>
              </a:solidFill>
              <a:effectLst/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ndalus" pitchFamily="2" charset="-78"/>
                <a:cs typeface="Andalus" pitchFamily="2" charset="-78"/>
              </a:rPr>
              <a:t>Patented by Robert.P.Scherer in 1933</a:t>
            </a:r>
          </a:p>
          <a:p>
            <a:r>
              <a:rPr lang="en-US" sz="2400" u="sng" dirty="0" smtClean="0">
                <a:solidFill>
                  <a:schemeClr val="accent1">
                    <a:lumMod val="50000"/>
                  </a:schemeClr>
                </a:solidFill>
                <a:latin typeface="Andalus" pitchFamily="2" charset="-78"/>
                <a:cs typeface="Andalus" pitchFamily="2" charset="-78"/>
              </a:rPr>
              <a:t>Principle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ndalus" pitchFamily="2" charset="-78"/>
                <a:cs typeface="Andalus" pitchFamily="2" charset="-78"/>
              </a:rPr>
              <a:t>: </a:t>
            </a:r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  <a:latin typeface="Andalus" pitchFamily="2" charset="-78"/>
                <a:cs typeface="Andalus" pitchFamily="2" charset="-78"/>
              </a:rPr>
              <a:t>Two independent processes take place, often simultaneously,yielding two different materials.</a:t>
            </a:r>
            <a:r>
              <a:rPr lang="en-IN" sz="2400" i="1" dirty="0" smtClean="0">
                <a:solidFill>
                  <a:schemeClr val="accent1">
                    <a:lumMod val="50000"/>
                  </a:schemeClr>
                </a:solidFill>
                <a:latin typeface="Andalus" pitchFamily="2" charset="-78"/>
                <a:cs typeface="Andalus" pitchFamily="2" charset="-78"/>
              </a:rPr>
              <a:t>Both are united in the encapsulation process that produces wet soft gels</a:t>
            </a:r>
            <a:r>
              <a:rPr lang="en-IN" sz="2400" i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hlinkClick r:id="rId3"/>
              </a:rPr>
              <a:t>https://</a:t>
            </a:r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www.youtube.com/watch?v=pu9bvGlCxVc</a:t>
            </a:r>
            <a:endParaRPr lang="en-US" sz="24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2400" i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A3D50-BA96-463F-929A-E25A999978D1}" type="slidenum">
              <a:rPr lang="en-IN" smtClean="0"/>
              <a:pPr/>
              <a:t>19</a:t>
            </a:fld>
            <a:endParaRPr lang="en-IN" dirty="0"/>
          </a:p>
        </p:txBody>
      </p:sp>
      <p:pic>
        <p:nvPicPr>
          <p:cNvPr id="6" name="Picture 2" descr="C:\Users\4810T\Pictures\pharmagel_pi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4191000"/>
            <a:ext cx="5029200" cy="23089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4411325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Andalus" pitchFamily="2" charset="-78"/>
                <a:cs typeface="Andalus" pitchFamily="2" charset="-78"/>
              </a:rPr>
              <a:t>Soft Gelatin Capsules</a:t>
            </a:r>
            <a:endParaRPr lang="en-IN" dirty="0">
              <a:latin typeface="Andalus" pitchFamily="2" charset="-78"/>
              <a:cs typeface="Andalus" pitchFamily="2" charset="-78"/>
            </a:endParaRPr>
          </a:p>
        </p:txBody>
      </p:sp>
      <p:pic>
        <p:nvPicPr>
          <p:cNvPr id="1026" name="Picture 2" descr="C:\Users\4810T\Pictures\softgel-left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5867400" y="1981200"/>
            <a:ext cx="2627194" cy="1676400"/>
          </a:xfrm>
          <a:prstGeom prst="rect">
            <a:avLst/>
          </a:prstGeom>
          <a:noFill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E5A3D50-BA96-463F-929A-E25A999978D1}" type="slidenum">
              <a:rPr lang="en-IN" smtClean="0"/>
              <a:pPr/>
              <a:t>2</a:t>
            </a:fld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2350533"/>
            <a:ext cx="5486400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ndalus" pitchFamily="2" charset="-78"/>
                <a:cs typeface="Andalus" pitchFamily="2" charset="-78"/>
              </a:rPr>
              <a:t>Definition:</a:t>
            </a:r>
          </a:p>
          <a:p>
            <a:pPr>
              <a:buFont typeface="Arial" pitchFamily="34" charset="0"/>
              <a:buChar char="•"/>
            </a:pPr>
            <a:r>
              <a:rPr lang="en-IN" sz="2400" dirty="0" smtClean="0">
                <a:solidFill>
                  <a:schemeClr val="accent1">
                    <a:lumMod val="50000"/>
                  </a:schemeClr>
                </a:solidFill>
                <a:latin typeface="Andalus" pitchFamily="2" charset="-78"/>
                <a:cs typeface="Andalus" pitchFamily="2" charset="-78"/>
              </a:rPr>
              <a:t>Soft Gelatin Capsules are one-piece forms that encase a predetermined dose of liquid or semi liquid fill. </a:t>
            </a:r>
          </a:p>
          <a:p>
            <a:pPr>
              <a:buFont typeface="Arial" pitchFamily="34" charset="0"/>
              <a:buChar char="•"/>
            </a:pPr>
            <a:r>
              <a:rPr lang="en-IN" sz="2400" dirty="0" smtClean="0">
                <a:solidFill>
                  <a:schemeClr val="accent1">
                    <a:lumMod val="50000"/>
                  </a:schemeClr>
                </a:solidFill>
                <a:latin typeface="Andalus" pitchFamily="2" charset="-78"/>
                <a:cs typeface="Andalus" pitchFamily="2" charset="-78"/>
              </a:rPr>
              <a:t>Filled and hermetically sealed in a single operation</a:t>
            </a:r>
          </a:p>
          <a:p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4810T\Desktop\untitled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304800"/>
            <a:ext cx="5486400" cy="5651790"/>
          </a:xfrm>
          <a:prstGeom prst="rect">
            <a:avLst/>
          </a:prstGeom>
          <a:ln w="228600" cap="sq" cmpd="thickThin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A3D50-BA96-463F-929A-E25A999978D1}" type="slidenum">
              <a:rPr lang="en-IN" smtClean="0"/>
              <a:pPr/>
              <a:t>20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0891212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762000"/>
            <a:ext cx="5410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N" sz="2400" b="1" u="sng" dirty="0" smtClean="0">
                <a:solidFill>
                  <a:schemeClr val="accent1">
                    <a:lumMod val="50000"/>
                  </a:schemeClr>
                </a:solidFill>
                <a:latin typeface="Andalus" pitchFamily="2" charset="-78"/>
                <a:cs typeface="Andalus" pitchFamily="2" charset="-78"/>
              </a:rPr>
              <a:t>Encapsulation Process</a:t>
            </a:r>
          </a:p>
          <a:p>
            <a:pPr>
              <a:buFont typeface="Arial" pitchFamily="34" charset="0"/>
              <a:buChar char="•"/>
            </a:pPr>
            <a:r>
              <a:rPr lang="en-IN" sz="2400" dirty="0" smtClean="0">
                <a:solidFill>
                  <a:schemeClr val="accent1">
                    <a:lumMod val="50000"/>
                  </a:schemeClr>
                </a:solidFill>
                <a:latin typeface="Andalus" pitchFamily="2" charset="-78"/>
                <a:cs typeface="Andalus" pitchFamily="2" charset="-78"/>
              </a:rPr>
              <a:t>Gelatin ribbons are brought together and the medicine is injected from the segment(S) into the die pocket from the pump(P).</a:t>
            </a:r>
          </a:p>
          <a:p>
            <a:pPr>
              <a:buFont typeface="Arial" pitchFamily="34" charset="0"/>
              <a:buChar char="•"/>
            </a:pPr>
            <a:r>
              <a:rPr lang="en-IN" sz="2400" dirty="0" smtClean="0">
                <a:solidFill>
                  <a:schemeClr val="accent1">
                    <a:lumMod val="50000"/>
                  </a:schemeClr>
                </a:solidFill>
                <a:latin typeface="Andalus" pitchFamily="2" charset="-78"/>
                <a:cs typeface="Andalus" pitchFamily="2" charset="-78"/>
              </a:rPr>
              <a:t>The necessary temperature for sealing is provided by the segment(S) and </a:t>
            </a:r>
          </a:p>
          <a:p>
            <a:r>
              <a:rPr lang="en-IN" sz="2400" dirty="0" smtClean="0">
                <a:solidFill>
                  <a:schemeClr val="accent1">
                    <a:lumMod val="50000"/>
                  </a:schemeClr>
                </a:solidFill>
                <a:latin typeface="Andalus" pitchFamily="2" charset="-78"/>
                <a:cs typeface="Andalus" pitchFamily="2" charset="-78"/>
              </a:rPr>
              <a:t>pressure provided by the die rolls(D).</a:t>
            </a:r>
            <a:endParaRPr lang="en-IN" sz="2400" dirty="0">
              <a:solidFill>
                <a:schemeClr val="accent1">
                  <a:lumMod val="50000"/>
                </a:schemeClr>
              </a:solidFill>
              <a:latin typeface="Andalus" pitchFamily="2" charset="-78"/>
              <a:cs typeface="Andalus" pitchFamily="2" charset="-7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762000"/>
            <a:ext cx="2895600" cy="44958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A3D50-BA96-463F-929A-E25A999978D1}" type="slidenum">
              <a:rPr lang="en-IN" smtClean="0"/>
              <a:pPr/>
              <a:t>21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25197638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685800"/>
            <a:ext cx="6629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u="sng" dirty="0" smtClean="0">
                <a:solidFill>
                  <a:schemeClr val="accent1">
                    <a:lumMod val="50000"/>
                  </a:schemeClr>
                </a:solidFill>
                <a:latin typeface="Andalus" pitchFamily="2" charset="-78"/>
                <a:cs typeface="Andalus" pitchFamily="2" charset="-78"/>
              </a:rPr>
              <a:t>Typical parts of the machine</a:t>
            </a:r>
            <a:r>
              <a:rPr lang="en-IN" sz="2400" dirty="0" smtClean="0">
                <a:solidFill>
                  <a:schemeClr val="accent1">
                    <a:lumMod val="50000"/>
                  </a:schemeClr>
                </a:solidFill>
                <a:latin typeface="Andalus" pitchFamily="2" charset="-78"/>
                <a:cs typeface="Andalus" pitchFamily="2" charset="-78"/>
              </a:rPr>
              <a:t>:</a:t>
            </a:r>
          </a:p>
          <a:p>
            <a:r>
              <a:rPr lang="en-IN" sz="2400" dirty="0" smtClean="0">
                <a:solidFill>
                  <a:schemeClr val="accent1">
                    <a:lumMod val="50000"/>
                  </a:schemeClr>
                </a:solidFill>
                <a:latin typeface="Andalus" pitchFamily="2" charset="-78"/>
                <a:cs typeface="Andalus" pitchFamily="2" charset="-78"/>
              </a:rPr>
              <a:t>01. Spreader Box</a:t>
            </a:r>
          </a:p>
          <a:p>
            <a:r>
              <a:rPr lang="en-IN" sz="2400" dirty="0" smtClean="0">
                <a:solidFill>
                  <a:schemeClr val="accent1">
                    <a:lumMod val="50000"/>
                  </a:schemeClr>
                </a:solidFill>
                <a:latin typeface="Andalus" pitchFamily="2" charset="-78"/>
                <a:cs typeface="Andalus" pitchFamily="2" charset="-78"/>
              </a:rPr>
              <a:t>02. Cooling Drum</a:t>
            </a:r>
          </a:p>
          <a:p>
            <a:r>
              <a:rPr lang="en-IN" sz="2400" dirty="0" smtClean="0">
                <a:solidFill>
                  <a:schemeClr val="accent1">
                    <a:lumMod val="50000"/>
                  </a:schemeClr>
                </a:solidFill>
                <a:latin typeface="Andalus" pitchFamily="2" charset="-78"/>
                <a:cs typeface="Andalus" pitchFamily="2" charset="-78"/>
              </a:rPr>
              <a:t>03. Oil Lubrication Roller</a:t>
            </a:r>
          </a:p>
          <a:p>
            <a:r>
              <a:rPr lang="en-IN" sz="2400" dirty="0" smtClean="0">
                <a:solidFill>
                  <a:schemeClr val="accent1">
                    <a:lumMod val="50000"/>
                  </a:schemeClr>
                </a:solidFill>
                <a:latin typeface="Andalus" pitchFamily="2" charset="-78"/>
                <a:cs typeface="Andalus" pitchFamily="2" charset="-78"/>
              </a:rPr>
              <a:t>04. Gelatin Ribbon Guide Roller</a:t>
            </a:r>
          </a:p>
          <a:p>
            <a:r>
              <a:rPr lang="en-IN" sz="2400" dirty="0" smtClean="0">
                <a:solidFill>
                  <a:schemeClr val="accent1">
                    <a:lumMod val="50000"/>
                  </a:schemeClr>
                </a:solidFill>
                <a:latin typeface="Andalus" pitchFamily="2" charset="-78"/>
                <a:cs typeface="Andalus" pitchFamily="2" charset="-78"/>
              </a:rPr>
              <a:t>05. Die Roll</a:t>
            </a:r>
          </a:p>
          <a:p>
            <a:r>
              <a:rPr lang="en-IN" sz="2400" dirty="0" smtClean="0">
                <a:solidFill>
                  <a:schemeClr val="accent1">
                    <a:lumMod val="50000"/>
                  </a:schemeClr>
                </a:solidFill>
                <a:latin typeface="Andalus" pitchFamily="2" charset="-78"/>
                <a:cs typeface="Andalus" pitchFamily="2" charset="-78"/>
              </a:rPr>
              <a:t>06. Injection Wedge</a:t>
            </a:r>
          </a:p>
          <a:p>
            <a:r>
              <a:rPr lang="en-IN" sz="2400" dirty="0" smtClean="0">
                <a:solidFill>
                  <a:schemeClr val="accent1">
                    <a:lumMod val="50000"/>
                  </a:schemeClr>
                </a:solidFill>
                <a:latin typeface="Andalus" pitchFamily="2" charset="-78"/>
                <a:cs typeface="Andalus" pitchFamily="2" charset="-78"/>
              </a:rPr>
              <a:t>07. Capsule Stripper</a:t>
            </a:r>
          </a:p>
          <a:p>
            <a:r>
              <a:rPr lang="en-IN" sz="2400" dirty="0" smtClean="0">
                <a:solidFill>
                  <a:schemeClr val="accent1">
                    <a:lumMod val="50000"/>
                  </a:schemeClr>
                </a:solidFill>
                <a:latin typeface="Andalus" pitchFamily="2" charset="-78"/>
                <a:cs typeface="Andalus" pitchFamily="2" charset="-78"/>
              </a:rPr>
              <a:t>08. Conveyor</a:t>
            </a:r>
          </a:p>
          <a:p>
            <a:r>
              <a:rPr lang="en-IN" sz="2400" dirty="0" smtClean="0">
                <a:solidFill>
                  <a:schemeClr val="accent1">
                    <a:lumMod val="50000"/>
                  </a:schemeClr>
                </a:solidFill>
                <a:latin typeface="Andalus" pitchFamily="2" charset="-78"/>
                <a:cs typeface="Andalus" pitchFamily="2" charset="-78"/>
              </a:rPr>
              <a:t>09. Medicine Filling Hopper</a:t>
            </a:r>
          </a:p>
          <a:p>
            <a:r>
              <a:rPr lang="en-IN" sz="2400" dirty="0" smtClean="0">
                <a:solidFill>
                  <a:schemeClr val="accent1">
                    <a:lumMod val="50000"/>
                  </a:schemeClr>
                </a:solidFill>
                <a:latin typeface="Andalus" pitchFamily="2" charset="-78"/>
                <a:cs typeface="Andalus" pitchFamily="2" charset="-78"/>
              </a:rPr>
              <a:t>10. Medicine Filling Pump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A3D50-BA96-463F-929A-E25A999978D1}" type="slidenum">
              <a:rPr lang="en-IN" smtClean="0"/>
              <a:pPr/>
              <a:t>22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33605776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A3D50-BA96-463F-929A-E25A999978D1}" type="slidenum">
              <a:rPr lang="en-IN" smtClean="0"/>
              <a:pPr/>
              <a:t>23</a:t>
            </a:fld>
            <a:endParaRPr lang="en-IN" dirty="0"/>
          </a:p>
        </p:txBody>
      </p:sp>
      <p:pic>
        <p:nvPicPr>
          <p:cNvPr id="3" name="Picture 2" descr="C:\Users\4810T\Pictures\soft%20gel%20machine%20schematic%20portrait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2400" y="228600"/>
            <a:ext cx="8763000" cy="6400800"/>
          </a:xfrm>
          <a:prstGeom prst="rect">
            <a:avLst/>
          </a:prstGeom>
          <a:solidFill>
            <a:schemeClr val="bg2">
              <a:lumMod val="25000"/>
            </a:schemeClr>
          </a:solidFill>
          <a:ln w="228600" cap="sq" cmpd="thickThin">
            <a:solidFill>
              <a:schemeClr val="bg2">
                <a:lumMod val="2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29216446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1047851"/>
            <a:ext cx="5243481" cy="4133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 rot="16200000" flipH="1">
            <a:off x="4305300" y="4914900"/>
            <a:ext cx="13716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419600" y="57150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ndalus" pitchFamily="2" charset="-78"/>
                <a:cs typeface="Andalus" pitchFamily="2" charset="-78"/>
              </a:rPr>
              <a:t>Change gear</a:t>
            </a:r>
          </a:p>
          <a:p>
            <a:endParaRPr lang="en-IN" dirty="0"/>
          </a:p>
        </p:txBody>
      </p:sp>
      <p:cxnSp>
        <p:nvCxnSpPr>
          <p:cNvPr id="9" name="Straight Connector 8"/>
          <p:cNvCxnSpPr/>
          <p:nvPr/>
        </p:nvCxnSpPr>
        <p:spPr>
          <a:xfrm rot="10800000">
            <a:off x="1752600" y="2895600"/>
            <a:ext cx="106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7200" y="2438400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ndalus" pitchFamily="2" charset="-78"/>
                <a:cs typeface="Andalus" pitchFamily="2" charset="-78"/>
              </a:rPr>
              <a:t>Injection</a:t>
            </a: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ndalus" pitchFamily="2" charset="-78"/>
                <a:cs typeface="Andalus" pitchFamily="2" charset="-78"/>
              </a:rPr>
              <a:t>segment</a:t>
            </a:r>
          </a:p>
          <a:p>
            <a:r>
              <a:rPr lang="en-US" dirty="0" smtClean="0"/>
              <a:t>                 </a:t>
            </a:r>
            <a:endParaRPr lang="en-IN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6781800" y="3048000"/>
            <a:ext cx="1295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153400" y="28956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ndalus" pitchFamily="2" charset="-78"/>
                <a:cs typeface="Andalus" pitchFamily="2" charset="-78"/>
              </a:rPr>
              <a:t>Die</a:t>
            </a: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ndalus" pitchFamily="2" charset="-78"/>
                <a:cs typeface="Andalus" pitchFamily="2" charset="-78"/>
              </a:rPr>
              <a:t>rolls </a:t>
            </a:r>
            <a:endParaRPr lang="en-IN" dirty="0">
              <a:solidFill>
                <a:schemeClr val="bg2">
                  <a:lumMod val="25000"/>
                </a:schemeClr>
              </a:solidFill>
              <a:latin typeface="Andalus" pitchFamily="2" charset="-78"/>
              <a:cs typeface="Andalus" pitchFamily="2" charset="-78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rot="10800000" flipV="1">
            <a:off x="1600200" y="3887788"/>
            <a:ext cx="1600200" cy="746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52400" y="37338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ndalus" pitchFamily="2" charset="-78"/>
                <a:cs typeface="Andalus" pitchFamily="2" charset="-78"/>
              </a:rPr>
              <a:t>Distribution </a:t>
            </a: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ndalus" pitchFamily="2" charset="-78"/>
                <a:cs typeface="Andalus" pitchFamily="2" charset="-78"/>
              </a:rPr>
              <a:t>plate</a:t>
            </a:r>
            <a:endParaRPr lang="en-IN" dirty="0">
              <a:solidFill>
                <a:schemeClr val="bg2">
                  <a:lumMod val="25000"/>
                </a:schemeClr>
              </a:solidFill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A3D50-BA96-463F-929A-E25A999978D1}" type="slidenum">
              <a:rPr lang="en-IN" smtClean="0"/>
              <a:pPr/>
              <a:t>24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76486153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4267200"/>
            <a:ext cx="3657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N" dirty="0" smtClean="0">
                <a:solidFill>
                  <a:schemeClr val="accent1">
                    <a:lumMod val="50000"/>
                  </a:schemeClr>
                </a:solidFill>
                <a:latin typeface="Andalus" pitchFamily="2" charset="-78"/>
                <a:cs typeface="Andalus" pitchFamily="2" charset="-78"/>
              </a:rPr>
              <a:t>The soft gelatin capsule encapsulation machine wedge heater/ heating element is very important for making good quality softgels</a:t>
            </a:r>
            <a:endParaRPr lang="en-IN" dirty="0">
              <a:solidFill>
                <a:schemeClr val="accent1">
                  <a:lumMod val="50000"/>
                </a:schemeClr>
              </a:solidFill>
              <a:latin typeface="Andalus" pitchFamily="2" charset="-78"/>
              <a:cs typeface="Andalus" pitchFamily="2" charset="-78"/>
            </a:endParaRPr>
          </a:p>
        </p:txBody>
      </p:sp>
      <p:pic>
        <p:nvPicPr>
          <p:cNvPr id="2049" name="Picture 1" descr="http://img.alibaba.com/img/product/24/90/79/62/249079621.jpg?12505788000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066800"/>
            <a:ext cx="3764280" cy="30480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A3D50-BA96-463F-929A-E25A999978D1}" type="slidenum">
              <a:rPr lang="en-IN" smtClean="0"/>
              <a:pPr/>
              <a:t>25</a:t>
            </a:fld>
            <a:endParaRPr lang="en-IN" dirty="0"/>
          </a:p>
        </p:txBody>
      </p:sp>
      <p:pic>
        <p:nvPicPr>
          <p:cNvPr id="1026" name="Picture 2" descr="C:\Users\4810T\Pictures\spreader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1066800"/>
            <a:ext cx="2381250" cy="34766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638800" y="48006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u="sng" dirty="0" smtClean="0">
                <a:solidFill>
                  <a:schemeClr val="bg2">
                    <a:lumMod val="25000"/>
                  </a:schemeClr>
                </a:solidFill>
                <a:latin typeface="Andalus" pitchFamily="2" charset="-78"/>
                <a:cs typeface="Andalus" pitchFamily="2" charset="-78"/>
              </a:rPr>
              <a:t>Spreader box</a:t>
            </a:r>
            <a:endParaRPr lang="en-IN" u="sng" dirty="0">
              <a:solidFill>
                <a:schemeClr val="bg2">
                  <a:lumMod val="25000"/>
                </a:schemeClr>
              </a:solidFill>
              <a:latin typeface="Andalus" pitchFamily="2" charset="-78"/>
              <a:cs typeface="Andalu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56662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609600"/>
            <a:ext cx="6934200" cy="553997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u="sng" dirty="0" smtClean="0">
                <a:solidFill>
                  <a:schemeClr val="accent1">
                    <a:lumMod val="50000"/>
                  </a:schemeClr>
                </a:solidFill>
                <a:latin typeface="Andalus" pitchFamily="2" charset="-78"/>
                <a:cs typeface="Andalus" pitchFamily="2" charset="-78"/>
              </a:rPr>
              <a:t>Drying:</a:t>
            </a:r>
          </a:p>
          <a:p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Andalus" pitchFamily="2" charset="-78"/>
              <a:cs typeface="Andalus" pitchFamily="2" charset="-78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ndalus" pitchFamily="2" charset="-78"/>
                <a:cs typeface="Andalus" pitchFamily="2" charset="-78"/>
              </a:rPr>
              <a:t>Tumble dryer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Andalus" pitchFamily="2" charset="-78"/>
              <a:cs typeface="Andalus" pitchFamily="2" charset="-78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ndalus" pitchFamily="2" charset="-78"/>
                <a:cs typeface="Andalus" pitchFamily="2" charset="-78"/>
              </a:rPr>
              <a:t>Tray drying</a:t>
            </a:r>
          </a:p>
          <a:p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Andalus" pitchFamily="2" charset="-78"/>
              <a:cs typeface="Andalus" pitchFamily="2" charset="-78"/>
            </a:endParaRPr>
          </a:p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ndalus" pitchFamily="2" charset="-78"/>
                <a:cs typeface="Andalus" pitchFamily="2" charset="-78"/>
              </a:rPr>
              <a:t>Moisture content-toluene distillation method</a:t>
            </a:r>
          </a:p>
          <a:p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Andalus" pitchFamily="2" charset="-78"/>
              <a:cs typeface="Andalus" pitchFamily="2" charset="-78"/>
            </a:endParaRPr>
          </a:p>
          <a:p>
            <a:r>
              <a:rPr lang="en-US" sz="2400" u="sng" dirty="0" smtClean="0">
                <a:solidFill>
                  <a:schemeClr val="accent1">
                    <a:lumMod val="50000"/>
                  </a:schemeClr>
                </a:solidFill>
                <a:latin typeface="Andalus" pitchFamily="2" charset="-78"/>
                <a:cs typeface="Andalus" pitchFamily="2" charset="-78"/>
              </a:rPr>
              <a:t>Bulk holding container</a:t>
            </a:r>
          </a:p>
          <a:p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Andalus" pitchFamily="2" charset="-78"/>
              <a:cs typeface="Andalus" pitchFamily="2" charset="-78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ndalus" pitchFamily="2" charset="-78"/>
                <a:cs typeface="Andalus" pitchFamily="2" charset="-78"/>
              </a:rPr>
              <a:t>Washing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ndalus" pitchFamily="2" charset="-78"/>
                <a:cs typeface="Andalus" pitchFamily="2" charset="-78"/>
              </a:rPr>
              <a:t>Offline printing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ndalus" pitchFamily="2" charset="-78"/>
                <a:cs typeface="Andalus" pitchFamily="2" charset="-78"/>
              </a:rPr>
              <a:t>Inspecting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ndalus" pitchFamily="2" charset="-78"/>
                <a:cs typeface="Andalus" pitchFamily="2" charset="-78"/>
              </a:rPr>
              <a:t>packaging</a:t>
            </a:r>
          </a:p>
          <a:p>
            <a:endParaRPr lang="en-US" dirty="0" smtClean="0"/>
          </a:p>
        </p:txBody>
      </p:sp>
      <p:pic>
        <p:nvPicPr>
          <p:cNvPr id="4098" name="Picture 2" descr="C:\Users\4810T\Pictures\soft-gelatin-capsule-tray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1426084"/>
            <a:ext cx="2133600" cy="233629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629400" y="403860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latin typeface="Andalus" pitchFamily="2" charset="-78"/>
                <a:cs typeface="Andalus" pitchFamily="2" charset="-78"/>
              </a:rPr>
              <a:t>Tray dryer</a:t>
            </a:r>
            <a:endParaRPr lang="en-IN" sz="2000" u="sng" dirty="0"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A3D50-BA96-463F-929A-E25A999978D1}" type="slidenum">
              <a:rPr lang="en-IN" smtClean="0"/>
              <a:pPr/>
              <a:t>26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56414578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A3D50-BA96-463F-929A-E25A999978D1}" type="slidenum">
              <a:rPr lang="en-IN" smtClean="0"/>
              <a:pPr/>
              <a:t>27</a:t>
            </a:fld>
            <a:endParaRPr lang="en-IN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920031"/>
            <a:ext cx="7924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u="sng" dirty="0" smtClean="0">
                <a:solidFill>
                  <a:schemeClr val="accent1">
                    <a:lumMod val="50000"/>
                  </a:schemeClr>
                </a:solidFill>
                <a:latin typeface="Andalus" pitchFamily="2" charset="-78"/>
                <a:cs typeface="Andalus" pitchFamily="2" charset="-78"/>
              </a:rPr>
              <a:t>Product quality considerations</a:t>
            </a:r>
            <a:r>
              <a:rPr lang="en-US" sz="2000" dirty="0" smtClean="0">
                <a:latin typeface="Andalus" pitchFamily="2" charset="-78"/>
                <a:cs typeface="Andalus" pitchFamily="2" charset="-78"/>
              </a:rPr>
              <a:t>:</a:t>
            </a:r>
          </a:p>
          <a:p>
            <a:r>
              <a:rPr lang="en-US" sz="2400" u="sng" dirty="0" smtClean="0">
                <a:solidFill>
                  <a:schemeClr val="bg2">
                    <a:lumMod val="25000"/>
                  </a:schemeClr>
                </a:solidFill>
                <a:latin typeface="Andalus" pitchFamily="2" charset="-78"/>
                <a:cs typeface="Andalus" pitchFamily="2" charset="-78"/>
              </a:rPr>
              <a:t>Final product testing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Andalus" pitchFamily="2" charset="-78"/>
                <a:cs typeface="Andalus" pitchFamily="2" charset="-78"/>
              </a:rPr>
              <a:t>Microbiological testing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Andalus" pitchFamily="2" charset="-78"/>
                <a:cs typeface="Andalus" pitchFamily="2" charset="-78"/>
              </a:rPr>
              <a:t>Assay and identity of activities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Andalus" pitchFamily="2" charset="-78"/>
                <a:cs typeface="Andalus" pitchFamily="2" charset="-78"/>
              </a:rPr>
              <a:t>Physical appearance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Andalus" pitchFamily="2" charset="-78"/>
                <a:cs typeface="Andalus" pitchFamily="2" charset="-78"/>
              </a:rPr>
              <a:t>Fill weight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Andalus" pitchFamily="2" charset="-78"/>
                <a:cs typeface="Andalus" pitchFamily="2" charset="-78"/>
              </a:rPr>
              <a:t>Dissolution &amp; disintegration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Andalus" pitchFamily="2" charset="-78"/>
                <a:cs typeface="Andalus" pitchFamily="2" charset="-78"/>
              </a:rPr>
              <a:t>Dosage uniformity</a:t>
            </a:r>
            <a:endParaRPr lang="en-IN" sz="2400" dirty="0">
              <a:solidFill>
                <a:schemeClr val="bg2">
                  <a:lumMod val="25000"/>
                </a:schemeClr>
              </a:solidFill>
              <a:latin typeface="Andalus" pitchFamily="2" charset="-78"/>
              <a:cs typeface="Andalu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87431141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A3D50-BA96-463F-929A-E25A999978D1}" type="slidenum">
              <a:rPr lang="en-IN" smtClean="0"/>
              <a:pPr/>
              <a:t>28</a:t>
            </a:fld>
            <a:endParaRPr lang="en-IN" dirty="0"/>
          </a:p>
        </p:txBody>
      </p:sp>
      <p:pic>
        <p:nvPicPr>
          <p:cNvPr id="1026" name="Picture 2" descr="C:\Users\4810T\Pictures\thankyo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457200"/>
            <a:ext cx="4724400" cy="5791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5283950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i="1" u="sng" dirty="0" smtClean="0">
                <a:solidFill>
                  <a:schemeClr val="accent1">
                    <a:lumMod val="50000"/>
                  </a:schemeClr>
                </a:solidFill>
                <a:latin typeface="Andalus" pitchFamily="2" charset="-78"/>
                <a:cs typeface="Andalus" pitchFamily="2" charset="-78"/>
              </a:rPr>
              <a:t>Advantages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Andalus" pitchFamily="2" charset="-78"/>
                <a:cs typeface="Andalus" pitchFamily="2" charset="-78"/>
              </a:rPr>
              <a:t>:</a:t>
            </a:r>
            <a:endParaRPr lang="en-IN" sz="2800" dirty="0">
              <a:solidFill>
                <a:schemeClr val="accent1">
                  <a:lumMod val="50000"/>
                </a:schemeClr>
              </a:solidFill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ndalus" pitchFamily="2" charset="-78"/>
                <a:cs typeface="Andalus" pitchFamily="2" charset="-78"/>
              </a:rPr>
              <a:t>Improved bioavailability</a:t>
            </a:r>
          </a:p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ndalus" pitchFamily="2" charset="-78"/>
                <a:cs typeface="Andalus" pitchFamily="2" charset="-78"/>
              </a:rPr>
              <a:t>Enhanced drug stability</a:t>
            </a:r>
          </a:p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ndalus" pitchFamily="2" charset="-78"/>
                <a:cs typeface="Andalus" pitchFamily="2" charset="-78"/>
              </a:rPr>
              <a:t>Superior patient compliance</a:t>
            </a:r>
            <a:endParaRPr lang="en-IN" sz="2400" dirty="0" smtClean="0">
              <a:solidFill>
                <a:schemeClr val="accent1">
                  <a:lumMod val="50000"/>
                </a:schemeClr>
              </a:solidFill>
              <a:latin typeface="Andalus" pitchFamily="2" charset="-78"/>
              <a:cs typeface="Andalus" pitchFamily="2" charset="-78"/>
            </a:endParaRPr>
          </a:p>
          <a:p>
            <a:r>
              <a:rPr lang="en-IN" sz="2400" dirty="0" smtClean="0">
                <a:solidFill>
                  <a:schemeClr val="accent1">
                    <a:lumMod val="50000"/>
                  </a:schemeClr>
                </a:solidFill>
                <a:latin typeface="Andalus" pitchFamily="2" charset="-78"/>
                <a:cs typeface="Andalus" pitchFamily="2" charset="-78"/>
              </a:rPr>
              <a:t>Product differentiation by colour, size and shape </a:t>
            </a:r>
          </a:p>
          <a:p>
            <a:r>
              <a:rPr lang="en-IN" sz="2400" dirty="0" smtClean="0">
                <a:solidFill>
                  <a:schemeClr val="accent1">
                    <a:lumMod val="50000"/>
                  </a:schemeClr>
                </a:solidFill>
                <a:latin typeface="Andalus" pitchFamily="2" charset="-78"/>
                <a:cs typeface="Andalus" pitchFamily="2" charset="-78"/>
              </a:rPr>
              <a:t>Portability and easy to swallow </a:t>
            </a:r>
          </a:p>
          <a:p>
            <a:r>
              <a:rPr lang="en-IN" sz="2400" dirty="0" smtClean="0">
                <a:solidFill>
                  <a:schemeClr val="accent1">
                    <a:lumMod val="50000"/>
                  </a:schemeClr>
                </a:solidFill>
                <a:latin typeface="Andalus" pitchFamily="2" charset="-78"/>
                <a:cs typeface="Andalus" pitchFamily="2" charset="-78"/>
              </a:rPr>
              <a:t>Bad taste masking</a:t>
            </a:r>
          </a:p>
          <a:p>
            <a:r>
              <a:rPr lang="en-IN" sz="2400" dirty="0" smtClean="0">
                <a:solidFill>
                  <a:schemeClr val="accent1">
                    <a:lumMod val="50000"/>
                  </a:schemeClr>
                </a:solidFill>
                <a:latin typeface="Andalus" pitchFamily="2" charset="-78"/>
                <a:cs typeface="Andalus" pitchFamily="2" charset="-78"/>
              </a:rPr>
              <a:t>Uniformity and precision dosage </a:t>
            </a:r>
            <a:endParaRPr lang="en-IN" sz="2400" dirty="0">
              <a:solidFill>
                <a:schemeClr val="accent1">
                  <a:lumMod val="50000"/>
                </a:schemeClr>
              </a:solidFill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E5A3D50-BA96-463F-929A-E25A999978D1}" type="slidenum">
              <a:rPr lang="en-IN" smtClean="0"/>
              <a:pPr/>
              <a:t>3</a:t>
            </a:fld>
            <a:endParaRPr lang="en-IN" dirty="0"/>
          </a:p>
        </p:txBody>
      </p:sp>
      <p:pic>
        <p:nvPicPr>
          <p:cNvPr id="5" name="Picture 7" descr="C:\Users\4810T\AppData\Local\Microsoft\Windows\Temporary Internet Files\Content.IE5\9HI15HGX\MPj0400633000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0"/>
            <a:ext cx="3810000" cy="27432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i="1" u="sng" dirty="0" smtClean="0">
                <a:solidFill>
                  <a:schemeClr val="accent1">
                    <a:lumMod val="50000"/>
                  </a:schemeClr>
                </a:solidFill>
                <a:latin typeface="Andalus" pitchFamily="2" charset="-78"/>
                <a:cs typeface="Andalus" pitchFamily="2" charset="-78"/>
              </a:rPr>
              <a:t/>
            </a:r>
            <a:br>
              <a:rPr lang="en-US" sz="2400" i="1" u="sng" dirty="0" smtClean="0">
                <a:solidFill>
                  <a:schemeClr val="accent1">
                    <a:lumMod val="50000"/>
                  </a:schemeClr>
                </a:solidFill>
                <a:latin typeface="Andalus" pitchFamily="2" charset="-78"/>
                <a:cs typeface="Andalus" pitchFamily="2" charset="-78"/>
              </a:rPr>
            </a:br>
            <a:r>
              <a:rPr lang="en-US" sz="2400" i="1" u="sng" dirty="0" smtClean="0">
                <a:solidFill>
                  <a:schemeClr val="accent1">
                    <a:lumMod val="50000"/>
                  </a:schemeClr>
                </a:solidFill>
                <a:latin typeface="Andalus" pitchFamily="2" charset="-78"/>
                <a:cs typeface="Andalus" pitchFamily="2" charset="-78"/>
              </a:rPr>
              <a:t/>
            </a:r>
            <a:br>
              <a:rPr lang="en-US" sz="2400" i="1" u="sng" dirty="0" smtClean="0">
                <a:solidFill>
                  <a:schemeClr val="accent1">
                    <a:lumMod val="50000"/>
                  </a:schemeClr>
                </a:solidFill>
                <a:latin typeface="Andalus" pitchFamily="2" charset="-78"/>
                <a:cs typeface="Andalus" pitchFamily="2" charset="-78"/>
              </a:rPr>
            </a:br>
            <a:r>
              <a:rPr lang="en-US" sz="3100" i="1" u="sng" dirty="0" smtClean="0">
                <a:solidFill>
                  <a:schemeClr val="accent1">
                    <a:lumMod val="50000"/>
                  </a:schemeClr>
                </a:solidFill>
                <a:latin typeface="Andalus" pitchFamily="2" charset="-78"/>
                <a:cs typeface="Andalus" pitchFamily="2" charset="-78"/>
              </a:rPr>
              <a:t>Limitations</a:t>
            </a:r>
            <a:r>
              <a:rPr lang="en-US" sz="3200" i="1" u="sng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3200" i="1" u="sng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en-IN" sz="3200" i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ndalus" pitchFamily="2" charset="-78"/>
                <a:cs typeface="Andalus" pitchFamily="2" charset="-78"/>
              </a:rPr>
              <a:t>Equipment</a:t>
            </a:r>
          </a:p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ndalus" pitchFamily="2" charset="-78"/>
                <a:cs typeface="Andalus" pitchFamily="2" charset="-78"/>
              </a:rPr>
              <a:t>Higher manufacturing cost as compared to tablets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E5A3D50-BA96-463F-929A-E25A999978D1}" type="slidenum">
              <a:rPr lang="en-IN" smtClean="0"/>
              <a:pPr/>
              <a:t>4</a:t>
            </a:fld>
            <a:endParaRPr lang="en-IN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970342"/>
              </p:ext>
            </p:extLst>
          </p:nvPr>
        </p:nvGraphicFramePr>
        <p:xfrm>
          <a:off x="0" y="635729"/>
          <a:ext cx="9144000" cy="5987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979714">
                <a:tc>
                  <a:txBody>
                    <a:bodyPr/>
                    <a:lstStyle/>
                    <a:p>
                      <a:r>
                        <a:rPr kumimoji="0" lang="en-US" sz="1800" b="1" kern="1200" baseline="0" dirty="0" smtClean="0">
                          <a:solidFill>
                            <a:schemeClr val="tx1"/>
                          </a:solidFill>
                          <a:latin typeface="Andalus" pitchFamily="2" charset="-78"/>
                          <a:ea typeface="+mn-ea"/>
                          <a:cs typeface="Andalus" pitchFamily="2" charset="-78"/>
                        </a:rPr>
                        <a:t>Criteria</a:t>
                      </a:r>
                      <a:endParaRPr lang="en-IN" dirty="0"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IN" sz="1800" b="1" kern="1200" baseline="0" dirty="0" smtClean="0">
                          <a:solidFill>
                            <a:schemeClr val="tx1"/>
                          </a:solidFill>
                          <a:latin typeface="Andalus" pitchFamily="2" charset="-78"/>
                          <a:ea typeface="+mn-ea"/>
                          <a:cs typeface="Andalus" pitchFamily="2" charset="-78"/>
                        </a:rPr>
                        <a:t>Hard Gelatin</a:t>
                      </a:r>
                    </a:p>
                    <a:p>
                      <a:r>
                        <a:rPr kumimoji="0" lang="en-IN" sz="1800" b="1" kern="1200" baseline="0" dirty="0" smtClean="0">
                          <a:solidFill>
                            <a:schemeClr val="tx1"/>
                          </a:solidFill>
                          <a:latin typeface="Andalus" pitchFamily="2" charset="-78"/>
                          <a:ea typeface="+mn-ea"/>
                          <a:cs typeface="Andalus" pitchFamily="2" charset="-78"/>
                        </a:rPr>
                        <a:t>Capsules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IN" sz="1800" b="1" kern="1200" baseline="0" dirty="0" smtClean="0">
                          <a:solidFill>
                            <a:schemeClr val="tx1"/>
                          </a:solidFill>
                          <a:latin typeface="Andalus" pitchFamily="2" charset="-78"/>
                          <a:ea typeface="+mn-ea"/>
                          <a:cs typeface="Andalus" pitchFamily="2" charset="-78"/>
                        </a:rPr>
                        <a:t>Soft Gelatin</a:t>
                      </a:r>
                    </a:p>
                    <a:p>
                      <a:r>
                        <a:rPr kumimoji="0" lang="en-IN" sz="1800" b="1" kern="1200" baseline="0" dirty="0" smtClean="0">
                          <a:solidFill>
                            <a:schemeClr val="tx1"/>
                          </a:solidFill>
                          <a:latin typeface="Andalus" pitchFamily="2" charset="-78"/>
                          <a:ea typeface="+mn-ea"/>
                          <a:cs typeface="Andalus" pitchFamily="2" charset="-78"/>
                        </a:rPr>
                        <a:t>Capsules</a:t>
                      </a:r>
                    </a:p>
                  </a:txBody>
                  <a:tcPr/>
                </a:tc>
              </a:tr>
              <a:tr h="544283">
                <a:tc>
                  <a:txBody>
                    <a:bodyPr/>
                    <a:lstStyle/>
                    <a:p>
                      <a:r>
                        <a:rPr kumimoji="0" lang="en-IN" sz="16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ndalus" pitchFamily="2" charset="-78"/>
                          <a:ea typeface="+mn-ea"/>
                          <a:cs typeface="Andalus" pitchFamily="2" charset="-78"/>
                        </a:rPr>
                        <a:t>Shell</a:t>
                      </a:r>
                      <a:endParaRPr lang="en-IN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6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ndalus" pitchFamily="2" charset="-78"/>
                          <a:ea typeface="+mn-ea"/>
                          <a:cs typeface="Andalus" pitchFamily="2" charset="-78"/>
                        </a:rPr>
                        <a:t>Less or not plasticized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IN" sz="16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ndalus" pitchFamily="2" charset="-78"/>
                          <a:ea typeface="+mn-ea"/>
                          <a:cs typeface="Andalus" pitchFamily="2" charset="-78"/>
                        </a:rPr>
                        <a:t>Plasticized (glycerin,</a:t>
                      </a:r>
                    </a:p>
                    <a:p>
                      <a:r>
                        <a:rPr kumimoji="0" lang="en-IN" sz="16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ndalus" pitchFamily="2" charset="-78"/>
                          <a:ea typeface="+mn-ea"/>
                          <a:cs typeface="Andalus" pitchFamily="2" charset="-78"/>
                        </a:rPr>
                        <a:t>propylene glycol, sorbitol)</a:t>
                      </a:r>
                    </a:p>
                  </a:txBody>
                  <a:tcPr/>
                </a:tc>
              </a:tr>
              <a:tr h="72716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ndalus" pitchFamily="2" charset="-78"/>
                          <a:cs typeface="Andalus" pitchFamily="2" charset="-78"/>
                        </a:rPr>
                        <a:t>Moisture</a:t>
                      </a:r>
                      <a:endParaRPr lang="en-IN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ndalus" pitchFamily="2" charset="-78"/>
                        <a:cs typeface="Andalus" pitchFamily="2" charset="-78"/>
                      </a:endParaRPr>
                    </a:p>
                    <a:p>
                      <a:r>
                        <a:rPr lang="en-US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ndalus" pitchFamily="2" charset="-78"/>
                          <a:cs typeface="Andalus" pitchFamily="2" charset="-78"/>
                        </a:rPr>
                        <a:t>12-16%</a:t>
                      </a:r>
                      <a:endParaRPr lang="en-IN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ndalus" pitchFamily="2" charset="-78"/>
                          <a:cs typeface="Andalus" pitchFamily="2" charset="-78"/>
                        </a:rPr>
                        <a:t>6-10%</a:t>
                      </a:r>
                      <a:endParaRPr lang="en-IN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kumimoji="0" lang="en-IN" sz="16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ndalus" pitchFamily="2" charset="-78"/>
                          <a:ea typeface="+mn-ea"/>
                          <a:cs typeface="Andalus" pitchFamily="2" charset="-78"/>
                        </a:rPr>
                        <a:t>Sizes and Shapes </a:t>
                      </a:r>
                      <a:endParaRPr lang="en-IN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6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ndalus" pitchFamily="2" charset="-78"/>
                          <a:ea typeface="+mn-ea"/>
                          <a:cs typeface="Andalus" pitchFamily="2" charset="-78"/>
                        </a:rPr>
                        <a:t>Limited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ndalus" pitchFamily="2" charset="-78"/>
                          <a:ea typeface="+mn-ea"/>
                          <a:cs typeface="Andalus" pitchFamily="2" charset="-78"/>
                        </a:rPr>
                        <a:t>Two-piece</a:t>
                      </a:r>
                      <a:endParaRPr kumimoji="0" lang="en-IN" sz="1600" kern="1200" baseline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ndalus" pitchFamily="2" charset="-78"/>
                        <a:ea typeface="+mn-ea"/>
                        <a:cs typeface="Andal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ndalus" pitchFamily="2" charset="-78"/>
                          <a:ea typeface="+mn-ea"/>
                          <a:cs typeface="Andalus" pitchFamily="2" charset="-78"/>
                        </a:rPr>
                        <a:t>One-piece</a:t>
                      </a:r>
                    </a:p>
                    <a:p>
                      <a:endParaRPr lang="en-IN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/>
                </a:tc>
              </a:tr>
              <a:tr h="979714">
                <a:tc>
                  <a:txBody>
                    <a:bodyPr/>
                    <a:lstStyle/>
                    <a:p>
                      <a:r>
                        <a:rPr kumimoji="0" lang="en-IN" sz="16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ndalus" pitchFamily="2" charset="-78"/>
                          <a:ea typeface="+mn-ea"/>
                          <a:cs typeface="Andalus" pitchFamily="2" charset="-78"/>
                        </a:rPr>
                        <a:t>Content </a:t>
                      </a:r>
                      <a:endParaRPr lang="en-IN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IN" sz="16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ndalus" pitchFamily="2" charset="-78"/>
                          <a:ea typeface="+mn-ea"/>
                          <a:cs typeface="Andalus" pitchFamily="2" charset="-78"/>
                        </a:rPr>
                        <a:t>Usually dry solids</a:t>
                      </a:r>
                      <a:endParaRPr lang="en-IN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IN" sz="16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ndalus" pitchFamily="2" charset="-78"/>
                          <a:ea typeface="+mn-ea"/>
                          <a:cs typeface="Andalus" pitchFamily="2" charset="-78"/>
                        </a:rPr>
                        <a:t>Usually liquids or suspensions</a:t>
                      </a:r>
                    </a:p>
                    <a:p>
                      <a:r>
                        <a:rPr kumimoji="0" lang="en-IN" sz="16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ndalus" pitchFamily="2" charset="-78"/>
                          <a:ea typeface="+mn-ea"/>
                          <a:cs typeface="Andalus" pitchFamily="2" charset="-78"/>
                        </a:rPr>
                        <a:t>(dry solids possible)</a:t>
                      </a:r>
                    </a:p>
                  </a:txBody>
                  <a:tcPr/>
                </a:tc>
              </a:tr>
              <a:tr h="979714">
                <a:tc>
                  <a:txBody>
                    <a:bodyPr/>
                    <a:lstStyle/>
                    <a:p>
                      <a:r>
                        <a:rPr kumimoji="0" lang="en-IN" sz="16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ndalus" pitchFamily="2" charset="-78"/>
                          <a:ea typeface="+mn-ea"/>
                          <a:cs typeface="Andalus" pitchFamily="2" charset="-78"/>
                        </a:rPr>
                        <a:t>Manufacture</a:t>
                      </a:r>
                      <a:endParaRPr lang="en-IN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IN" sz="16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ndalus" pitchFamily="2" charset="-78"/>
                          <a:ea typeface="+mn-ea"/>
                          <a:cs typeface="Andalus" pitchFamily="2" charset="-78"/>
                        </a:rPr>
                        <a:t>Shells made in one operation</a:t>
                      </a:r>
                    </a:p>
                    <a:p>
                      <a:r>
                        <a:rPr kumimoji="0" lang="en-IN" sz="16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ndalus" pitchFamily="2" charset="-78"/>
                          <a:ea typeface="+mn-ea"/>
                          <a:cs typeface="Andalus" pitchFamily="2" charset="-78"/>
                        </a:rPr>
                        <a:t>and filled in a separate process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IN" sz="16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ndalus" pitchFamily="2" charset="-78"/>
                          <a:ea typeface="+mn-ea"/>
                          <a:cs typeface="Andalus" pitchFamily="2" charset="-78"/>
                        </a:rPr>
                        <a:t>Formed/filled in one</a:t>
                      </a:r>
                    </a:p>
                    <a:p>
                      <a:r>
                        <a:rPr kumimoji="0" lang="en-IN" sz="16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ndalus" pitchFamily="2" charset="-78"/>
                          <a:ea typeface="+mn-ea"/>
                          <a:cs typeface="Andalus" pitchFamily="2" charset="-78"/>
                        </a:rPr>
                        <a:t>operation</a:t>
                      </a:r>
                    </a:p>
                  </a:txBody>
                  <a:tcPr/>
                </a:tc>
              </a:tr>
              <a:tr h="979714">
                <a:tc>
                  <a:txBody>
                    <a:bodyPr/>
                    <a:lstStyle/>
                    <a:p>
                      <a:r>
                        <a:rPr kumimoji="0" lang="en-IN" sz="16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ndalus" pitchFamily="2" charset="-78"/>
                          <a:ea typeface="+mn-ea"/>
                          <a:cs typeface="Andalus" pitchFamily="2" charset="-78"/>
                        </a:rPr>
                        <a:t>Closure</a:t>
                      </a:r>
                      <a:endParaRPr lang="en-IN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IN" sz="16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ndalus" pitchFamily="2" charset="-78"/>
                          <a:ea typeface="+mn-ea"/>
                          <a:cs typeface="Andalus" pitchFamily="2" charset="-78"/>
                        </a:rPr>
                        <a:t>Traditional friction-fit;</a:t>
                      </a:r>
                    </a:p>
                    <a:p>
                      <a:r>
                        <a:rPr kumimoji="0" lang="en-IN" sz="16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ndalus" pitchFamily="2" charset="-78"/>
                          <a:ea typeface="+mn-ea"/>
                          <a:cs typeface="Andalus" pitchFamily="2" charset="-78"/>
                        </a:rPr>
                        <a:t>mechanical interlock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IN" sz="16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ndalus" pitchFamily="2" charset="-78"/>
                          <a:ea typeface="+mn-ea"/>
                          <a:cs typeface="Andalus" pitchFamily="2" charset="-78"/>
                        </a:rPr>
                        <a:t>Hermetically sealed</a:t>
                      </a:r>
                    </a:p>
                    <a:p>
                      <a:r>
                        <a:rPr kumimoji="0" lang="en-IN" sz="16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ndalus" pitchFamily="2" charset="-78"/>
                          <a:ea typeface="+mn-ea"/>
                          <a:cs typeface="Andalus" pitchFamily="2" charset="-78"/>
                        </a:rPr>
                        <a:t>(inherent)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u="sng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ndalus" pitchFamily="2" charset="-78"/>
                <a:cs typeface="Andalus" pitchFamily="2" charset="-78"/>
              </a:rPr>
              <a:t>Hard Vs soft gelatin Capsules</a:t>
            </a:r>
          </a:p>
          <a:p>
            <a:pPr algn="ctr"/>
            <a:endParaRPr lang="en-US" sz="3200" b="1" u="sng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5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A3D50-BA96-463F-929A-E25A999978D1}" type="slidenum">
              <a:rPr lang="en-IN" smtClean="0"/>
              <a:pPr/>
              <a:t>5</a:t>
            </a:fld>
            <a:endParaRPr lang="en-IN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4810T\Pictures\69316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990600"/>
            <a:ext cx="2057400" cy="1447801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0" y="1"/>
            <a:ext cx="5562600" cy="914399"/>
          </a:xfrm>
        </p:spPr>
        <p:txBody>
          <a:bodyPr>
            <a:noAutofit/>
          </a:bodyPr>
          <a:lstStyle/>
          <a:p>
            <a:r>
              <a:rPr lang="en-US" sz="2800" b="0" u="sng" dirty="0" smtClean="0">
                <a:effectLst/>
                <a:latin typeface="Andalus" pitchFamily="2" charset="-78"/>
                <a:cs typeface="Andalus" pitchFamily="2" charset="-78"/>
              </a:rPr>
              <a:t>Frequently used capsule sizes   </a:t>
            </a:r>
            <a:endParaRPr lang="en-IN" sz="2800" b="0" u="sng" dirty="0">
              <a:effectLst/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304800" y="914400"/>
            <a:ext cx="2971800" cy="19812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ndalus" pitchFamily="2" charset="-78"/>
                <a:cs typeface="Andalus" pitchFamily="2" charset="-78"/>
              </a:rPr>
              <a:t>Oblong-20minim</a:t>
            </a:r>
          </a:p>
          <a:p>
            <a:pPr algn="l"/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ndalus" pitchFamily="2" charset="-78"/>
                <a:cs typeface="Andalus" pitchFamily="2" charset="-78"/>
              </a:rPr>
              <a:t>Oval-16minim</a:t>
            </a:r>
          </a:p>
          <a:p>
            <a:pPr algn="l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ndalus" pitchFamily="2" charset="-78"/>
                <a:cs typeface="Andalus" pitchFamily="2" charset="-78"/>
              </a:rPr>
              <a:t>Round-9minim</a:t>
            </a:r>
            <a:endParaRPr lang="en-IN" sz="2400" dirty="0">
              <a:solidFill>
                <a:schemeClr val="accent1">
                  <a:lumMod val="50000"/>
                </a:schemeClr>
              </a:solidFill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A3D50-BA96-463F-929A-E25A999978D1}" type="slidenum">
              <a:rPr lang="en-IN" smtClean="0"/>
              <a:pPr/>
              <a:t>6</a:t>
            </a:fld>
            <a:endParaRPr lang="en-IN" dirty="0"/>
          </a:p>
        </p:txBody>
      </p:sp>
      <p:sp>
        <p:nvSpPr>
          <p:cNvPr id="2" name="Rectangle 1"/>
          <p:cNvSpPr/>
          <p:nvPr/>
        </p:nvSpPr>
        <p:spPr>
          <a:xfrm rot="2944485">
            <a:off x="-132680" y="4031586"/>
            <a:ext cx="3102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404040"/>
                </a:solidFill>
                <a:latin typeface="Arial"/>
              </a:rPr>
              <a:t>1 Minim =</a:t>
            </a:r>
            <a:r>
              <a:rPr lang="en-US">
                <a:solidFill>
                  <a:srgbClr val="404040"/>
                </a:solidFill>
                <a:latin typeface="Arial"/>
              </a:rPr>
              <a:t> </a:t>
            </a:r>
            <a:r>
              <a:rPr lang="en-US" smtClean="0">
                <a:solidFill>
                  <a:srgbClr val="404040"/>
                </a:solidFill>
                <a:latin typeface="Arial"/>
              </a:rPr>
              <a:t>0.0612</a:t>
            </a:r>
            <a:r>
              <a:rPr lang="en-US" dirty="0">
                <a:solidFill>
                  <a:srgbClr val="404040"/>
                </a:solidFill>
                <a:latin typeface="Arial"/>
              </a:rPr>
              <a:t> </a:t>
            </a:r>
            <a:r>
              <a:rPr lang="en-US" u="sng" dirty="0" smtClean="0">
                <a:solidFill>
                  <a:srgbClr val="1D4994"/>
                </a:solidFill>
                <a:latin typeface="Arial"/>
              </a:rPr>
              <a:t>centimeter</a:t>
            </a:r>
            <a:endParaRPr lang="en-U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7" name="Picture 3" descr="C:\Users\4810T\Pictures\dieshapefu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A3D50-BA96-463F-929A-E25A999978D1}" type="slidenum">
              <a:rPr lang="en-IN" smtClean="0"/>
              <a:pPr/>
              <a:t>7</a:t>
            </a:fld>
            <a:endParaRPr lang="en-IN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57200" y="914400"/>
            <a:ext cx="1905000" cy="533400"/>
          </a:xfrm>
        </p:spPr>
        <p:txBody>
          <a:bodyPr>
            <a:normAutofit/>
          </a:bodyPr>
          <a:lstStyle/>
          <a:p>
            <a:r>
              <a:rPr lang="en-US" sz="1800" b="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2" charset="-78"/>
                <a:cs typeface="Andalus" pitchFamily="2" charset="-78"/>
              </a:rPr>
              <a:t>Category  I</a:t>
            </a:r>
            <a:endParaRPr lang="en-IN" sz="1800" b="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-228600" y="533400"/>
            <a:ext cx="7772400" cy="609600"/>
          </a:xfrm>
        </p:spPr>
        <p:txBody>
          <a:bodyPr/>
          <a:lstStyle/>
          <a:p>
            <a:r>
              <a:rPr lang="en-US" i="1" u="sng" dirty="0" smtClean="0">
                <a:latin typeface="Andalus" pitchFamily="2" charset="-78"/>
                <a:cs typeface="Andalus" pitchFamily="2" charset="-78"/>
              </a:rPr>
              <a:t>Additional components of gelatin mass</a:t>
            </a:r>
          </a:p>
          <a:p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A3D50-BA96-463F-929A-E25A999978D1}" type="slidenum">
              <a:rPr lang="en-IN" smtClean="0"/>
              <a:pPr/>
              <a:t>8</a:t>
            </a:fld>
            <a:endParaRPr lang="en-IN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06940"/>
              </p:ext>
            </p:extLst>
          </p:nvPr>
        </p:nvGraphicFramePr>
        <p:xfrm>
          <a:off x="1676400" y="1524000"/>
          <a:ext cx="6019800" cy="4092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2971800"/>
              </a:tblGrid>
              <a:tr h="482800">
                <a:tc>
                  <a:txBody>
                    <a:bodyPr/>
                    <a:lstStyle/>
                    <a:p>
                      <a:r>
                        <a:rPr lang="en-US" b="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dalus" pitchFamily="2" charset="-78"/>
                          <a:cs typeface="Andalus" pitchFamily="2" charset="-78"/>
                        </a:rPr>
                        <a:t>Ingredient</a:t>
                      </a:r>
                      <a:endParaRPr lang="en-IN" b="0" i="1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ndalus" pitchFamily="2" charset="-78"/>
                          <a:cs typeface="Andalus" pitchFamily="2" charset="-78"/>
                        </a:rPr>
                        <a:t>purpose</a:t>
                      </a:r>
                      <a:endParaRPr lang="en-IN" b="0" i="1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/>
                </a:tc>
              </a:tr>
              <a:tr h="482800">
                <a:tc>
                  <a:txBody>
                    <a:bodyPr/>
                    <a:lstStyle/>
                    <a:p>
                      <a:r>
                        <a:rPr lang="en-IN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ndalus" pitchFamily="2" charset="-78"/>
                          <a:cs typeface="Andalus" pitchFamily="2" charset="-78"/>
                        </a:rPr>
                        <a:t>glycerin</a:t>
                      </a:r>
                      <a:r>
                        <a:rPr lang="en-IN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ndalus" pitchFamily="2" charset="-78"/>
                          <a:cs typeface="Andalus" pitchFamily="2" charset="-78"/>
                        </a:rPr>
                        <a:t>, propylene glycol, sorbitol</a:t>
                      </a:r>
                      <a:endParaRPr lang="en-IN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ndalus" pitchFamily="2" charset="-78"/>
                          <a:cs typeface="Andalus" pitchFamily="2" charset="-78"/>
                        </a:rPr>
                        <a:t>Plasticized</a:t>
                      </a:r>
                      <a:endParaRPr lang="en-IN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/>
                </a:tc>
              </a:tr>
              <a:tr h="4828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ndalus" pitchFamily="2" charset="-78"/>
                          <a:cs typeface="Andalus" pitchFamily="2" charset="-78"/>
                        </a:rPr>
                        <a:t>Parabens</a:t>
                      </a:r>
                      <a:endParaRPr lang="en-IN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ndalus" pitchFamily="2" charset="-78"/>
                          <a:cs typeface="Andalus" pitchFamily="2" charset="-78"/>
                        </a:rPr>
                        <a:t>Preservatives</a:t>
                      </a:r>
                      <a:endParaRPr lang="en-IN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/>
                </a:tc>
              </a:tr>
              <a:tr h="88105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ndalus" pitchFamily="2" charset="-78"/>
                          <a:cs typeface="Andalus" pitchFamily="2" charset="-78"/>
                        </a:rPr>
                        <a:t>Water soluble dyes,lakes,vegetable colors</a:t>
                      </a:r>
                      <a:endParaRPr lang="en-IN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ndalus" pitchFamily="2" charset="-78"/>
                          <a:cs typeface="Andalus" pitchFamily="2" charset="-78"/>
                        </a:rPr>
                        <a:t>Colorants</a:t>
                      </a:r>
                      <a:endParaRPr lang="en-IN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/>
                </a:tc>
              </a:tr>
              <a:tr h="4828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ndalus" pitchFamily="2" charset="-78"/>
                          <a:cs typeface="Andalus" pitchFamily="2" charset="-78"/>
                        </a:rPr>
                        <a:t>Titanium dioxide</a:t>
                      </a:r>
                      <a:endParaRPr lang="en-IN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ndalus" pitchFamily="2" charset="-78"/>
                          <a:cs typeface="Andalus" pitchFamily="2" charset="-78"/>
                        </a:rPr>
                        <a:t>Opacifier</a:t>
                      </a:r>
                      <a:endParaRPr lang="en-IN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/>
                </a:tc>
              </a:tr>
              <a:tr h="4828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ndalus" pitchFamily="2" charset="-78"/>
                          <a:cs typeface="Andalus" pitchFamily="2" charset="-78"/>
                        </a:rPr>
                        <a:t>Essential oils</a:t>
                      </a:r>
                      <a:endParaRPr lang="en-IN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ndalus" pitchFamily="2" charset="-78"/>
                          <a:cs typeface="Andalus" pitchFamily="2" charset="-78"/>
                        </a:rPr>
                        <a:t>Odor &amp; taste</a:t>
                      </a:r>
                      <a:endParaRPr lang="en-IN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/>
                </a:tc>
              </a:tr>
              <a:tr h="616741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ndalus" pitchFamily="2" charset="-78"/>
                          <a:cs typeface="Andalus" pitchFamily="2" charset="-78"/>
                        </a:rPr>
                        <a:t>Ethyl</a:t>
                      </a:r>
                      <a:r>
                        <a:rPr lang="en-US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ndalus" pitchFamily="2" charset="-78"/>
                          <a:cs typeface="Andalus" pitchFamily="2" charset="-78"/>
                        </a:rPr>
                        <a:t> vanillin</a:t>
                      </a:r>
                    </a:p>
                    <a:p>
                      <a:endParaRPr lang="en-US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ndalus" pitchFamily="2" charset="-78"/>
                          <a:cs typeface="Andalus" pitchFamily="2" charset="-78"/>
                        </a:rPr>
                        <a:t>Odor and taste</a:t>
                      </a:r>
                      <a:endParaRPr lang="en-IN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1081118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99060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u="sng" dirty="0" smtClean="0">
                <a:solidFill>
                  <a:schemeClr val="accent1">
                    <a:lumMod val="50000"/>
                  </a:schemeClr>
                </a:solidFill>
                <a:latin typeface="Andalus" pitchFamily="2" charset="-78"/>
                <a:cs typeface="Andalus" pitchFamily="2" charset="-78"/>
              </a:rPr>
              <a:t>Category II</a:t>
            </a:r>
            <a:endParaRPr lang="en-IN" sz="2000" i="1" u="sng" dirty="0">
              <a:solidFill>
                <a:schemeClr val="accent1">
                  <a:lumMod val="50000"/>
                </a:schemeClr>
              </a:solidFill>
              <a:latin typeface="Andalus" pitchFamily="2" charset="-78"/>
              <a:cs typeface="Andalus" pitchFamily="2" charset="-7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110997"/>
              </p:ext>
            </p:extLst>
          </p:nvPr>
        </p:nvGraphicFramePr>
        <p:xfrm>
          <a:off x="1828800" y="1752600"/>
          <a:ext cx="4978400" cy="264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</a:tblGrid>
              <a:tr h="653497">
                <a:tc>
                  <a:txBody>
                    <a:bodyPr/>
                    <a:lstStyle/>
                    <a:p>
                      <a:r>
                        <a:rPr lang="en-US" b="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ndalus" pitchFamily="2" charset="-78"/>
                          <a:cs typeface="Andalus" pitchFamily="2" charset="-78"/>
                        </a:rPr>
                        <a:t>Ingredient</a:t>
                      </a:r>
                      <a:endParaRPr lang="en-IN" b="0" i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ndalus" pitchFamily="2" charset="-78"/>
                          <a:cs typeface="Andalus" pitchFamily="2" charset="-78"/>
                        </a:rPr>
                        <a:t>Purpose</a:t>
                      </a:r>
                      <a:endParaRPr lang="en-IN" b="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/>
                </a:tc>
              </a:tr>
              <a:tr h="695836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ndalus" pitchFamily="2" charset="-78"/>
                          <a:cs typeface="Andalus" pitchFamily="2" charset="-78"/>
                        </a:rPr>
                        <a:t>Sugar(sucrose)</a:t>
                      </a:r>
                      <a:endParaRPr lang="en-IN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ndalus" pitchFamily="2" charset="-78"/>
                          <a:cs typeface="Andalus" pitchFamily="2" charset="-78"/>
                        </a:rPr>
                        <a:t>Chewable shell and taste</a:t>
                      </a:r>
                      <a:endParaRPr lang="en-IN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/>
                </a:tc>
              </a:tr>
              <a:tr h="1292267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ndalus" pitchFamily="2" charset="-78"/>
                          <a:cs typeface="Andalus" pitchFamily="2" charset="-78"/>
                        </a:rPr>
                        <a:t>Fumaric</a:t>
                      </a:r>
                      <a:r>
                        <a:rPr lang="en-US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ndalus" pitchFamily="2" charset="-78"/>
                          <a:cs typeface="Andalus" pitchFamily="2" charset="-78"/>
                        </a:rPr>
                        <a:t> acid</a:t>
                      </a:r>
                      <a:endParaRPr lang="en-IN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ndalus" pitchFamily="2" charset="-78"/>
                          <a:cs typeface="Andalus" pitchFamily="2" charset="-78"/>
                        </a:rPr>
                        <a:t>Aids solubility,reduces adehyde</a:t>
                      </a:r>
                      <a:r>
                        <a:rPr lang="en-US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ndalus" pitchFamily="2" charset="-78"/>
                          <a:cs typeface="Andalus" pitchFamily="2" charset="-78"/>
                        </a:rPr>
                        <a:t> tanning of gelatin</a:t>
                      </a:r>
                      <a:endParaRPr lang="en-IN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ndalus" pitchFamily="2" charset="-78"/>
                        <a:cs typeface="Andalus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A3D50-BA96-463F-929A-E25A999978D1}" type="slidenum">
              <a:rPr lang="en-IN" smtClean="0"/>
              <a:pPr/>
              <a:t>9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1510851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4024</TotalTime>
  <Words>813</Words>
  <Application>Microsoft Office PowerPoint</Application>
  <PresentationFormat>On-screen Show (4:3)</PresentationFormat>
  <Paragraphs>286</Paragraphs>
  <Slides>28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Opulent</vt:lpstr>
      <vt:lpstr>PowerPoint Presentation</vt:lpstr>
      <vt:lpstr>Soft Gelatin Capsules</vt:lpstr>
      <vt:lpstr>Advantages:</vt:lpstr>
      <vt:lpstr>  Limitations </vt:lpstr>
      <vt:lpstr>PowerPoint Presentation</vt:lpstr>
      <vt:lpstr>Frequently used capsule sizes   </vt:lpstr>
      <vt:lpstr>PowerPoint Presentation</vt:lpstr>
      <vt:lpstr>Category  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Methods of manufacture: 1.Plate press method:</vt:lpstr>
      <vt:lpstr>2.Rotary die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 Gelatin Capsules</dc:title>
  <dc:creator>4810T</dc:creator>
  <cp:lastModifiedBy>bquadeib</cp:lastModifiedBy>
  <cp:revision>372</cp:revision>
  <cp:lastPrinted>2012-12-16T05:51:34Z</cp:lastPrinted>
  <dcterms:created xsi:type="dcterms:W3CDTF">2010-01-31T08:37:31Z</dcterms:created>
  <dcterms:modified xsi:type="dcterms:W3CDTF">2016-09-27T04:57:34Z</dcterms:modified>
</cp:coreProperties>
</file>