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4"/>
  </p:notesMasterIdLst>
  <p:sldIdLst>
    <p:sldId id="256" r:id="rId2"/>
    <p:sldId id="317" r:id="rId3"/>
    <p:sldId id="308" r:id="rId4"/>
    <p:sldId id="309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8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991069A-4E55-49A8-B5D0-DE0BE8054564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1409089-81FA-4436-B065-D87455C5C45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63A38C1-AAC0-4C31-9697-FB59052EE63D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7F027A-1D34-4ED8-A384-E516AF34AB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38C1-AAC0-4C31-9697-FB59052EE63D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F027A-1D34-4ED8-A384-E516AF34AB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63A38C1-AAC0-4C31-9697-FB59052EE63D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E7F027A-1D34-4ED8-A384-E516AF34AB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38C1-AAC0-4C31-9697-FB59052EE63D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E7F027A-1D34-4ED8-A384-E516AF34AB9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38C1-AAC0-4C31-9697-FB59052EE63D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E7F027A-1D34-4ED8-A384-E516AF34AB9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63A38C1-AAC0-4C31-9697-FB59052EE63D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E7F027A-1D34-4ED8-A384-E516AF34AB9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63A38C1-AAC0-4C31-9697-FB59052EE63D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E7F027A-1D34-4ED8-A384-E516AF34AB9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38C1-AAC0-4C31-9697-FB59052EE63D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E7F027A-1D34-4ED8-A384-E516AF34AB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38C1-AAC0-4C31-9697-FB59052EE63D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7F027A-1D34-4ED8-A384-E516AF34AB9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A38C1-AAC0-4C31-9697-FB59052EE63D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E7F027A-1D34-4ED8-A384-E516AF34AB9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63A38C1-AAC0-4C31-9697-FB59052EE63D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E7F027A-1D34-4ED8-A384-E516AF34AB9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63A38C1-AAC0-4C31-9697-FB59052EE63D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E7F027A-1D34-4ED8-A384-E516AF34AB9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Japan" TargetMode="External"/><Relationship Id="rId2" Type="http://schemas.openxmlformats.org/officeDocument/2006/relationships/hyperlink" Target="http://en.wikipedia.org/wiki/Polychlorinated_dibenzodioxin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pper" TargetMode="External"/><Relationship Id="rId2" Type="http://schemas.openxmlformats.org/officeDocument/2006/relationships/hyperlink" Target="http://en.wikipedia.org/wiki/Aluminum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hyperlink" Target="http://en.wikipedia.org/wiki/Glas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Transport" TargetMode="External"/><Relationship Id="rId2" Type="http://schemas.openxmlformats.org/officeDocument/2006/relationships/hyperlink" Target="http://en.wikipedia.org/wiki/Waste_collec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Waste" TargetMode="External"/><Relationship Id="rId5" Type="http://schemas.openxmlformats.org/officeDocument/2006/relationships/hyperlink" Target="http://en.wikipedia.org/wiki/Recycling" TargetMode="External"/><Relationship Id="rId4" Type="http://schemas.openxmlformats.org/officeDocument/2006/relationships/hyperlink" Target="http://en.wikipedia.org/wiki/Waste_treatmen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Rats" TargetMode="External"/><Relationship Id="rId3" Type="http://schemas.openxmlformats.org/officeDocument/2006/relationships/hyperlink" Target="http://en.wikipedia.org/wiki/Carbon_dioxide" TargetMode="External"/><Relationship Id="rId7" Type="http://schemas.openxmlformats.org/officeDocument/2006/relationships/hyperlink" Target="http://en.wikipedia.org/wiki/Mice" TargetMode="External"/><Relationship Id="rId2" Type="http://schemas.openxmlformats.org/officeDocument/2006/relationships/hyperlink" Target="http://en.wikipedia.org/wiki/Methan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Vermin" TargetMode="External"/><Relationship Id="rId5" Type="http://schemas.openxmlformats.org/officeDocument/2006/relationships/hyperlink" Target="http://en.wikipedia.org/wiki/Greenhouse_gas" TargetMode="External"/><Relationship Id="rId4" Type="http://schemas.openxmlformats.org/officeDocument/2006/relationships/hyperlink" Target="http://en.wikipedia.org/wiki/Anaerobic_digestion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Gas_engine" TargetMode="External"/><Relationship Id="rId2" Type="http://schemas.openxmlformats.org/officeDocument/2006/relationships/hyperlink" Target="http://en.wikipedia.org/wiki/Landfill_ga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Electricity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Thermal_treatmen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Gas" TargetMode="External"/><Relationship Id="rId2" Type="http://schemas.openxmlformats.org/officeDocument/2006/relationships/hyperlink" Target="http://en.wikipedia.org/wiki/Hea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Incineration" TargetMode="External"/><Relationship Id="rId4" Type="http://schemas.openxmlformats.org/officeDocument/2006/relationships/hyperlink" Target="http://en.wikipedia.org/wiki/Stea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edical_waste" TargetMode="External"/><Relationship Id="rId2" Type="http://schemas.openxmlformats.org/officeDocument/2006/relationships/hyperlink" Target="http://en.wikipedia.org/wiki/Hazardous_wast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Pollutan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Solid waste </a:t>
            </a:r>
            <a:r>
              <a:rPr lang="en-US" dirty="0" err="1" smtClean="0"/>
              <a:t>manegement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Particular concern has focused on some very persistent organics such as </a:t>
            </a:r>
            <a:r>
              <a:rPr lang="en-US" dirty="0" smtClean="0">
                <a:hlinkClick r:id="rId2" action="ppaction://hlinkfile" tooltip="Polychlorinated dibenzodioxins"/>
              </a:rPr>
              <a:t>dioxins</a:t>
            </a:r>
            <a:r>
              <a:rPr lang="en-US" dirty="0" smtClean="0"/>
              <a:t> which may be created within the incinerator and may have serious environmental consequences in the area immediately around the incinerator.</a:t>
            </a:r>
          </a:p>
          <a:p>
            <a:pPr algn="l" rtl="0"/>
            <a:r>
              <a:rPr lang="en-US" dirty="0" smtClean="0"/>
              <a:t>On the other hand this method produces heat that can be used as energy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Incineration is common in countries such as </a:t>
            </a:r>
            <a:r>
              <a:rPr lang="en-US" dirty="0" smtClean="0">
                <a:hlinkClick r:id="rId3" action="ppaction://hlinkfile" tooltip="Japan"/>
              </a:rPr>
              <a:t>Japan</a:t>
            </a:r>
            <a:r>
              <a:rPr lang="en-US" dirty="0" smtClean="0"/>
              <a:t> where land is more scarce, as these facilities generally do not require as much area as landfills.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Recycling</a:t>
            </a:r>
            <a:endParaRPr lang="ar-S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popular meaning of ‘recycling’ in most developed countries refers to the widespread collection and reuse of everyday waste materials such as empty beverage containers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These are collected and sorted  so that the raw materials from which the items are made can be reprocessed into new products</a:t>
            </a:r>
            <a:endParaRPr lang="ar-SA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/>
              <a:t>Material for recycling may be collected separately from general waste using dedicated bins and collection vehicles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most common consumer products recycled include </a:t>
            </a:r>
            <a:r>
              <a:rPr lang="en-US" dirty="0" smtClean="0">
                <a:hlinkClick r:id="rId2" action="ppaction://hlinkfile" tooltip="Aluminum"/>
              </a:rPr>
              <a:t>aluminum</a:t>
            </a:r>
            <a:r>
              <a:rPr lang="en-US" dirty="0" smtClean="0"/>
              <a:t> such as beverage cans, </a:t>
            </a:r>
            <a:r>
              <a:rPr lang="en-US" dirty="0" smtClean="0">
                <a:hlinkClick r:id="rId3" action="ppaction://hlinkfile" tooltip="Copper"/>
              </a:rPr>
              <a:t>copper</a:t>
            </a:r>
            <a:r>
              <a:rPr lang="en-US" dirty="0" smtClean="0"/>
              <a:t> such as wire and aerosol cans </a:t>
            </a:r>
            <a:r>
              <a:rPr lang="en-US" dirty="0" smtClean="0">
                <a:hlinkClick r:id="rId4" action="ppaction://hlinkfile" tooltip="Glass"/>
              </a:rPr>
              <a:t>glass</a:t>
            </a:r>
            <a:r>
              <a:rPr lang="en-US" dirty="0" smtClean="0"/>
              <a:t> bottles and jars magazines and news papers </a:t>
            </a:r>
            <a:endParaRPr lang="ar-SA" dirty="0"/>
          </a:p>
        </p:txBody>
      </p:sp>
      <p:pic>
        <p:nvPicPr>
          <p:cNvPr id="6" name="Content Placeholder 5" descr="220px-Steel_recycling_bales.jpg"/>
          <p:cNvPicPr>
            <a:picLocks noGrp="1" noChangeAspect="1"/>
          </p:cNvPicPr>
          <p:nvPr>
            <p:ph sz="quarter" idx="2"/>
          </p:nvPr>
        </p:nvPicPr>
        <p:blipFill>
          <a:blip r:embed="rId5" cstate="print"/>
          <a:stretch>
            <a:fillRect/>
          </a:stretch>
        </p:blipFill>
        <p:spPr>
          <a:xfrm>
            <a:off x="5391150" y="1600200"/>
            <a:ext cx="3219450" cy="44958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Solid Waste management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is the </a:t>
            </a:r>
            <a:r>
              <a:rPr lang="en-US" dirty="0" smtClean="0">
                <a:hlinkClick r:id="rId2" action="ppaction://hlinkfile" tooltip="Waste collection"/>
              </a:rPr>
              <a:t>collection</a:t>
            </a:r>
            <a:r>
              <a:rPr lang="en-US" dirty="0" smtClean="0"/>
              <a:t>, </a:t>
            </a:r>
            <a:r>
              <a:rPr lang="en-US" dirty="0" smtClean="0">
                <a:hlinkClick r:id="rId3" action="ppaction://hlinkfile" tooltip="Transport"/>
              </a:rPr>
              <a:t>transport</a:t>
            </a:r>
            <a:r>
              <a:rPr lang="en-US" dirty="0" smtClean="0"/>
              <a:t>, </a:t>
            </a:r>
            <a:r>
              <a:rPr lang="en-US" dirty="0" smtClean="0">
                <a:hlinkClick r:id="rId4" action="ppaction://hlinkfile" tooltip="Waste treatment"/>
              </a:rPr>
              <a:t>processing</a:t>
            </a:r>
            <a:r>
              <a:rPr lang="en-US" dirty="0" smtClean="0"/>
              <a:t>, </a:t>
            </a:r>
            <a:r>
              <a:rPr lang="en-US" dirty="0" smtClean="0">
                <a:hlinkClick r:id="rId5" action="ppaction://hlinkfile" tooltip="Recycling"/>
              </a:rPr>
              <a:t>recycling</a:t>
            </a:r>
            <a:r>
              <a:rPr lang="en-US" dirty="0" smtClean="0"/>
              <a:t> or disposal, and monitoring of </a:t>
            </a:r>
            <a:r>
              <a:rPr lang="en-US" dirty="0" smtClean="0">
                <a:hlinkClick r:id="rId6" action="ppaction://hlinkfile" tooltip="Waste"/>
              </a:rPr>
              <a:t>waste</a:t>
            </a:r>
            <a:r>
              <a:rPr lang="en-US" dirty="0" smtClean="0"/>
              <a:t> materials</a:t>
            </a:r>
          </a:p>
          <a:p>
            <a:pPr algn="l" rtl="0"/>
            <a:endParaRPr lang="en-US" smtClean="0"/>
          </a:p>
          <a:p>
            <a:pPr algn="l" rtl="0"/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Landfill</a:t>
            </a:r>
            <a:endParaRPr lang="ar-S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Disposing of waste in a landfill involves burying the waste, and this remains a common practice in most countries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 properly designed and well-managed landfill can be a hygienic and relatively inexpensive method of disposing of waste materials</a:t>
            </a:r>
            <a:endParaRPr lang="ar-SA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common byproduct of landfills is gas (mostly composed of </a:t>
            </a:r>
            <a:r>
              <a:rPr lang="en-US" dirty="0" smtClean="0">
                <a:hlinkClick r:id="rId2" action="ppaction://hlinkfile" tooltip="Methane"/>
              </a:rPr>
              <a:t>methane</a:t>
            </a:r>
            <a:r>
              <a:rPr lang="en-US" dirty="0" smtClean="0"/>
              <a:t> and </a:t>
            </a:r>
            <a:r>
              <a:rPr lang="en-US" dirty="0" smtClean="0">
                <a:hlinkClick r:id="rId3" action="ppaction://hlinkfile" tooltip="Carbon dioxide"/>
              </a:rPr>
              <a:t>carbon dioxide</a:t>
            </a:r>
            <a:r>
              <a:rPr lang="en-US" dirty="0" smtClean="0"/>
              <a:t>), which is produced as organic waste breaks down </a:t>
            </a:r>
            <a:r>
              <a:rPr lang="en-US" dirty="0" err="1" smtClean="0">
                <a:hlinkClick r:id="rId4" action="ppaction://hlinkfile" tooltip="Anaerobic digestion"/>
              </a:rPr>
              <a:t>anaerobically</a:t>
            </a:r>
            <a:r>
              <a:rPr lang="en-US" dirty="0" smtClean="0"/>
              <a:t>. This gas can create </a:t>
            </a:r>
            <a:r>
              <a:rPr lang="en-US" dirty="0" err="1" smtClean="0"/>
              <a:t>odour</a:t>
            </a:r>
            <a:r>
              <a:rPr lang="en-US" dirty="0" smtClean="0"/>
              <a:t> problems, kill surface vegetation, and is a </a:t>
            </a:r>
            <a:r>
              <a:rPr lang="en-US" dirty="0" smtClean="0">
                <a:hlinkClick r:id="rId5" action="ppaction://hlinkfile" tooltip="Greenhouse gas"/>
              </a:rPr>
              <a:t>greenhouse gas</a:t>
            </a:r>
            <a:r>
              <a:rPr lang="en-US" dirty="0" smtClean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Deposited waste is normally compacted to increase its density and stability, and covered to prevent attracting </a:t>
            </a:r>
            <a:r>
              <a:rPr lang="en-US" dirty="0" smtClean="0">
                <a:hlinkClick r:id="rId6" action="ppaction://hlinkfile" tooltip="Vermin"/>
              </a:rPr>
              <a:t>vermin</a:t>
            </a:r>
            <a:r>
              <a:rPr lang="en-US" dirty="0" smtClean="0"/>
              <a:t> (such as </a:t>
            </a:r>
            <a:r>
              <a:rPr lang="en-US" dirty="0" smtClean="0">
                <a:hlinkClick r:id="rId7" action="ppaction://hlinkfile" tooltip="Mice"/>
              </a:rPr>
              <a:t>mice</a:t>
            </a:r>
            <a:r>
              <a:rPr lang="en-US" dirty="0" smtClean="0"/>
              <a:t> or </a:t>
            </a:r>
            <a:r>
              <a:rPr lang="en-US" dirty="0" smtClean="0">
                <a:hlinkClick r:id="rId8" action="ppaction://hlinkfile" tooltip="Rats"/>
              </a:rPr>
              <a:t>rats</a:t>
            </a:r>
            <a:r>
              <a:rPr lang="en-US" dirty="0" smtClean="0"/>
              <a:t>). </a:t>
            </a:r>
            <a:endParaRPr lang="ar-SA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Many landfills also have landfill gas extraction systems installed to extract the </a:t>
            </a:r>
            <a:r>
              <a:rPr lang="en-US" dirty="0" smtClean="0">
                <a:hlinkClick r:id="rId2" action="ppaction://hlinkfile" tooltip="Landfill gas"/>
              </a:rPr>
              <a:t>landfill gas</a:t>
            </a:r>
            <a:r>
              <a:rPr lang="en-US" dirty="0" smtClean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Gas is pumped out of the landfill using perforated pipes and flared off or burnt in a </a:t>
            </a:r>
            <a:r>
              <a:rPr lang="en-US" dirty="0" smtClean="0">
                <a:hlinkClick r:id="rId3" action="ppaction://hlinkfile" tooltip="Gas engine"/>
              </a:rPr>
              <a:t>gas engine</a:t>
            </a:r>
            <a:r>
              <a:rPr lang="en-US" dirty="0" smtClean="0"/>
              <a:t> to generate </a:t>
            </a:r>
            <a:r>
              <a:rPr lang="en-US" dirty="0" smtClean="0">
                <a:hlinkClick r:id="rId4" action="ppaction://hlinkfile" tooltip="Electricity"/>
              </a:rPr>
              <a:t>electricity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Content Placeholder 10" descr="220px-Landfill_Hawaii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209800"/>
            <a:ext cx="4495800" cy="3657600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Incineration</a:t>
            </a:r>
            <a:endParaRPr lang="ar-S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Incineration and other high temperature waste treatment systems are sometimes described as "</a:t>
            </a:r>
            <a:r>
              <a:rPr lang="en-US" dirty="0" smtClean="0">
                <a:hlinkClick r:id="rId2" action="ppaction://hlinkfile" tooltip="Thermal treatment"/>
              </a:rPr>
              <a:t>thermal treatment</a:t>
            </a:r>
            <a:r>
              <a:rPr lang="en-US" dirty="0" smtClean="0"/>
              <a:t>".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Incineration is a disposal method in which solid organic wastes are subjected to combustion so as to convert them into residue and gaseous products</a:t>
            </a:r>
            <a:endParaRPr lang="ar-SA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This method is useful for disposal of residue of both solid waste management and solid residue from waste water management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This process reduces the volumes of solid waste to 20 to 30 percent of the original volume.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Incinerators convert waste materials into </a:t>
            </a:r>
            <a:r>
              <a:rPr lang="en-US" dirty="0" smtClean="0">
                <a:hlinkClick r:id="rId2" action="ppaction://hlinkfile" tooltip="Heat"/>
              </a:rPr>
              <a:t>heat</a:t>
            </a:r>
            <a:r>
              <a:rPr lang="en-US" dirty="0" smtClean="0"/>
              <a:t>, </a:t>
            </a:r>
            <a:r>
              <a:rPr lang="en-US" dirty="0" smtClean="0">
                <a:hlinkClick r:id="rId3" action="ppaction://hlinkfile" tooltip="Gas"/>
              </a:rPr>
              <a:t>gas</a:t>
            </a:r>
            <a:r>
              <a:rPr lang="en-US" dirty="0" smtClean="0"/>
              <a:t>, </a:t>
            </a:r>
            <a:r>
              <a:rPr lang="en-US" dirty="0" smtClean="0">
                <a:hlinkClick r:id="rId4" action="ppaction://hlinkfile" tooltip="Steam"/>
              </a:rPr>
              <a:t>steam</a:t>
            </a:r>
            <a:r>
              <a:rPr lang="en-US" dirty="0" smtClean="0"/>
              <a:t> and </a:t>
            </a:r>
            <a:r>
              <a:rPr lang="en-US" dirty="0" smtClean="0">
                <a:hlinkClick r:id="rId5" action="ppaction://hlinkfile" tooltip="Incineration"/>
              </a:rPr>
              <a:t>ash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It is recognized as a practical method of disposing of certain </a:t>
            </a:r>
            <a:r>
              <a:rPr lang="en-US" dirty="0" smtClean="0">
                <a:hlinkClick r:id="rId2" action="ppaction://hlinkfile" tooltip="Hazardous waste"/>
              </a:rPr>
              <a:t>hazardous waste</a:t>
            </a:r>
            <a:r>
              <a:rPr lang="en-US" dirty="0" smtClean="0"/>
              <a:t> materials (such as biological </a:t>
            </a:r>
            <a:r>
              <a:rPr lang="en-US" dirty="0" smtClean="0">
                <a:hlinkClick r:id="rId3" action="ppaction://hlinkfile" tooltip="Medical waste"/>
              </a:rPr>
              <a:t>medical waste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Incineration is a controversial method of waste disposal, due to issues such as emission of gaseous </a:t>
            </a:r>
            <a:r>
              <a:rPr lang="en-US" dirty="0" smtClean="0">
                <a:hlinkClick r:id="rId4" action="ppaction://hlinkfile" tooltip="Pollutants"/>
              </a:rPr>
              <a:t>pollutants</a:t>
            </a:r>
            <a:r>
              <a:rPr lang="en-US" dirty="0" smtClean="0"/>
              <a:t>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Words>467</Words>
  <Application>Microsoft Office PowerPoint</Application>
  <PresentationFormat>On-screen Show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ألوان متوسطة</vt:lpstr>
      <vt:lpstr>Solid waste manegement</vt:lpstr>
      <vt:lpstr>Solid Waste management </vt:lpstr>
      <vt:lpstr>Landfill</vt:lpstr>
      <vt:lpstr>Slide 4</vt:lpstr>
      <vt:lpstr>Slide 5</vt:lpstr>
      <vt:lpstr>Slide 6</vt:lpstr>
      <vt:lpstr>Incineration</vt:lpstr>
      <vt:lpstr>Slide 8</vt:lpstr>
      <vt:lpstr>Slide 9</vt:lpstr>
      <vt:lpstr>Slide 10</vt:lpstr>
      <vt:lpstr>Recycling</vt:lpstr>
      <vt:lpstr>Slide 12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ksu</cp:lastModifiedBy>
  <cp:revision>75</cp:revision>
  <dcterms:created xsi:type="dcterms:W3CDTF">2010-07-12T10:09:48Z</dcterms:created>
  <dcterms:modified xsi:type="dcterms:W3CDTF">2011-12-06T04:56:45Z</dcterms:modified>
</cp:coreProperties>
</file>