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notesMasterIdLst>
    <p:notesMasterId r:id="rId14"/>
  </p:notesMasterIdLst>
  <p:sldIdLst>
    <p:sldId id="256" r:id="rId2"/>
    <p:sldId id="260" r:id="rId3"/>
    <p:sldId id="324" r:id="rId4"/>
    <p:sldId id="279" r:id="rId5"/>
    <p:sldId id="325" r:id="rId6"/>
    <p:sldId id="312" r:id="rId7"/>
    <p:sldId id="315" r:id="rId8"/>
    <p:sldId id="313" r:id="rId9"/>
    <p:sldId id="329" r:id="rId10"/>
    <p:sldId id="330" r:id="rId11"/>
    <p:sldId id="331" r:id="rId12"/>
    <p:sldId id="31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355800"/>
    <a:srgbClr val="7DD7FF"/>
    <a:srgbClr val="57D3FF"/>
    <a:srgbClr val="000000"/>
    <a:srgbClr val="0033CC"/>
    <a:srgbClr val="FFCC00"/>
    <a:srgbClr val="FFE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FE1F7D9-7CCC-4066-9400-375895F6115D}" type="datetimeFigureOut">
              <a:rPr lang="en-US"/>
              <a:pPr>
                <a:defRPr/>
              </a:pPr>
              <a:t>12/11/2016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326271-AA77-4104-9285-F0A110276F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524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E314E33-D063-4532-BC9B-84B5CB1DE20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254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6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53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228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92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853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240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65952-4528-46F3-A6B8-EAF9326D6E0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953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247C5-F362-429E-A8DF-6552568FD81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88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F526E-A646-41B6-B980-80EB809064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E577A-35E6-4D61-B90E-6B4813B09C2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009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FE355-75A9-45CD-950E-E22264B1AE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951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ECC3A-F117-481D-A0A0-FCA75AA032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80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6A03A-918E-46A6-A1FC-506DA6DE203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70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873C7-8FCC-48D0-A961-B419AD2D00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82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ADD93-2B02-48CA-B6EF-BF255110CC9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273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C07A-3171-48F3-8718-CF80461898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4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52DA31-DDDA-4CC6-95AF-305FE1A5CA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76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  <p:sldLayoutId id="2147483903" r:id="rId13"/>
    <p:sldLayoutId id="2147483904" r:id="rId14"/>
    <p:sldLayoutId id="2147483905" r:id="rId15"/>
    <p:sldLayoutId id="2147483906" r:id="rId16"/>
    <p:sldLayoutId id="21474839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12700">
              <a:lnSpc>
                <a:spcPct val="100000"/>
              </a:lnSpc>
            </a:pPr>
            <a:r>
              <a:rPr lang="en-US" b="1" spc="-5" dirty="0">
                <a:solidFill>
                  <a:srgbClr val="7030A0"/>
                </a:solidFill>
                <a:latin typeface="Goudy Old Style"/>
                <a:cs typeface="Goudy Old Style"/>
              </a:rPr>
              <a:t>Somato</a:t>
            </a:r>
            <a:r>
              <a:rPr lang="en-US" b="1" spc="-35" dirty="0">
                <a:solidFill>
                  <a:srgbClr val="7030A0"/>
                </a:solidFill>
                <a:latin typeface="Goudy Old Style"/>
                <a:cs typeface="Goudy Old Style"/>
              </a:rPr>
              <a:t>f</a:t>
            </a:r>
            <a:r>
              <a:rPr lang="en-US" b="1" spc="-5" dirty="0">
                <a:solidFill>
                  <a:srgbClr val="7030A0"/>
                </a:solidFill>
                <a:latin typeface="Goudy Old Style"/>
                <a:cs typeface="Goudy Old Style"/>
              </a:rPr>
              <a:t>o</a:t>
            </a:r>
            <a:r>
              <a:rPr lang="en-US" b="1" spc="-10" dirty="0">
                <a:solidFill>
                  <a:srgbClr val="7030A0"/>
                </a:solidFill>
                <a:latin typeface="Goudy Old Style"/>
                <a:cs typeface="Goudy Old Style"/>
              </a:rPr>
              <a:t>r</a:t>
            </a:r>
            <a:r>
              <a:rPr lang="en-US" b="1" spc="-15" dirty="0">
                <a:solidFill>
                  <a:srgbClr val="7030A0"/>
                </a:solidFill>
                <a:latin typeface="Goudy Old Style"/>
                <a:cs typeface="Goudy Old Style"/>
              </a:rPr>
              <a:t>m</a:t>
            </a:r>
            <a:r>
              <a:rPr lang="en-US" b="1" spc="-5" dirty="0">
                <a:solidFill>
                  <a:srgbClr val="7030A0"/>
                </a:solidFill>
                <a:latin typeface="Goudy Old Style"/>
                <a:cs typeface="Goudy Old Style"/>
              </a:rPr>
              <a:t> </a:t>
            </a:r>
            <a:r>
              <a:rPr lang="en-US" b="1" spc="-15" dirty="0">
                <a:solidFill>
                  <a:srgbClr val="7030A0"/>
                </a:solidFill>
                <a:latin typeface="Goudy Old Style"/>
                <a:cs typeface="Goudy Old Style"/>
              </a:rPr>
              <a:t>Diso</a:t>
            </a:r>
            <a:r>
              <a:rPr lang="en-US" b="1" spc="-25" dirty="0">
                <a:solidFill>
                  <a:srgbClr val="7030A0"/>
                </a:solidFill>
                <a:latin typeface="Goudy Old Style"/>
                <a:cs typeface="Goudy Old Style"/>
              </a:rPr>
              <a:t>r</a:t>
            </a:r>
            <a:r>
              <a:rPr lang="en-US" b="1" spc="-5" dirty="0">
                <a:solidFill>
                  <a:srgbClr val="7030A0"/>
                </a:solidFill>
                <a:latin typeface="Goudy Old Style"/>
                <a:cs typeface="Goudy Old Style"/>
              </a:rPr>
              <a:t>de</a:t>
            </a:r>
            <a:r>
              <a:rPr lang="en-US" b="1" spc="10" dirty="0">
                <a:solidFill>
                  <a:srgbClr val="7030A0"/>
                </a:solidFill>
                <a:latin typeface="Goudy Old Style"/>
                <a:cs typeface="Goudy Old Style"/>
              </a:rPr>
              <a:t>r</a:t>
            </a:r>
            <a:r>
              <a:rPr lang="en-US" b="1" spc="-5" dirty="0">
                <a:solidFill>
                  <a:srgbClr val="7030A0"/>
                </a:solidFill>
                <a:latin typeface="Goudy Old Style"/>
                <a:cs typeface="Goudy Old Style"/>
              </a:rPr>
              <a:t>s</a:t>
            </a:r>
            <a:endParaRPr lang="en-US" b="1" dirty="0">
              <a:solidFill>
                <a:srgbClr val="7030A0"/>
              </a:solidFill>
              <a:latin typeface="Goudy Old Style"/>
              <a:cs typeface="Goudy Old Style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21934" y="3733800"/>
            <a:ext cx="5308866" cy="137765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Goudy Old Style" panose="02020502050305020303" pitchFamily="18" charset="0"/>
              </a:rPr>
              <a:t>Mental </a:t>
            </a:r>
            <a:r>
              <a:rPr lang="en-US" sz="2800" dirty="0">
                <a:solidFill>
                  <a:srgbClr val="FF0000"/>
                </a:solidFill>
                <a:latin typeface="Goudy Old Style" panose="02020502050305020303" pitchFamily="18" charset="0"/>
              </a:rPr>
              <a:t>Health Nursing-NUR </a:t>
            </a:r>
            <a:r>
              <a:rPr lang="en-US" sz="2800" dirty="0" smtClean="0">
                <a:solidFill>
                  <a:srgbClr val="FF0000"/>
                </a:solidFill>
                <a:latin typeface="Goudy Old Style" panose="02020502050305020303" pitchFamily="18" charset="0"/>
              </a:rPr>
              <a:t>413</a:t>
            </a:r>
            <a:endParaRPr lang="en-US" sz="2800" dirty="0">
              <a:solidFill>
                <a:srgbClr val="FF0000"/>
              </a:solidFill>
              <a:latin typeface="Goudy Old Style" panose="02020502050305020303" pitchFamily="18" charset="0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Goudy Old Style" panose="02020502050305020303" pitchFamily="18" charset="0"/>
              </a:rPr>
              <a:t>Lecture 7</a:t>
            </a:r>
            <a:endParaRPr lang="en-US" sz="2800" dirty="0">
              <a:solidFill>
                <a:srgbClr val="FF0000"/>
              </a:solidFill>
              <a:latin typeface="Goudy Old Style" panose="020205020503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Goudy Old Style" panose="02020502050305020303" pitchFamily="18" charset="0"/>
              </a:rPr>
              <a:t>S</a:t>
            </a:r>
            <a:r>
              <a:rPr lang="en-US" dirty="0" smtClean="0">
                <a:latin typeface="Goudy Old Style" panose="02020502050305020303" pitchFamily="18" charset="0"/>
              </a:rPr>
              <a:t>udden </a:t>
            </a:r>
            <a:r>
              <a:rPr lang="en-US" dirty="0">
                <a:latin typeface="Goudy Old Style" panose="02020502050305020303" pitchFamily="18" charset="0"/>
              </a:rPr>
              <a:t>unexpected travel away from home or work </a:t>
            </a:r>
          </a:p>
          <a:p>
            <a:pPr>
              <a:defRPr/>
            </a:pPr>
            <a:endParaRPr lang="en-US" dirty="0" smtClean="0">
              <a:latin typeface="Goudy Old Style" panose="02020502050305020303" pitchFamily="18" charset="0"/>
            </a:endParaRPr>
          </a:p>
          <a:p>
            <a:pPr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Unable </a:t>
            </a:r>
            <a:r>
              <a:rPr lang="en-US" dirty="0">
                <a:latin typeface="Goudy Old Style" panose="02020502050305020303" pitchFamily="18" charset="0"/>
              </a:rPr>
              <a:t>to recall </a:t>
            </a:r>
            <a:r>
              <a:rPr lang="en-US" dirty="0" smtClean="0">
                <a:latin typeface="Goudy Old Style" panose="02020502050305020303" pitchFamily="18" charset="0"/>
              </a:rPr>
              <a:t>past (</a:t>
            </a:r>
            <a:r>
              <a:rPr lang="en-US" dirty="0">
                <a:latin typeface="Goudy Old Style" panose="02020502050305020303" pitchFamily="18" charset="0"/>
              </a:rPr>
              <a:t>or where on has been)</a:t>
            </a:r>
          </a:p>
          <a:p>
            <a:pPr>
              <a:defRPr/>
            </a:pPr>
            <a:endParaRPr lang="en-US" dirty="0" smtClean="0">
              <a:latin typeface="Goudy Old Style" panose="02020502050305020303" pitchFamily="18" charset="0"/>
            </a:endParaRPr>
          </a:p>
          <a:p>
            <a:pPr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Confused </a:t>
            </a:r>
            <a:r>
              <a:rPr lang="en-US" dirty="0">
                <a:latin typeface="Goudy Old Style" panose="02020502050305020303" pitchFamily="18" charset="0"/>
              </a:rPr>
              <a:t>about personal </a:t>
            </a:r>
            <a:r>
              <a:rPr lang="en-US" dirty="0" smtClean="0">
                <a:latin typeface="Goudy Old Style" panose="02020502050305020303" pitchFamily="18" charset="0"/>
              </a:rPr>
              <a:t>identity/ or </a:t>
            </a:r>
            <a:r>
              <a:rPr lang="en-US" dirty="0">
                <a:latin typeface="Goudy Old Style" panose="02020502050305020303" pitchFamily="18" charset="0"/>
              </a:rPr>
              <a:t>assumes new identity</a:t>
            </a:r>
          </a:p>
          <a:p>
            <a:pPr>
              <a:buNone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Dissociative Fugue</a:t>
            </a:r>
            <a:endParaRPr lang="en-US" b="1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95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565" y="2438400"/>
            <a:ext cx="7281335" cy="37338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>
                <a:latin typeface="Goudy Old Style" panose="02020502050305020303" pitchFamily="18" charset="0"/>
              </a:rPr>
              <a:t>Individual demonstrates two or more distinct identities or personality states</a:t>
            </a:r>
          </a:p>
          <a:p>
            <a:pPr>
              <a:defRPr/>
            </a:pPr>
            <a:endParaRPr lang="en-US" dirty="0" smtClean="0">
              <a:latin typeface="Goudy Old Style" panose="02020502050305020303" pitchFamily="18" charset="0"/>
            </a:endParaRPr>
          </a:p>
          <a:p>
            <a:pPr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Each </a:t>
            </a:r>
            <a:r>
              <a:rPr lang="en-US" dirty="0">
                <a:latin typeface="Goudy Old Style" panose="02020502050305020303" pitchFamily="18" charset="0"/>
              </a:rPr>
              <a:t>personality is distinct</a:t>
            </a:r>
          </a:p>
          <a:p>
            <a:pPr>
              <a:defRPr/>
            </a:pPr>
            <a:endParaRPr lang="en-US" dirty="0" smtClean="0">
              <a:latin typeface="Goudy Old Style" panose="02020502050305020303" pitchFamily="18" charset="0"/>
            </a:endParaRPr>
          </a:p>
          <a:p>
            <a:pPr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At </a:t>
            </a:r>
            <a:r>
              <a:rPr lang="en-US" dirty="0">
                <a:latin typeface="Goudy Old Style" panose="02020502050305020303" pitchFamily="18" charset="0"/>
              </a:rPr>
              <a:t>least two of these personality states take control of the individuals behavior.</a:t>
            </a:r>
          </a:p>
          <a:p>
            <a:pPr>
              <a:defRPr/>
            </a:pPr>
            <a:endParaRPr lang="en-US" dirty="0" smtClean="0">
              <a:latin typeface="Goudy Old Style" panose="02020502050305020303" pitchFamily="18" charset="0"/>
            </a:endParaRPr>
          </a:p>
          <a:p>
            <a:pPr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Unable </a:t>
            </a:r>
            <a:r>
              <a:rPr lang="en-US" dirty="0">
                <a:latin typeface="Goudy Old Style" panose="02020502050305020303" pitchFamily="18" charset="0"/>
              </a:rPr>
              <a:t>to recall extensive personal </a:t>
            </a:r>
            <a:r>
              <a:rPr lang="en-US" dirty="0" smtClean="0">
                <a:latin typeface="Goudy Old Style" panose="02020502050305020303" pitchFamily="18" charset="0"/>
              </a:rPr>
              <a:t>information</a:t>
            </a:r>
            <a:endParaRPr lang="en-US" dirty="0">
              <a:latin typeface="Goudy Old Style" panose="02020502050305020303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Dissociative Identity Disorder</a:t>
            </a:r>
            <a:endParaRPr lang="en-US" b="1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28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fontAlgn="base"/>
            <a:r>
              <a:rPr lang="en-US" b="1" dirty="0">
                <a:latin typeface="Goudy Old Style" panose="02020502050305020303" pitchFamily="18" charset="0"/>
              </a:rPr>
              <a:t>Treatment for Somatoform Disorders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14600"/>
            <a:ext cx="7162800" cy="344499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200" dirty="0">
                <a:solidFill>
                  <a:schemeClr val="tx1"/>
                </a:solidFill>
                <a:latin typeface="Goudy Old Style" panose="02020502050305020303" pitchFamily="18" charset="0"/>
              </a:rPr>
              <a:t>As a general rule, therapy is the most effective treatment for somatoform disorders. Since these disorders usually involve underlying irrational thoughts and beliefs, Cognitive Behavioral Therapy – which focuses on helping people identify and change errors in their thinking - is believed to be one of the most effective types of therapy for these disorders. Medication may be used to alleviate concurrent symptoms </a:t>
            </a:r>
            <a:r>
              <a:rPr lang="en-US" sz="22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of anxiety</a:t>
            </a:r>
            <a:r>
              <a:rPr lang="en-US" sz="2200" dirty="0">
                <a:solidFill>
                  <a:schemeClr val="tx1"/>
                </a:solidFill>
                <a:latin typeface="Goudy Old Style" panose="02020502050305020303" pitchFamily="18" charset="0"/>
              </a:rPr>
              <a:t> </a:t>
            </a:r>
            <a:r>
              <a:rPr lang="en-US" sz="22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or depression, </a:t>
            </a:r>
            <a:r>
              <a:rPr lang="en-US" sz="2200" dirty="0">
                <a:solidFill>
                  <a:schemeClr val="tx1"/>
                </a:solidFill>
                <a:latin typeface="Goudy Old Style" panose="02020502050305020303" pitchFamily="18" charset="0"/>
              </a:rPr>
              <a:t>but is usually not an effective form of treatment for somatoform disorders.</a:t>
            </a:r>
          </a:p>
        </p:txBody>
      </p:sp>
    </p:spTree>
    <p:extLst>
      <p:ext uri="{BB962C8B-B14F-4D97-AF65-F5344CB8AC3E}">
        <p14:creationId xmlns:p14="http://schemas.microsoft.com/office/powerpoint/2010/main" val="1318082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956732" y="915337"/>
            <a:ext cx="7120467" cy="8372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spc="-5" dirty="0" smtClean="0">
                <a:latin typeface="Goudy Old Style"/>
                <a:cs typeface="Goudy Old Style"/>
              </a:rPr>
              <a:t>Introduction</a:t>
            </a:r>
            <a:endParaRPr lang="en-US" b="1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31332" y="1905000"/>
            <a:ext cx="7620000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spc="10" dirty="0">
                <a:latin typeface="Goudy Old Style" panose="02020502050305020303" pitchFamily="18" charset="0"/>
                <a:cs typeface="Times New Roman" panose="02020603050405020304" pitchFamily="18" charset="0"/>
              </a:rPr>
              <a:t>Diso</a:t>
            </a:r>
            <a:r>
              <a:rPr lang="en-US" b="1" spc="-10" dirty="0">
                <a:latin typeface="Goudy Old Style" panose="02020502050305020303" pitchFamily="18" charset="0"/>
                <a:cs typeface="Times New Roman" panose="02020603050405020304" pitchFamily="18" charset="0"/>
              </a:rPr>
              <a:t>r</a:t>
            </a:r>
            <a:r>
              <a:rPr lang="en-US" b="1" spc="10" dirty="0">
                <a:latin typeface="Goudy Old Style" panose="02020502050305020303" pitchFamily="18" charset="0"/>
                <a:cs typeface="Times New Roman" panose="02020603050405020304" pitchFamily="18" charset="0"/>
              </a:rPr>
              <a:t>ders</a:t>
            </a:r>
            <a:r>
              <a:rPr lang="en-US" b="1" spc="20" dirty="0">
                <a:latin typeface="Goudy Old Style" panose="02020502050305020303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>
                <a:latin typeface="Goudy Old Style" panose="02020502050305020303" pitchFamily="18" charset="0"/>
                <a:cs typeface="Times New Roman" panose="02020603050405020304" pitchFamily="18" charset="0"/>
              </a:rPr>
              <a:t>c</a:t>
            </a:r>
            <a:r>
              <a:rPr lang="en-US" b="1" spc="5" dirty="0">
                <a:latin typeface="Goudy Old Style" panose="02020502050305020303" pitchFamily="18" charset="0"/>
                <a:cs typeface="Times New Roman" panose="02020603050405020304" pitchFamily="18" charset="0"/>
              </a:rPr>
              <a:t>h</a:t>
            </a:r>
            <a:r>
              <a:rPr lang="en-US" b="1" spc="10" dirty="0">
                <a:latin typeface="Goudy Old Style" panose="02020502050305020303" pitchFamily="18" charset="0"/>
                <a:cs typeface="Times New Roman" panose="02020603050405020304" pitchFamily="18" charset="0"/>
              </a:rPr>
              <a:t>arac</a:t>
            </a:r>
            <a:r>
              <a:rPr lang="en-US" b="1" dirty="0">
                <a:latin typeface="Goudy Old Style" panose="02020502050305020303" pitchFamily="18" charset="0"/>
                <a:cs typeface="Times New Roman" panose="02020603050405020304" pitchFamily="18" charset="0"/>
              </a:rPr>
              <a:t>t</a:t>
            </a:r>
            <a:r>
              <a:rPr lang="en-US" b="1" spc="10" dirty="0">
                <a:latin typeface="Goudy Old Style" panose="02020502050305020303" pitchFamily="18" charset="0"/>
                <a:cs typeface="Times New Roman" panose="02020603050405020304" pitchFamily="18" charset="0"/>
              </a:rPr>
              <a:t>erized</a:t>
            </a:r>
            <a:r>
              <a:rPr lang="en-US" b="1" spc="30" dirty="0">
                <a:latin typeface="Goudy Old Style" panose="02020502050305020303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 smtClean="0">
                <a:latin typeface="Goudy Old Style" panose="02020502050305020303" pitchFamily="18" charset="0"/>
                <a:cs typeface="Times New Roman" panose="02020603050405020304" pitchFamily="18" charset="0"/>
              </a:rPr>
              <a:t>b</a:t>
            </a:r>
            <a:r>
              <a:rPr lang="en-US" b="1" spc="10" dirty="0" smtClean="0">
                <a:latin typeface="Goudy Old Style" panose="02020502050305020303" pitchFamily="18" charset="0"/>
                <a:cs typeface="Times New Roman" panose="02020603050405020304" pitchFamily="18" charset="0"/>
              </a:rPr>
              <a:t>y:</a:t>
            </a:r>
            <a:endParaRPr lang="en-US" b="1" dirty="0">
              <a:latin typeface="Goudy Old Style" panose="02020502050305020303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Goudy Old Style" panose="02020502050305020303" pitchFamily="18" charset="0"/>
              </a:rPr>
              <a:t>Physical symptoms/physical </a:t>
            </a:r>
            <a:r>
              <a:rPr lang="en-US" dirty="0">
                <a:latin typeface="Goudy Old Style" panose="02020502050305020303" pitchFamily="18" charset="0"/>
              </a:rPr>
              <a:t>disability</a:t>
            </a:r>
          </a:p>
          <a:p>
            <a:endParaRPr lang="en-US" dirty="0" smtClean="0">
              <a:latin typeface="Goudy Old Style" panose="02020502050305020303" pitchFamily="18" charset="0"/>
            </a:endParaRPr>
          </a:p>
          <a:p>
            <a:r>
              <a:rPr lang="en-US" dirty="0">
                <a:latin typeface="Goudy Old Style" panose="02020502050305020303" pitchFamily="18" charset="0"/>
              </a:rPr>
              <a:t>T</a:t>
            </a:r>
            <a:r>
              <a:rPr lang="en-US" dirty="0" smtClean="0">
                <a:latin typeface="Goudy Old Style" panose="02020502050305020303" pitchFamily="18" charset="0"/>
              </a:rPr>
              <a:t>he </a:t>
            </a:r>
            <a:r>
              <a:rPr lang="en-US" dirty="0">
                <a:latin typeface="Goudy Old Style" panose="02020502050305020303" pitchFamily="18" charset="0"/>
              </a:rPr>
              <a:t>person’s </a:t>
            </a:r>
            <a:r>
              <a:rPr lang="en-US" dirty="0" smtClean="0">
                <a:latin typeface="Goudy Old Style" panose="02020502050305020303" pitchFamily="18" charset="0"/>
              </a:rPr>
              <a:t>psychological </a:t>
            </a:r>
            <a:r>
              <a:rPr lang="en-US" dirty="0">
                <a:latin typeface="Goudy Old Style" panose="02020502050305020303" pitchFamily="18" charset="0"/>
              </a:rPr>
              <a:t>problems are manifesting as </a:t>
            </a:r>
            <a:r>
              <a:rPr lang="en-US" dirty="0" smtClean="0">
                <a:latin typeface="Goudy Old Style" panose="02020502050305020303" pitchFamily="18" charset="0"/>
              </a:rPr>
              <a:t>physical/medical complaints</a:t>
            </a:r>
            <a:endParaRPr lang="en-US" dirty="0">
              <a:latin typeface="Goudy Old Style" panose="02020502050305020303" pitchFamily="18" charset="0"/>
            </a:endParaRPr>
          </a:p>
          <a:p>
            <a:endParaRPr lang="en-US" dirty="0" smtClean="0">
              <a:latin typeface="Goudy Old Style" panose="02020502050305020303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Goudy Old Style" panose="02020502050305020303" pitchFamily="18" charset="0"/>
                <a:ea typeface="Times New Roman" panose="02020603050405020304" pitchFamily="18" charset="0"/>
              </a:rPr>
              <a:t>Symptoms </a:t>
            </a:r>
            <a:r>
              <a:rPr lang="en-US" dirty="0">
                <a:latin typeface="Goudy Old Style" panose="02020502050305020303" pitchFamily="18" charset="0"/>
                <a:ea typeface="Times New Roman" panose="02020603050405020304" pitchFamily="18" charset="0"/>
              </a:rPr>
              <a:t>NOT secondary to known medical condition or substance </a:t>
            </a:r>
            <a:r>
              <a:rPr lang="en-US" dirty="0" smtClean="0">
                <a:latin typeface="Goudy Old Style" panose="02020502050305020303" pitchFamily="18" charset="0"/>
                <a:ea typeface="Times New Roman" panose="02020603050405020304" pitchFamily="18" charset="0"/>
              </a:rPr>
              <a:t>abuse</a:t>
            </a:r>
            <a:endParaRPr lang="en-US" dirty="0">
              <a:latin typeface="Goudy Old Style" panose="02020502050305020303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464" y="1905000"/>
            <a:ext cx="7281336" cy="4343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b="1" dirty="0">
                <a:latin typeface="Goudy Old Style" panose="02020502050305020303" pitchFamily="18" charset="0"/>
              </a:rPr>
              <a:t>Three central features of Somatoform Disorders</a:t>
            </a:r>
            <a:r>
              <a:rPr lang="en-US" b="1" dirty="0" smtClean="0">
                <a:latin typeface="Goudy Old Style" panose="02020502050305020303" pitchFamily="18" charset="0"/>
              </a:rPr>
              <a:t>:</a:t>
            </a:r>
          </a:p>
          <a:p>
            <a:pPr>
              <a:lnSpc>
                <a:spcPct val="90000"/>
              </a:lnSpc>
              <a:buNone/>
              <a:defRPr/>
            </a:pPr>
            <a:endParaRPr lang="en-US" dirty="0">
              <a:latin typeface="Goudy Old Style" panose="02020502050305020303" pitchFamily="18" charset="0"/>
            </a:endParaRP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en-US" sz="2400" dirty="0">
                <a:latin typeface="Goudy Old Style" panose="02020502050305020303" pitchFamily="18" charset="0"/>
              </a:rPr>
              <a:t>Physical complaints without organic basis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endParaRPr lang="en-US" sz="2400" dirty="0" smtClean="0">
              <a:latin typeface="Goudy Old Style" panose="02020502050305020303" pitchFamily="18" charset="0"/>
            </a:endParaRP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en-US" sz="2400" dirty="0" smtClean="0">
                <a:latin typeface="Goudy Old Style" panose="02020502050305020303" pitchFamily="18" charset="0"/>
              </a:rPr>
              <a:t>Psychological </a:t>
            </a:r>
            <a:r>
              <a:rPr lang="en-US" sz="2400" dirty="0">
                <a:latin typeface="Goudy Old Style" panose="02020502050305020303" pitchFamily="18" charset="0"/>
              </a:rPr>
              <a:t>factors and conflicts seem important in initiating, 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exacerbating</a:t>
            </a:r>
            <a:r>
              <a:rPr lang="en-US" sz="2400" dirty="0">
                <a:latin typeface="Goudy Old Style" panose="02020502050305020303" pitchFamily="18" charset="0"/>
              </a:rPr>
              <a:t>, and maintaining the symptoms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endParaRPr lang="en-US" sz="2400" dirty="0" smtClean="0">
              <a:latin typeface="Goudy Old Style" panose="02020502050305020303" pitchFamily="18" charset="0"/>
            </a:endParaRP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v"/>
              <a:defRPr/>
            </a:pPr>
            <a:r>
              <a:rPr lang="en-US" sz="2400" dirty="0" smtClean="0">
                <a:latin typeface="Goudy Old Style" panose="02020502050305020303" pitchFamily="18" charset="0"/>
              </a:rPr>
              <a:t>Symptoms </a:t>
            </a:r>
            <a:r>
              <a:rPr lang="en-US" sz="2400" dirty="0">
                <a:latin typeface="Goudy Old Style" panose="02020502050305020303" pitchFamily="18" charset="0"/>
              </a:rPr>
              <a:t>or magnified health concerns are not under conscious </a:t>
            </a:r>
            <a:r>
              <a:rPr lang="en-US" sz="2400" dirty="0" smtClean="0">
                <a:latin typeface="Goudy Old Style" panose="02020502050305020303" pitchFamily="18" charset="0"/>
              </a:rPr>
              <a:t>control</a:t>
            </a:r>
            <a:endParaRPr lang="en-US" sz="2400" dirty="0">
              <a:latin typeface="Goudy Old Style" panose="02020502050305020303" pitchFamily="18" charset="0"/>
            </a:endParaRPr>
          </a:p>
          <a:p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56732" y="915337"/>
            <a:ext cx="7120467" cy="8372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spc="-5" dirty="0" smtClean="0">
                <a:latin typeface="Goudy Old Style"/>
                <a:cs typeface="Goudy Old Style"/>
              </a:rPr>
              <a:t>Introduction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16368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637643" y="762001"/>
            <a:ext cx="5801710" cy="10668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Somatoform </a:t>
            </a:r>
            <a:r>
              <a:rPr lang="en-US" b="1" dirty="0" smtClean="0">
                <a:latin typeface="Goudy Old Style" panose="02020502050305020303" pitchFamily="18" charset="0"/>
              </a:rPr>
              <a:t>Disorders</a:t>
            </a:r>
            <a:endParaRPr lang="en-US" b="1" dirty="0" smtClean="0">
              <a:latin typeface="Goudy Old Style" panose="02020502050305020303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71196" y="1911518"/>
            <a:ext cx="7534603" cy="4356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7830" marR="287020">
              <a:spcBef>
                <a:spcPts val="1165"/>
              </a:spcBef>
              <a:spcAft>
                <a:spcPts val="0"/>
              </a:spcAft>
            </a:pPr>
            <a:r>
              <a:rPr lang="en-US" sz="2200" b="1" dirty="0" smtClean="0">
                <a:latin typeface="Goudy Old Style" panose="02020502050305020303" pitchFamily="18" charset="0"/>
              </a:rPr>
              <a:t>Types of Somatoform Disorders</a:t>
            </a:r>
            <a:endParaRPr lang="en-US" sz="2200" b="1" dirty="0">
              <a:latin typeface="Goudy Old Style" panose="02020502050305020303" pitchFamily="18" charset="0"/>
            </a:endParaRPr>
          </a:p>
          <a:p>
            <a:pPr marL="760730" marR="287020" indent="-342900">
              <a:spcBef>
                <a:spcPts val="1165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Somatization </a:t>
            </a:r>
            <a:r>
              <a:rPr lang="en-US" sz="2200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Disorder</a:t>
            </a:r>
          </a:p>
          <a:p>
            <a:pPr marL="760730" marR="287020" indent="-342900">
              <a:spcBef>
                <a:spcPts val="1165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Pain Disorder</a:t>
            </a:r>
          </a:p>
          <a:p>
            <a:pPr marL="760730" marR="287020" indent="-342900">
              <a:spcBef>
                <a:spcPts val="1165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Hypochondriasis</a:t>
            </a:r>
          </a:p>
          <a:p>
            <a:pPr marL="760730" marR="595630" indent="-342900">
              <a:lnSpc>
                <a:spcPct val="163000"/>
              </a:lnSpc>
              <a:spcBef>
                <a:spcPts val="61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Body </a:t>
            </a:r>
            <a:r>
              <a:rPr lang="en-US" sz="2200" dirty="0" err="1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Dysmorphic</a:t>
            </a:r>
            <a:r>
              <a:rPr lang="en-US" sz="2200" dirty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Goudy Old Style" panose="020205020503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Disorder</a:t>
            </a:r>
            <a:endParaRPr lang="ar-JO" sz="2200" dirty="0" smtClean="0"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0730" marR="595630" indent="-342900">
              <a:lnSpc>
                <a:spcPct val="163000"/>
              </a:lnSpc>
              <a:spcBef>
                <a:spcPts val="61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Goudy Old Style" panose="02020502050305020303" pitchFamily="18" charset="0"/>
              </a:rPr>
              <a:t>Dissociative Disorders</a:t>
            </a:r>
            <a:endParaRPr lang="ar-JO" sz="2200" dirty="0" smtClean="0"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0730" marR="595630" indent="-342900">
              <a:lnSpc>
                <a:spcPct val="163000"/>
              </a:lnSpc>
              <a:spcBef>
                <a:spcPts val="61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Goudy Old Style" panose="02020502050305020303" pitchFamily="18" charset="0"/>
              </a:rPr>
              <a:t>Dissociative Fugue</a:t>
            </a:r>
            <a:endParaRPr lang="ar-JO" sz="2200" dirty="0" smtClean="0"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0730" marR="595630" indent="-342900">
              <a:lnSpc>
                <a:spcPct val="163000"/>
              </a:lnSpc>
              <a:spcBef>
                <a:spcPts val="61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Goudy Old Style" panose="02020502050305020303" pitchFamily="18" charset="0"/>
              </a:rPr>
              <a:t>Dissociative Identity </a:t>
            </a:r>
            <a:r>
              <a:rPr lang="en-US" sz="2200" dirty="0" smtClean="0">
                <a:latin typeface="Goudy Old Style" panose="02020502050305020303" pitchFamily="18" charset="0"/>
              </a:rPr>
              <a:t>Disorder</a:t>
            </a:r>
            <a:endParaRPr lang="ar-JO" sz="2200" dirty="0">
              <a:latin typeface="Goudy Old Style" panose="020205020503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90800"/>
            <a:ext cx="7645400" cy="3444997"/>
          </a:xfrm>
        </p:spPr>
        <p:txBody>
          <a:bodyPr>
            <a:noAutofit/>
          </a:bodyPr>
          <a:lstStyle/>
          <a:p>
            <a:pPr lvl="1" algn="just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Multiple 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recurrent physical complaints over many years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No organic etiology for these complaints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Pain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, GI, sexual, </a:t>
            </a:r>
            <a:r>
              <a:rPr lang="en-US" sz="2400" dirty="0" err="1" smtClean="0">
                <a:solidFill>
                  <a:schemeClr val="tx1"/>
                </a:solidFill>
                <a:latin typeface="Goudy Old Style" panose="02020502050305020303" pitchFamily="18" charset="0"/>
              </a:rPr>
              <a:t>pseudoneurologic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symptoms: impaired coordination or balance, paralysis or localized weakness, difficulty swallowing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, 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urinary retention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, hallucinations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, loss of touch or pain sensation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, double 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vision, amnesia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, sensory </a:t>
            </a: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losses, loss of 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consciousness</a:t>
            </a:r>
          </a:p>
          <a:p>
            <a:pPr lvl="1" algn="just">
              <a:lnSpc>
                <a:spcPct val="90000"/>
              </a:lnSpc>
              <a:defRPr/>
            </a:pPr>
            <a:r>
              <a:rPr lang="en-US" sz="2400" dirty="0">
                <a:solidFill>
                  <a:schemeClr val="tx1"/>
                </a:solidFill>
                <a:latin typeface="Goudy Old Style" panose="02020502050305020303" pitchFamily="18" charset="0"/>
              </a:rPr>
              <a:t>female: male </a:t>
            </a:r>
            <a:r>
              <a:rPr lang="en-US" sz="2400" dirty="0" smtClean="0">
                <a:solidFill>
                  <a:schemeClr val="tx1"/>
                </a:solidFill>
                <a:latin typeface="Goudy Old Style" panose="02020502050305020303" pitchFamily="18" charset="0"/>
              </a:rPr>
              <a:t>10:1</a:t>
            </a:r>
            <a:endParaRPr lang="en-US" sz="2400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Somatization </a:t>
            </a:r>
            <a:r>
              <a:rPr lang="en-US" b="1" dirty="0" smtClean="0">
                <a:latin typeface="Goudy Old Style" panose="02020502050305020303" pitchFamily="18" charset="0"/>
              </a:rPr>
              <a:t>Disorder</a:t>
            </a:r>
            <a:endParaRPr lang="en-US" b="1" dirty="0"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789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4" y="838200"/>
            <a:ext cx="6798734" cy="1303867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Pain </a:t>
            </a:r>
            <a:r>
              <a:rPr lang="en-US" b="1" dirty="0" smtClean="0">
                <a:latin typeface="Goudy Old Style" panose="02020502050305020303" pitchFamily="18" charset="0"/>
              </a:rPr>
              <a:t>Disorder</a:t>
            </a:r>
            <a:endParaRPr lang="en-US" b="1" dirty="0"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4" y="2362200"/>
            <a:ext cx="7281336" cy="3962400"/>
          </a:xfrm>
        </p:spPr>
        <p:txBody>
          <a:bodyPr>
            <a:noAutofit/>
          </a:bodyPr>
          <a:lstStyle/>
          <a:p>
            <a:r>
              <a:rPr lang="en-US" sz="2000" dirty="0"/>
              <a:t>Often a history of real injury or </a:t>
            </a:r>
            <a:r>
              <a:rPr lang="en-US" sz="2000" dirty="0" smtClean="0"/>
              <a:t>illness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Physical </a:t>
            </a:r>
            <a:r>
              <a:rPr lang="en-US" sz="2000" dirty="0"/>
              <a:t>symptom of pain-one or more anatomic </a:t>
            </a:r>
            <a:r>
              <a:rPr lang="en-US" sz="2000" dirty="0" smtClean="0"/>
              <a:t>sites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May </a:t>
            </a:r>
            <a:r>
              <a:rPr lang="en-US" sz="2000" dirty="0"/>
              <a:t>occur with a General medical </a:t>
            </a:r>
            <a:r>
              <a:rPr lang="en-US" sz="2000" dirty="0" smtClean="0"/>
              <a:t>condition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Pain </a:t>
            </a:r>
            <a:r>
              <a:rPr lang="en-US" sz="2000" dirty="0"/>
              <a:t>–not relieved by </a:t>
            </a:r>
            <a:r>
              <a:rPr lang="en-US" sz="2000" dirty="0" smtClean="0"/>
              <a:t>analgesics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Onset</a:t>
            </a:r>
            <a:r>
              <a:rPr lang="en-US" sz="2000" dirty="0"/>
              <a:t>, severity, exacerbation and maintenance affected by psychological stressors </a:t>
            </a:r>
          </a:p>
        </p:txBody>
      </p:sp>
    </p:spTree>
    <p:extLst>
      <p:ext uri="{BB962C8B-B14F-4D97-AF65-F5344CB8AC3E}">
        <p14:creationId xmlns:p14="http://schemas.microsoft.com/office/powerpoint/2010/main" val="56121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latin typeface="Goudy Old Style" panose="02020502050305020303" pitchFamily="18" charset="0"/>
              </a:rPr>
              <a:t>Hypochondriasis</a:t>
            </a:r>
            <a:endParaRPr lang="en-US" b="1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38400"/>
            <a:ext cx="7586135" cy="344499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000" dirty="0">
                <a:latin typeface="Goudy Old Style" panose="02020502050305020303" pitchFamily="18" charset="0"/>
              </a:rPr>
              <a:t>Client is preoccupied with fear that </a:t>
            </a:r>
            <a:r>
              <a:rPr lang="en-US" sz="2000" dirty="0" smtClean="0">
                <a:latin typeface="Goudy Old Style" panose="02020502050305020303" pitchFamily="18" charset="0"/>
              </a:rPr>
              <a:t>he/she </a:t>
            </a:r>
            <a:r>
              <a:rPr lang="en-US" sz="2000" dirty="0">
                <a:latin typeface="Goudy Old Style" panose="02020502050305020303" pitchFamily="18" charset="0"/>
              </a:rPr>
              <a:t>has or will get a serious </a:t>
            </a:r>
            <a:r>
              <a:rPr lang="en-US" sz="2000" dirty="0" smtClean="0">
                <a:latin typeface="Goudy Old Style" panose="02020502050305020303" pitchFamily="18" charset="0"/>
              </a:rPr>
              <a:t>disease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latin typeface="Goudy Old Style" panose="02020502050305020303" pitchFamily="18" charset="0"/>
              </a:rPr>
              <a:t>They may believe that minor complaints are signs of very serious medical problems.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>
                <a:latin typeface="Goudy Old Style" panose="02020502050305020303" pitchFamily="18" charset="0"/>
              </a:rPr>
              <a:t>History of seeing many doctors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Goudy Old Style" panose="02020502050305020303" pitchFamily="18" charset="0"/>
              </a:rPr>
              <a:t>Significant </a:t>
            </a:r>
            <a:r>
              <a:rPr lang="en-US" sz="2000" dirty="0">
                <a:latin typeface="Goudy Old Style" panose="02020502050305020303" pitchFamily="18" charset="0"/>
              </a:rPr>
              <a:t>distress/impairment in function</a:t>
            </a:r>
          </a:p>
          <a:p>
            <a:r>
              <a:rPr lang="en-US" sz="2000" dirty="0" smtClean="0">
                <a:latin typeface="Goudy Old Style" panose="02020502050305020303" pitchFamily="18" charset="0"/>
              </a:rPr>
              <a:t>Normal </a:t>
            </a:r>
            <a:r>
              <a:rPr lang="en-US" sz="2000" dirty="0">
                <a:latin typeface="Goudy Old Style" panose="02020502050305020303" pitchFamily="18" charset="0"/>
              </a:rPr>
              <a:t>bodily functions/real symptoms are misinterpreted </a:t>
            </a:r>
            <a:endParaRPr lang="en-US" sz="2000" dirty="0" smtClean="0">
              <a:latin typeface="Goudy Old Style" panose="02020502050305020303" pitchFamily="18" charset="0"/>
            </a:endParaRPr>
          </a:p>
          <a:p>
            <a:r>
              <a:rPr lang="en-US" sz="2000" dirty="0" smtClean="0">
                <a:latin typeface="Goudy Old Style" panose="02020502050305020303" pitchFamily="18" charset="0"/>
              </a:rPr>
              <a:t>Tests </a:t>
            </a:r>
            <a:r>
              <a:rPr lang="en-US" sz="2000" dirty="0">
                <a:latin typeface="Goudy Old Style" panose="02020502050305020303" pitchFamily="18" charset="0"/>
              </a:rPr>
              <a:t>with normal results gives no lasting satisfaction for the patient</a:t>
            </a:r>
          </a:p>
          <a:p>
            <a:r>
              <a:rPr lang="en-US" sz="2000" dirty="0" smtClean="0">
                <a:latin typeface="Goudy Old Style" panose="02020502050305020303" pitchFamily="18" charset="0"/>
              </a:rPr>
              <a:t>&gt; </a:t>
            </a:r>
            <a:r>
              <a:rPr lang="en-US" sz="2000" dirty="0">
                <a:latin typeface="Goudy Old Style" panose="02020502050305020303" pitchFamily="18" charset="0"/>
              </a:rPr>
              <a:t>6 months duration minimum</a:t>
            </a:r>
          </a:p>
          <a:p>
            <a:r>
              <a:rPr lang="en-US" sz="2000" dirty="0">
                <a:latin typeface="Goudy Old Style" panose="02020502050305020303" pitchFamily="18" charset="0"/>
              </a:rPr>
              <a:t>Male = </a:t>
            </a:r>
            <a:r>
              <a:rPr lang="en-US" sz="2000" dirty="0" smtClean="0">
                <a:latin typeface="Goudy Old Style" panose="02020502050305020303" pitchFamily="18" charset="0"/>
              </a:rPr>
              <a:t>Female</a:t>
            </a:r>
            <a:endParaRPr lang="en-US" sz="2000" u="sng" dirty="0"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807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Body Dysmorphic </a:t>
            </a:r>
            <a:r>
              <a:rPr lang="en-US" b="1" dirty="0" smtClean="0">
                <a:latin typeface="Goudy Old Style" panose="02020502050305020303" pitchFamily="18" charset="0"/>
              </a:rPr>
              <a:t>Disorder</a:t>
            </a:r>
            <a:endParaRPr lang="en-US" b="1" dirty="0">
              <a:latin typeface="Goudy Old Style" panose="020205020503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4" y="2667000"/>
            <a:ext cx="6976536" cy="2971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Goudy Old Style" panose="02020502050305020303" pitchFamily="18" charset="0"/>
              </a:rPr>
              <a:t>Preoccupation with imagined or exaggerated defects in physical appearance</a:t>
            </a:r>
          </a:p>
          <a:p>
            <a:pPr>
              <a:defRPr/>
            </a:pPr>
            <a:endParaRPr lang="ar-JO" dirty="0" smtClean="0">
              <a:latin typeface="Goudy Old Style" panose="02020502050305020303" pitchFamily="18" charset="0"/>
            </a:endParaRPr>
          </a:p>
          <a:p>
            <a:pPr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Causes </a:t>
            </a:r>
            <a:r>
              <a:rPr lang="en-US" dirty="0">
                <a:latin typeface="Goudy Old Style" panose="02020502050305020303" pitchFamily="18" charset="0"/>
              </a:rPr>
              <a:t>clinically significant stressor impairment in social or occupational function… person may undergo repeated plastic surgeries for nose repair or to change face etc.</a:t>
            </a:r>
          </a:p>
        </p:txBody>
      </p:sp>
    </p:spTree>
    <p:extLst>
      <p:ext uri="{BB962C8B-B14F-4D97-AF65-F5344CB8AC3E}">
        <p14:creationId xmlns:p14="http://schemas.microsoft.com/office/powerpoint/2010/main" val="2161626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9865" y="1866900"/>
            <a:ext cx="7179735" cy="422910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US" b="1" dirty="0">
                <a:latin typeface="Goudy Old Style" panose="02020502050305020303" pitchFamily="18" charset="0"/>
              </a:rPr>
              <a:t>DISSOCIATIVE AMNESIA</a:t>
            </a:r>
            <a:r>
              <a:rPr lang="en-US" b="1" dirty="0" smtClean="0">
                <a:latin typeface="Goudy Old Style" panose="02020502050305020303" pitchFamily="18" charset="0"/>
              </a:rPr>
              <a:t>:</a:t>
            </a:r>
          </a:p>
          <a:p>
            <a:pPr>
              <a:buNone/>
              <a:defRPr/>
            </a:pPr>
            <a:endParaRPr lang="en-US" dirty="0">
              <a:latin typeface="Goudy Old Style" panose="02020502050305020303" pitchFamily="18" charset="0"/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Goudy Old Style" panose="02020502050305020303" pitchFamily="18" charset="0"/>
              </a:rPr>
              <a:t>One or more episodes of inability to recall personal </a:t>
            </a:r>
            <a:r>
              <a:rPr lang="en-US" dirty="0" smtClean="0">
                <a:latin typeface="Goudy Old Style" panose="02020502050305020303" pitchFamily="18" charset="0"/>
              </a:rPr>
              <a:t>information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dirty="0">
              <a:latin typeface="Goudy Old Style" panose="02020502050305020303" pitchFamily="18" charset="0"/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-US" dirty="0">
                <a:latin typeface="Goudy Old Style" panose="02020502050305020303" pitchFamily="18" charset="0"/>
              </a:rPr>
              <a:t>Information is usually of a traumatic or stressful nature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dirty="0" smtClean="0">
              <a:latin typeface="Goudy Old Style" panose="02020502050305020303" pitchFamily="18" charset="0"/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-US" dirty="0" smtClean="0">
                <a:latin typeface="Goudy Old Style" panose="02020502050305020303" pitchFamily="18" charset="0"/>
              </a:rPr>
              <a:t>Not </a:t>
            </a:r>
            <a:r>
              <a:rPr lang="en-US" dirty="0">
                <a:latin typeface="Goudy Old Style" panose="02020502050305020303" pitchFamily="18" charset="0"/>
              </a:rPr>
              <a:t>due to effects of substance abuse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134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b="1" dirty="0">
                <a:latin typeface="Goudy Old Style" panose="02020502050305020303" pitchFamily="18" charset="0"/>
              </a:rPr>
              <a:t>Dissociative Disorders</a:t>
            </a:r>
            <a:endParaRPr lang="en-US" b="1" dirty="0">
              <a:solidFill>
                <a:schemeClr val="tx1"/>
              </a:solidFill>
              <a:latin typeface="Goudy Old Style" panose="0202050205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741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2641</TotalTime>
  <Words>472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</vt:lpstr>
      <vt:lpstr>Goudy Old Style</vt:lpstr>
      <vt:lpstr>ＭＳ Ｐゴシック</vt:lpstr>
      <vt:lpstr>Times New Roman</vt:lpstr>
      <vt:lpstr>Wingdings</vt:lpstr>
      <vt:lpstr>Organic</vt:lpstr>
      <vt:lpstr>Somatoform Disorders</vt:lpstr>
      <vt:lpstr>Introduction</vt:lpstr>
      <vt:lpstr>Introduction</vt:lpstr>
      <vt:lpstr>Somatoform Disorders</vt:lpstr>
      <vt:lpstr>Somatization Disorder</vt:lpstr>
      <vt:lpstr>Pain Disorder</vt:lpstr>
      <vt:lpstr>Hypochondriasis</vt:lpstr>
      <vt:lpstr>Body Dysmorphic Disorder</vt:lpstr>
      <vt:lpstr>Dissociative Disorders</vt:lpstr>
      <vt:lpstr>Dissociative Fugue</vt:lpstr>
      <vt:lpstr>Dissociative Identity Disorder</vt:lpstr>
      <vt:lpstr>Treatment for Somatoform Disorders</vt:lpstr>
    </vt:vector>
  </TitlesOfParts>
  <Company>Template Central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7:BLOOD TRANSFUSION</dc:title>
  <dc:creator>aliothman1</dc:creator>
  <cp:lastModifiedBy>User-PC</cp:lastModifiedBy>
  <cp:revision>135</cp:revision>
  <dcterms:created xsi:type="dcterms:W3CDTF">2002-02-21T04:34:32Z</dcterms:created>
  <dcterms:modified xsi:type="dcterms:W3CDTF">2016-12-11T05:59:15Z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TC011408251033</vt:lpwstr>
  </property>
</Properties>
</file>