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-84" y="-26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/>
              <a:t>Some Continuous Probability</a:t>
            </a:r>
            <a:br>
              <a:rPr lang="en-GB" sz="6600" b="1" dirty="0"/>
            </a:br>
            <a:r>
              <a:rPr lang="en-GB" sz="6600" b="1" dirty="0"/>
              <a:t>Distributions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53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96553"/>
                <a:ext cx="10058400" cy="5672541"/>
              </a:xfrm>
            </p:spPr>
            <p:txBody>
              <a:bodyPr>
                <a:noAutofit/>
              </a:bodyPr>
              <a:lstStyle/>
              <a:p>
                <a:r>
                  <a:rPr lang="en-US" sz="3000" b="1" i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Solution </a:t>
                </a:r>
                <a:r>
                  <a:rPr lang="en-US" sz="3000" b="1" dirty="0">
                    <a:solidFill>
                      <a:schemeClr val="accent2">
                        <a:lumMod val="75000"/>
                      </a:schemeClr>
                    </a:solidFill>
                  </a:rPr>
                  <a:t>: </a:t>
                </a:r>
                <a:r>
                  <a:rPr lang="en-US" sz="3000" dirty="0"/>
                  <a:t>Consider the cumulative distribution function </a:t>
                </a:r>
                <a:r>
                  <a:rPr lang="en-US" sz="3000" i="1" dirty="0"/>
                  <a:t>F</a:t>
                </a:r>
                <a:r>
                  <a:rPr lang="en-US" sz="3000" dirty="0"/>
                  <a:t>(</a:t>
                </a:r>
                <a:r>
                  <a:rPr lang="en-US" sz="3000" i="1" dirty="0"/>
                  <a:t>y</a:t>
                </a:r>
                <a:r>
                  <a:rPr lang="en-US" sz="3000" dirty="0"/>
                  <a:t>) for the exponential distribution,</a:t>
                </a: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  <m:nary>
                      <m:nary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𝛽</m:t>
                                </m:r>
                              </m:den>
                            </m:f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num>
                          <m:den>
                            <m:r>
                              <a:rPr lang="en-U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den>
                        </m:f>
                      </m:sup>
                    </m:sSup>
                  </m:oMath>
                </a14:m>
                <a:endParaRPr lang="el-GR" sz="3000" i="1" dirty="0"/>
              </a:p>
              <a:p>
                <a:r>
                  <a:rPr lang="en-GB" sz="3000" dirty="0"/>
                  <a:t>Then</a:t>
                </a:r>
              </a:p>
              <a:p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&gt;6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=1−</m:t>
                    </m:r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3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sz="3000" b="0" i="1" smtClean="0">
                        <a:latin typeface="Cambria Math" panose="02040503050406030204" pitchFamily="18" charset="0"/>
                      </a:rPr>
                      <m:t>=0.223</m:t>
                    </m:r>
                  </m:oMath>
                </a14:m>
                <a:endParaRPr lang="en-US" sz="3000" dirty="0" smtClean="0"/>
              </a:p>
              <a:p>
                <a:r>
                  <a:rPr lang="en-US" sz="3000" dirty="0" smtClean="0"/>
                  <a:t>Thus</a:t>
                </a:r>
                <a:r>
                  <a:rPr lang="en-US" sz="3000" dirty="0"/>
                  <a:t>, the probability that the washing machine will require major repair after </a:t>
                </a:r>
                <a:r>
                  <a:rPr lang="en-US" sz="3000" dirty="0" smtClean="0"/>
                  <a:t>year six </a:t>
                </a:r>
                <a:r>
                  <a:rPr lang="en-US" sz="3000" dirty="0"/>
                  <a:t>is 0.223. Of course, it will require repair before year six with probability 0.777</a:t>
                </a:r>
                <a:r>
                  <a:rPr lang="en-US" sz="3000" dirty="0" smtClean="0"/>
                  <a:t>.</a:t>
                </a:r>
                <a:endParaRPr lang="en-US" sz="3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96553"/>
                <a:ext cx="10058400" cy="5672541"/>
              </a:xfrm>
              <a:blipFill rotWithShape="0">
                <a:blip r:embed="rId2"/>
                <a:stretch>
                  <a:fillRect l="-1394" t="-2148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37500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410198"/>
                <a:ext cx="10058400" cy="5458896"/>
              </a:xfrm>
            </p:spPr>
            <p:txBody>
              <a:bodyPr>
                <a:normAutofit fontScale="92500"/>
              </a:bodyPr>
              <a:lstStyle/>
              <a:p>
                <a:pPr algn="just"/>
                <a:r>
                  <a:rPr lang="en-US" sz="3200" dirty="0" smtClean="0">
                    <a:solidFill>
                      <a:schemeClr val="tx1"/>
                    </a:solidFill>
                  </a:rPr>
                  <a:t>Thus, one might conclude the machine is not really a bargain. The probability that a major repair is necessary in the first year is</a:t>
                </a:r>
              </a:p>
              <a:p>
                <a14:m>
                  <m:oMath xmlns:m="http://schemas.openxmlformats.org/officeDocument/2006/math"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&lt;1</m:t>
                        </m:r>
                      </m:e>
                    </m:d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=1−0.779=0.221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410198"/>
                <a:ext cx="10058400" cy="5458896"/>
              </a:xfrm>
              <a:blipFill rotWithShape="0">
                <a:blip r:embed="rId2"/>
                <a:stretch>
                  <a:fillRect l="-1394" t="-2232" r="-2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941482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6.1 Continuous Uniform Distribution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One of the simplest continuous distributions in all of statistics is the </a:t>
            </a:r>
            <a:r>
              <a:rPr lang="en-US" b="1" dirty="0">
                <a:solidFill>
                  <a:schemeClr val="tx1"/>
                </a:solidFill>
              </a:rPr>
              <a:t>continuous</a:t>
            </a:r>
          </a:p>
          <a:p>
            <a:r>
              <a:rPr lang="en-US" b="1" dirty="0">
                <a:solidFill>
                  <a:schemeClr val="tx1"/>
                </a:solidFill>
              </a:rPr>
              <a:t>uniform distribution</a:t>
            </a:r>
            <a:r>
              <a:rPr lang="en-US" dirty="0">
                <a:solidFill>
                  <a:schemeClr val="tx1"/>
                </a:solidFill>
              </a:rPr>
              <a:t>. This distribution is characterized by a density function</a:t>
            </a:r>
          </a:p>
          <a:p>
            <a:r>
              <a:rPr lang="en-US" dirty="0">
                <a:solidFill>
                  <a:schemeClr val="tx1"/>
                </a:solidFill>
              </a:rPr>
              <a:t>that is “flat,” and thus the probability is uniform in a closed interval, say [</a:t>
            </a:r>
            <a:r>
              <a:rPr lang="en-US" i="1" dirty="0">
                <a:solidFill>
                  <a:schemeClr val="tx1"/>
                </a:solidFill>
              </a:rPr>
              <a:t>A, B</a:t>
            </a:r>
            <a:r>
              <a:rPr lang="en-US" dirty="0">
                <a:solidFill>
                  <a:schemeClr val="tx1"/>
                </a:solidFill>
              </a:rPr>
              <a:t>].</a:t>
            </a:r>
          </a:p>
          <a:p>
            <a:r>
              <a:rPr lang="en-US" dirty="0">
                <a:solidFill>
                  <a:schemeClr val="tx1"/>
                </a:solidFill>
              </a:rPr>
              <a:t>Although applications of the continuous uniform distribution are not as abundant</a:t>
            </a:r>
          </a:p>
          <a:p>
            <a:r>
              <a:rPr lang="en-US" dirty="0">
                <a:solidFill>
                  <a:schemeClr val="tx1"/>
                </a:solidFill>
              </a:rPr>
              <a:t>as those for other distributions discussed in this chapter, it is appropriate for the</a:t>
            </a:r>
          </a:p>
          <a:p>
            <a:r>
              <a:rPr lang="en-US" dirty="0">
                <a:solidFill>
                  <a:schemeClr val="tx1"/>
                </a:solidFill>
              </a:rPr>
              <a:t>novice to begin this introduction to continuous distributions with the uniform</a:t>
            </a:r>
          </a:p>
          <a:p>
            <a:r>
              <a:rPr lang="en-GB" dirty="0">
                <a:solidFill>
                  <a:schemeClr val="tx1"/>
                </a:solidFill>
              </a:rPr>
              <a:t>distribution.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3036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GB" sz="32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Uniform Distribution: </a:t>
                </a:r>
              </a:p>
              <a:p>
                <a:pPr algn="just"/>
                <a:r>
                  <a:rPr lang="en-US" sz="3200" dirty="0" smtClean="0">
                    <a:solidFill>
                      <a:schemeClr val="tx1"/>
                    </a:solidFill>
                  </a:rPr>
                  <a:t>The density function of the continuous uniform random variable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X </a:t>
                </a:r>
                <a:r>
                  <a:rPr lang="en-US" sz="3200" dirty="0">
                    <a:solidFill>
                      <a:schemeClr val="tx1"/>
                    </a:solidFill>
                  </a:rPr>
                  <a:t>on the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interval </a:t>
                </a:r>
                <a:r>
                  <a:rPr lang="en-GB" sz="3200" dirty="0" smtClean="0">
                    <a:solidFill>
                      <a:schemeClr val="tx1"/>
                    </a:solidFill>
                  </a:rPr>
                  <a:t>[</a:t>
                </a:r>
                <a:r>
                  <a:rPr lang="en-GB" sz="3200" i="1" dirty="0" smtClean="0">
                    <a:solidFill>
                      <a:schemeClr val="tx1"/>
                    </a:solidFill>
                  </a:rPr>
                  <a:t>A</a:t>
                </a:r>
                <a:r>
                  <a:rPr lang="en-GB" sz="3200" i="1" dirty="0">
                    <a:solidFill>
                      <a:schemeClr val="tx1"/>
                    </a:solidFill>
                  </a:rPr>
                  <a:t>, </a:t>
                </a:r>
                <a:r>
                  <a:rPr lang="en-GB" sz="3200" i="1" dirty="0" smtClean="0">
                    <a:solidFill>
                      <a:schemeClr val="tx1"/>
                    </a:solidFill>
                  </a:rPr>
                  <a:t>B</a:t>
                </a:r>
                <a:r>
                  <a:rPr lang="en-GB" sz="3200" dirty="0" smtClean="0">
                    <a:solidFill>
                      <a:schemeClr val="tx1"/>
                    </a:solidFill>
                  </a:rPr>
                  <a:t>] is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 ;</m:t>
                              </m:r>
                              <m:r>
                                <m:rPr>
                                  <m:nor/>
                                </m:rPr>
                                <a:rPr lang="en-US" sz="32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3200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algn="just"/>
                <a:endParaRPr lang="en-US" sz="3200" dirty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>
                    <a:solidFill>
                      <a:schemeClr val="tx1"/>
                    </a:solidFill>
                  </a:rPr>
                  <a:t>The mean and variance of the uniform distribution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are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200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algn="just"/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  <a:blipFill rotWithShape="0">
                <a:blip r:embed="rId2"/>
                <a:stretch>
                  <a:fillRect l="-1394" t="-2832" r="-2303" b="-1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522" y="1754674"/>
            <a:ext cx="4451461" cy="264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43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333286"/>
            <a:ext cx="10058400" cy="5535808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 </a:t>
            </a:r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6.1</a:t>
            </a:r>
            <a:r>
              <a:rPr lang="en-GB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just"/>
            <a:r>
              <a:rPr lang="en-US" sz="3200" dirty="0">
                <a:solidFill>
                  <a:schemeClr val="tx1"/>
                </a:solidFill>
              </a:rPr>
              <a:t>Suppose that a large conference room at a certain company can be reserved for </a:t>
            </a:r>
            <a:r>
              <a:rPr lang="en-US" sz="3200" dirty="0" smtClean="0">
                <a:solidFill>
                  <a:schemeClr val="tx1"/>
                </a:solidFill>
              </a:rPr>
              <a:t>no more </a:t>
            </a:r>
            <a:r>
              <a:rPr lang="en-US" sz="3200" dirty="0">
                <a:solidFill>
                  <a:schemeClr val="tx1"/>
                </a:solidFill>
              </a:rPr>
              <a:t>than 4 hours. Both long </a:t>
            </a:r>
            <a:r>
              <a:rPr lang="en-US" sz="3200" dirty="0" smtClean="0">
                <a:solidFill>
                  <a:schemeClr val="tx1"/>
                </a:solidFill>
              </a:rPr>
              <a:t>and short </a:t>
            </a:r>
            <a:r>
              <a:rPr lang="en-US" sz="3200" dirty="0">
                <a:solidFill>
                  <a:schemeClr val="tx1"/>
                </a:solidFill>
              </a:rPr>
              <a:t>conferences occur quite often. In fact, </a:t>
            </a:r>
            <a:r>
              <a:rPr lang="en-US" sz="3200" dirty="0" smtClean="0">
                <a:solidFill>
                  <a:schemeClr val="tx1"/>
                </a:solidFill>
              </a:rPr>
              <a:t>it can </a:t>
            </a:r>
            <a:r>
              <a:rPr lang="en-US" sz="3200" dirty="0">
                <a:solidFill>
                  <a:schemeClr val="tx1"/>
                </a:solidFill>
              </a:rPr>
              <a:t>be assumed that the length </a:t>
            </a:r>
            <a:r>
              <a:rPr lang="en-US" sz="3200" i="1" dirty="0">
                <a:solidFill>
                  <a:schemeClr val="tx1"/>
                </a:solidFill>
              </a:rPr>
              <a:t>X </a:t>
            </a:r>
            <a:r>
              <a:rPr lang="en-US" sz="3200" dirty="0">
                <a:solidFill>
                  <a:schemeClr val="tx1"/>
                </a:solidFill>
              </a:rPr>
              <a:t>of a conference has a uniform </a:t>
            </a:r>
            <a:r>
              <a:rPr lang="en-US" sz="3200" dirty="0" smtClean="0">
                <a:solidFill>
                  <a:schemeClr val="tx1"/>
                </a:solidFill>
              </a:rPr>
              <a:t>distribution on </a:t>
            </a:r>
            <a:r>
              <a:rPr lang="en-GB" sz="3200" dirty="0" smtClean="0">
                <a:solidFill>
                  <a:schemeClr val="tx1"/>
                </a:solidFill>
              </a:rPr>
              <a:t>the </a:t>
            </a:r>
            <a:r>
              <a:rPr lang="en-GB" sz="3200" dirty="0">
                <a:solidFill>
                  <a:schemeClr val="tx1"/>
                </a:solidFill>
              </a:rPr>
              <a:t>interval [0</a:t>
            </a:r>
            <a:r>
              <a:rPr lang="en-GB" sz="3200" i="1" dirty="0">
                <a:solidFill>
                  <a:schemeClr val="tx1"/>
                </a:solidFill>
              </a:rPr>
              <a:t>, </a:t>
            </a:r>
            <a:r>
              <a:rPr lang="en-GB" sz="3200" dirty="0">
                <a:solidFill>
                  <a:schemeClr val="tx1"/>
                </a:solidFill>
              </a:rPr>
              <a:t>4</a:t>
            </a:r>
            <a:r>
              <a:rPr lang="en-GB" sz="3200" dirty="0" smtClean="0">
                <a:solidFill>
                  <a:schemeClr val="tx1"/>
                </a:solidFill>
              </a:rPr>
              <a:t>].</a:t>
            </a:r>
          </a:p>
          <a:p>
            <a:r>
              <a:rPr lang="en-US" sz="3200" dirty="0">
                <a:solidFill>
                  <a:schemeClr val="tx1"/>
                </a:solidFill>
              </a:rPr>
              <a:t>(a) What is the probability density function?</a:t>
            </a:r>
          </a:p>
          <a:p>
            <a:r>
              <a:rPr lang="en-US" sz="3200" dirty="0">
                <a:solidFill>
                  <a:schemeClr val="tx1"/>
                </a:solidFill>
              </a:rPr>
              <a:t>(b) What is the probability that any given conference lasts </a:t>
            </a:r>
            <a:r>
              <a:rPr lang="en-US" sz="3200" dirty="0" smtClean="0">
                <a:solidFill>
                  <a:schemeClr val="tx1"/>
                </a:solidFill>
              </a:rPr>
              <a:t>at least </a:t>
            </a:r>
            <a:r>
              <a:rPr lang="en-US" sz="3200" dirty="0">
                <a:solidFill>
                  <a:schemeClr val="tx1"/>
                </a:solidFill>
              </a:rPr>
              <a:t>3 hours</a:t>
            </a:r>
            <a:r>
              <a:rPr lang="en-US" sz="3200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(c)What is the mean and the variance?</a:t>
            </a:r>
            <a:endParaRPr lang="en-GB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616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358923"/>
                <a:ext cx="10058400" cy="5510171"/>
              </a:xfrm>
            </p:spPr>
            <p:txBody>
              <a:bodyPr>
                <a:normAutofit fontScale="92500"/>
              </a:bodyPr>
              <a:lstStyle/>
              <a:p>
                <a:r>
                  <a:rPr lang="en-GB" sz="3200" b="1" i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Solution </a:t>
                </a:r>
                <a:r>
                  <a:rPr lang="en-GB" sz="32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</a:t>
                </a:r>
              </a:p>
              <a:p>
                <a:pPr algn="just"/>
                <a:r>
                  <a:rPr lang="en-US" sz="3200" dirty="0" smtClean="0">
                    <a:solidFill>
                      <a:schemeClr val="tx1"/>
                    </a:solidFill>
                  </a:rPr>
                  <a:t>(a) The appropriate density function for the uniformly distributed </a:t>
                </a:r>
                <a:r>
                  <a:rPr lang="en-US" sz="3200" dirty="0">
                    <a:solidFill>
                      <a:schemeClr val="tx1"/>
                    </a:solidFill>
                  </a:rPr>
                  <a:t>random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variable </a:t>
                </a:r>
                <a:r>
                  <a:rPr lang="en-US" sz="3200" i="1" dirty="0" smtClean="0">
                    <a:solidFill>
                      <a:schemeClr val="tx1"/>
                    </a:solidFill>
                  </a:rPr>
                  <a:t>X </a:t>
                </a:r>
                <a:r>
                  <a:rPr lang="en-US" sz="3200" dirty="0">
                    <a:solidFill>
                      <a:schemeClr val="tx1"/>
                    </a:solidFill>
                  </a:rPr>
                  <a:t>in this situation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is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r>
                                <m:rPr>
                                  <m:brk m:alnAt="7"/>
                                </m:rP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≤4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 ;</m:t>
                              </m:r>
                              <m:r>
                                <m:rPr>
                                  <m:nor/>
                                </m:rPr>
                                <a:rPr lang="en-US" sz="3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3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 smtClean="0">
                    <a:solidFill>
                      <a:schemeClr val="tx1"/>
                    </a:solidFill>
                  </a:rPr>
                  <a:t>(b)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≥3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3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 smtClean="0">
                    <a:solidFill>
                      <a:schemeClr val="tx1"/>
                    </a:solidFill>
                  </a:rPr>
                  <a:t>(c) </a:t>
                </a:r>
                <a14:m>
                  <m:oMath xmlns:m="http://schemas.openxmlformats.org/officeDocument/2006/math"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 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e>
                            </m:d>
                          </m:e>
                          <m:sup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sz="3200" dirty="0" smtClean="0">
                    <a:solidFill>
                      <a:schemeClr val="tx1"/>
                    </a:solidFill>
                  </a:rPr>
                  <a:t>=1.3333</a:t>
                </a:r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358923"/>
                <a:ext cx="10058400" cy="5510171"/>
              </a:xfrm>
              <a:blipFill rotWithShape="0">
                <a:blip r:embed="rId2"/>
                <a:stretch>
                  <a:fillRect l="-1394" t="-2212" r="-230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18104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6.6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Exponential </a:t>
            </a:r>
            <a:r>
              <a:rPr lang="en-GB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Distribution</a:t>
            </a:r>
            <a:endParaRPr lang="en-GB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298693"/>
              </a:xfrm>
            </p:spPr>
            <p:txBody>
              <a:bodyPr>
                <a:noAutofit/>
              </a:bodyPr>
              <a:lstStyle/>
              <a:p>
                <a:r>
                  <a:rPr lang="en-GB" sz="3200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Exponential Distribution:</a:t>
                </a:r>
              </a:p>
              <a:p>
                <a:pPr algn="just"/>
                <a:r>
                  <a:rPr lang="en-US" sz="3200" dirty="0"/>
                  <a:t>The continuous random variable </a:t>
                </a:r>
                <a:r>
                  <a:rPr lang="en-US" sz="3200" i="1" dirty="0"/>
                  <a:t>X </a:t>
                </a:r>
                <a:r>
                  <a:rPr lang="en-US" sz="3200" dirty="0"/>
                  <a:t>has an </a:t>
                </a:r>
                <a:r>
                  <a:rPr lang="en-US" sz="3200" b="1" dirty="0"/>
                  <a:t>exponential distribution</a:t>
                </a:r>
                <a:r>
                  <a:rPr lang="en-US" sz="3200" dirty="0"/>
                  <a:t>, </a:t>
                </a:r>
                <a:r>
                  <a:rPr lang="en-US" sz="3200" dirty="0" smtClean="0"/>
                  <a:t>with parameter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sz="3200" dirty="0" smtClean="0"/>
                  <a:t>, </a:t>
                </a:r>
                <a:r>
                  <a:rPr lang="en-US" sz="3200" dirty="0"/>
                  <a:t>if its density function is given by</a:t>
                </a:r>
                <a:endParaRPr lang="en-GB" sz="3200" dirty="0" smtClean="0"/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𝛽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num>
                                    <m:den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𝛽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0 ;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b="0" dirty="0" smtClean="0"/>
              </a:p>
              <a:p>
                <a:r>
                  <a:rPr lang="en-US" sz="32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3200" dirty="0" smtClean="0"/>
                  <a:t>.</a:t>
                </a:r>
                <a:endParaRPr lang="en-GB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298693"/>
              </a:xfrm>
              <a:blipFill rotWithShape="0">
                <a:blip r:embed="rId2"/>
                <a:stretch>
                  <a:fillRect l="-1515" t="-2979" r="-2424" b="-29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60333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076628"/>
                <a:ext cx="10058400" cy="1538243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The mean </a:t>
                </a:r>
                <a:r>
                  <a:rPr lang="en-US" sz="3200" dirty="0">
                    <a:solidFill>
                      <a:schemeClr val="tx1"/>
                    </a:solidFill>
                  </a:rPr>
                  <a:t>and variance of the exponential distribution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are</a:t>
                </a:r>
              </a:p>
              <a:p>
                <a:pPr/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endParaRPr lang="en-US" sz="3200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076628"/>
                <a:ext cx="10058400" cy="1538243"/>
              </a:xfrm>
              <a:blipFill rotWithShape="0">
                <a:blip r:embed="rId2"/>
                <a:stretch>
                  <a:fillRect l="-1515" t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5263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435836"/>
                <a:ext cx="10058400" cy="5433258"/>
              </a:xfrm>
            </p:spPr>
            <p:txBody>
              <a:bodyPr>
                <a:noAutofit/>
              </a:bodyPr>
              <a:lstStyle/>
              <a:p>
                <a:r>
                  <a:rPr lang="en-US" sz="32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Example 6.17: </a:t>
                </a:r>
              </a:p>
              <a:p>
                <a:pPr algn="just"/>
                <a:r>
                  <a:rPr lang="en-US" sz="3200" dirty="0" smtClean="0"/>
                  <a:t>Suppose </a:t>
                </a:r>
                <a:r>
                  <a:rPr lang="en-US" sz="3200" dirty="0"/>
                  <a:t>that a system contains a certain type of component whose time, in </a:t>
                </a:r>
                <a:r>
                  <a:rPr lang="en-US" sz="3200" dirty="0" smtClean="0"/>
                  <a:t>years, to </a:t>
                </a:r>
                <a:r>
                  <a:rPr lang="en-US" sz="3200" dirty="0"/>
                  <a:t>failure is given by </a:t>
                </a:r>
                <a:r>
                  <a:rPr lang="en-US" sz="3200" i="1" dirty="0"/>
                  <a:t>T</a:t>
                </a:r>
                <a:r>
                  <a:rPr lang="en-US" sz="3200" dirty="0"/>
                  <a:t>. The random variable </a:t>
                </a:r>
                <a:r>
                  <a:rPr lang="en-US" sz="3200" i="1" dirty="0"/>
                  <a:t>T </a:t>
                </a:r>
                <a:r>
                  <a:rPr lang="en-US" sz="3200" dirty="0"/>
                  <a:t>is modeled nicely by the </a:t>
                </a:r>
                <a:r>
                  <a:rPr lang="en-US" sz="3200" dirty="0" smtClean="0"/>
                  <a:t>exponential distribution </a:t>
                </a:r>
                <a:r>
                  <a:rPr lang="en-US" sz="3200" dirty="0"/>
                  <a:t>with mean time to failure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US" sz="3200" i="1" dirty="0" smtClean="0">
                        <a:latin typeface="Cambria Math" panose="02040503050406030204" pitchFamily="18" charset="0"/>
                      </a:rPr>
                      <m:t> = 5</m:t>
                    </m:r>
                  </m:oMath>
                </a14:m>
                <a:r>
                  <a:rPr lang="en-US" sz="3200" dirty="0"/>
                  <a:t>. If 5 of these components are </a:t>
                </a:r>
                <a:r>
                  <a:rPr lang="en-US" sz="3200" dirty="0" smtClean="0"/>
                  <a:t>installed in </a:t>
                </a:r>
                <a:r>
                  <a:rPr lang="en-US" sz="3200" dirty="0"/>
                  <a:t>different systems, what is the probability that </a:t>
                </a:r>
                <a:r>
                  <a:rPr lang="en-US" sz="3200" dirty="0"/>
                  <a:t>component is still functioning after 8 years</a:t>
                </a:r>
                <a:r>
                  <a:rPr lang="en-US" sz="3200" dirty="0" smtClean="0"/>
                  <a:t>?</a:t>
                </a:r>
                <a:endParaRPr lang="en-US" sz="3200" dirty="0"/>
              </a:p>
              <a:p>
                <a:pPr algn="just"/>
                <a:r>
                  <a:rPr lang="en-US" sz="3200" b="1" i="1" dirty="0">
                    <a:solidFill>
                      <a:schemeClr val="accent2">
                        <a:lumMod val="75000"/>
                      </a:schemeClr>
                    </a:solidFill>
                  </a:rPr>
                  <a:t>Solution </a:t>
                </a:r>
                <a:r>
                  <a:rPr lang="en-US" sz="3200" b="1" dirty="0">
                    <a:solidFill>
                      <a:schemeClr val="accent2">
                        <a:lumMod val="75000"/>
                      </a:schemeClr>
                    </a:solidFill>
                  </a:rPr>
                  <a:t>:</a:t>
                </a:r>
                <a:r>
                  <a:rPr lang="en-US" sz="3200" b="1" dirty="0"/>
                  <a:t> </a:t>
                </a:r>
                <a:r>
                  <a:rPr lang="en-US" sz="3200" dirty="0"/>
                  <a:t>The probability that a given component is still functioning after 8 years is </a:t>
                </a:r>
                <a:r>
                  <a:rPr lang="en-US" sz="3200" dirty="0" smtClean="0"/>
                  <a:t>given </a:t>
                </a:r>
                <a:r>
                  <a:rPr lang="en-GB" sz="3200" dirty="0" smtClean="0"/>
                  <a:t>by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&gt;8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nary>
                      <m:nary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sub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/5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−8/5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≈0.2</m:t>
                    </m:r>
                  </m:oMath>
                </a14:m>
                <a:endParaRPr lang="en-GB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435836"/>
                <a:ext cx="10058400" cy="5433258"/>
              </a:xfrm>
              <a:blipFill rotWithShape="0">
                <a:blip r:embed="rId2"/>
                <a:stretch>
                  <a:fillRect l="-1515" t="-2354" r="-24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4709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GB" sz="3200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Example </a:t>
                </a:r>
                <a:r>
                  <a:rPr lang="en-GB" sz="3200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6.21</a:t>
                </a:r>
                <a:r>
                  <a:rPr lang="en-GB" sz="3200" b="1" dirty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:</a:t>
                </a:r>
              </a:p>
              <a:p>
                <a:pPr algn="just"/>
                <a:r>
                  <a:rPr lang="en-US" sz="3200" dirty="0"/>
                  <a:t>Consider Exercise 3.31 on page 94. Based on extensive testing, it is </a:t>
                </a:r>
                <a:r>
                  <a:rPr lang="en-US" sz="3200" dirty="0"/>
                  <a:t>determined that </a:t>
                </a:r>
                <a:r>
                  <a:rPr lang="en-US" sz="3200" dirty="0"/>
                  <a:t>the time </a:t>
                </a:r>
                <a:r>
                  <a:rPr lang="en-US" sz="3200" i="1" dirty="0"/>
                  <a:t>Y </a:t>
                </a:r>
                <a:r>
                  <a:rPr lang="en-US" sz="3200" dirty="0"/>
                  <a:t>in years before a major repair is required for a certain </a:t>
                </a:r>
                <a:r>
                  <a:rPr lang="en-US" sz="3200" dirty="0"/>
                  <a:t>washing machine </a:t>
                </a:r>
                <a:r>
                  <a:rPr lang="en-US" sz="3200" dirty="0"/>
                  <a:t>is characterized by the </a:t>
                </a:r>
                <a:r>
                  <a:rPr lang="en-US" sz="3200" dirty="0"/>
                  <a:t>density function</a:t>
                </a:r>
              </a:p>
              <a:p>
                <a:pPr algn="just"/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3200" i="1">
                                          <a:latin typeface="Cambria Math" panose="02040503050406030204" pitchFamily="18" charset="0"/>
                                        </a:rPr>
                                        <m:t>4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&gt;0</m:t>
                              </m:r>
                            </m:e>
                          </m:mr>
                          <m:m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    </m:t>
                              </m:r>
                              <m:r>
                                <a:rPr lang="en-US" sz="3200" i="1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m:rPr>
                                  <m:nor/>
                                </m:rPr>
                                <a:rPr lang="en-GB" sz="3200">
                                  <a:solidFill>
                                    <a:schemeClr val="tx1"/>
                                  </a:solidFill>
                                </a:rPr>
                                <m:t>elsewhere</m:t>
                              </m:r>
                              <m:r>
                                <m:rPr>
                                  <m:nor/>
                                </m:rPr>
                                <a:rPr lang="en-GB" sz="3200" i="1">
                                  <a:solidFill>
                                    <a:schemeClr val="tx1"/>
                                  </a:solidFill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pPr algn="just"/>
                <a:r>
                  <a:rPr lang="en-US" sz="3200" dirty="0" smtClean="0">
                    <a:solidFill>
                      <a:schemeClr val="tx1"/>
                    </a:solidFill>
                  </a:rPr>
                  <a:t>Note </a:t>
                </a:r>
                <a:r>
                  <a:rPr lang="en-US" sz="3200" dirty="0">
                    <a:solidFill>
                      <a:schemeClr val="tx1"/>
                    </a:solidFill>
                  </a:rPr>
                  <a:t>that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Y </a:t>
                </a:r>
                <a:r>
                  <a:rPr lang="en-US" sz="3200" dirty="0">
                    <a:solidFill>
                      <a:schemeClr val="tx1"/>
                    </a:solidFill>
                  </a:rPr>
                  <a:t>is an exponential random variable with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μ </a:t>
                </a:r>
                <a:r>
                  <a:rPr lang="en-US" sz="3200" dirty="0">
                    <a:solidFill>
                      <a:schemeClr val="tx1"/>
                    </a:solidFill>
                  </a:rPr>
                  <a:t>= 4 years. The machine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is considered </a:t>
                </a:r>
                <a:r>
                  <a:rPr lang="en-US" sz="3200" dirty="0">
                    <a:solidFill>
                      <a:schemeClr val="tx1"/>
                    </a:solidFill>
                  </a:rPr>
                  <a:t>a bargain if it is unlikely to require a major repair before the sixth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year. 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What </a:t>
                </a:r>
                <a:r>
                  <a:rPr lang="en-US" sz="3200" dirty="0">
                    <a:solidFill>
                      <a:schemeClr val="tx1"/>
                    </a:solidFill>
                  </a:rPr>
                  <a:t>is the probability 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P</a:t>
                </a:r>
                <a:r>
                  <a:rPr lang="en-US" sz="3200" dirty="0">
                    <a:solidFill>
                      <a:schemeClr val="tx1"/>
                    </a:solidFill>
                  </a:rPr>
                  <a:t>(</a:t>
                </a:r>
                <a:r>
                  <a:rPr lang="en-US" sz="3200" i="1" dirty="0">
                    <a:solidFill>
                      <a:schemeClr val="tx1"/>
                    </a:solidFill>
                  </a:rPr>
                  <a:t>Y &gt;</a:t>
                </a:r>
                <a:r>
                  <a:rPr lang="en-US" sz="3200" dirty="0">
                    <a:solidFill>
                      <a:schemeClr val="tx1"/>
                    </a:solidFill>
                  </a:rPr>
                  <a:t>6)? </a:t>
                </a:r>
                <a:endParaRPr lang="en-US" sz="3200" dirty="0" smtClean="0">
                  <a:solidFill>
                    <a:schemeClr val="tx1"/>
                  </a:solidFill>
                </a:endParaRPr>
              </a:p>
              <a:p>
                <a:r>
                  <a:rPr lang="en-US" sz="3200" dirty="0" smtClean="0">
                    <a:solidFill>
                      <a:schemeClr val="tx1"/>
                    </a:solidFill>
                  </a:rPr>
                  <a:t>What </a:t>
                </a:r>
                <a:r>
                  <a:rPr lang="en-US" sz="3200" dirty="0">
                    <a:solidFill>
                      <a:schemeClr val="tx1"/>
                    </a:solidFill>
                  </a:rPr>
                  <a:t>is the probability that a major repair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is required </a:t>
                </a:r>
                <a:r>
                  <a:rPr lang="en-US" sz="3200" dirty="0">
                    <a:solidFill>
                      <a:schemeClr val="tx1"/>
                    </a:solidFill>
                  </a:rPr>
                  <a:t>in the 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first </a:t>
                </a:r>
                <a:r>
                  <a:rPr lang="en-US" sz="3200" dirty="0">
                    <a:solidFill>
                      <a:schemeClr val="tx1"/>
                    </a:solidFill>
                  </a:rPr>
                  <a:t>year</a:t>
                </a:r>
                <a:r>
                  <a:rPr lang="en-US" sz="3200" dirty="0" smtClean="0">
                    <a:solidFill>
                      <a:schemeClr val="tx1"/>
                    </a:solidFill>
                  </a:rPr>
                  <a:t>?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273465"/>
                <a:ext cx="10058400" cy="5595629"/>
              </a:xfrm>
              <a:blipFill rotWithShape="0">
                <a:blip r:embed="rId2"/>
                <a:stretch>
                  <a:fillRect l="-1152" t="-2288" r="-2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6183442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189</Words>
  <Application>Microsoft Office PowerPoint</Application>
  <PresentationFormat>Custom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Retrospect</vt:lpstr>
      <vt:lpstr>Some Continuous Probability Distributions</vt:lpstr>
      <vt:lpstr>6.1 Continuous Uniform Distribution</vt:lpstr>
      <vt:lpstr>Slide 3</vt:lpstr>
      <vt:lpstr>Slide 4</vt:lpstr>
      <vt:lpstr>Slide 5</vt:lpstr>
      <vt:lpstr>6.6 Exponential Distribution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Continuous Probability Distributions</dc:title>
  <dc:creator>yusra t</dc:creator>
  <cp:lastModifiedBy>Ruby</cp:lastModifiedBy>
  <cp:revision>6</cp:revision>
  <dcterms:created xsi:type="dcterms:W3CDTF">2016-02-21T18:43:33Z</dcterms:created>
  <dcterms:modified xsi:type="dcterms:W3CDTF">2016-03-21T19:06:00Z</dcterms:modified>
</cp:coreProperties>
</file>