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9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0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2A04"/>
    <a:srgbClr val="FBCBA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02/05/35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jpsdir.com/Forum/forum_posts.asp?TID=252&amp;PN=1" TargetMode="External"/><Relationship Id="rId2" Type="http://schemas.openxmlformats.org/officeDocument/2006/relationships/hyperlink" Target="http://www.manufacturingterms.com/Arabic/Sarbanes-Oxley-Act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ar.wikipedia.org/wiki/%D8%B3%D8%A7%D8%B1%D8%A8%D9%8A%D9%86%D8%B2_%D8%A3%D9%88%D9%83%D8%B3%D9%84%D9%8A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0" y="142852"/>
            <a:ext cx="9144000" cy="2857520"/>
          </a:xfrm>
        </p:spPr>
        <p:txBody>
          <a:bodyPr>
            <a:noAutofit/>
          </a:bodyPr>
          <a:lstStyle/>
          <a:p>
            <a:r>
              <a:rPr lang="ar-SA" sz="5400" dirty="0" smtClean="0">
                <a:solidFill>
                  <a:schemeClr val="accent4">
                    <a:lumMod val="50000"/>
                  </a:schemeClr>
                </a:solidFill>
                <a:cs typeface="PT Bold Arch" pitchFamily="2" charset="-78"/>
              </a:rPr>
              <a:t>قانون </a:t>
            </a:r>
            <a:r>
              <a:rPr lang="ar-SA" sz="5400" dirty="0" err="1" smtClean="0">
                <a:solidFill>
                  <a:schemeClr val="accent4">
                    <a:lumMod val="50000"/>
                  </a:schemeClr>
                </a:solidFill>
                <a:cs typeface="PT Bold Arch" pitchFamily="2" charset="-78"/>
              </a:rPr>
              <a:t>ساربينز</a:t>
            </a:r>
            <a:r>
              <a:rPr lang="ar-SA" sz="5400" dirty="0" smtClean="0">
                <a:solidFill>
                  <a:schemeClr val="accent4">
                    <a:lumMod val="50000"/>
                  </a:schemeClr>
                </a:solidFill>
                <a:cs typeface="PT Bold Arch" pitchFamily="2" charset="-78"/>
              </a:rPr>
              <a:t> </a:t>
            </a:r>
            <a:r>
              <a:rPr lang="ar-SA" sz="5400" dirty="0" err="1" smtClean="0">
                <a:solidFill>
                  <a:schemeClr val="accent4">
                    <a:lumMod val="50000"/>
                  </a:schemeClr>
                </a:solidFill>
                <a:cs typeface="PT Bold Arch" pitchFamily="2" charset="-78"/>
              </a:rPr>
              <a:t>اوكسلي</a:t>
            </a:r>
            <a:r>
              <a:rPr lang="ar-SA" sz="5400" dirty="0" smtClean="0">
                <a:solidFill>
                  <a:schemeClr val="accent4">
                    <a:lumMod val="50000"/>
                  </a:schemeClr>
                </a:solidFill>
                <a:cs typeface="PT Bold Arch" pitchFamily="2" charset="-78"/>
              </a:rPr>
              <a:t> </a:t>
            </a:r>
            <a:r>
              <a:rPr lang="en-US" sz="5400" b="1" dirty="0" smtClean="0">
                <a:solidFill>
                  <a:schemeClr val="accent4">
                    <a:lumMod val="50000"/>
                  </a:schemeClr>
                </a:solidFill>
                <a:cs typeface="PT Bold Arch" pitchFamily="2" charset="-78"/>
              </a:rPr>
              <a:t>(</a:t>
            </a:r>
            <a:r>
              <a:rPr lang="en-US" sz="5400" b="1" dirty="0" smtClean="0">
                <a:solidFill>
                  <a:schemeClr val="accent6">
                    <a:lumMod val="50000"/>
                  </a:schemeClr>
                </a:solidFill>
                <a:cs typeface="PT Bold Arch" pitchFamily="2" charset="-78"/>
              </a:rPr>
              <a:t>SOX</a:t>
            </a:r>
            <a:r>
              <a:rPr lang="en-US" sz="5400" b="1" dirty="0" smtClean="0">
                <a:solidFill>
                  <a:schemeClr val="accent4">
                    <a:lumMod val="50000"/>
                  </a:schemeClr>
                </a:solidFill>
                <a:cs typeface="PT Bold Arch" pitchFamily="2" charset="-78"/>
              </a:rPr>
              <a:t>)</a:t>
            </a:r>
            <a:endParaRPr lang="ar-SA" sz="5400" b="1" dirty="0">
              <a:solidFill>
                <a:schemeClr val="accent4">
                  <a:lumMod val="50000"/>
                </a:schemeClr>
              </a:solidFill>
              <a:cs typeface="PT Bold Arch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2532" name="Picture 4" descr="http://www.lonestarshredding.com/images/sarbanes2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71744"/>
            <a:ext cx="9144000" cy="4286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mages.sodahead.com/polls/001017127/lady_of_justice_xlarg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00825" y="0"/>
            <a:ext cx="2543175" cy="6858000"/>
          </a:xfrm>
          <a:prstGeom prst="rect">
            <a:avLst/>
          </a:prstGeom>
          <a:noFill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43758" cy="1225536"/>
          </a:xfrm>
        </p:spPr>
        <p:txBody>
          <a:bodyPr>
            <a:normAutofit/>
          </a:bodyPr>
          <a:lstStyle/>
          <a:p>
            <a:r>
              <a:rPr lang="ar-SA" sz="3600" dirty="0" smtClean="0">
                <a:cs typeface="PT Bold Arch" pitchFamily="2" charset="-78"/>
              </a:rPr>
              <a:t>تأثير هذا القانون على المراجعة بصورة عامة</a:t>
            </a:r>
            <a:endParaRPr lang="ar-SA" sz="3600" dirty="0">
              <a:cs typeface="PT Bold Arch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6186502" cy="4829196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ar-SA" dirty="0" smtClean="0"/>
              <a:t>انه عزز الرقابة على مكاتب التدقيق ومنع حالات التواطؤ مع إدارات الشركات</a:t>
            </a:r>
            <a:r>
              <a:rPr lang="en-US" dirty="0" smtClean="0"/>
              <a:t> .</a:t>
            </a:r>
          </a:p>
          <a:p>
            <a:pPr marL="514350" lvl="0" indent="-514350">
              <a:buFont typeface="+mj-lt"/>
              <a:buAutoNum type="arabicPeriod"/>
            </a:pPr>
            <a:r>
              <a:rPr lang="ar-SA" dirty="0" smtClean="0"/>
              <a:t>قلل المخاطر في حالة عدم اكتشاف الاختلاسات والمخالفات في الوقت المناسب</a:t>
            </a:r>
            <a:endParaRPr lang="en-US" dirty="0" smtClean="0"/>
          </a:p>
          <a:p>
            <a:pPr marL="514350" lvl="0" indent="-514350">
              <a:buFont typeface="+mj-lt"/>
              <a:buAutoNum type="arabicPeriod"/>
            </a:pPr>
            <a:r>
              <a:rPr lang="ar-SA" dirty="0" smtClean="0"/>
              <a:t>تخفيض حجم وحالات المخالفات المالية</a:t>
            </a:r>
            <a:r>
              <a:rPr lang="en-US" dirty="0" smtClean="0"/>
              <a:t> .</a:t>
            </a:r>
          </a:p>
          <a:p>
            <a:pPr marL="514350" lvl="0" indent="-514350">
              <a:buFont typeface="+mj-lt"/>
              <a:buAutoNum type="arabicPeriod"/>
            </a:pPr>
            <a:r>
              <a:rPr lang="ar-SA" dirty="0" smtClean="0"/>
              <a:t>انه </a:t>
            </a:r>
            <a:r>
              <a:rPr lang="ar-SA" dirty="0" err="1" smtClean="0"/>
              <a:t>اداة</a:t>
            </a:r>
            <a:r>
              <a:rPr lang="ar-SA" dirty="0" smtClean="0"/>
              <a:t> للتوازن في العلاقة ما بين </a:t>
            </a:r>
            <a:r>
              <a:rPr lang="ar-SA" dirty="0" err="1" smtClean="0"/>
              <a:t>مدققي</a:t>
            </a:r>
            <a:r>
              <a:rPr lang="ar-SA" dirty="0" smtClean="0"/>
              <a:t> الحسابات </a:t>
            </a:r>
            <a:r>
              <a:rPr lang="ar-SA" dirty="0" err="1" smtClean="0"/>
              <a:t>والادارة</a:t>
            </a:r>
            <a:r>
              <a:rPr lang="ar-SA" dirty="0" smtClean="0"/>
              <a:t> العليا ولجان التدقيق في الشركات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hornsbylaw.com/sarbanes-oxley-whistleblower-attorney-l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428992" cy="6858000"/>
          </a:xfrm>
          <a:prstGeom prst="rect">
            <a:avLst/>
          </a:prstGeom>
          <a:noFill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z="40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PT Bold Arch" pitchFamily="2" charset="-78"/>
              </a:rPr>
              <a:t>اﻟﺷﻔﺎﻓﻳﺔ ﻓﻲ ﺗﻘدﻳم اﻟﻣﻌﻠوﻣﺎت اﻟﻣﺎﻟﻳﺔ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357554" y="1428736"/>
            <a:ext cx="5500726" cy="5000660"/>
          </a:xfrm>
        </p:spPr>
        <p:txBody>
          <a:bodyPr>
            <a:normAutofit fontScale="85000" lnSpcReduction="10000"/>
          </a:bodyPr>
          <a:lstStyle/>
          <a:p>
            <a:r>
              <a:rPr lang="ar-SA" dirty="0" smtClean="0"/>
              <a:t>ﺗﻌـد اﻟـﺷﻔﺎﻓﻳﺔ ﻣـن أﻫـم أهداف ﻗـﺎﻧون أوﻛـﺳﻠﻲ اﻟـذي ﺗـم ﺻـﻳﺎﻏﺗﻪ ووﺿـﻌﻪ ﻟﺗﺣﻘﻳـق ﻫـذا اﻟﻬـدف اﻟــــﺳﺎﻣﻲ. </a:t>
            </a:r>
          </a:p>
          <a:p>
            <a:r>
              <a:rPr lang="ar-SA" b="1" dirty="0" smtClean="0"/>
              <a:t>وﻳﻘــﺻد ﺑﺎﻟـﺷﻔﺎﻓﻳﺔ ﻓــــﻲ ﺗﻘــــدﻳم اﻟﻣﻌﻠوﻣـﺎت اﻟﻣﺎﻟﻳــﺔ ﺑﺄﻧﻬـﺎ : </a:t>
            </a:r>
            <a:r>
              <a:rPr lang="ar-SA" dirty="0" smtClean="0"/>
              <a:t>وﺿــــوح اﻟﺗــــﺷرﻳﻌﺎت وﺳــــﻬوﻟﺔ ﻓﻬﻣﻬﺎ،واﺳﺗﻘرارﻫﺎ واﻧﺳﺟﺎﻣﻬﺎ ﻣﻊ ﺑﻌﺿﻬﺎ وﻣوﺿوﻋﻳﺗﻬﺎ،</a:t>
            </a:r>
            <a:r>
              <a:rPr lang="ar-SA" dirty="0" err="1" smtClean="0"/>
              <a:t>وﺳ</a:t>
            </a:r>
            <a:r>
              <a:rPr lang="ar-SA" dirty="0" smtClean="0"/>
              <a:t>ﻼ</a:t>
            </a:r>
            <a:r>
              <a:rPr lang="ar-SA" dirty="0" err="1" smtClean="0"/>
              <a:t>ﺳﺔ</a:t>
            </a:r>
            <a:r>
              <a:rPr lang="ar-SA" dirty="0" smtClean="0"/>
              <a:t> ﻟﻐﺗﻬﺎ،وﻣروﻧﺗﻬﺎ وﺗطورﻫﺎ وﻓﻘﺎ ﻟﻠﺗﻐﻳرات اﻻ</a:t>
            </a:r>
            <a:r>
              <a:rPr lang="ar-SA" dirty="0" err="1" smtClean="0"/>
              <a:t>ﻗﺗﺻﺎدﻳﺔ</a:t>
            </a:r>
            <a:r>
              <a:rPr lang="ar-SA" dirty="0" smtClean="0"/>
              <a:t> واﻻ</a:t>
            </a:r>
            <a:r>
              <a:rPr lang="ar-SA" dirty="0" err="1" smtClean="0"/>
              <a:t>ﺟﺗﻣﺎﻋﻳﺔ</a:t>
            </a:r>
            <a:r>
              <a:rPr lang="ar-SA" dirty="0" smtClean="0"/>
              <a:t> واﻻدارﻳﺔ،وﺑﻣﺎ ﻳﺗﻧﺎﺳب ﻣﻊ روح اﻟﻌﺻر،</a:t>
            </a:r>
            <a:r>
              <a:rPr lang="ar-SA" dirty="0" err="1" smtClean="0"/>
              <a:t>ﺑﺎ</a:t>
            </a:r>
            <a:r>
              <a:rPr lang="ar-SA" dirty="0" smtClean="0"/>
              <a:t>ﻻ</a:t>
            </a:r>
            <a:r>
              <a:rPr lang="ar-SA" dirty="0" err="1" smtClean="0"/>
              <a:t>ﺿﺎﻓﺔ</a:t>
            </a:r>
            <a:r>
              <a:rPr lang="ar-SA" dirty="0" smtClean="0"/>
              <a:t> </a:t>
            </a:r>
            <a:r>
              <a:rPr lang="ar-SA" dirty="0" err="1" smtClean="0"/>
              <a:t>اﻟﻰ</a:t>
            </a:r>
            <a:r>
              <a:rPr lang="ar-SA" dirty="0" smtClean="0"/>
              <a:t> ﺗﺑـﺳﻳط </a:t>
            </a:r>
            <a:r>
              <a:rPr lang="ar-SA" dirty="0" err="1" smtClean="0"/>
              <a:t>ا</a:t>
            </a:r>
            <a:r>
              <a:rPr lang="ar-SA" dirty="0" smtClean="0"/>
              <a:t>ﻻ</a:t>
            </a:r>
            <a:r>
              <a:rPr lang="ar-SA" dirty="0" err="1" smtClean="0"/>
              <a:t>ﺟـراءات</a:t>
            </a:r>
            <a:r>
              <a:rPr lang="ar-SA" dirty="0" smtClean="0"/>
              <a:t> وﻧـﺷر  اﻟﻣﻌﻠوﻣﺎت واﻻﻓﺻﺎح ﻋﻧﻬﺎ وﺳﻬوﻟﺔ اﻟوﺻوﻝ </a:t>
            </a:r>
            <a:r>
              <a:rPr lang="ar-SA" dirty="0" err="1" smtClean="0"/>
              <a:t>اﻟﻳﻬﺎ</a:t>
            </a:r>
            <a:r>
              <a:rPr lang="ar-SA" dirty="0" smtClean="0"/>
              <a:t> ﺑﺣﻳث ﺗﻛون ﻣﺗﺎﺣﺔ ﻟﻠﺟﻣﻳﻊ 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7429520" cy="1143000"/>
          </a:xfrm>
        </p:spPr>
        <p:txBody>
          <a:bodyPr>
            <a:noAutofit/>
          </a:bodyPr>
          <a:lstStyle/>
          <a:p>
            <a:pPr algn="r"/>
            <a:r>
              <a:rPr lang="ar-SA" sz="2800" dirty="0" err="1" smtClean="0">
                <a:solidFill>
                  <a:srgbClr val="C00000"/>
                </a:solidFill>
                <a:cs typeface="PT Bold Arch" pitchFamily="2" charset="-78"/>
              </a:rPr>
              <a:t>اﻫﻣﻳﺔ</a:t>
            </a:r>
            <a:r>
              <a:rPr lang="ar-SA" sz="2800" dirty="0" smtClean="0">
                <a:solidFill>
                  <a:srgbClr val="C00000"/>
                </a:solidFill>
                <a:cs typeface="PT Bold Arch" pitchFamily="2" charset="-78"/>
              </a:rPr>
              <a:t> اﺳﺗﻘﻼﻝ ﻣدﻗق ﻣﻛﺗب اﻟﻣﺣﺎﺳﺑﺔ </a:t>
            </a:r>
            <a:r>
              <a:rPr lang="ar-SA" sz="2800" dirty="0" err="1" smtClean="0">
                <a:solidFill>
                  <a:srgbClr val="C00000"/>
                </a:solidFill>
                <a:cs typeface="PT Bold Arch" pitchFamily="2" charset="-78"/>
              </a:rPr>
              <a:t>ا</a:t>
            </a:r>
            <a:r>
              <a:rPr lang="ar-SA" sz="2800" dirty="0" smtClean="0">
                <a:solidFill>
                  <a:srgbClr val="C00000"/>
                </a:solidFill>
                <a:cs typeface="PT Bold Arch" pitchFamily="2" charset="-78"/>
              </a:rPr>
              <a:t>ﻻ</a:t>
            </a:r>
            <a:r>
              <a:rPr lang="ar-SA" sz="2800" dirty="0" err="1" smtClean="0">
                <a:solidFill>
                  <a:srgbClr val="C00000"/>
                </a:solidFill>
                <a:cs typeface="PT Bold Arch" pitchFamily="2" charset="-78"/>
              </a:rPr>
              <a:t>ﻣرﻳﻛﻲ</a:t>
            </a:r>
            <a:r>
              <a:rPr lang="ar-SA" sz="2800" dirty="0" smtClean="0">
                <a:solidFill>
                  <a:srgbClr val="C00000"/>
                </a:solidFill>
                <a:cs typeface="PT Bold Arch" pitchFamily="2" charset="-78"/>
              </a:rPr>
              <a:t> </a:t>
            </a:r>
            <a:r>
              <a:rPr lang="en-US" sz="2800" dirty="0" smtClean="0">
                <a:solidFill>
                  <a:srgbClr val="C00000"/>
                </a:solidFill>
                <a:cs typeface="PT Bold Arch" pitchFamily="2" charset="-78"/>
              </a:rPr>
              <a:t>(GAO ) </a:t>
            </a:r>
            <a:br>
              <a:rPr lang="en-US" sz="2800" dirty="0" smtClean="0">
                <a:solidFill>
                  <a:srgbClr val="C00000"/>
                </a:solidFill>
                <a:cs typeface="PT Bold Arch" pitchFamily="2" charset="-78"/>
              </a:rPr>
            </a:br>
            <a:endParaRPr lang="ar-SA" sz="2800" dirty="0">
              <a:solidFill>
                <a:srgbClr val="C00000"/>
              </a:solidFill>
              <a:cs typeface="PT Bold Arch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43042" y="1357298"/>
            <a:ext cx="7500958" cy="4740277"/>
          </a:xfrm>
        </p:spPr>
        <p:txBody>
          <a:bodyPr>
            <a:normAutofit fontScale="92500" lnSpcReduction="10000"/>
          </a:bodyPr>
          <a:lstStyle/>
          <a:p>
            <a:r>
              <a:rPr lang="ar-SA" dirty="0" smtClean="0">
                <a:cs typeface="+mj-cs"/>
              </a:rPr>
              <a:t>ﺑﻳﻧــت النشرة أهم ﻣﺗطﻠﺑــﺎت اﺳــﺗﻘﻼ</a:t>
            </a:r>
            <a:r>
              <a:rPr lang="ar-SA" dirty="0" err="1" smtClean="0">
                <a:cs typeface="+mj-cs"/>
              </a:rPr>
              <a:t>ﻟﻳﺔ</a:t>
            </a:r>
            <a:r>
              <a:rPr lang="ar-SA" dirty="0" smtClean="0">
                <a:cs typeface="+mj-cs"/>
              </a:rPr>
              <a:t> اﻟﻣــدﻗق ﻓــﻲ ظــﻝ اﻟﻘواﻋــد الخاصة ﺑﺎﻟﻌﻣــﻝ ﻓــﻲ اﻟﻣﻛﺎﺗــب </a:t>
            </a:r>
            <a:r>
              <a:rPr lang="ar-SA" dirty="0" err="1" smtClean="0">
                <a:cs typeface="+mj-cs"/>
              </a:rPr>
              <a:t>اﻟﺣﻛوﻣﻳــﻪ</a:t>
            </a:r>
            <a:r>
              <a:rPr lang="ar-SA" dirty="0" smtClean="0">
                <a:cs typeface="+mj-cs"/>
              </a:rPr>
              <a:t> وﻓــﻲ ظــﻝ </a:t>
            </a:r>
            <a:r>
              <a:rPr lang="ar-SA" dirty="0" err="1" smtClean="0">
                <a:cs typeface="+mj-cs"/>
              </a:rPr>
              <a:t>اﺗﺑــﺎع</a:t>
            </a:r>
            <a:r>
              <a:rPr lang="ar-SA" dirty="0" smtClean="0">
                <a:cs typeface="+mj-cs"/>
              </a:rPr>
              <a:t> </a:t>
            </a:r>
            <a:r>
              <a:rPr lang="ar-SA" dirty="0" err="1" smtClean="0">
                <a:cs typeface="+mj-cs"/>
              </a:rPr>
              <a:t>اﺳــﺎﻟﻳب</a:t>
            </a:r>
            <a:r>
              <a:rPr lang="ar-SA" dirty="0" smtClean="0">
                <a:cs typeface="+mj-cs"/>
              </a:rPr>
              <a:t> المحاسبة الحكومية .</a:t>
            </a:r>
          </a:p>
          <a:p>
            <a:endParaRPr lang="ar-SA" dirty="0" smtClean="0">
              <a:cs typeface="+mj-cs"/>
            </a:endParaRPr>
          </a:p>
          <a:p>
            <a:r>
              <a:rPr lang="ar-SA" dirty="0" smtClean="0">
                <a:cs typeface="+mj-cs"/>
              </a:rPr>
              <a:t> وﺗــم </a:t>
            </a:r>
            <a:r>
              <a:rPr lang="ar-SA" dirty="0" err="1" smtClean="0">
                <a:cs typeface="+mj-cs"/>
              </a:rPr>
              <a:t>اﺻــدار</a:t>
            </a:r>
            <a:r>
              <a:rPr lang="ar-SA" dirty="0" smtClean="0">
                <a:cs typeface="+mj-cs"/>
              </a:rPr>
              <a:t> ﺑﻣــﺎ ﻳﻌــرف ﺑﺎﺳــم اﻟــدﻓﺗر </a:t>
            </a:r>
            <a:r>
              <a:rPr lang="ar-SA" dirty="0" err="1" smtClean="0">
                <a:cs typeface="+mj-cs"/>
              </a:rPr>
              <a:t>ا</a:t>
            </a:r>
            <a:r>
              <a:rPr lang="ar-SA" dirty="0" smtClean="0">
                <a:cs typeface="+mj-cs"/>
              </a:rPr>
              <a:t>ﻻﺻﻔر </a:t>
            </a:r>
            <a:r>
              <a:rPr lang="en-US" dirty="0" smtClean="0">
                <a:cs typeface="+mj-cs"/>
              </a:rPr>
              <a:t>yellow book ) </a:t>
            </a:r>
            <a:r>
              <a:rPr lang="ar-SA" dirty="0" smtClean="0">
                <a:cs typeface="+mj-cs"/>
              </a:rPr>
              <a:t>)ﺣﻳث ﻳﺗﻳﺢ ﻟﻛﺎﻓﺔ اﻟﻣدﻗﻘﻳن ﻣن </a:t>
            </a:r>
            <a:r>
              <a:rPr lang="ar-SA" dirty="0" err="1" smtClean="0">
                <a:cs typeface="+mj-cs"/>
              </a:rPr>
              <a:t>ا</a:t>
            </a:r>
            <a:r>
              <a:rPr lang="ar-SA" dirty="0" smtClean="0">
                <a:cs typeface="+mj-cs"/>
              </a:rPr>
              <a:t>ﻻطﻼع </a:t>
            </a:r>
            <a:r>
              <a:rPr lang="ar-SA" dirty="0" err="1" smtClean="0">
                <a:cs typeface="+mj-cs"/>
              </a:rPr>
              <a:t>ﻋﻠﻰ</a:t>
            </a:r>
            <a:r>
              <a:rPr lang="ar-SA" dirty="0" smtClean="0">
                <a:cs typeface="+mj-cs"/>
              </a:rPr>
              <a:t> ﻫذا اﻟـدﻓﺗر ﻣﺑﻳﻧـﺎ ﻛﻳﻔﻳـﺔ اﻧﺟـــﺎز اﻟﻌﻣـــﻝ المبكر في ﻣﻛﺎﺗـــب (</a:t>
            </a:r>
            <a:r>
              <a:rPr lang="en-US" dirty="0" smtClean="0">
                <a:cs typeface="+mj-cs"/>
              </a:rPr>
              <a:t>GAO). </a:t>
            </a:r>
            <a:r>
              <a:rPr lang="ar-SA" dirty="0" smtClean="0">
                <a:cs typeface="+mj-cs"/>
              </a:rPr>
              <a:t>وﻗـــد ﺗـــم ﻧـــﺷر ﻗواﻋـــد اﺳـــﺗﻘﻼ</a:t>
            </a:r>
            <a:r>
              <a:rPr lang="ar-SA" dirty="0" err="1" smtClean="0">
                <a:cs typeface="+mj-cs"/>
              </a:rPr>
              <a:t>ﻟﻳﺔ</a:t>
            </a:r>
            <a:r>
              <a:rPr lang="ar-SA" dirty="0" smtClean="0">
                <a:cs typeface="+mj-cs"/>
              </a:rPr>
              <a:t> ﻣﻛﺎﺗـــب اﻟﻣﺣﺎﺳـــﺑﺔ اﻻ</a:t>
            </a:r>
            <a:r>
              <a:rPr lang="ar-SA" dirty="0" err="1" smtClean="0">
                <a:cs typeface="+mj-cs"/>
              </a:rPr>
              <a:t>ﻣرﻳﻛﻳﺔ</a:t>
            </a:r>
            <a:r>
              <a:rPr lang="ar-SA" dirty="0" smtClean="0">
                <a:cs typeface="+mj-cs"/>
              </a:rPr>
              <a:t> اﻟﺣﻛوﻣﻳﺔ ﻋﻠﻰ اﻟﻣوﻗﻊ اﻻ</a:t>
            </a:r>
            <a:r>
              <a:rPr lang="ar-SA" dirty="0" err="1" smtClean="0">
                <a:cs typeface="+mj-cs"/>
              </a:rPr>
              <a:t>ﻟﻛﺗروﻧﻲ</a:t>
            </a:r>
            <a:r>
              <a:rPr lang="ar-SA" dirty="0" smtClean="0">
                <a:cs typeface="+mj-cs"/>
              </a:rPr>
              <a:t> اﻟﺧﺎص ﺑﻬذﻩ اﻟﻣﻛﺎﺗب. </a:t>
            </a:r>
          </a:p>
          <a:p>
            <a:endParaRPr lang="ar-SA" dirty="0">
              <a:cs typeface="+mj-cs"/>
            </a:endParaRPr>
          </a:p>
        </p:txBody>
      </p:sp>
      <p:pic>
        <p:nvPicPr>
          <p:cNvPr id="4" name="Picture 2" descr="http://www.busreslab.com/files/1213/2806/9077/SarbanesOxley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64304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71504"/>
          </a:xfrm>
        </p:spPr>
        <p:txBody>
          <a:bodyPr>
            <a:normAutofit fontScale="90000"/>
          </a:bodyPr>
          <a:lstStyle/>
          <a:p>
            <a:pPr algn="r"/>
            <a:r>
              <a:rPr lang="ar-SA" sz="3600" b="1" dirty="0" err="1" smtClean="0">
                <a:solidFill>
                  <a:schemeClr val="accent6">
                    <a:lumMod val="50000"/>
                  </a:schemeClr>
                </a:solidFill>
              </a:rPr>
              <a:t>ان</a:t>
            </a:r>
            <a:r>
              <a:rPr lang="ar-SA" sz="3600" b="1" dirty="0" smtClean="0">
                <a:solidFill>
                  <a:schemeClr val="accent6">
                    <a:lumMod val="50000"/>
                  </a:schemeClr>
                </a:solidFill>
              </a:rPr>
              <a:t> ﻗﺎﻧون - </a:t>
            </a:r>
            <a:r>
              <a:rPr lang="ar-SA" sz="3600" b="1" dirty="0" err="1" smtClean="0">
                <a:solidFill>
                  <a:schemeClr val="accent6">
                    <a:lumMod val="50000"/>
                  </a:schemeClr>
                </a:solidFill>
              </a:rPr>
              <a:t>اوﻛﺳﻠﻲ</a:t>
            </a:r>
            <a:r>
              <a:rPr lang="ar-SA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ar-SA" sz="3600" b="1" dirty="0" err="1" smtClean="0">
                <a:solidFill>
                  <a:schemeClr val="accent6">
                    <a:lumMod val="50000"/>
                  </a:schemeClr>
                </a:solidFill>
              </a:rPr>
              <a:t>القى</a:t>
            </a:r>
            <a:r>
              <a:rPr lang="ar-SA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ar-SA" sz="3600" b="1" dirty="0" err="1" smtClean="0">
                <a:solidFill>
                  <a:schemeClr val="accent6">
                    <a:lumMod val="50000"/>
                  </a:schemeClr>
                </a:solidFill>
              </a:rPr>
              <a:t>ﺑظ</a:t>
            </a:r>
            <a:r>
              <a:rPr lang="ar-SA" sz="3600" b="1" dirty="0" smtClean="0">
                <a:solidFill>
                  <a:schemeClr val="accent6">
                    <a:lumMod val="50000"/>
                  </a:schemeClr>
                </a:solidFill>
              </a:rPr>
              <a:t>ﻼﻟﻪ ﻋﻠﻰ ﻣﻬﻧﻪ اﻟﺗدﻗﻳق اﻟﺧﺎرﺟﻲ وذﻟك ﻟﻛوﻧﻪ: </a:t>
            </a:r>
            <a:br>
              <a:rPr lang="ar-SA" sz="3600" b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ar-SA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ar-SA" dirty="0" smtClean="0"/>
              <a:t>1. ﻳﻌد ﺗﺷرﻳﻌﺎ ﺳرﻳﻌﺎ ﻟﺣﻣﺎﻳﺔ وﺗﻌزﻳز أﻟﺛﻘﺔ ﻓﻲ اﻟﺻﺎﻟﺢ اﻟﻌﺎم . </a:t>
            </a:r>
          </a:p>
          <a:p>
            <a:pPr>
              <a:buNone/>
            </a:pPr>
            <a:r>
              <a:rPr lang="ar-SA" dirty="0" smtClean="0"/>
              <a:t>2. ﺳﺎﻫم بإعادة اﻟﻬﻳﻛﻠﺔ ﺑﻣﺎ </a:t>
            </a:r>
            <a:r>
              <a:rPr lang="ar-SA" dirty="0" err="1" smtClean="0"/>
              <a:t>ﻳﺗ</a:t>
            </a:r>
            <a:r>
              <a:rPr lang="ar-SA" dirty="0" smtClean="0"/>
              <a:t>ﻼ</a:t>
            </a:r>
            <a:r>
              <a:rPr lang="ar-SA" dirty="0" err="1" smtClean="0"/>
              <a:t>ءم</a:t>
            </a:r>
            <a:r>
              <a:rPr lang="ar-SA" dirty="0" smtClean="0"/>
              <a:t> وﻗواﻋد اﻟﺣوﻛﻣﺔ واﻻﻓﺻﺎح واﻟﺷﻔﺎﻓﻳﺔ. </a:t>
            </a:r>
          </a:p>
          <a:p>
            <a:pPr>
              <a:buNone/>
            </a:pPr>
            <a:r>
              <a:rPr lang="ar-SA" dirty="0" smtClean="0"/>
              <a:t>3عزز اﻻ</a:t>
            </a:r>
            <a:r>
              <a:rPr lang="ar-SA" dirty="0" err="1" smtClean="0"/>
              <a:t>ﻟﺗزام</a:t>
            </a:r>
            <a:r>
              <a:rPr lang="ar-SA" dirty="0" smtClean="0"/>
              <a:t> واﻟﻌﻘﺎب ﻓﻲ </a:t>
            </a:r>
            <a:r>
              <a:rPr lang="ar-SA" dirty="0" err="1" smtClean="0"/>
              <a:t>ﺣﺎ</a:t>
            </a:r>
            <a:r>
              <a:rPr lang="ar-SA" dirty="0" smtClean="0"/>
              <a:t>ﻻت اﻟﻣﺧﺎﻟﻔﺎت اﻟﻣﺎﻟﻳﺔ . </a:t>
            </a:r>
          </a:p>
          <a:p>
            <a:pPr>
              <a:buNone/>
            </a:pPr>
            <a:r>
              <a:rPr lang="ar-SA" dirty="0" smtClean="0"/>
              <a:t>4. َﻓﻌﻝ اﻟرﻗﺎﺑﺔ ﻋﻠﻰ ﻣﻛﺎﺗب اﻟﺗدﻗﻳق وﻣﻧﻊ اﻟﺗواطؤ ﻣﻊ إدارات اﻟﺷرﻛﺎت . </a:t>
            </a:r>
          </a:p>
          <a:p>
            <a:pPr>
              <a:buNone/>
            </a:pPr>
            <a:r>
              <a:rPr lang="ar-SA" dirty="0" smtClean="0"/>
              <a:t>5. ﻗﻠــﻝ اﻟﻣﺧــﺎطر. </a:t>
            </a:r>
          </a:p>
          <a:p>
            <a:pPr>
              <a:buNone/>
            </a:pPr>
            <a:r>
              <a:rPr lang="ar-SA" dirty="0" smtClean="0"/>
              <a:t>6. اﻧــﻪ أداة ﻟﻠﺗــوازن ﻓــﻲ </a:t>
            </a:r>
            <a:r>
              <a:rPr lang="ar-SA" dirty="0" err="1" smtClean="0"/>
              <a:t>اﻟﻌ</a:t>
            </a:r>
            <a:r>
              <a:rPr lang="ar-SA" dirty="0" smtClean="0"/>
              <a:t>ﻼ</a:t>
            </a:r>
            <a:r>
              <a:rPr lang="ar-SA" dirty="0" err="1" smtClean="0"/>
              <a:t>ﻗــﺔ</a:t>
            </a:r>
            <a:r>
              <a:rPr lang="ar-SA" dirty="0" smtClean="0"/>
              <a:t> ﻣــﺎ ﺑــﻳن ﻣــدﻗﻘﻲ اﻟﺣــﺳﺎﺑﺎت واﻻدارة اﻟﻌﻠﻳــﺎ وﻟﺟــﺎن اﻟﺗــدﻗﻳق ﻓــﻲ اﻟﺷرﻛﺎت . </a:t>
            </a:r>
          </a:p>
          <a:p>
            <a:pPr>
              <a:buNone/>
            </a:pPr>
            <a:r>
              <a:rPr lang="ar-SA" dirty="0" smtClean="0"/>
              <a:t>7. ﻳــﺳﺎﻫم ﺑﺎﻟﻛــﺷف اﻟﻣﺑﻛــر ﻋــن ﻣــواطن اﻟﺧﻠــﻝ واﻟﻘــﺻور </a:t>
            </a:r>
          </a:p>
          <a:p>
            <a:pPr>
              <a:buNone/>
            </a:pPr>
            <a:r>
              <a:rPr lang="ar-SA" dirty="0" smtClean="0"/>
              <a:t>8. ﻳــﺳﺎﻋد </a:t>
            </a:r>
            <a:r>
              <a:rPr lang="ar-SA" dirty="0" err="1" smtClean="0"/>
              <a:t>اﻟــﻰ</a:t>
            </a:r>
            <a:r>
              <a:rPr lang="ar-SA" dirty="0" smtClean="0"/>
              <a:t> ﺣــد ﻛﺑﻳــر ﻓــﻲ ﺗﻘــدﻳم اﻟﻣﻘﺗرﺣــﺎت واﻟﺣﻠــوﻝ اﻟﻣﻧﺎﺳــﺑﺔ</a:t>
            </a:r>
            <a:endParaRPr lang="ar-SA" dirty="0"/>
          </a:p>
        </p:txBody>
      </p:sp>
      <p:pic>
        <p:nvPicPr>
          <p:cNvPr id="10242" name="Picture 2" descr="http://www.smead.com/images/organomics/articles/1641/ma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5429264"/>
            <a:ext cx="6500826" cy="1428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S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PT Bold Arch" pitchFamily="2" charset="-78"/>
              </a:rPr>
              <a:t>ما علاقته </a:t>
            </a:r>
            <a:r>
              <a:rPr lang="ar-SA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PT Bold Arch" pitchFamily="2" charset="-78"/>
              </a:rPr>
              <a:t>بحوكمة</a:t>
            </a:r>
            <a:r>
              <a:rPr lang="ar-S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PT Bold Arch" pitchFamily="2" charset="-78"/>
              </a:rPr>
              <a:t> الشركات</a:t>
            </a:r>
            <a:r>
              <a:rPr lang="ar-SA" sz="18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PT Bold Arch" pitchFamily="2" charset="-78"/>
              </a:rPr>
              <a:t>؟</a:t>
            </a:r>
            <a:endParaRPr lang="ar-SA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PT Bold Arch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ar-SA" b="1" dirty="0" smtClean="0">
                <a:solidFill>
                  <a:srgbClr val="C00000"/>
                </a:solidFill>
              </a:rPr>
              <a:t/>
            </a:r>
            <a:br>
              <a:rPr lang="ar-SA" b="1" dirty="0" smtClean="0">
                <a:solidFill>
                  <a:srgbClr val="C00000"/>
                </a:solidFill>
              </a:rPr>
            </a:br>
            <a:r>
              <a:rPr lang="ar-SA" b="1" dirty="0" smtClean="0">
                <a:solidFill>
                  <a:srgbClr val="C00000"/>
                </a:solidFill>
              </a:rPr>
              <a:t/>
            </a:r>
            <a:br>
              <a:rPr lang="ar-SA" b="1" dirty="0" smtClean="0">
                <a:solidFill>
                  <a:srgbClr val="C00000"/>
                </a:solidFill>
              </a:rPr>
            </a:br>
            <a:r>
              <a:rPr lang="ar-SA" b="1" dirty="0" smtClean="0">
                <a:solidFill>
                  <a:srgbClr val="C00000"/>
                </a:solidFill>
              </a:rPr>
              <a:t>لها علاقة مباشرة مع </a:t>
            </a:r>
            <a:r>
              <a:rPr lang="ar-SA" b="1" dirty="0" err="1" smtClean="0">
                <a:solidFill>
                  <a:srgbClr val="C00000"/>
                </a:solidFill>
              </a:rPr>
              <a:t>حوكمة</a:t>
            </a:r>
            <a:r>
              <a:rPr lang="ar-SA" b="1" dirty="0" smtClean="0">
                <a:solidFill>
                  <a:srgbClr val="C00000"/>
                </a:solidFill>
              </a:rPr>
              <a:t> الشركات</a:t>
            </a:r>
            <a:br>
              <a:rPr lang="ar-SA" b="1" dirty="0" smtClean="0">
                <a:solidFill>
                  <a:srgbClr val="C00000"/>
                </a:solidFill>
              </a:rPr>
            </a:br>
            <a:r>
              <a:rPr lang="ar-SA" b="1" dirty="0" smtClean="0">
                <a:solidFill>
                  <a:srgbClr val="C00000"/>
                </a:solidFill>
              </a:rPr>
              <a:t/>
            </a:r>
            <a:br>
              <a:rPr lang="ar-SA" b="1" dirty="0" smtClean="0">
                <a:solidFill>
                  <a:srgbClr val="C00000"/>
                </a:solidFill>
              </a:rPr>
            </a:br>
            <a:endParaRPr lang="ar-SA" b="1" dirty="0">
              <a:solidFill>
                <a:srgbClr val="C00000"/>
              </a:solidFill>
            </a:endParaRPr>
          </a:p>
        </p:txBody>
      </p:sp>
      <p:pic>
        <p:nvPicPr>
          <p:cNvPr id="4" name="Picture 2" descr="http://www.whistleblowing.co.za/wp-content/uploads/2012/08/legalsli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00439"/>
            <a:ext cx="9144000" cy="3357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b="1" dirty="0" smtClean="0"/>
              <a:t>هناك علاقة مباشرة بين </a:t>
            </a:r>
            <a:r>
              <a:rPr lang="ar-SA" b="1" dirty="0" err="1" smtClean="0"/>
              <a:t>ساربينز</a:t>
            </a:r>
            <a:r>
              <a:rPr lang="ar-SA" b="1" dirty="0" smtClean="0"/>
              <a:t> </a:t>
            </a:r>
            <a:r>
              <a:rPr lang="ar-SA" b="1" dirty="0" err="1" smtClean="0"/>
              <a:t>اوكسلي</a:t>
            </a:r>
            <a:r>
              <a:rPr lang="ar-SA" b="1" dirty="0" smtClean="0"/>
              <a:t> </a:t>
            </a:r>
            <a:r>
              <a:rPr lang="en-US" b="1" dirty="0" smtClean="0"/>
              <a:t>(SOX) </a:t>
            </a:r>
            <a:endParaRPr lang="ar-SA" b="1" dirty="0" smtClean="0"/>
          </a:p>
          <a:p>
            <a:pPr algn="ctr">
              <a:buNone/>
            </a:pPr>
            <a:r>
              <a:rPr lang="ar-SA" b="1" dirty="0" smtClean="0"/>
              <a:t>والتحكم المؤسسي أو ما يسمى أيضا </a:t>
            </a:r>
            <a:r>
              <a:rPr lang="ar-SA" b="1" dirty="0" err="1" smtClean="0"/>
              <a:t>بحوكمة</a:t>
            </a:r>
            <a:r>
              <a:rPr lang="ar-SA" b="1" dirty="0" smtClean="0"/>
              <a:t> الشركات؛ حيث أن وظيفة ومسؤولية الإدارة العليا سيكون من ضمنها توكيد صلاحية وسلامة القوائم المالية للشركات المساهمة العامة بالولايات المتحدة. </a:t>
            </a:r>
            <a:endParaRPr lang="ar-SA" b="1" dirty="0"/>
          </a:p>
        </p:txBody>
      </p:sp>
      <p:pic>
        <p:nvPicPr>
          <p:cNvPr id="4" name="Picture 2" descr="http://info.knowledgeleader.com/Portals/122748/images/SOX-Bookle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29132"/>
            <a:ext cx="9144000" cy="2428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ar-SA" dirty="0" smtClean="0"/>
              <a:t>  وقد مرر الكونغرس الأمريكي هذا القانون ليتم تحميل الرئيس التنفيذي </a:t>
            </a:r>
            <a:r>
              <a:rPr lang="en-US" b="1" dirty="0" smtClean="0"/>
              <a:t>CEO</a:t>
            </a:r>
            <a:r>
              <a:rPr lang="en-US" dirty="0" smtClean="0"/>
              <a:t> </a:t>
            </a:r>
            <a:r>
              <a:rPr lang="ar-SA" dirty="0" smtClean="0"/>
              <a:t> ومدير القطاع المالي </a:t>
            </a:r>
            <a:r>
              <a:rPr lang="en-US" dirty="0" smtClean="0"/>
              <a:t> </a:t>
            </a:r>
            <a:r>
              <a:rPr lang="en-US" b="1" dirty="0" smtClean="0"/>
              <a:t>CFO</a:t>
            </a:r>
            <a:r>
              <a:rPr lang="en-US" dirty="0" smtClean="0"/>
              <a:t> </a:t>
            </a:r>
            <a:r>
              <a:rPr lang="ar-SA" dirty="0" smtClean="0"/>
              <a:t>المسؤولية في حال وجود فساد بالمعلومات أو القوائم المالية. 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  سابقا كان لا يتم تحميلهما أي مسؤولية بحال إدعائهم عدم المعرفة </a:t>
            </a:r>
            <a:r>
              <a:rPr lang="ar-SA" dirty="0" err="1" smtClean="0"/>
              <a:t>أوالعلم</a:t>
            </a:r>
            <a:r>
              <a:rPr lang="ar-SA" dirty="0" smtClean="0"/>
              <a:t> بالمخالفات والفساد. </a:t>
            </a:r>
            <a:endParaRPr lang="ar-SA" dirty="0"/>
          </a:p>
        </p:txBody>
      </p:sp>
      <p:pic>
        <p:nvPicPr>
          <p:cNvPr id="7170" name="Picture 2" descr="http://comps.canstockphoto.com/can-stock-photo_csp116822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43380"/>
            <a:ext cx="8929688" cy="2714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3071810"/>
            <a:ext cx="8229600" cy="3429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ar-SA" sz="4000" b="1" dirty="0" smtClean="0"/>
              <a:t>هذا القانون سيعطي القوة للزج بالسجن وفرض الغرامات على الرئيس التنفيذي ومدير القطاع المالي أو ما يكافئهما بالمناصب والمستويات الإدارية العليا إذا وجد أنهم مذنبين وقاموا بالتوقيع على قوائم </a:t>
            </a:r>
            <a:r>
              <a:rPr lang="ar-SA" sz="4000" b="1" dirty="0" err="1" smtClean="0"/>
              <a:t>بها</a:t>
            </a:r>
            <a:r>
              <a:rPr lang="ar-SA" sz="4000" b="1" dirty="0" smtClean="0"/>
              <a:t> فساد وتلاعب هام نسبيا.</a:t>
            </a:r>
          </a:p>
          <a:p>
            <a:endParaRPr lang="ar-SA" dirty="0"/>
          </a:p>
        </p:txBody>
      </p:sp>
      <p:pic>
        <p:nvPicPr>
          <p:cNvPr id="6146" name="Picture 2" descr="http://www.lonestarshredding.com/images/sarbanes2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381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ar-SA" sz="3200" dirty="0" smtClean="0">
                <a:solidFill>
                  <a:schemeClr val="bg2">
                    <a:lumMod val="50000"/>
                  </a:schemeClr>
                </a:solidFill>
                <a:cs typeface="PT Bold Arch" pitchFamily="2" charset="-78"/>
              </a:rPr>
              <a:t>تأثير</a:t>
            </a:r>
            <a:r>
              <a:rPr lang="ar-SA" sz="36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ar-SA" sz="3200" dirty="0" smtClean="0">
                <a:solidFill>
                  <a:schemeClr val="bg2">
                    <a:lumMod val="50000"/>
                  </a:schemeClr>
                </a:solidFill>
                <a:cs typeface="PT Bold Arch" pitchFamily="2" charset="-78"/>
              </a:rPr>
              <a:t>القانون على </a:t>
            </a:r>
            <a:r>
              <a:rPr lang="ar-SA" sz="3200" dirty="0" smtClean="0">
                <a:solidFill>
                  <a:schemeClr val="bg2">
                    <a:lumMod val="50000"/>
                  </a:schemeClr>
                </a:solidFill>
                <a:cs typeface="PT Bold Arch" pitchFamily="2" charset="-78"/>
              </a:rPr>
              <a:t>المراجعة الداخلية </a:t>
            </a:r>
            <a:r>
              <a:rPr lang="ar-SA" sz="3200" dirty="0" smtClean="0">
                <a:solidFill>
                  <a:schemeClr val="bg2">
                    <a:lumMod val="50000"/>
                  </a:schemeClr>
                </a:solidFill>
                <a:cs typeface="PT Bold Arch" pitchFamily="2" charset="-78"/>
              </a:rPr>
              <a:t>في </a:t>
            </a:r>
            <a:r>
              <a:rPr lang="ar-SA" sz="3200" dirty="0" smtClean="0">
                <a:solidFill>
                  <a:schemeClr val="bg2">
                    <a:lumMod val="50000"/>
                  </a:schemeClr>
                </a:solidFill>
                <a:cs typeface="PT Bold Arch" pitchFamily="2" charset="-78"/>
              </a:rPr>
              <a:t>المملكة</a:t>
            </a:r>
            <a:endParaRPr lang="ar-SA" sz="3200" dirty="0">
              <a:solidFill>
                <a:schemeClr val="bg2">
                  <a:lumMod val="50000"/>
                </a:schemeClr>
              </a:solidFill>
              <a:cs typeface="PT Bold Arch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ar-SA" dirty="0" smtClean="0"/>
              <a:t>هناك </a:t>
            </a:r>
            <a:r>
              <a:rPr lang="ar-SA" dirty="0" err="1" smtClean="0"/>
              <a:t>علاقه</a:t>
            </a:r>
            <a:r>
              <a:rPr lang="ar-SA" dirty="0" smtClean="0"/>
              <a:t> مباشرة بين </a:t>
            </a:r>
            <a:r>
              <a:rPr lang="ar-SA" dirty="0" err="1" smtClean="0"/>
              <a:t>ساربينز</a:t>
            </a:r>
            <a:r>
              <a:rPr lang="ar-SA" dirty="0" smtClean="0"/>
              <a:t> </a:t>
            </a:r>
            <a:r>
              <a:rPr lang="ar-SA" dirty="0" err="1" smtClean="0"/>
              <a:t>اوكسلي</a:t>
            </a:r>
            <a:r>
              <a:rPr lang="ar-SA" dirty="0" smtClean="0"/>
              <a:t> </a:t>
            </a:r>
            <a:r>
              <a:rPr lang="en-US" dirty="0" smtClean="0"/>
              <a:t>SOX </a:t>
            </a:r>
            <a:r>
              <a:rPr lang="ar-SA" dirty="0" smtClean="0"/>
              <a:t>والتحكم المؤسسي أو ما يسمى أيضا</a:t>
            </a:r>
          </a:p>
          <a:p>
            <a:pPr>
              <a:buNone/>
            </a:pPr>
            <a:r>
              <a:rPr lang="ar-SA" dirty="0" err="1" smtClean="0"/>
              <a:t>بحوكمة</a:t>
            </a:r>
            <a:r>
              <a:rPr lang="ar-SA" dirty="0" smtClean="0"/>
              <a:t> الشركات حيث أن وظيفة ومسؤولية </a:t>
            </a:r>
            <a:r>
              <a:rPr lang="ar-SA" dirty="0" err="1" smtClean="0"/>
              <a:t>الأداره</a:t>
            </a:r>
            <a:r>
              <a:rPr lang="ar-SA" dirty="0" smtClean="0"/>
              <a:t> العليا سيكون من ضمنها توكيد</a:t>
            </a:r>
          </a:p>
          <a:p>
            <a:pPr>
              <a:buNone/>
            </a:pPr>
            <a:r>
              <a:rPr lang="ar-SA" dirty="0" err="1" smtClean="0"/>
              <a:t>صالحية</a:t>
            </a:r>
            <a:r>
              <a:rPr lang="ar-SA" dirty="0" smtClean="0"/>
              <a:t> وسلامه القوائم المالية للشركات المساهمة العامة بالواليات المتحدة. </a:t>
            </a:r>
          </a:p>
          <a:p>
            <a:pPr>
              <a:buNone/>
            </a:pPr>
            <a:r>
              <a:rPr lang="ar-SA" dirty="0" smtClean="0"/>
              <a:t>وقد </a:t>
            </a:r>
            <a:r>
              <a:rPr lang="ar-SA" dirty="0" err="1" smtClean="0"/>
              <a:t>مررالكونغرس</a:t>
            </a:r>
            <a:r>
              <a:rPr lang="ar-SA" dirty="0" smtClean="0"/>
              <a:t> الأمريكي هذا القانون ليتم تحميل الرئيس التنفيذي </a:t>
            </a:r>
            <a:r>
              <a:rPr lang="en-US" dirty="0" smtClean="0"/>
              <a:t>CEO </a:t>
            </a:r>
            <a:r>
              <a:rPr lang="ar-SA" dirty="0" smtClean="0"/>
              <a:t>ومدير القطاع المالي</a:t>
            </a:r>
          </a:p>
          <a:p>
            <a:pPr>
              <a:buNone/>
            </a:pPr>
            <a:r>
              <a:rPr lang="en-US" dirty="0" smtClean="0"/>
              <a:t>CFO </a:t>
            </a:r>
            <a:r>
              <a:rPr lang="ar-SA" dirty="0" smtClean="0"/>
              <a:t>المسؤولية في حال وجود فساد بالمعلومات أو القوائم المالية. </a:t>
            </a:r>
          </a:p>
          <a:p>
            <a:pPr>
              <a:buNone/>
            </a:pPr>
            <a:r>
              <a:rPr lang="ar-SA" dirty="0" smtClean="0"/>
              <a:t>سابقا كان الذي يتم تحميلهما أي مسؤولية بحال إدعائهم عدم المعرفة </a:t>
            </a:r>
            <a:r>
              <a:rPr lang="ar-SA" dirty="0" err="1" smtClean="0"/>
              <a:t>أوالعلم</a:t>
            </a:r>
            <a:r>
              <a:rPr lang="ar-SA" dirty="0" smtClean="0"/>
              <a:t> بالمخالفات والفساد. </a:t>
            </a:r>
          </a:p>
          <a:p>
            <a:pPr>
              <a:buNone/>
            </a:pPr>
            <a:endParaRPr lang="ar-SA" dirty="0"/>
          </a:p>
        </p:txBody>
      </p:sp>
      <p:pic>
        <p:nvPicPr>
          <p:cNvPr id="4" name="Picture 2" descr="http://www.whistleblowing.co.za/wp-content/uploads/2012/08/legalsli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429265"/>
            <a:ext cx="9144000" cy="1428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928926" y="714356"/>
            <a:ext cx="5757874" cy="5411807"/>
          </a:xfrm>
        </p:spPr>
        <p:txBody>
          <a:bodyPr/>
          <a:lstStyle/>
          <a:p>
            <a:pPr algn="ctr">
              <a:buNone/>
            </a:pPr>
            <a:r>
              <a:rPr lang="ar-SA" dirty="0" err="1" smtClean="0"/>
              <a:t>هذاالقانون</a:t>
            </a:r>
            <a:r>
              <a:rPr lang="ar-SA" dirty="0" smtClean="0"/>
              <a:t> سيعطي القوة للزج بالسجن وفرض الغرامات على الرئيس التنفيذي ومدير القطاع</a:t>
            </a:r>
          </a:p>
          <a:p>
            <a:pPr algn="ctr">
              <a:buNone/>
            </a:pPr>
            <a:r>
              <a:rPr lang="ar-SA" dirty="0" smtClean="0"/>
              <a:t>المالي أو ما يكافئهما بالمناصب والمستويات </a:t>
            </a:r>
            <a:r>
              <a:rPr lang="ar-SA" dirty="0" err="1" smtClean="0"/>
              <a:t>الأدارية</a:t>
            </a:r>
            <a:r>
              <a:rPr lang="ar-SA" dirty="0" smtClean="0"/>
              <a:t> </a:t>
            </a:r>
            <a:r>
              <a:rPr lang="ar-SA" dirty="0" smtClean="0"/>
              <a:t>العليا إذا وجد أنهم مذنبين وقاموا</a:t>
            </a:r>
          </a:p>
          <a:p>
            <a:pPr algn="ctr">
              <a:buNone/>
            </a:pPr>
            <a:r>
              <a:rPr lang="ar-SA" dirty="0" smtClean="0"/>
              <a:t>بالتوقيع على قوائم </a:t>
            </a:r>
            <a:r>
              <a:rPr lang="ar-SA" dirty="0" err="1" smtClean="0"/>
              <a:t>بها</a:t>
            </a:r>
            <a:r>
              <a:rPr lang="ar-SA" dirty="0" smtClean="0"/>
              <a:t> فساد وتلاعب هام نسبيا.</a:t>
            </a:r>
          </a:p>
          <a:p>
            <a:pPr algn="ctr"/>
            <a:endParaRPr lang="ar-SA" dirty="0"/>
          </a:p>
        </p:txBody>
      </p:sp>
      <p:pic>
        <p:nvPicPr>
          <p:cNvPr id="4" name="Picture 2" descr="http://images.sodahead.com/polls/001017127/lady_of_justice_xlarg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543175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225536"/>
          </a:xfrm>
        </p:spPr>
        <p:txBody>
          <a:bodyPr>
            <a:noAutofit/>
          </a:bodyPr>
          <a:lstStyle/>
          <a:p>
            <a:r>
              <a:rPr lang="ar-SA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PT Bold Arch" pitchFamily="2" charset="-78"/>
              </a:rPr>
              <a:t>تاريخ</a:t>
            </a:r>
            <a:r>
              <a:rPr lang="ar-SA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ar-SA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PT Bold Arch" pitchFamily="2" charset="-78"/>
              </a:rPr>
              <a:t>هذا القانون </a:t>
            </a:r>
            <a:r>
              <a:rPr lang="ar-SA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PT Bold Arch" pitchFamily="2" charset="-78"/>
              </a:rPr>
              <a:t>و</a:t>
            </a:r>
            <a:r>
              <a:rPr lang="ar-SA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PT Bold Arch" pitchFamily="2" charset="-78"/>
              </a:rPr>
              <a:t> مكان </a:t>
            </a:r>
            <a:r>
              <a:rPr lang="ar-SA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PT Bold Arch" pitchFamily="2" charset="-78"/>
              </a:rPr>
              <a:t>وا</a:t>
            </a:r>
            <a:r>
              <a:rPr lang="ar-SA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PT Bold Arch" pitchFamily="2" charset="-78"/>
              </a:rPr>
              <a:t>ٔسباب نشأته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ar-SA" smtClean="0"/>
              <a:t>أصدرت الحكومة الأمريكية في تموز (يوليو) 2002م القانون المسمى (سربانز - أوكسلي) والذي مضى على تطبيقه ستة سنوات .</a:t>
            </a:r>
            <a:br>
              <a:rPr lang="ar-SA" smtClean="0"/>
            </a:br>
            <a:r>
              <a:rPr lang="ar-SA" smtClean="0"/>
              <a:t/>
            </a:r>
            <a:br>
              <a:rPr lang="ar-SA" smtClean="0"/>
            </a:br>
            <a:endParaRPr lang="ar-SA" dirty="0"/>
          </a:p>
        </p:txBody>
      </p:sp>
      <p:pic>
        <p:nvPicPr>
          <p:cNvPr id="5" name="Picture 2" descr="http://www.hornsbylaw.com/sarbanes-oxley-whistleblower-attorney-l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57628"/>
            <a:ext cx="9144000" cy="3000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4525963"/>
          </a:xfrm>
        </p:spPr>
        <p:txBody>
          <a:bodyPr>
            <a:normAutofit/>
          </a:bodyPr>
          <a:lstStyle/>
          <a:p>
            <a:r>
              <a:rPr lang="ar-SA" sz="3600" b="1" dirty="0" err="1" smtClean="0">
                <a:solidFill>
                  <a:srgbClr val="00B050"/>
                </a:solidFill>
              </a:rPr>
              <a:t>ا</a:t>
            </a:r>
            <a:r>
              <a:rPr lang="ar-SA" sz="3600" b="1" dirty="0" err="1" smtClean="0">
                <a:solidFill>
                  <a:srgbClr val="00B050"/>
                </a:solidFill>
              </a:rPr>
              <a:t>ما</a:t>
            </a:r>
            <a:r>
              <a:rPr lang="ar-SA" sz="3600" b="1" dirty="0" smtClean="0">
                <a:solidFill>
                  <a:srgbClr val="00B050"/>
                </a:solidFill>
              </a:rPr>
              <a:t> </a:t>
            </a:r>
            <a:r>
              <a:rPr lang="ar-SA" sz="3600" b="1" dirty="0" smtClean="0">
                <a:solidFill>
                  <a:srgbClr val="00B050"/>
                </a:solidFill>
              </a:rPr>
              <a:t>في المملكة العربية السعودية </a:t>
            </a:r>
            <a:r>
              <a:rPr lang="ar-SA" dirty="0" smtClean="0"/>
              <a:t>فتعتزم وزارة المالية اعتبارا من العام القادم 2015 </a:t>
            </a:r>
            <a:r>
              <a:rPr lang="ar-SA" dirty="0" err="1" smtClean="0"/>
              <a:t>م</a:t>
            </a:r>
            <a:r>
              <a:rPr lang="ar-SA" dirty="0" smtClean="0"/>
              <a:t> لذا تم اختیار نظام إحصاءات مالية الحكومة ٢٠٠١ </a:t>
            </a:r>
            <a:r>
              <a:rPr lang="ar-SA" dirty="0" err="1" smtClean="0"/>
              <a:t>م</a:t>
            </a:r>
            <a:r>
              <a:rPr lang="ar-SA" dirty="0" smtClean="0"/>
              <a:t> ، الصادر عن صندوق النقد الدولي  </a:t>
            </a:r>
            <a:r>
              <a:rPr lang="ar-SA" dirty="0" err="1" smtClean="0"/>
              <a:t>و</a:t>
            </a:r>
            <a:r>
              <a:rPr lang="ar-SA" dirty="0" smtClean="0"/>
              <a:t> الذي تم إعداده في وزارة المالية بالمملكة، بهدف توفير إطارا تًحليليا شًاملا يًسمح بتحسين شفافية الميزانية ويضمن الاتساق في عرض البيانات والتقارير التحليلية للسياسات المالية </a:t>
            </a:r>
            <a:r>
              <a:rPr lang="ar-SA" dirty="0" smtClean="0"/>
              <a:t>للحكومة.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pic>
        <p:nvPicPr>
          <p:cNvPr id="4098" name="Picture 2" descr="http://www.alyaum.com/News/files/2011/09/m11_3801652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45643"/>
            <a:ext cx="3714744" cy="3112357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8715404" y="0"/>
            <a:ext cx="428596" cy="6858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ar-SA" dirty="0" smtClean="0"/>
              <a:t>ويساعد </a:t>
            </a:r>
            <a:r>
              <a:rPr lang="ar-SA" dirty="0" smtClean="0"/>
              <a:t>بشكل كبير صانعي القرار على تقييم وتعزيز فعالية واستدامة المالية العامة والذي سيتم بموجب تطبيق هذا النظام دور كبير </a:t>
            </a:r>
            <a:r>
              <a:rPr lang="ar-SA" dirty="0" err="1" smtClean="0"/>
              <a:t>للمراجعه</a:t>
            </a:r>
            <a:r>
              <a:rPr lang="ar-SA" dirty="0" smtClean="0"/>
              <a:t> </a:t>
            </a:r>
            <a:r>
              <a:rPr lang="ar-SA" dirty="0" err="1" smtClean="0"/>
              <a:t>الداخليه</a:t>
            </a:r>
            <a:r>
              <a:rPr lang="ar-SA" dirty="0" smtClean="0"/>
              <a:t> ضمن هذا البرنامج . </a:t>
            </a:r>
          </a:p>
          <a:p>
            <a:endParaRPr lang="ar-SA" dirty="0"/>
          </a:p>
        </p:txBody>
      </p:sp>
      <p:pic>
        <p:nvPicPr>
          <p:cNvPr id="4" name="Picture 2" descr="http://www.alyaum.com/News/files/2011/09/m11_3801652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45643"/>
            <a:ext cx="3714744" cy="3112357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8715404" y="0"/>
            <a:ext cx="428596" cy="6858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0"/>
            <a:ext cx="6829444" cy="1143000"/>
          </a:xfrm>
        </p:spPr>
        <p:txBody>
          <a:bodyPr/>
          <a:lstStyle/>
          <a:p>
            <a:pPr algn="r"/>
            <a:r>
              <a:rPr lang="ar-SA" sz="6600" b="1" dirty="0" smtClean="0">
                <a:solidFill>
                  <a:srgbClr val="C00000"/>
                </a:solidFill>
                <a:cs typeface="PT Bold Arch" pitchFamily="2" charset="-78"/>
              </a:rPr>
              <a:t>المراجع</a:t>
            </a:r>
            <a:endParaRPr lang="ar-SA" b="1" dirty="0">
              <a:solidFill>
                <a:srgbClr val="C00000"/>
              </a:solidFill>
              <a:cs typeface="PT Bold Arch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600200"/>
            <a:ext cx="7000924" cy="4972072"/>
          </a:xfrm>
        </p:spPr>
        <p:txBody>
          <a:bodyPr>
            <a:normAutofit fontScale="55000" lnSpcReduction="20000"/>
          </a:bodyPr>
          <a:lstStyle/>
          <a:p>
            <a:pPr algn="l" rtl="0">
              <a:buNone/>
            </a:pPr>
            <a:r>
              <a:rPr lang="en-US" dirty="0" smtClean="0">
                <a:hlinkClick r:id="rId2"/>
              </a:rPr>
              <a:t>http://www.manufacturingterms.com/Arabic/Sarbanes-Oxley-Act.html</a:t>
            </a: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b="1" i="1" u="sng" dirty="0" smtClean="0">
                <a:hlinkClick r:id="rId3"/>
              </a:rPr>
              <a:t>http://jpsdir.com/Forum/forum_posts.asp?TID=252&amp;PN=1</a:t>
            </a:r>
            <a:endParaRPr lang="en-US" i="1" dirty="0" smtClean="0"/>
          </a:p>
          <a:p>
            <a:pPr algn="l" rtl="0">
              <a:buNone/>
            </a:pPr>
            <a:endParaRPr lang="en-US" b="1" i="1" u="sng" dirty="0" smtClean="0">
              <a:hlinkClick r:id="rId2"/>
            </a:endParaRPr>
          </a:p>
          <a:p>
            <a:pPr algn="l" rtl="0">
              <a:buNone/>
            </a:pPr>
            <a:r>
              <a:rPr lang="en-US" b="1" i="1" u="sng" dirty="0" smtClean="0">
                <a:hlinkClick r:id="rId2"/>
              </a:rPr>
              <a:t>http://www.manufacturingterms.com/Arabic/Sarbanes-Oxley-Act.html</a:t>
            </a:r>
            <a:endParaRPr lang="en-US" b="1" i="1" u="sng" dirty="0" smtClean="0"/>
          </a:p>
          <a:p>
            <a:pPr algn="l" rtl="0">
              <a:buNone/>
            </a:pPr>
            <a:endParaRPr lang="en-US" b="1" i="1" u="sng" dirty="0" smtClean="0"/>
          </a:p>
          <a:p>
            <a:pPr algn="l" rtl="0">
              <a:buNone/>
            </a:pPr>
            <a:r>
              <a:rPr lang="en-US" i="1" dirty="0" smtClean="0">
                <a:hlinkClick r:id="rId4"/>
              </a:rPr>
              <a:t>Abdul- </a:t>
            </a:r>
            <a:r>
              <a:rPr lang="en-US" i="1" dirty="0" err="1" smtClean="0">
                <a:hlinkClick r:id="rId4"/>
              </a:rPr>
              <a:t>Khalik</a:t>
            </a:r>
            <a:r>
              <a:rPr lang="en-US" i="1" dirty="0" smtClean="0">
                <a:hlinkClick r:id="rId4"/>
              </a:rPr>
              <a:t>. A. R. (2002), "Reforming corporate governance post </a:t>
            </a:r>
          </a:p>
          <a:p>
            <a:pPr algn="l" rtl="0">
              <a:buNone/>
            </a:pPr>
            <a:r>
              <a:rPr lang="en-US" i="1" dirty="0" smtClean="0">
                <a:hlinkClick r:id="rId4"/>
              </a:rPr>
              <a:t>Enron: shareholders board of trustees and the auditor", Journal of </a:t>
            </a:r>
          </a:p>
          <a:p>
            <a:pPr algn="l" rtl="0">
              <a:buNone/>
            </a:pPr>
            <a:r>
              <a:rPr lang="en-US" i="1" dirty="0" smtClean="0">
                <a:hlinkClick r:id="rId4"/>
              </a:rPr>
              <a:t> accounting and public policy, 21(2) summer.</a:t>
            </a:r>
          </a:p>
          <a:p>
            <a:pPr algn="l" rtl="0">
              <a:buNone/>
            </a:pPr>
            <a:endParaRPr lang="en-US" i="1" dirty="0" smtClean="0">
              <a:hlinkClick r:id="rId4"/>
            </a:endParaRPr>
          </a:p>
          <a:p>
            <a:pPr algn="l" rtl="0">
              <a:buNone/>
            </a:pPr>
            <a:r>
              <a:rPr lang="en-US" i="1" dirty="0" smtClean="0">
                <a:hlinkClick r:id="rId4"/>
              </a:rPr>
              <a:t>http://ar.wikipedia.org/wiki/%D8%B3%D8%A7%D8%B1%D8%A8%D9%8A%D9%86%D8%B2_%D8%A3%D9%88%D9%83%D8%B3%D9%84%D9%8A</a:t>
            </a:r>
            <a:endParaRPr lang="en-US" i="1" dirty="0" smtClean="0"/>
          </a:p>
          <a:p>
            <a:pPr algn="l" rtl="0">
              <a:buNone/>
            </a:pPr>
            <a:endParaRPr lang="en-US" i="1" dirty="0" smtClean="0"/>
          </a:p>
          <a:p>
            <a:pPr algn="l" rtl="0">
              <a:buNone/>
            </a:pPr>
            <a:r>
              <a:rPr lang="ar-SA" cap="small" dirty="0" smtClean="0"/>
              <a:t> 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 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4" name="Picture 2" descr="http://www.busreslab.com/files/1213/2806/9077/SarbanesOxley_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86644" y="0"/>
            <a:ext cx="185735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aicpa.org/SiteCollectionImages/OfficeItems/953408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071670" y="3429000"/>
            <a:ext cx="5643602" cy="321468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ar-SA" sz="3600" b="1" dirty="0" smtClean="0">
                <a:solidFill>
                  <a:srgbClr val="C00000"/>
                </a:solidFill>
              </a:rPr>
              <a:t>أفنان التركي .... أمل الربيعان</a:t>
            </a:r>
          </a:p>
          <a:p>
            <a:pPr algn="ctr">
              <a:buNone/>
            </a:pPr>
            <a:r>
              <a:rPr lang="ar-SA" sz="3600" b="1" dirty="0" smtClean="0">
                <a:solidFill>
                  <a:srgbClr val="C00000"/>
                </a:solidFill>
              </a:rPr>
              <a:t>أفنان الصالح ... </a:t>
            </a:r>
            <a:r>
              <a:rPr lang="ar-SA" sz="3600" b="1" dirty="0" err="1" smtClean="0">
                <a:solidFill>
                  <a:srgbClr val="C00000"/>
                </a:solidFill>
              </a:rPr>
              <a:t>الجوهره</a:t>
            </a:r>
            <a:r>
              <a:rPr lang="ar-SA" sz="3600" b="1" dirty="0" smtClean="0">
                <a:solidFill>
                  <a:srgbClr val="C00000"/>
                </a:solidFill>
              </a:rPr>
              <a:t> </a:t>
            </a:r>
            <a:r>
              <a:rPr lang="ar-SA" sz="3600" b="1" dirty="0" err="1" smtClean="0">
                <a:solidFill>
                  <a:srgbClr val="C00000"/>
                </a:solidFill>
              </a:rPr>
              <a:t>البراهيم</a:t>
            </a:r>
            <a:r>
              <a:rPr lang="ar-SA" sz="3600" b="1" dirty="0" smtClean="0">
                <a:solidFill>
                  <a:srgbClr val="C00000"/>
                </a:solidFill>
              </a:rPr>
              <a:t> </a:t>
            </a:r>
          </a:p>
          <a:p>
            <a:pPr algn="ctr">
              <a:buNone/>
            </a:pPr>
            <a:r>
              <a:rPr lang="ar-SA" sz="3600" b="1" dirty="0" err="1" smtClean="0">
                <a:solidFill>
                  <a:srgbClr val="C00000"/>
                </a:solidFill>
              </a:rPr>
              <a:t>ايمان</a:t>
            </a:r>
            <a:r>
              <a:rPr lang="ar-SA" sz="3600" b="1" dirty="0" smtClean="0">
                <a:solidFill>
                  <a:srgbClr val="C00000"/>
                </a:solidFill>
              </a:rPr>
              <a:t> </a:t>
            </a:r>
            <a:r>
              <a:rPr lang="ar-SA" sz="3600" b="1" dirty="0" err="1" smtClean="0">
                <a:solidFill>
                  <a:srgbClr val="C00000"/>
                </a:solidFill>
              </a:rPr>
              <a:t>العسيري</a:t>
            </a:r>
            <a:r>
              <a:rPr lang="ar-SA" sz="3600" b="1" dirty="0" smtClean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dirty="0" smtClean="0"/>
              <a:t>   </a:t>
            </a:r>
            <a:r>
              <a:rPr lang="ar-SA" dirty="0" err="1" smtClean="0"/>
              <a:t>ساربينز</a:t>
            </a:r>
            <a:r>
              <a:rPr lang="ar-SA" dirty="0" smtClean="0"/>
              <a:t> أوكسلي (بالإنجليزية: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(Sarbanes-Oxley SOX) </a:t>
            </a:r>
            <a:r>
              <a:rPr lang="ar-SA" dirty="0" smtClean="0"/>
              <a:t>هو قانون أمريكي يوجب على الشركات أن تضمن وتعتمد المعلومات المالية من خلال أنظمة الرقابة الداخلية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pic>
        <p:nvPicPr>
          <p:cNvPr id="20482" name="Picture 2" descr="http://www.whistleblowing.co.za/wp-content/uploads/2012/08/legalsli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00439"/>
            <a:ext cx="9144000" cy="3357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sarbanesoxleysimplified.com/sarbox/soximg/purpo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2928926" cy="6858000"/>
          </a:xfrm>
          <a:prstGeom prst="rect">
            <a:avLst/>
          </a:prstGeom>
          <a:noFill/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071670" y="1214422"/>
            <a:ext cx="6615130" cy="491174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3600" dirty="0" smtClean="0">
                <a:cs typeface="+mj-cs"/>
              </a:rPr>
              <a:t>   قانون </a:t>
            </a:r>
            <a:r>
              <a:rPr lang="ar-SA" sz="3600" dirty="0" err="1" smtClean="0">
                <a:cs typeface="+mj-cs"/>
              </a:rPr>
              <a:t>ساربينز</a:t>
            </a:r>
            <a:r>
              <a:rPr lang="ar-SA" sz="3600" dirty="0" smtClean="0">
                <a:cs typeface="+mj-cs"/>
              </a:rPr>
              <a:t> </a:t>
            </a:r>
            <a:r>
              <a:rPr lang="ar-SA" sz="3600" dirty="0" err="1" smtClean="0">
                <a:cs typeface="+mj-cs"/>
              </a:rPr>
              <a:t>اوكسلي</a:t>
            </a:r>
            <a:r>
              <a:rPr lang="ar-SA" sz="3600" dirty="0" smtClean="0">
                <a:cs typeface="+mj-cs"/>
              </a:rPr>
              <a:t> لعام 2002 المعروف أيضا باسم "الشركة العامة للمحاسبة وإصلاح قانون حماية المستثمر” (في مجلس الشيوخ) </a:t>
            </a:r>
            <a:r>
              <a:rPr lang="ar-SA" sz="3600" dirty="0" err="1" smtClean="0">
                <a:cs typeface="+mj-cs"/>
              </a:rPr>
              <a:t>و</a:t>
            </a:r>
            <a:r>
              <a:rPr lang="ar-SA" sz="3600" dirty="0" smtClean="0">
                <a:cs typeface="+mj-cs"/>
              </a:rPr>
              <a:t> "مساءلة الشركات والمراجعة وقانون المسؤولية" (في البيت) ، ويسمى عادة </a:t>
            </a:r>
            <a:r>
              <a:rPr lang="ar-SA" sz="3600" dirty="0" err="1" smtClean="0">
                <a:cs typeface="+mj-cs"/>
              </a:rPr>
              <a:t>ساربينز</a:t>
            </a:r>
            <a:r>
              <a:rPr lang="ar-SA" sz="3600" dirty="0" smtClean="0">
                <a:cs typeface="+mj-cs"/>
              </a:rPr>
              <a:t> أوكسلي ، أو </a:t>
            </a:r>
            <a:r>
              <a:rPr lang="en-US" sz="3600" dirty="0" err="1" smtClean="0">
                <a:cs typeface="+mj-cs"/>
              </a:rPr>
              <a:t>Sarbox</a:t>
            </a:r>
            <a:r>
              <a:rPr lang="en-US" sz="3600" dirty="0" smtClean="0">
                <a:cs typeface="+mj-cs"/>
              </a:rPr>
              <a:t> SOX  </a:t>
            </a:r>
            <a:endParaRPr lang="ar-SA" sz="3600" dirty="0"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nfo.knowledgeleader.com/Portals/122748/images/SOX-Bookle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14752"/>
            <a:ext cx="4786346" cy="3143248"/>
          </a:xfrm>
          <a:prstGeom prst="rect">
            <a:avLst/>
          </a:prstGeom>
          <a:noFill/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ar-SA" dirty="0" smtClean="0"/>
              <a:t>هو القانون الاتحادي للولايات المتحدة سنت في 30 يوليو 2002 ، والذي وضع معايير جديدة أو محسنة لجميع لوحات الشركة الأميركية العامة ، وإدارة الشركات والمحاسبة العامة. ومن اسمه بعد مقدمي السناتور الأميركي بول </a:t>
            </a:r>
            <a:r>
              <a:rPr lang="ar-SA" dirty="0" err="1" smtClean="0"/>
              <a:t>ساربانس</a:t>
            </a:r>
            <a:r>
              <a:rPr lang="ar-SA" dirty="0" smtClean="0"/>
              <a:t> </a:t>
            </a:r>
            <a:r>
              <a:rPr lang="en-US" dirty="0" smtClean="0"/>
              <a:t>(D - MD) </a:t>
            </a:r>
            <a:r>
              <a:rPr lang="ar-SA" dirty="0" smtClean="0"/>
              <a:t>والولايات المتحدة الممثل مايكل </a:t>
            </a:r>
            <a:r>
              <a:rPr lang="ar-SA" dirty="0" err="1" smtClean="0"/>
              <a:t>جي</a:t>
            </a:r>
            <a:r>
              <a:rPr lang="ar-SA" dirty="0" smtClean="0"/>
              <a:t>. أوكسلي </a:t>
            </a:r>
            <a:r>
              <a:rPr lang="en-US" dirty="0" smtClean="0"/>
              <a:t>(R - OH).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  <a:solidFill>
            <a:srgbClr val="0070C0"/>
          </a:solidFill>
        </p:spPr>
        <p:txBody>
          <a:bodyPr>
            <a:noAutofit/>
          </a:bodyPr>
          <a:lstStyle/>
          <a:p>
            <a:r>
              <a:rPr lang="ar-SA" sz="4000" dirty="0" err="1" smtClean="0">
                <a:solidFill>
                  <a:schemeClr val="bg1">
                    <a:lumMod val="95000"/>
                  </a:schemeClr>
                </a:solidFill>
                <a:cs typeface="PT Bold Arch" pitchFamily="2" charset="-78"/>
              </a:rPr>
              <a:t>ماهو</a:t>
            </a:r>
            <a:r>
              <a:rPr lang="ar-SA" sz="4000" dirty="0" smtClean="0">
                <a:solidFill>
                  <a:schemeClr val="bg1">
                    <a:lumMod val="95000"/>
                  </a:schemeClr>
                </a:solidFill>
                <a:cs typeface="PT Bold Arch" pitchFamily="2" charset="-78"/>
              </a:rPr>
              <a:t> هذا القانون وتفسيراته ومتطلباته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ar-SA" sz="2000" b="1" dirty="0" smtClean="0"/>
              <a:t>أصدرت الحكومة الأمريكية في تموز </a:t>
            </a:r>
            <a:r>
              <a:rPr lang="en-US" sz="2000" b="1" dirty="0" smtClean="0"/>
              <a:t>(</a:t>
            </a:r>
            <a:r>
              <a:rPr lang="ar-SA" sz="2000" b="1" dirty="0" smtClean="0"/>
              <a:t>يوليو</a:t>
            </a:r>
            <a:r>
              <a:rPr lang="en-US" sz="2000" b="1" dirty="0" smtClean="0"/>
              <a:t>) 2002</a:t>
            </a:r>
            <a:r>
              <a:rPr lang="ar-SA" sz="2000" b="1" dirty="0" smtClean="0"/>
              <a:t>م القانون المسمى </a:t>
            </a:r>
            <a:r>
              <a:rPr lang="en-US" sz="2000" b="1" dirty="0" smtClean="0"/>
              <a:t>(</a:t>
            </a:r>
            <a:r>
              <a:rPr lang="ar-SA" sz="2000" b="1" dirty="0" smtClean="0"/>
              <a:t>سربانز </a:t>
            </a:r>
            <a:r>
              <a:rPr lang="en-US" sz="2000" b="1" dirty="0" smtClean="0"/>
              <a:t>- </a:t>
            </a:r>
            <a:r>
              <a:rPr lang="ar-SA" sz="2000" b="1" dirty="0" smtClean="0"/>
              <a:t>أوكسلي</a:t>
            </a:r>
            <a:r>
              <a:rPr lang="en-US" sz="2000" b="1" dirty="0" smtClean="0"/>
              <a:t>)</a:t>
            </a:r>
          </a:p>
          <a:p>
            <a:pPr>
              <a:buNone/>
            </a:pPr>
            <a:r>
              <a:rPr lang="en-US" sz="2000" b="1" dirty="0" smtClean="0"/>
              <a:t> </a:t>
            </a:r>
            <a:r>
              <a:rPr lang="ar-SA" sz="2000" b="1" dirty="0" smtClean="0"/>
              <a:t>والذي مضى على تطبيقه أربع سنوات والذي تكمن ملامحه الأساسية في الآتي</a:t>
            </a:r>
            <a:r>
              <a:rPr lang="en-US" sz="2000" b="1" dirty="0" smtClean="0"/>
              <a:t>: </a:t>
            </a:r>
          </a:p>
          <a:p>
            <a:pPr>
              <a:buNone/>
            </a:pPr>
            <a:endParaRPr lang="ar-SA" sz="1800" dirty="0" smtClean="0"/>
          </a:p>
          <a:p>
            <a:pPr>
              <a:buNone/>
            </a:pPr>
            <a:r>
              <a:rPr lang="ar-SA" sz="2000" dirty="0" smtClean="0"/>
              <a:t> *تأسيس مجلس أعلى للمحاسبة لمراقبة أداء أعمال المحاسبين القانونيين وحماية المستثمرين</a:t>
            </a:r>
            <a:r>
              <a:rPr lang="en-US" sz="2000" dirty="0" smtClean="0"/>
              <a:t>.  </a:t>
            </a:r>
            <a:endParaRPr lang="ar-SA" sz="2000" dirty="0" smtClean="0"/>
          </a:p>
          <a:p>
            <a:pPr>
              <a:buNone/>
            </a:pPr>
            <a:r>
              <a:rPr lang="ar-SA" sz="2000" dirty="0" smtClean="0"/>
              <a:t> </a:t>
            </a:r>
          </a:p>
          <a:p>
            <a:pPr>
              <a:buNone/>
            </a:pPr>
            <a:r>
              <a:rPr lang="ar-SA" sz="2000" dirty="0" smtClean="0"/>
              <a:t>*تطبيق القواعد المقترحة بصرامة للمحافظة على استقلال المراجع</a:t>
            </a:r>
            <a:r>
              <a:rPr lang="en-US" sz="2000" dirty="0" smtClean="0"/>
              <a:t>.  </a:t>
            </a:r>
            <a:endParaRPr lang="ar-SA" sz="2000" dirty="0" smtClean="0"/>
          </a:p>
          <a:p>
            <a:pPr>
              <a:buNone/>
            </a:pPr>
            <a:r>
              <a:rPr lang="en-US" sz="2000" dirty="0" smtClean="0"/>
              <a:t> </a:t>
            </a:r>
          </a:p>
          <a:p>
            <a:pPr>
              <a:buNone/>
            </a:pPr>
            <a:r>
              <a:rPr lang="en-US" sz="2000" dirty="0" smtClean="0"/>
              <a:t>* </a:t>
            </a:r>
            <a:r>
              <a:rPr lang="ar-SA" sz="2000" dirty="0" smtClean="0"/>
              <a:t>العمل على الرفع من مستوى الإفصاح والشفافية.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* </a:t>
            </a:r>
            <a:r>
              <a:rPr lang="ar-SA" sz="2000" dirty="0" smtClean="0"/>
              <a:t>الرفع من مستوى المحللين الماليين ومنع عمليات التحليل المالي لخدمة أغراض خاصة</a:t>
            </a:r>
            <a:r>
              <a:rPr lang="en-US" sz="2000" dirty="0" smtClean="0"/>
              <a:t>. </a:t>
            </a:r>
            <a:endParaRPr lang="ar-SA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ar-SA" sz="2000" dirty="0" smtClean="0"/>
              <a:t>*العقوبات المالية والجنائية على جميع الأطراف ذات العلاقة في حالة وقوع المخالفات</a:t>
            </a:r>
          </a:p>
          <a:p>
            <a:pPr>
              <a:buNone/>
            </a:pPr>
            <a:r>
              <a:rPr lang="ar-SA" sz="2000" dirty="0" smtClean="0"/>
              <a:t>قصدا </a:t>
            </a:r>
            <a:r>
              <a:rPr lang="ar-SA" sz="2000" dirty="0" err="1" smtClean="0"/>
              <a:t>او</a:t>
            </a:r>
            <a:r>
              <a:rPr lang="ar-SA" sz="2000" dirty="0" smtClean="0"/>
              <a:t> دون قصد</a:t>
            </a:r>
            <a:r>
              <a:rPr lang="en-US" sz="2000" dirty="0" smtClean="0"/>
              <a:t>. </a:t>
            </a:r>
          </a:p>
          <a:p>
            <a:pPr>
              <a:buNone/>
            </a:pPr>
            <a:endParaRPr lang="ar-SA" sz="1800" dirty="0"/>
          </a:p>
        </p:txBody>
      </p:sp>
      <p:pic>
        <p:nvPicPr>
          <p:cNvPr id="17410" name="Picture 2" descr="http://www.soxfirst.com/wp-content/uploads/handshak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3"/>
            <a:ext cx="1571604" cy="57150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suitsbysuits.com/assets/htmlimages/SuitsbySuits/ScalesofJust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500306"/>
          </a:xfrm>
          <a:prstGeom prst="rect">
            <a:avLst/>
          </a:prstGeom>
          <a:noFill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1472" y="1071546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ar-SA" b="1" dirty="0" smtClean="0">
                <a:solidFill>
                  <a:schemeClr val="bg2">
                    <a:lumMod val="90000"/>
                  </a:schemeClr>
                </a:solidFill>
                <a:cs typeface="PT Bold Arch" pitchFamily="2" charset="-78"/>
              </a:rPr>
              <a:t>متطلبات قانون  </a:t>
            </a:r>
            <a:r>
              <a:rPr lang="en-US" b="1" dirty="0" smtClean="0">
                <a:solidFill>
                  <a:schemeClr val="bg2">
                    <a:lumMod val="90000"/>
                  </a:schemeClr>
                </a:solidFill>
                <a:cs typeface="PT Bold Arch" pitchFamily="2" charset="-78"/>
              </a:rPr>
              <a:t>SOX</a:t>
            </a:r>
            <a:endParaRPr lang="ar-SA" b="1" dirty="0">
              <a:solidFill>
                <a:schemeClr val="bg2">
                  <a:lumMod val="90000"/>
                </a:schemeClr>
              </a:solidFill>
              <a:cs typeface="PT Bold Arch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2571744"/>
            <a:ext cx="8715436" cy="407196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ar-SA" dirty="0" smtClean="0"/>
              <a:t>1-الشفافية في تقديم المعلومات المالية.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ar-SA" dirty="0" smtClean="0"/>
              <a:t>2- التحقق من صحة وكفاءة الرقابة الداخلية في الشركة.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ar-SA" dirty="0" smtClean="0"/>
              <a:t>3- دراسة السياسات المحاسبية التي تتبناها الشركة 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4- </a:t>
            </a:r>
            <a:r>
              <a:rPr lang="ar-SA" dirty="0" err="1" smtClean="0"/>
              <a:t>الاشراف</a:t>
            </a:r>
            <a:r>
              <a:rPr lang="ar-SA" dirty="0" smtClean="0"/>
              <a:t> على عمليات التقصي والبحث عن الغش والأخطاء ,  التي من شانها أن تحدث في الشركة .</a:t>
            </a:r>
            <a:endParaRPr lang="en-US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suitsbysuits.com/assets/htmlimages/SuitsbySuits/ScalesofJust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500306"/>
          </a:xfrm>
          <a:prstGeom prst="rect">
            <a:avLst/>
          </a:prstGeom>
          <a:noFill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1472" y="1071546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ar-SA" b="1" dirty="0" smtClean="0">
                <a:solidFill>
                  <a:schemeClr val="bg2">
                    <a:lumMod val="90000"/>
                  </a:schemeClr>
                </a:solidFill>
                <a:cs typeface="PT Bold Arch" pitchFamily="2" charset="-78"/>
              </a:rPr>
              <a:t>متطلبات قانون  </a:t>
            </a:r>
            <a:r>
              <a:rPr lang="en-US" b="1" dirty="0" smtClean="0">
                <a:solidFill>
                  <a:schemeClr val="bg2">
                    <a:lumMod val="90000"/>
                  </a:schemeClr>
                </a:solidFill>
                <a:cs typeface="PT Bold Arch" pitchFamily="2" charset="-78"/>
              </a:rPr>
              <a:t>SOX</a:t>
            </a:r>
            <a:endParaRPr lang="ar-SA" b="1" dirty="0">
              <a:solidFill>
                <a:schemeClr val="bg2">
                  <a:lumMod val="90000"/>
                </a:schemeClr>
              </a:solidFill>
              <a:cs typeface="PT Bold Arch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2571744"/>
            <a:ext cx="8715436" cy="428625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sz="3000" dirty="0" smtClean="0"/>
              <a:t>5- دراسة التقارير والملاحظات التي يقدمها المحاسب القانوني والأخذ </a:t>
            </a:r>
            <a:r>
              <a:rPr lang="ar-SA" sz="3000" dirty="0" err="1" smtClean="0"/>
              <a:t>بالاراء</a:t>
            </a:r>
            <a:r>
              <a:rPr lang="ar-SA" sz="3000" dirty="0" smtClean="0"/>
              <a:t> الواردة فيها .</a:t>
            </a:r>
          </a:p>
          <a:p>
            <a:pPr>
              <a:buNone/>
            </a:pPr>
            <a:endParaRPr lang="en-US" sz="3000" dirty="0" smtClean="0"/>
          </a:p>
          <a:p>
            <a:pPr>
              <a:buNone/>
            </a:pPr>
            <a:r>
              <a:rPr lang="ar-SA" sz="3000" dirty="0" smtClean="0"/>
              <a:t>6- التحقق من استقلالية مدققين الحسابات الداخليين.</a:t>
            </a:r>
          </a:p>
          <a:p>
            <a:pPr>
              <a:buNone/>
            </a:pPr>
            <a:endParaRPr lang="en-US" sz="3000" dirty="0" smtClean="0"/>
          </a:p>
          <a:p>
            <a:pPr>
              <a:buNone/>
            </a:pPr>
            <a:r>
              <a:rPr lang="ar-SA" sz="3000" dirty="0" smtClean="0"/>
              <a:t>7- تقديم الاقتراحات التي من شأنها تأكيد الاستقلالية </a:t>
            </a:r>
            <a:r>
              <a:rPr lang="ar-SA" sz="3000" dirty="0" err="1" smtClean="0"/>
              <a:t>لمدققي</a:t>
            </a:r>
            <a:r>
              <a:rPr lang="ar-SA" sz="3000" dirty="0" smtClean="0"/>
              <a:t> الحسابات الداخليين , والرفع من كفاءة </a:t>
            </a:r>
            <a:r>
              <a:rPr lang="ar-SA" sz="3000" dirty="0" err="1" smtClean="0"/>
              <a:t>مايقومون</a:t>
            </a:r>
            <a:r>
              <a:rPr lang="ar-SA" sz="3000" dirty="0" smtClean="0"/>
              <a:t> </a:t>
            </a:r>
            <a:r>
              <a:rPr lang="ar-SA" sz="3000" dirty="0" err="1" smtClean="0"/>
              <a:t>به</a:t>
            </a:r>
            <a:r>
              <a:rPr lang="ar-SA" sz="3000" dirty="0" smtClean="0"/>
              <a:t> من أعمال .</a:t>
            </a:r>
          </a:p>
          <a:p>
            <a:pPr>
              <a:buNone/>
            </a:pPr>
            <a:endParaRPr lang="en-US" sz="3000" dirty="0" smtClean="0"/>
          </a:p>
          <a:p>
            <a:pPr>
              <a:buNone/>
            </a:pPr>
            <a:r>
              <a:rPr lang="ar-SA" sz="3000" dirty="0" smtClean="0"/>
              <a:t>8- اتخاذ التدابير </a:t>
            </a:r>
            <a:r>
              <a:rPr lang="ar-SA" sz="3000" dirty="0" err="1" smtClean="0"/>
              <a:t>الازمة</a:t>
            </a:r>
            <a:r>
              <a:rPr lang="ar-SA" sz="3000" dirty="0" smtClean="0"/>
              <a:t> في حالة مخالفة </a:t>
            </a:r>
            <a:r>
              <a:rPr lang="ar-SA" sz="3000" dirty="0" err="1" smtClean="0"/>
              <a:t>احدى</a:t>
            </a:r>
            <a:r>
              <a:rPr lang="ar-SA" sz="3000" dirty="0" smtClean="0"/>
              <a:t> الشركات للأنظمة والقوانين 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busreslab.com/files/1213/2806/9077/SarbanesOxley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2428860" cy="5500702"/>
          </a:xfrm>
          <a:prstGeom prst="rect">
            <a:avLst/>
          </a:prstGeom>
          <a:noFill/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  <a:solidFill>
            <a:srgbClr val="582A04"/>
          </a:solidFill>
        </p:spPr>
        <p:txBody>
          <a:bodyPr>
            <a:noAutofit/>
          </a:bodyPr>
          <a:lstStyle/>
          <a:p>
            <a:r>
              <a:rPr lang="ar-SA" sz="2800" b="1" dirty="0" smtClean="0">
                <a:solidFill>
                  <a:schemeClr val="bg2">
                    <a:lumMod val="90000"/>
                  </a:schemeClr>
                </a:solidFill>
                <a:cs typeface="+mn-cs"/>
              </a:rPr>
              <a:t/>
            </a:r>
            <a:br>
              <a:rPr lang="ar-SA" sz="2800" b="1" dirty="0" smtClean="0">
                <a:solidFill>
                  <a:schemeClr val="bg2">
                    <a:lumMod val="90000"/>
                  </a:schemeClr>
                </a:solidFill>
                <a:cs typeface="+mn-cs"/>
              </a:rPr>
            </a:br>
            <a:r>
              <a:rPr lang="ar-SA" sz="2800" b="1" dirty="0" err="1" smtClean="0">
                <a:solidFill>
                  <a:schemeClr val="bg2">
                    <a:lumMod val="90000"/>
                  </a:schemeClr>
                </a:solidFill>
                <a:cs typeface="+mn-cs"/>
              </a:rPr>
              <a:t>ساربينز</a:t>
            </a:r>
            <a:r>
              <a:rPr lang="ar-SA" sz="2800" b="1" dirty="0" smtClean="0">
                <a:solidFill>
                  <a:schemeClr val="bg2">
                    <a:lumMod val="90000"/>
                  </a:schemeClr>
                </a:solidFill>
                <a:cs typeface="+mn-cs"/>
              </a:rPr>
              <a:t> أوكسلي يحتوي على</a:t>
            </a:r>
            <a:r>
              <a:rPr lang="en-US" sz="2800" b="1" dirty="0" smtClean="0">
                <a:solidFill>
                  <a:schemeClr val="bg2">
                    <a:lumMod val="90000"/>
                  </a:schemeClr>
                </a:solidFill>
                <a:cs typeface="+mn-cs"/>
              </a:rPr>
              <a:t> 11 </a:t>
            </a:r>
            <a:r>
              <a:rPr lang="ar-SA" sz="2800" b="1" dirty="0" smtClean="0">
                <a:solidFill>
                  <a:schemeClr val="bg2">
                    <a:lumMod val="90000"/>
                  </a:schemeClr>
                </a:solidFill>
                <a:cs typeface="+mn-cs"/>
              </a:rPr>
              <a:t>لقبا التي تصف ولايات محددة والمتطلبات اللازمة لإعداد التقارير المالية</a:t>
            </a:r>
            <a:r>
              <a:rPr lang="en-US" sz="2800" b="1" dirty="0" smtClean="0">
                <a:solidFill>
                  <a:schemeClr val="bg2">
                    <a:lumMod val="90000"/>
                  </a:schemeClr>
                </a:solidFill>
                <a:cs typeface="+mn-cs"/>
              </a:rPr>
              <a:t>. </a:t>
            </a:r>
            <a:r>
              <a:rPr lang="ar-SA" sz="2800" b="1" dirty="0" smtClean="0">
                <a:solidFill>
                  <a:schemeClr val="bg2">
                    <a:lumMod val="90000"/>
                  </a:schemeClr>
                </a:solidFill>
                <a:cs typeface="+mn-cs"/>
              </a:rPr>
              <a:t>لخص كل عنوان يتكون من عدة أقسام ، أدناه</a:t>
            </a:r>
            <a:r>
              <a:rPr lang="en-US" sz="2800" b="1" dirty="0" smtClean="0">
                <a:solidFill>
                  <a:schemeClr val="bg2">
                    <a:lumMod val="90000"/>
                  </a:schemeClr>
                </a:solidFill>
                <a:cs typeface="+mn-cs"/>
              </a:rPr>
              <a:t>:</a:t>
            </a:r>
            <a:br>
              <a:rPr lang="en-US" sz="2800" b="1" dirty="0" smtClean="0">
                <a:solidFill>
                  <a:schemeClr val="bg2">
                    <a:lumMod val="90000"/>
                  </a:schemeClr>
                </a:solidFill>
                <a:cs typeface="+mn-cs"/>
              </a:rPr>
            </a:br>
            <a:endParaRPr lang="ar-SA" b="1" dirty="0">
              <a:solidFill>
                <a:schemeClr val="bg2">
                  <a:lumMod val="90000"/>
                </a:schemeClr>
              </a:solidFill>
              <a:cs typeface="+mn-cs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857784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شركة المحاسبة العامة مجلس الرقابة </a:t>
            </a:r>
            <a:r>
              <a:rPr lang="en-US" dirty="0" smtClean="0"/>
              <a:t>(PCAOB)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مراجع الاستقلال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مسؤولية الشركات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err="1" smtClean="0"/>
              <a:t>الإفصاحات</a:t>
            </a:r>
            <a:r>
              <a:rPr lang="ar-SA" dirty="0" smtClean="0"/>
              <a:t> المالية المعززة </a:t>
            </a:r>
          </a:p>
          <a:p>
            <a:pPr marL="514350" indent="-514350">
              <a:buFont typeface="+mj-lt"/>
              <a:buAutoNum type="arabicPeriod"/>
            </a:pPr>
            <a:r>
              <a:rPr lang="ar-SA" dirty="0" err="1" smtClean="0"/>
              <a:t>التعارضات</a:t>
            </a:r>
            <a:r>
              <a:rPr lang="ar-SA" dirty="0" smtClean="0"/>
              <a:t> المحلل الاهتمام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لجنة الموارد والسلطة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دراسات وتقارير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الشركات والمساءلة الجنائية الاحتيال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عقوبة الجريمة الياقة البيضاء تعزيز </a:t>
            </a:r>
            <a:endParaRPr lang="en-US" dirty="0" smtClean="0"/>
          </a:p>
          <a:p>
            <a:pPr marL="514350" indent="-514350" algn="r">
              <a:buFont typeface="+mj-lt"/>
              <a:buAutoNum type="arabicPeriod"/>
            </a:pPr>
            <a:r>
              <a:rPr lang="ar-SA" dirty="0" smtClean="0"/>
              <a:t>إرجاع الضريبة على الشركات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ar-SA" dirty="0" smtClean="0"/>
              <a:t>الشركات الاحتيال المساءلة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958</Words>
  <PresentationFormat>عرض على الشاشة (3:4)‏</PresentationFormat>
  <Paragraphs>108</Paragraphs>
  <Slides>23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4" baseType="lpstr">
      <vt:lpstr>سمة Office</vt:lpstr>
      <vt:lpstr>قانون ساربينز اوكسلي (SOX)</vt:lpstr>
      <vt:lpstr>تاريخ هذا القانون و مكان وأسباب نشأته</vt:lpstr>
      <vt:lpstr>الشريحة 3</vt:lpstr>
      <vt:lpstr>الشريحة 4</vt:lpstr>
      <vt:lpstr>الشريحة 5</vt:lpstr>
      <vt:lpstr>ماهو هذا القانون وتفسيراته ومتطلباته</vt:lpstr>
      <vt:lpstr>متطلبات قانون  SOX</vt:lpstr>
      <vt:lpstr>متطلبات قانون  SOX</vt:lpstr>
      <vt:lpstr> ساربينز أوكسلي يحتوي على 11 لقبا التي تصف ولايات محددة والمتطلبات اللازمة لإعداد التقارير المالية. لخص كل عنوان يتكون من عدة أقسام ، أدناه: </vt:lpstr>
      <vt:lpstr>تأثير هذا القانون على المراجعة بصورة عامة</vt:lpstr>
      <vt:lpstr>اﻟﺷﻔﺎﻓﻳﺔ ﻓﻲ ﺗﻘدﻳم اﻟﻣﻌﻠوﻣﺎت اﻟﻣﺎﻟﻳﺔ </vt:lpstr>
      <vt:lpstr>اﻫﻣﻳﺔ اﺳﺗﻘﻼﻝ ﻣدﻗق ﻣﻛﺗب اﻟﻣﺣﺎﺳﺑﺔ اﻻﻣرﻳﻛﻲ (GAO )  </vt:lpstr>
      <vt:lpstr>ان ﻗﺎﻧون - اوﻛﺳﻠﻲ القى ﺑظﻼﻟﻪ ﻋﻠﻰ ﻣﻬﻧﻪ اﻟﺗدﻗﻳق اﻟﺧﺎرﺟﻲ وذﻟك ﻟﻛوﻧﻪ:  </vt:lpstr>
      <vt:lpstr>ما علاقته بحوكمة الشركات؟</vt:lpstr>
      <vt:lpstr>الشريحة 15</vt:lpstr>
      <vt:lpstr>الشريحة 16</vt:lpstr>
      <vt:lpstr>الشريحة 17</vt:lpstr>
      <vt:lpstr>تأثير القانون على المراجعة الداخلية في المملكة</vt:lpstr>
      <vt:lpstr>الشريحة 19</vt:lpstr>
      <vt:lpstr>الشريحة 20</vt:lpstr>
      <vt:lpstr>الشريحة 21</vt:lpstr>
      <vt:lpstr>المراجع</vt:lpstr>
      <vt:lpstr>الشريحة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قانون ساربينز اوكسلي ( (SOX</dc:title>
  <dc:creator>Win7</dc:creator>
  <cp:lastModifiedBy>Win7</cp:lastModifiedBy>
  <cp:revision>15</cp:revision>
  <dcterms:created xsi:type="dcterms:W3CDTF">2014-03-01T05:15:43Z</dcterms:created>
  <dcterms:modified xsi:type="dcterms:W3CDTF">2014-03-03T16:00:58Z</dcterms:modified>
</cp:coreProperties>
</file>