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71" r:id="rId10"/>
    <p:sldId id="266" r:id="rId11"/>
    <p:sldId id="268" r:id="rId12"/>
    <p:sldId id="269" r:id="rId13"/>
    <p:sldId id="267" r:id="rId14"/>
    <p:sldId id="272" r:id="rId15"/>
    <p:sldId id="273" r:id="rId16"/>
    <p:sldId id="270" r:id="rId17"/>
    <p:sldId id="274" r:id="rId18"/>
    <p:sldId id="275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F63689-D20D-48FE-B993-A0B7EF4731A1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0C4FB6-56FB-486E-B3F9-600DB55A6E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438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0" dirty="0" smtClean="0"/>
              <a:t> c   the conc. = 0.89 /540X1 =1.6 X 10</a:t>
            </a:r>
            <a:r>
              <a:rPr lang="en-US" baseline="0" dirty="0" smtClean="0">
                <a:latin typeface="Calibri"/>
                <a:cs typeface="Calibri"/>
              </a:rPr>
              <a:t>¯₃ </a:t>
            </a:r>
            <a:r>
              <a:rPr lang="en-US" baseline="0" dirty="0" err="1" smtClean="0">
                <a:latin typeface="Calibri"/>
                <a:cs typeface="Calibri"/>
              </a:rPr>
              <a:t>gm</a:t>
            </a:r>
            <a:r>
              <a:rPr lang="en-US" baseline="0" dirty="0" smtClean="0">
                <a:latin typeface="Calibri"/>
                <a:cs typeface="Calibri"/>
              </a:rPr>
              <a:t>/100ml</a:t>
            </a:r>
            <a:r>
              <a:rPr lang="ar-SA" dirty="0" smtClean="0"/>
              <a:t> </a:t>
            </a:r>
            <a:r>
              <a:rPr lang="en-US" dirty="0" smtClean="0"/>
              <a:t>A=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ᶜᶬ A 1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4FB6-56FB-486E-B3F9-600DB55A6E24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246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A=</a:t>
            </a:r>
            <a:r>
              <a:rPr lang="en-US" dirty="0" smtClean="0">
                <a:latin typeface="Calibri"/>
                <a:cs typeface="Calibri"/>
              </a:rPr>
              <a:t>∑</a:t>
            </a:r>
            <a:r>
              <a:rPr lang="en-US" dirty="0" err="1" smtClean="0">
                <a:latin typeface="Calibri"/>
                <a:cs typeface="Calibri"/>
              </a:rPr>
              <a:t>bc</a:t>
            </a:r>
            <a:r>
              <a:rPr lang="en-US" dirty="0" smtClean="0">
                <a:latin typeface="Calibri"/>
                <a:cs typeface="Calibri"/>
              </a:rPr>
              <a:t>  </a:t>
            </a:r>
          </a:p>
          <a:p>
            <a:r>
              <a:rPr lang="en-US" dirty="0" smtClean="0">
                <a:latin typeface="Calibri"/>
                <a:cs typeface="Calibri"/>
              </a:rPr>
              <a:t>0.613=</a:t>
            </a:r>
            <a:r>
              <a:rPr lang="en-US" baseline="0" dirty="0" smtClean="0">
                <a:latin typeface="Calibri"/>
                <a:cs typeface="Calibri"/>
              </a:rPr>
              <a:t> 5432 X4 </a:t>
            </a:r>
            <a:r>
              <a:rPr lang="en-US" baseline="0" dirty="0" err="1" smtClean="0">
                <a:latin typeface="Calibri"/>
                <a:cs typeface="Calibri"/>
              </a:rPr>
              <a:t>Xc</a:t>
            </a:r>
            <a:r>
              <a:rPr lang="en-US" baseline="0" dirty="0" smtClean="0">
                <a:latin typeface="Calibri"/>
                <a:cs typeface="Calibri"/>
              </a:rPr>
              <a:t>   →c= 2.82 X10¯5 mole /</a:t>
            </a:r>
            <a:r>
              <a:rPr lang="en-US" baseline="0" dirty="0" err="1" smtClean="0">
                <a:latin typeface="Calibri"/>
                <a:cs typeface="Calibri"/>
              </a:rPr>
              <a:t>l→c</a:t>
            </a:r>
            <a:r>
              <a:rPr lang="en-US" baseline="0" dirty="0" smtClean="0">
                <a:latin typeface="Calibri"/>
                <a:cs typeface="Calibri"/>
              </a:rPr>
              <a:t>= 2.82 X10 ¯5 X 204.2 </a:t>
            </a:r>
            <a:r>
              <a:rPr lang="en-US" baseline="0" dirty="0" err="1" smtClean="0">
                <a:latin typeface="Calibri"/>
                <a:cs typeface="Calibri"/>
              </a:rPr>
              <a:t>gm</a:t>
            </a:r>
            <a:r>
              <a:rPr lang="en-US" baseline="0" dirty="0" smtClean="0">
                <a:latin typeface="Calibri"/>
                <a:cs typeface="Calibri"/>
              </a:rPr>
              <a:t>/l →c=0.00576g/l =5.76 </a:t>
            </a:r>
            <a:r>
              <a:rPr lang="en-US" baseline="0" dirty="0" err="1" smtClean="0">
                <a:latin typeface="Calibri"/>
                <a:cs typeface="Calibri"/>
              </a:rPr>
              <a:t>ug</a:t>
            </a:r>
            <a:r>
              <a:rPr lang="en-US" baseline="0" dirty="0" smtClean="0">
                <a:latin typeface="Calibri"/>
                <a:cs typeface="Calibri"/>
              </a:rPr>
              <a:t>/ml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4FB6-56FB-486E-B3F9-600DB55A6E24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30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243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06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616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890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50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536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661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11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197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152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585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EF82-E9DC-4D49-936B-6B3464C2042D}" type="datetimeFigureOut">
              <a:rPr lang="ar-SA" smtClean="0"/>
              <a:t>05/01/34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ADC39-8BFA-4795-B547-8E6F99DD13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882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54154" y="1467769"/>
            <a:ext cx="5295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SPECTROPHOTOMETRY</a:t>
            </a:r>
            <a:endParaRPr lang="ar-SA" sz="4000" dirty="0">
              <a:solidFill>
                <a:schemeClr val="bg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898" y="3140968"/>
            <a:ext cx="50355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2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4168" y="1273115"/>
            <a:ext cx="8676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		</a:t>
            </a:r>
            <a:r>
              <a:rPr lang="en-US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    A = </a:t>
            </a:r>
            <a:r>
              <a:rPr lang="en-US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abc</a:t>
            </a:r>
            <a:r>
              <a:rPr lang="en-US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Where      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    A = absorbance(unit less)</a:t>
            </a: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	      a = absorptivity of the compound under standard 		             conditions</a:t>
            </a: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	       b = cell length (cm)	</a:t>
            </a: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	       c = concentration of the compound</a:t>
            </a: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</a:t>
            </a: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3275856" y="0"/>
            <a:ext cx="5184576" cy="1656184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ndalus" pitchFamily="18" charset="-78"/>
                <a:cs typeface="Andalus" pitchFamily="18" charset="-78"/>
              </a:rPr>
              <a:t>beer’s lambert  law 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9552" y="764704"/>
            <a:ext cx="2376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quantitative</a:t>
            </a:r>
            <a:endParaRPr lang="ar-SA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38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548680"/>
            <a:ext cx="9036496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(a) Unit depends on sample concentration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. 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If sample concentration unit is 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g/L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a= absorptivity a=A/b c   L. g</a:t>
            </a:r>
            <a:r>
              <a:rPr lang="en-US" sz="2400" dirty="0" smtClean="0">
                <a:solidFill>
                  <a:schemeClr val="bg1"/>
                </a:solidFill>
                <a:latin typeface="Calibri"/>
                <a:cs typeface="Calibri"/>
              </a:rPr>
              <a:t>−.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cm</a:t>
            </a:r>
            <a:r>
              <a:rPr lang="en-US" sz="2400" dirty="0" smtClean="0">
                <a:solidFill>
                  <a:schemeClr val="bg1"/>
                </a:solidFill>
                <a:latin typeface="Calibri"/>
                <a:cs typeface="Calibri"/>
              </a:rPr>
              <a:t>−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Mole/L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£</a:t>
            </a:r>
            <a:r>
              <a:rPr lang="en-US" sz="2400" dirty="0" smtClean="0">
                <a:solidFill>
                  <a:schemeClr val="bg1"/>
                </a:solidFill>
                <a:latin typeface="Calibri"/>
                <a:cs typeface="Calibri"/>
              </a:rPr>
              <a:t> =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molar absorptivity  </a:t>
            </a:r>
            <a:r>
              <a:rPr lang="en-US" sz="2400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£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=A/b c  L. mole</a:t>
            </a:r>
            <a:r>
              <a:rPr lang="en-US" sz="2400" dirty="0" smtClean="0">
                <a:solidFill>
                  <a:schemeClr val="bg1"/>
                </a:solidFill>
                <a:latin typeface="Calibri"/>
                <a:cs typeface="Calibri"/>
              </a:rPr>
              <a:t>− . cm−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g% (g/100ml)</a:t>
            </a:r>
            <a:r>
              <a:rPr lang="en-US" sz="2400" dirty="0" smtClean="0">
                <a:solidFill>
                  <a:srgbClr val="00B0F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ᶜᶬ 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sz="1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1%    </a:t>
            </a: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EXTENSION COEFFICIENT </a:t>
            </a:r>
            <a:r>
              <a:rPr lang="en-US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= 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g%− . cm−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endParaRPr lang="en-US" sz="24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l" rtl="0"/>
            <a:endParaRPr lang="en-US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 rtl="0"/>
            <a:r>
              <a:rPr lang="en-US" sz="2400" dirty="0">
                <a:solidFill>
                  <a:prstClr val="whit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£</a:t>
            </a:r>
            <a:r>
              <a:rPr lang="en-US" sz="2400" dirty="0" smtClean="0">
                <a:solidFill>
                  <a:srgbClr val="00B050"/>
                </a:solidFill>
                <a:latin typeface="Calibri"/>
                <a:cs typeface="Calibri"/>
              </a:rPr>
              <a:t>= </a:t>
            </a:r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Calibri"/>
              </a:rPr>
              <a:t>a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  X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molecular weight of sample</a:t>
            </a:r>
            <a:r>
              <a:rPr lang="en-US" sz="2400" dirty="0" smtClean="0">
                <a:solidFill>
                  <a:srgbClr val="FFFF99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/>
            <a:endParaRPr lang="en-US" sz="2400" dirty="0">
              <a:solidFill>
                <a:srgbClr val="FFFF99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ᶜᶬ A 1% </a:t>
            </a:r>
            <a:r>
              <a:rPr lang="en-US" sz="24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X 10</a:t>
            </a:r>
          </a:p>
          <a:p>
            <a:pPr algn="l" rtl="0"/>
            <a:endParaRPr lang="en-US" sz="2400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ᶜᶬ A 1%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=   </a:t>
            </a:r>
            <a:r>
              <a:rPr lang="en-US" sz="2400" dirty="0" smtClean="0">
                <a:solidFill>
                  <a:prstClr val="whit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£</a:t>
            </a:r>
            <a:r>
              <a:rPr lang="en-US" sz="24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X  10/ molecular weight.</a:t>
            </a:r>
          </a:p>
          <a:p>
            <a:pPr algn="l" rtl="0"/>
            <a:endParaRPr lang="ar-SA" sz="2400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14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821521" y="1337663"/>
            <a:ext cx="7632848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          </a:t>
            </a:r>
            <a:endParaRPr lang="en-US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For standard (known) 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=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a b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</a:t>
            </a:r>
            <a:r>
              <a:rPr lang="en-US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</a:t>
            </a:r>
          </a:p>
          <a:p>
            <a:pPr algn="l" rtl="0"/>
            <a:endParaRPr lang="en-US" sz="1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1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For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sampl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unkown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)  A</a:t>
            </a: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= a b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</a:t>
            </a:r>
            <a:r>
              <a:rPr lang="en-US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</a:t>
            </a:r>
          </a:p>
          <a:p>
            <a:pPr algn="l" rtl="0"/>
            <a:endParaRPr lang="en-US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a, b are constant so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                 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sz="20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</a:t>
            </a:r>
            <a:r>
              <a:rPr lang="en-US" sz="20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                  A</a:t>
            </a: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C</a:t>
            </a: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Conc. Of sample = standard conc. </a:t>
            </a:r>
            <a:r>
              <a:rPr lang="en-US" sz="2400" dirty="0" smtClean="0">
                <a:solidFill>
                  <a:schemeClr val="bg1"/>
                </a:solidFill>
                <a:latin typeface="Calibri"/>
                <a:cs typeface="Calibri"/>
              </a:rPr>
              <a:t>X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sample A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                                         standard A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رابط كسهم مستقيم 3"/>
          <p:cNvCxnSpPr/>
          <p:nvPr/>
        </p:nvCxnSpPr>
        <p:spPr>
          <a:xfrm flipV="1">
            <a:off x="3491880" y="4452494"/>
            <a:ext cx="576064" cy="709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3491880" y="4509120"/>
            <a:ext cx="576064" cy="6531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283968" y="6237312"/>
            <a:ext cx="32403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وسيلة شرح على شكل سحابة 12"/>
          <p:cNvSpPr/>
          <p:nvPr/>
        </p:nvSpPr>
        <p:spPr>
          <a:xfrm>
            <a:off x="2339752" y="-28082"/>
            <a:ext cx="5184576" cy="165618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l" rtl="0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Matching point</a:t>
            </a:r>
          </a:p>
        </p:txBody>
      </p:sp>
    </p:spTree>
    <p:extLst>
      <p:ext uri="{BB962C8B-B14F-4D97-AF65-F5344CB8AC3E}">
        <p14:creationId xmlns:p14="http://schemas.microsoft.com/office/powerpoint/2010/main" val="16339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51520" y="1988840"/>
            <a:ext cx="856895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 plot of absorbance  A of serial dilution of standards against their concentration.</a:t>
            </a:r>
          </a:p>
          <a:p>
            <a:pPr marL="457200" indent="-457200" algn="l" rtl="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Used to determination the concentration of sample.</a:t>
            </a:r>
          </a:p>
          <a:p>
            <a:pPr marL="457200" indent="-457200" algn="l" rtl="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 curve will be linear with limited conc. But at high conc.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Deviation 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will occur thus should be use  the linear part only . 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69160"/>
            <a:ext cx="4752528" cy="18421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وسيلة شرح على شكل سحابة 4"/>
          <p:cNvSpPr/>
          <p:nvPr/>
        </p:nvSpPr>
        <p:spPr>
          <a:xfrm>
            <a:off x="2195736" y="155622"/>
            <a:ext cx="5184576" cy="1656184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ndalus" pitchFamily="18" charset="-78"/>
                <a:cs typeface="Andalus" pitchFamily="18" charset="-78"/>
              </a:rPr>
              <a:t>Calibration curve</a:t>
            </a:r>
          </a:p>
        </p:txBody>
      </p:sp>
    </p:spTree>
    <p:extLst>
      <p:ext uri="{BB962C8B-B14F-4D97-AF65-F5344CB8AC3E}">
        <p14:creationId xmlns:p14="http://schemas.microsoft.com/office/powerpoint/2010/main" val="33317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1979712" y="-9624"/>
            <a:ext cx="5544616" cy="180020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procedure</a:t>
            </a:r>
            <a:endParaRPr lang="ar-SA" sz="3600" dirty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23528" y="1988840"/>
            <a:ext cx="8640960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from solution A prepare five serial dilutions by transferring 10, 20, 30, 40, 50 </a:t>
            </a:r>
            <a:r>
              <a:rPr lang="en-US" sz="2400" dirty="0" err="1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mls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 into 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100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ml volumetric flask . </a:t>
            </a:r>
          </a:p>
          <a:p>
            <a:pPr marL="285750" indent="-285750" algn="l" rtl="0">
              <a:buFont typeface="Wingdings" pitchFamily="2" charset="2"/>
              <a:buChar char="ü"/>
            </a:pPr>
            <a:endParaRPr lang="en-US" sz="2400" dirty="0">
              <a:solidFill>
                <a:srgbClr val="F79646">
                  <a:lumMod val="20000"/>
                  <a:lumOff val="80000"/>
                </a:srgbClr>
              </a:solidFill>
              <a:latin typeface="Andalus" pitchFamily="18" charset="-78"/>
              <a:cs typeface="Andalus" pitchFamily="18" charset="-78"/>
            </a:endParaRPr>
          </a:p>
          <a:p>
            <a:pPr marL="285750" indent="-28575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To each flask add 2 ml of 0.5 N H</a:t>
            </a:r>
            <a:r>
              <a:rPr lang="en-US" sz="20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SO</a:t>
            </a:r>
            <a:r>
              <a:rPr lang="en-US" sz="20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4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 and complete to 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100with 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distilled water.</a:t>
            </a:r>
          </a:p>
          <a:p>
            <a:pPr marL="285750" indent="-285750" algn="l" rtl="0">
              <a:buFont typeface="Wingdings" pitchFamily="2" charset="2"/>
              <a:buChar char="ü"/>
            </a:pPr>
            <a:endParaRPr lang="en-US" sz="2400" dirty="0">
              <a:solidFill>
                <a:srgbClr val="F79646">
                  <a:lumMod val="20000"/>
                  <a:lumOff val="80000"/>
                </a:srgbClr>
              </a:solidFill>
              <a:latin typeface="Andalus" pitchFamily="18" charset="-78"/>
              <a:cs typeface="Andalus" pitchFamily="18" charset="-78"/>
            </a:endParaRPr>
          </a:p>
          <a:p>
            <a:pPr marL="285750" indent="-28575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Label each flask.</a:t>
            </a:r>
          </a:p>
          <a:p>
            <a:pPr marL="285750" indent="-285750" algn="l" rtl="0">
              <a:buFont typeface="Wingdings" pitchFamily="2" charset="2"/>
              <a:buChar char="ü"/>
            </a:pPr>
            <a:endParaRPr lang="en-US" sz="2400" dirty="0">
              <a:solidFill>
                <a:srgbClr val="F79646">
                  <a:lumMod val="20000"/>
                  <a:lumOff val="80000"/>
                </a:srgbClr>
              </a:solidFill>
              <a:latin typeface="Andalus" pitchFamily="18" charset="-78"/>
              <a:cs typeface="Andalus" pitchFamily="18" charset="-78"/>
            </a:endParaRPr>
          </a:p>
          <a:p>
            <a:pPr marL="285750" indent="-28575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Prepare a blank 2ml H</a:t>
            </a:r>
            <a:r>
              <a:rPr lang="en-US" sz="20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SO</a:t>
            </a:r>
            <a:r>
              <a:rPr lang="en-US" sz="20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4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 and complete to 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100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with distilled water.</a:t>
            </a:r>
          </a:p>
          <a:p>
            <a:pPr marL="285750" indent="-285750" algn="l" rtl="0">
              <a:buFont typeface="Wingdings" pitchFamily="2" charset="2"/>
              <a:buChar char="ü"/>
            </a:pPr>
            <a:endParaRPr lang="en-US" sz="2400" dirty="0">
              <a:solidFill>
                <a:srgbClr val="F79646">
                  <a:lumMod val="20000"/>
                  <a:lumOff val="80000"/>
                </a:srgbClr>
              </a:solidFill>
              <a:latin typeface="Andalus" pitchFamily="18" charset="-78"/>
              <a:cs typeface="Andalus" pitchFamily="18" charset="-78"/>
            </a:endParaRPr>
          </a:p>
          <a:p>
            <a:pPr marL="285750" indent="-28575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Measure the five prepared serial dilution at determined</a:t>
            </a:r>
            <a:r>
              <a:rPr lang="el-GR" sz="2800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λ</a:t>
            </a:r>
            <a:r>
              <a:rPr lang="en-US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max</a:t>
            </a:r>
            <a:r>
              <a:rPr lang="en-US" sz="2400" dirty="0" smtClean="0">
                <a:solidFill>
                  <a:srgbClr val="F79646">
                    <a:lumMod val="20000"/>
                    <a:lumOff val="80000"/>
                  </a:srgbClr>
                </a:solidFill>
                <a:latin typeface="Andalus" pitchFamily="18" charset="-78"/>
                <a:cs typeface="Andalus" pitchFamily="18" charset="-78"/>
              </a:rPr>
              <a:t>   </a:t>
            </a:r>
            <a:endParaRPr lang="ar-SA" sz="2400" dirty="0">
              <a:solidFill>
                <a:srgbClr val="F79646">
                  <a:lumMod val="20000"/>
                  <a:lumOff val="80000"/>
                </a:srgb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33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528" y="404664"/>
            <a:ext cx="849694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Plot the absorbance vs. concentration ( calibration curve ).</a:t>
            </a:r>
          </a:p>
          <a:p>
            <a:pPr marL="342900" indent="-342900" algn="l" rtl="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Read the absorbance of unknown solution .</a:t>
            </a:r>
          </a:p>
          <a:p>
            <a:pPr marL="342900" indent="-342900" algn="l" rtl="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Determine the concentration of the unknown  solution from the curve.</a:t>
            </a:r>
          </a:p>
          <a:p>
            <a:pPr marL="342900" indent="-342900" algn="l" rtl="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Calculate a of sample.</a:t>
            </a:r>
          </a:p>
          <a:p>
            <a:pPr marL="342900" indent="-342900" algn="l" rtl="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Calculate £  of sample.</a:t>
            </a:r>
          </a:p>
          <a:p>
            <a:pPr marL="342900" indent="-342900" algn="l" rtl="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Calculate  ᶜᶬ </a:t>
            </a: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 1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% of sample . 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855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029979"/>
              </p:ext>
            </p:extLst>
          </p:nvPr>
        </p:nvGraphicFramePr>
        <p:xfrm>
          <a:off x="1043608" y="3573016"/>
          <a:ext cx="6096000" cy="320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concentration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Solution (ml)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ar-SA" sz="240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 X </a:t>
                      </a:r>
                      <a:r>
                        <a:rPr lang="en-US" sz="2400" dirty="0" smtClean="0">
                          <a:solidFill>
                            <a:srgbClr val="92D050"/>
                          </a:solidFill>
                          <a:latin typeface="Andalus" pitchFamily="18" charset="-78"/>
                          <a:cs typeface="Andalus" pitchFamily="18" charset="-78"/>
                        </a:rPr>
                        <a:t>V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=C¯ X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Andalus" pitchFamily="18" charset="-78"/>
                          <a:cs typeface="Andalus" pitchFamily="18" charset="-78"/>
                        </a:rPr>
                        <a:t>V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¯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10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ar-SA" sz="240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20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ar-SA" sz="240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SA" sz="240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30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SA" sz="240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40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50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ar-SA" sz="240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From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curve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Un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known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-270161" y="764957"/>
            <a:ext cx="49685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experiment</a:t>
            </a:r>
            <a:endParaRPr lang="ar-SA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56579" y="2937707"/>
            <a:ext cx="8208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Stock solution conc. = 1.6 mg/ ml </a:t>
            </a:r>
            <a:endParaRPr lang="ar-SA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6876256" y="-216371"/>
            <a:ext cx="2664296" cy="18446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Serial V</a:t>
            </a:r>
            <a:endParaRPr lang="ar-SA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6695728" y="1136962"/>
            <a:ext cx="2448272" cy="18007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C=0.0128g%</a:t>
            </a:r>
            <a:endParaRPr lang="ar-SA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5292080" y="-77426"/>
            <a:ext cx="2520280" cy="17250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¯=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100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</a:t>
            </a:r>
            <a:r>
              <a:rPr lang="en-US" sz="2400" dirty="0" smtClean="0">
                <a:latin typeface="Calibri"/>
                <a:cs typeface="Calibri"/>
              </a:rPr>
              <a:t>l</a:t>
            </a:r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-125717" y="1844824"/>
            <a:ext cx="68407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Determination potassium dichromate concentration          by spectrophotometry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38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1259632" y="404664"/>
            <a:ext cx="6336704" cy="1296144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problems</a:t>
            </a:r>
            <a:endParaRPr lang="ar-SA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65606" y="2996952"/>
            <a:ext cx="8892480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1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calculate the conc. Of methyl testosterone in </a:t>
            </a:r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ethanolic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solution in which absorbance in 1 cm cell at </a:t>
            </a:r>
            <a:r>
              <a:rPr lang="el-GR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λ</a:t>
            </a:r>
            <a:r>
              <a:rPr lang="en-US" sz="2800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max =241 nm was found to be 0.890 . The</a:t>
            </a:r>
            <a:r>
              <a:rPr lang="en-US" sz="2800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ᶜᶬ A 1</a:t>
            </a:r>
            <a:r>
              <a:rPr lang="en-US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% in </a:t>
            </a:r>
            <a:r>
              <a:rPr lang="en-US" sz="2800" dirty="0" err="1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B.p</a:t>
            </a:r>
            <a:r>
              <a:rPr lang="en-US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is given as 540 at </a:t>
            </a:r>
            <a:r>
              <a:rPr lang="el-GR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λ</a:t>
            </a:r>
            <a:r>
              <a:rPr lang="en-US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max 241.</a:t>
            </a:r>
          </a:p>
          <a:p>
            <a:pPr algn="l" rtl="0"/>
            <a:endParaRPr lang="en-US" sz="2800" dirty="0" smtClean="0">
              <a:solidFill>
                <a:prstClr val="white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630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717735"/>
            <a:ext cx="8136904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2- calculate the conc. In </a:t>
            </a:r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ug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ml¯ of a solution of </a:t>
            </a:r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tryptophane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M.wt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=204.2) in 0.1 M </a:t>
            </a:r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Hcl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giving an absorbance at its</a:t>
            </a:r>
            <a:r>
              <a:rPr lang="el-GR" sz="2800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λ</a:t>
            </a:r>
            <a:r>
              <a:rPr lang="en-US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max 277 nm of 0.613 in a 4 cm cell .the molar absorptivity  is 5432 at </a:t>
            </a:r>
            <a:r>
              <a:rPr lang="el-GR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λ</a:t>
            </a:r>
            <a:r>
              <a:rPr lang="en-US" sz="2800" dirty="0" smtClean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max.   </a:t>
            </a:r>
          </a:p>
          <a:p>
            <a:pPr algn="l" rtl="0"/>
            <a:endParaRPr lang="en-US" sz="2800" dirty="0">
              <a:solidFill>
                <a:prstClr val="white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800" dirty="0" smtClean="0">
              <a:solidFill>
                <a:prstClr val="white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ar-SA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925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90872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Determines concentration of a substance in solution by Measures light absorbed by solution at a specific wavelength by using spectrophotometer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6336704" cy="3429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2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971600" y="980728"/>
            <a:ext cx="65527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It contain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algn="l" rtl="0"/>
            <a:endParaRPr lang="en-US" sz="3200" dirty="0" smtClean="0">
              <a:solidFill>
                <a:schemeClr val="bg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Light source (Lamp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457200" indent="-457200" algn="l" rtl="0">
              <a:buFont typeface="Wingdings" pitchFamily="2" charset="2"/>
              <a:buChar char="ü"/>
            </a:pPr>
            <a:endParaRPr lang="en-US" sz="3200" dirty="0" smtClean="0">
              <a:solidFill>
                <a:schemeClr val="bg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Optical filters or prism</a:t>
            </a:r>
          </a:p>
          <a:p>
            <a:pPr marL="457200" indent="-457200" algn="l" rtl="0">
              <a:buFont typeface="Wingdings" pitchFamily="2" charset="2"/>
              <a:buChar char="ü"/>
            </a:pPr>
            <a:endParaRPr lang="en-US" sz="3200" dirty="0" smtClean="0">
              <a:solidFill>
                <a:schemeClr val="bg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cuvette</a:t>
            </a:r>
          </a:p>
          <a:p>
            <a:pPr marL="457200" indent="-457200" algn="l" rtl="0">
              <a:buFont typeface="Wingdings" pitchFamily="2" charset="2"/>
              <a:buChar char="ü"/>
            </a:pPr>
            <a:endParaRPr lang="en-US" sz="3200" dirty="0" smtClean="0">
              <a:solidFill>
                <a:schemeClr val="bg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Photocell or photomultiplier tube (detector)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06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911792" y="63734"/>
            <a:ext cx="3084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Light source (Lamp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ar-SA" sz="20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51521" y="1412776"/>
            <a:ext cx="8405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Visible region = tungsten or tungsten-halogen</a:t>
            </a:r>
          </a:p>
          <a:p>
            <a:pPr algn="l" rtl="0"/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UV light = deuterium or hydrogen lamp</a:t>
            </a: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1520" y="55797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 most common spectrophotometers are used in the UV and visible regions of the spectrum</a:t>
            </a:r>
            <a:r>
              <a:rPr lang="en-US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.</a:t>
            </a:r>
            <a:endParaRPr lang="ar-SA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89844"/>
              </p:ext>
            </p:extLst>
          </p:nvPr>
        </p:nvGraphicFramePr>
        <p:xfrm>
          <a:off x="1835696" y="2564904"/>
          <a:ext cx="6096000" cy="41757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wavelength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color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400 and under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ndalus" pitchFamily="18" charset="-78"/>
                          <a:cs typeface="Andalus" pitchFamily="18" charset="-78"/>
                        </a:rPr>
                        <a:t>ultraviolet</a:t>
                      </a:r>
                      <a:endParaRPr lang="ar-SA" sz="24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400-450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violet</a:t>
                      </a:r>
                      <a:endParaRPr lang="ar-SA" sz="2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450-500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blue</a:t>
                      </a:r>
                      <a:endParaRPr lang="ar-SA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500-570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rgbClr val="00B050"/>
                          </a:solidFill>
                          <a:latin typeface="Andalus" pitchFamily="18" charset="-78"/>
                          <a:cs typeface="Andalus" pitchFamily="18" charset="-78"/>
                        </a:rPr>
                        <a:t>green</a:t>
                      </a:r>
                      <a:endParaRPr lang="ar-SA" sz="2400" dirty="0">
                        <a:solidFill>
                          <a:srgbClr val="00B05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570-590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yellow</a:t>
                      </a:r>
                      <a:endParaRPr lang="ar-SA" sz="2400" dirty="0">
                        <a:solidFill>
                          <a:srgbClr val="FFFF0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590-620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orange</a:t>
                      </a:r>
                      <a:endParaRPr lang="ar-SA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620-650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red</a:t>
                      </a:r>
                      <a:endParaRPr lang="ar-SA" sz="2400" dirty="0">
                        <a:solidFill>
                          <a:srgbClr val="FF000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750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and over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ndalus" pitchFamily="18" charset="-78"/>
                          <a:cs typeface="Andalus" pitchFamily="18" charset="-78"/>
                        </a:rPr>
                        <a:t>infrared</a:t>
                      </a:r>
                      <a:endParaRPr lang="ar-SA" sz="24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9666"/>
            <a:ext cx="745357" cy="58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1513"/>
            <a:ext cx="72614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713979" y="620688"/>
            <a:ext cx="3278462" cy="523220"/>
          </a:xfrm>
          <a:prstGeom prst="rect">
            <a:avLst/>
          </a:prstGeom>
          <a:scene3d>
            <a:camera prst="obliqueTop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Optical filters/prisms</a:t>
            </a:r>
            <a:endParaRPr lang="ar-SA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6091" y="1772816"/>
            <a:ext cx="87849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To limit light to a certain wavelength.</a:t>
            </a:r>
          </a:p>
          <a:p>
            <a:pPr algn="l" rtl="0"/>
            <a:endParaRPr lang="en-US" sz="4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Monochromator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can isolate a specific wavelength of white light and allow it to pass through the solution being analyzed</a:t>
            </a:r>
            <a:endParaRPr lang="en-US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92284"/>
            <a:ext cx="6348933" cy="208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1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62672" y="694627"/>
            <a:ext cx="2491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sample cuvettes</a:t>
            </a:r>
            <a:endParaRPr lang="ar-SA" sz="28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5536" y="191683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buFont typeface="Wingdings" pitchFamily="2" charset="2"/>
              <a:buChar char="ü"/>
            </a:pPr>
            <a:r>
              <a:rPr lang="fr-F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Visible range = glass cuvette.</a:t>
            </a:r>
          </a:p>
          <a:p>
            <a:pPr algn="l" rtl="0"/>
            <a:endParaRPr lang="fr-FR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fr-FR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fr-FR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l" rtl="0">
              <a:buFont typeface="Wingdings" pitchFamily="2" charset="2"/>
              <a:buChar char="ü"/>
            </a:pPr>
            <a:r>
              <a:rPr lang="fr-F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UV range = quartz cuvette.</a:t>
            </a:r>
            <a:endParaRPr lang="fr-FR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33411"/>
            <a:ext cx="3722737" cy="24245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0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09612" y="485153"/>
            <a:ext cx="152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Photocell</a:t>
            </a:r>
            <a:endParaRPr lang="ar-SA" sz="32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48849" y="2276872"/>
            <a:ext cx="4046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To detect transmitted light</a:t>
            </a:r>
            <a:endParaRPr lang="en-US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01008"/>
            <a:ext cx="5832648" cy="275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12" y="198884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qualitative :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l-G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λ 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max)</a:t>
            </a:r>
          </a:p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 wavelength  at which the maximum absorbance .</a:t>
            </a:r>
          </a:p>
          <a:p>
            <a:pPr algn="l" rtl="0"/>
            <a:endParaRPr lang="en-US" sz="28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8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l" rtl="0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quantitative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: Determination of conc. By </a:t>
            </a:r>
          </a:p>
          <a:p>
            <a:pPr algn="l" rtl="0"/>
            <a:endParaRPr lang="en-US" sz="28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- beer’s lambert  law  A = </a:t>
            </a:r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abc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-matching point.</a:t>
            </a:r>
          </a:p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-calibration curve.</a:t>
            </a:r>
          </a:p>
          <a:p>
            <a:pPr algn="l" rtl="0"/>
            <a:endParaRPr lang="en-US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2339752" y="101417"/>
            <a:ext cx="4032448" cy="1690330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ndalus" pitchFamily="18" charset="-78"/>
                <a:cs typeface="Andalus" pitchFamily="18" charset="-78"/>
              </a:rPr>
              <a:t>Application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172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1294474" y="79152"/>
            <a:ext cx="6408712" cy="1440160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qualitative</a:t>
            </a:r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رابط مستقيم 3"/>
          <p:cNvCxnSpPr/>
          <p:nvPr/>
        </p:nvCxnSpPr>
        <p:spPr>
          <a:xfrm>
            <a:off x="2714441" y="2990258"/>
            <a:ext cx="0" cy="26642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flipH="1">
            <a:off x="2738826" y="5578354"/>
            <a:ext cx="3520008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شكل حر 10"/>
          <p:cNvSpPr/>
          <p:nvPr/>
        </p:nvSpPr>
        <p:spPr>
          <a:xfrm>
            <a:off x="2740652" y="3399858"/>
            <a:ext cx="2592288" cy="2207468"/>
          </a:xfrm>
          <a:custGeom>
            <a:avLst/>
            <a:gdLst>
              <a:gd name="connsiteX0" fmla="*/ 0 w 2022879"/>
              <a:gd name="connsiteY0" fmla="*/ 2207468 h 2207468"/>
              <a:gd name="connsiteX1" fmla="*/ 1074057 w 2022879"/>
              <a:gd name="connsiteY1" fmla="*/ 1296 h 2207468"/>
              <a:gd name="connsiteX2" fmla="*/ 1930400 w 2022879"/>
              <a:gd name="connsiteY2" fmla="*/ 1888154 h 2207468"/>
              <a:gd name="connsiteX3" fmla="*/ 1959428 w 2022879"/>
              <a:gd name="connsiteY3" fmla="*/ 2033296 h 220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2879" h="2207468">
                <a:moveTo>
                  <a:pt x="0" y="2207468"/>
                </a:moveTo>
                <a:cubicBezTo>
                  <a:pt x="376162" y="1130991"/>
                  <a:pt x="752324" y="54515"/>
                  <a:pt x="1074057" y="1296"/>
                </a:cubicBezTo>
                <a:cubicBezTo>
                  <a:pt x="1395790" y="-51923"/>
                  <a:pt x="1782838" y="1549487"/>
                  <a:pt x="1930400" y="1888154"/>
                </a:cubicBezTo>
                <a:cubicBezTo>
                  <a:pt x="2077962" y="2226821"/>
                  <a:pt x="2018695" y="2130058"/>
                  <a:pt x="1959428" y="2033296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3" name="رابط مستقيم 12"/>
          <p:cNvCxnSpPr/>
          <p:nvPr/>
        </p:nvCxnSpPr>
        <p:spPr>
          <a:xfrm>
            <a:off x="4179489" y="3399858"/>
            <a:ext cx="15981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075" y="3061437"/>
            <a:ext cx="13223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752" y="5616454"/>
            <a:ext cx="596900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ربع نص 14"/>
          <p:cNvSpPr txBox="1"/>
          <p:nvPr/>
        </p:nvSpPr>
        <p:spPr>
          <a:xfrm>
            <a:off x="2138377" y="3144907"/>
            <a:ext cx="11521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</a:t>
            </a:r>
            <a:endParaRPr lang="ar-SA" sz="24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503353" y="1984484"/>
            <a:ext cx="59268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Absorbance  spectrum</a:t>
            </a:r>
            <a:endParaRPr lang="ar-SA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93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699</Words>
  <Application>Microsoft Office PowerPoint</Application>
  <PresentationFormat>عرض على الشاشة (3:4)‏</PresentationFormat>
  <Paragraphs>160</Paragraphs>
  <Slides>18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76</cp:revision>
  <dcterms:created xsi:type="dcterms:W3CDTF">2012-11-11T19:47:48Z</dcterms:created>
  <dcterms:modified xsi:type="dcterms:W3CDTF">2012-11-17T22:19:09Z</dcterms:modified>
</cp:coreProperties>
</file>