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69" r:id="rId3"/>
    <p:sldId id="276" r:id="rId4"/>
    <p:sldId id="265" r:id="rId5"/>
    <p:sldId id="275" r:id="rId6"/>
    <p:sldId id="261" r:id="rId7"/>
    <p:sldId id="280" r:id="rId8"/>
    <p:sldId id="283" r:id="rId9"/>
    <p:sldId id="257" r:id="rId10"/>
    <p:sldId id="258" r:id="rId11"/>
    <p:sldId id="274" r:id="rId12"/>
    <p:sldId id="277" r:id="rId13"/>
    <p:sldId id="278" r:id="rId14"/>
    <p:sldId id="262" r:id="rId15"/>
    <p:sldId id="263" r:id="rId16"/>
    <p:sldId id="272" r:id="rId17"/>
    <p:sldId id="271" r:id="rId18"/>
    <p:sldId id="264" r:id="rId19"/>
    <p:sldId id="28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57D6"/>
    <a:srgbClr val="9751CB"/>
    <a:srgbClr val="7C3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0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B55C16-F505-40E2-BAE9-F7063BD75935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A0A4F8FD-99B6-4F1F-8129-3B28B94C88EB}">
      <dgm:prSet phldrT="[Text]"/>
      <dgm:spPr/>
      <dgm:t>
        <a:bodyPr/>
        <a:lstStyle/>
        <a:p>
          <a:r>
            <a:rPr lang="en-US" b="1" dirty="0" smtClean="0"/>
            <a:t>Qualitative assays</a:t>
          </a:r>
        </a:p>
        <a:p>
          <a:r>
            <a:rPr lang="en-US" dirty="0" smtClean="0"/>
            <a:t>Determine if  specific substance is there or not, by color or some other quality</a:t>
          </a:r>
          <a:endParaRPr lang="en-US" dirty="0"/>
        </a:p>
      </dgm:t>
    </dgm:pt>
    <dgm:pt modelId="{0EBCAC9D-3426-4CF7-BE4E-441FEF123CDD}" type="parTrans" cxnId="{1B69C550-AE07-4B1D-B978-19C9C32D1B2C}">
      <dgm:prSet/>
      <dgm:spPr/>
      <dgm:t>
        <a:bodyPr/>
        <a:lstStyle/>
        <a:p>
          <a:endParaRPr lang="en-US"/>
        </a:p>
      </dgm:t>
    </dgm:pt>
    <dgm:pt modelId="{400FF1E2-A151-470E-BDB8-EB520ACD9EC9}" type="sibTrans" cxnId="{1B69C550-AE07-4B1D-B978-19C9C32D1B2C}">
      <dgm:prSet/>
      <dgm:spPr/>
      <dgm:t>
        <a:bodyPr/>
        <a:lstStyle/>
        <a:p>
          <a:endParaRPr lang="en-US"/>
        </a:p>
      </dgm:t>
    </dgm:pt>
    <dgm:pt modelId="{DA6EEB3A-14E3-4502-80C8-8A75167C7CC3}">
      <dgm:prSet phldrT="[Text]"/>
      <dgm:spPr/>
      <dgm:t>
        <a:bodyPr/>
        <a:lstStyle/>
        <a:p>
          <a:r>
            <a:rPr lang="en-US" b="0" smtClean="0"/>
            <a:t>Quantitative assays Determine the concentration of a substance</a:t>
          </a:r>
          <a:endParaRPr lang="en-US" b="0" dirty="0"/>
        </a:p>
      </dgm:t>
    </dgm:pt>
    <dgm:pt modelId="{A229A512-D8E1-44BE-BAFA-2565CB091F91}" type="parTrans" cxnId="{A4CD4F12-DA21-4B1E-9913-4660969256FE}">
      <dgm:prSet/>
      <dgm:spPr/>
      <dgm:t>
        <a:bodyPr/>
        <a:lstStyle/>
        <a:p>
          <a:endParaRPr lang="en-US"/>
        </a:p>
      </dgm:t>
    </dgm:pt>
    <dgm:pt modelId="{75474B92-674A-4E8A-B368-72B16AFAD290}" type="sibTrans" cxnId="{A4CD4F12-DA21-4B1E-9913-4660969256FE}">
      <dgm:prSet/>
      <dgm:spPr/>
      <dgm:t>
        <a:bodyPr/>
        <a:lstStyle/>
        <a:p>
          <a:endParaRPr lang="en-US"/>
        </a:p>
      </dgm:t>
    </dgm:pt>
    <dgm:pt modelId="{9EF35E0C-9C1D-4F0B-927B-7B7E0E7E2A23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2400" b="1" dirty="0" smtClean="0"/>
            <a:t>Assays</a:t>
          </a:r>
          <a:endParaRPr lang="en-US" sz="1400" b="1" dirty="0"/>
        </a:p>
      </dgm:t>
    </dgm:pt>
    <dgm:pt modelId="{01B5500F-5035-40CA-8F3C-3A94B7A7A0F7}" type="sibTrans" cxnId="{35BC8907-9836-45A0-AE75-FE6AF53104BF}">
      <dgm:prSet/>
      <dgm:spPr/>
      <dgm:t>
        <a:bodyPr/>
        <a:lstStyle/>
        <a:p>
          <a:endParaRPr lang="en-US"/>
        </a:p>
      </dgm:t>
    </dgm:pt>
    <dgm:pt modelId="{AB0DBE2B-EB1E-4450-9EC3-54D6E44A669A}" type="parTrans" cxnId="{35BC8907-9836-45A0-AE75-FE6AF53104BF}">
      <dgm:prSet/>
      <dgm:spPr/>
      <dgm:t>
        <a:bodyPr/>
        <a:lstStyle/>
        <a:p>
          <a:endParaRPr lang="en-US"/>
        </a:p>
      </dgm:t>
    </dgm:pt>
    <dgm:pt modelId="{0CBCA6F8-BF84-4204-840A-CC5E8AC326BD}" type="pres">
      <dgm:prSet presAssocID="{1AB55C16-F505-40E2-BAE9-F7063BD759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6C4BEFB-F0D8-4F5E-A15B-D5B90BB647E4}" type="pres">
      <dgm:prSet presAssocID="{9EF35E0C-9C1D-4F0B-927B-7B7E0E7E2A23}" presName="hierRoot1" presStyleCnt="0">
        <dgm:presLayoutVars>
          <dgm:hierBranch val="init"/>
        </dgm:presLayoutVars>
      </dgm:prSet>
      <dgm:spPr/>
    </dgm:pt>
    <dgm:pt modelId="{543AF0AE-E864-4D35-99D4-F47F56C12730}" type="pres">
      <dgm:prSet presAssocID="{9EF35E0C-9C1D-4F0B-927B-7B7E0E7E2A23}" presName="rootComposite1" presStyleCnt="0"/>
      <dgm:spPr/>
    </dgm:pt>
    <dgm:pt modelId="{B4B21665-99E6-4AB5-9746-08CA2F2778C2}" type="pres">
      <dgm:prSet presAssocID="{9EF35E0C-9C1D-4F0B-927B-7B7E0E7E2A2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42D149-DF47-452C-A1E6-60D477907117}" type="pres">
      <dgm:prSet presAssocID="{9EF35E0C-9C1D-4F0B-927B-7B7E0E7E2A23}" presName="rootConnector1" presStyleLbl="node1" presStyleIdx="0" presStyleCnt="0"/>
      <dgm:spPr/>
    </dgm:pt>
    <dgm:pt modelId="{3EE44460-5B1F-458D-90D2-3B1D42DD397D}" type="pres">
      <dgm:prSet presAssocID="{9EF35E0C-9C1D-4F0B-927B-7B7E0E7E2A23}" presName="hierChild2" presStyleCnt="0"/>
      <dgm:spPr/>
    </dgm:pt>
    <dgm:pt modelId="{027C71D0-84F6-4EAF-AC64-8371801D748A}" type="pres">
      <dgm:prSet presAssocID="{0EBCAC9D-3426-4CF7-BE4E-441FEF123CDD}" presName="Name37" presStyleLbl="parChTrans1D2" presStyleIdx="0" presStyleCnt="2"/>
      <dgm:spPr/>
    </dgm:pt>
    <dgm:pt modelId="{74344F9B-A671-4643-AC9A-196A06472B8B}" type="pres">
      <dgm:prSet presAssocID="{A0A4F8FD-99B6-4F1F-8129-3B28B94C88EB}" presName="hierRoot2" presStyleCnt="0">
        <dgm:presLayoutVars>
          <dgm:hierBranch val="init"/>
        </dgm:presLayoutVars>
      </dgm:prSet>
      <dgm:spPr/>
    </dgm:pt>
    <dgm:pt modelId="{4B92CDB7-B4FE-4B03-854B-29230F54B867}" type="pres">
      <dgm:prSet presAssocID="{A0A4F8FD-99B6-4F1F-8129-3B28B94C88EB}" presName="rootComposite" presStyleCnt="0"/>
      <dgm:spPr/>
    </dgm:pt>
    <dgm:pt modelId="{310CC26F-9A20-44D4-9DA7-E39B4B1F4CDD}" type="pres">
      <dgm:prSet presAssocID="{A0A4F8FD-99B6-4F1F-8129-3B28B94C88E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4EA055-548C-4CC3-8002-F1EE94F8C7EE}" type="pres">
      <dgm:prSet presAssocID="{A0A4F8FD-99B6-4F1F-8129-3B28B94C88EB}" presName="rootConnector" presStyleLbl="node2" presStyleIdx="0" presStyleCnt="2"/>
      <dgm:spPr/>
    </dgm:pt>
    <dgm:pt modelId="{C82D2332-7084-4FBC-A04C-8D221BA0BA82}" type="pres">
      <dgm:prSet presAssocID="{A0A4F8FD-99B6-4F1F-8129-3B28B94C88EB}" presName="hierChild4" presStyleCnt="0"/>
      <dgm:spPr/>
    </dgm:pt>
    <dgm:pt modelId="{469428CC-C99F-4C13-853A-CBB8596B826E}" type="pres">
      <dgm:prSet presAssocID="{A0A4F8FD-99B6-4F1F-8129-3B28B94C88EB}" presName="hierChild5" presStyleCnt="0"/>
      <dgm:spPr/>
    </dgm:pt>
    <dgm:pt modelId="{78E6E145-CC58-46F4-8397-9C83F75FF052}" type="pres">
      <dgm:prSet presAssocID="{A229A512-D8E1-44BE-BAFA-2565CB091F91}" presName="Name37" presStyleLbl="parChTrans1D2" presStyleIdx="1" presStyleCnt="2"/>
      <dgm:spPr/>
    </dgm:pt>
    <dgm:pt modelId="{AF5C95B6-929C-4C48-9FCF-71A92F2D08AF}" type="pres">
      <dgm:prSet presAssocID="{DA6EEB3A-14E3-4502-80C8-8A75167C7CC3}" presName="hierRoot2" presStyleCnt="0">
        <dgm:presLayoutVars>
          <dgm:hierBranch val="init"/>
        </dgm:presLayoutVars>
      </dgm:prSet>
      <dgm:spPr/>
    </dgm:pt>
    <dgm:pt modelId="{3F080EC2-99C1-4E67-ADBB-B4ADDB6B356F}" type="pres">
      <dgm:prSet presAssocID="{DA6EEB3A-14E3-4502-80C8-8A75167C7CC3}" presName="rootComposite" presStyleCnt="0"/>
      <dgm:spPr/>
    </dgm:pt>
    <dgm:pt modelId="{21A4E3A4-B0FE-4371-8222-CA75D0B50844}" type="pres">
      <dgm:prSet presAssocID="{DA6EEB3A-14E3-4502-80C8-8A75167C7CC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341467-74D7-495B-BC90-8534ADAB715D}" type="pres">
      <dgm:prSet presAssocID="{DA6EEB3A-14E3-4502-80C8-8A75167C7CC3}" presName="rootConnector" presStyleLbl="node2" presStyleIdx="1" presStyleCnt="2"/>
      <dgm:spPr/>
    </dgm:pt>
    <dgm:pt modelId="{0537749F-7869-4559-A8F8-4F6FF76B665B}" type="pres">
      <dgm:prSet presAssocID="{DA6EEB3A-14E3-4502-80C8-8A75167C7CC3}" presName="hierChild4" presStyleCnt="0"/>
      <dgm:spPr/>
    </dgm:pt>
    <dgm:pt modelId="{EA8CE128-D264-4FEA-8ADF-9F7CE933A3CE}" type="pres">
      <dgm:prSet presAssocID="{DA6EEB3A-14E3-4502-80C8-8A75167C7CC3}" presName="hierChild5" presStyleCnt="0"/>
      <dgm:spPr/>
    </dgm:pt>
    <dgm:pt modelId="{BA820880-E414-4457-AE0D-1A8E70137439}" type="pres">
      <dgm:prSet presAssocID="{9EF35E0C-9C1D-4F0B-927B-7B7E0E7E2A23}" presName="hierChild3" presStyleCnt="0"/>
      <dgm:spPr/>
    </dgm:pt>
  </dgm:ptLst>
  <dgm:cxnLst>
    <dgm:cxn modelId="{1B69C550-AE07-4B1D-B978-19C9C32D1B2C}" srcId="{9EF35E0C-9C1D-4F0B-927B-7B7E0E7E2A23}" destId="{A0A4F8FD-99B6-4F1F-8129-3B28B94C88EB}" srcOrd="0" destOrd="0" parTransId="{0EBCAC9D-3426-4CF7-BE4E-441FEF123CDD}" sibTransId="{400FF1E2-A151-470E-BDB8-EB520ACD9EC9}"/>
    <dgm:cxn modelId="{DE25CDF7-54AE-498F-8955-773B38351AE8}" type="presOf" srcId="{9EF35E0C-9C1D-4F0B-927B-7B7E0E7E2A23}" destId="{0142D149-DF47-452C-A1E6-60D477907117}" srcOrd="1" destOrd="0" presId="urn:microsoft.com/office/officeart/2005/8/layout/orgChart1"/>
    <dgm:cxn modelId="{35BC8907-9836-45A0-AE75-FE6AF53104BF}" srcId="{1AB55C16-F505-40E2-BAE9-F7063BD75935}" destId="{9EF35E0C-9C1D-4F0B-927B-7B7E0E7E2A23}" srcOrd="0" destOrd="0" parTransId="{AB0DBE2B-EB1E-4450-9EC3-54D6E44A669A}" sibTransId="{01B5500F-5035-40CA-8F3C-3A94B7A7A0F7}"/>
    <dgm:cxn modelId="{9CA0F7BF-7A33-43ED-B556-BDD8CC43AC41}" type="presOf" srcId="{DA6EEB3A-14E3-4502-80C8-8A75167C7CC3}" destId="{FE341467-74D7-495B-BC90-8534ADAB715D}" srcOrd="1" destOrd="0" presId="urn:microsoft.com/office/officeart/2005/8/layout/orgChart1"/>
    <dgm:cxn modelId="{A4CD4F12-DA21-4B1E-9913-4660969256FE}" srcId="{9EF35E0C-9C1D-4F0B-927B-7B7E0E7E2A23}" destId="{DA6EEB3A-14E3-4502-80C8-8A75167C7CC3}" srcOrd="1" destOrd="0" parTransId="{A229A512-D8E1-44BE-BAFA-2565CB091F91}" sibTransId="{75474B92-674A-4E8A-B368-72B16AFAD290}"/>
    <dgm:cxn modelId="{DA6364EC-89C5-4EFC-91F5-B46311F56B52}" type="presOf" srcId="{A229A512-D8E1-44BE-BAFA-2565CB091F91}" destId="{78E6E145-CC58-46F4-8397-9C83F75FF052}" srcOrd="0" destOrd="0" presId="urn:microsoft.com/office/officeart/2005/8/layout/orgChart1"/>
    <dgm:cxn modelId="{B7E86D7B-C895-42D1-9F7B-C82A7E8A9BCC}" type="presOf" srcId="{A0A4F8FD-99B6-4F1F-8129-3B28B94C88EB}" destId="{A44EA055-548C-4CC3-8002-F1EE94F8C7EE}" srcOrd="1" destOrd="0" presId="urn:microsoft.com/office/officeart/2005/8/layout/orgChart1"/>
    <dgm:cxn modelId="{76F02D8E-30AF-4E5A-AFA8-C158F65B5DF4}" type="presOf" srcId="{1AB55C16-F505-40E2-BAE9-F7063BD75935}" destId="{0CBCA6F8-BF84-4204-840A-CC5E8AC326BD}" srcOrd="0" destOrd="0" presId="urn:microsoft.com/office/officeart/2005/8/layout/orgChart1"/>
    <dgm:cxn modelId="{779C5227-0C92-408B-B1B5-5D0B710225D7}" type="presOf" srcId="{9EF35E0C-9C1D-4F0B-927B-7B7E0E7E2A23}" destId="{B4B21665-99E6-4AB5-9746-08CA2F2778C2}" srcOrd="0" destOrd="0" presId="urn:microsoft.com/office/officeart/2005/8/layout/orgChart1"/>
    <dgm:cxn modelId="{07A4FE32-FB83-4DB0-8D0D-5BB69F3A2FA9}" type="presOf" srcId="{A0A4F8FD-99B6-4F1F-8129-3B28B94C88EB}" destId="{310CC26F-9A20-44D4-9DA7-E39B4B1F4CDD}" srcOrd="0" destOrd="0" presId="urn:microsoft.com/office/officeart/2005/8/layout/orgChart1"/>
    <dgm:cxn modelId="{30082CEB-01CB-482E-844D-F7390C454295}" type="presOf" srcId="{DA6EEB3A-14E3-4502-80C8-8A75167C7CC3}" destId="{21A4E3A4-B0FE-4371-8222-CA75D0B50844}" srcOrd="0" destOrd="0" presId="urn:microsoft.com/office/officeart/2005/8/layout/orgChart1"/>
    <dgm:cxn modelId="{9447565C-7CD1-4A0F-A630-DCF68DEACE8E}" type="presOf" srcId="{0EBCAC9D-3426-4CF7-BE4E-441FEF123CDD}" destId="{027C71D0-84F6-4EAF-AC64-8371801D748A}" srcOrd="0" destOrd="0" presId="urn:microsoft.com/office/officeart/2005/8/layout/orgChart1"/>
    <dgm:cxn modelId="{47D3E72E-E3EE-4B29-869E-A004832AFBBF}" type="presParOf" srcId="{0CBCA6F8-BF84-4204-840A-CC5E8AC326BD}" destId="{66C4BEFB-F0D8-4F5E-A15B-D5B90BB647E4}" srcOrd="0" destOrd="0" presId="urn:microsoft.com/office/officeart/2005/8/layout/orgChart1"/>
    <dgm:cxn modelId="{4CC605F7-4403-486D-95C4-5654B6DC6020}" type="presParOf" srcId="{66C4BEFB-F0D8-4F5E-A15B-D5B90BB647E4}" destId="{543AF0AE-E864-4D35-99D4-F47F56C12730}" srcOrd="0" destOrd="0" presId="urn:microsoft.com/office/officeart/2005/8/layout/orgChart1"/>
    <dgm:cxn modelId="{76E7572D-360F-4BF6-85E3-61718050E37A}" type="presParOf" srcId="{543AF0AE-E864-4D35-99D4-F47F56C12730}" destId="{B4B21665-99E6-4AB5-9746-08CA2F2778C2}" srcOrd="0" destOrd="0" presId="urn:microsoft.com/office/officeart/2005/8/layout/orgChart1"/>
    <dgm:cxn modelId="{C2240738-0E81-42BE-BBAB-D13A59485994}" type="presParOf" srcId="{543AF0AE-E864-4D35-99D4-F47F56C12730}" destId="{0142D149-DF47-452C-A1E6-60D477907117}" srcOrd="1" destOrd="0" presId="urn:microsoft.com/office/officeart/2005/8/layout/orgChart1"/>
    <dgm:cxn modelId="{3DFAEAA0-EE87-465A-9A2E-974F99DAB7DE}" type="presParOf" srcId="{66C4BEFB-F0D8-4F5E-A15B-D5B90BB647E4}" destId="{3EE44460-5B1F-458D-90D2-3B1D42DD397D}" srcOrd="1" destOrd="0" presId="urn:microsoft.com/office/officeart/2005/8/layout/orgChart1"/>
    <dgm:cxn modelId="{ACAA2FB1-4043-422C-A0CD-005CD34164F0}" type="presParOf" srcId="{3EE44460-5B1F-458D-90D2-3B1D42DD397D}" destId="{027C71D0-84F6-4EAF-AC64-8371801D748A}" srcOrd="0" destOrd="0" presId="urn:microsoft.com/office/officeart/2005/8/layout/orgChart1"/>
    <dgm:cxn modelId="{C5307F9C-1A70-42A0-ABC2-8E9395E69CAA}" type="presParOf" srcId="{3EE44460-5B1F-458D-90D2-3B1D42DD397D}" destId="{74344F9B-A671-4643-AC9A-196A06472B8B}" srcOrd="1" destOrd="0" presId="urn:microsoft.com/office/officeart/2005/8/layout/orgChart1"/>
    <dgm:cxn modelId="{2E55311E-E1B5-4334-8F00-8E2483CD3C4A}" type="presParOf" srcId="{74344F9B-A671-4643-AC9A-196A06472B8B}" destId="{4B92CDB7-B4FE-4B03-854B-29230F54B867}" srcOrd="0" destOrd="0" presId="urn:microsoft.com/office/officeart/2005/8/layout/orgChart1"/>
    <dgm:cxn modelId="{D0B288CF-71FA-4D29-AF83-71429FF3674A}" type="presParOf" srcId="{4B92CDB7-B4FE-4B03-854B-29230F54B867}" destId="{310CC26F-9A20-44D4-9DA7-E39B4B1F4CDD}" srcOrd="0" destOrd="0" presId="urn:microsoft.com/office/officeart/2005/8/layout/orgChart1"/>
    <dgm:cxn modelId="{FCD07FF5-6A08-4651-8627-A1BB4B072D16}" type="presParOf" srcId="{4B92CDB7-B4FE-4B03-854B-29230F54B867}" destId="{A44EA055-548C-4CC3-8002-F1EE94F8C7EE}" srcOrd="1" destOrd="0" presId="urn:microsoft.com/office/officeart/2005/8/layout/orgChart1"/>
    <dgm:cxn modelId="{DDF94196-AC8F-4600-A3ED-82152E328C70}" type="presParOf" srcId="{74344F9B-A671-4643-AC9A-196A06472B8B}" destId="{C82D2332-7084-4FBC-A04C-8D221BA0BA82}" srcOrd="1" destOrd="0" presId="urn:microsoft.com/office/officeart/2005/8/layout/orgChart1"/>
    <dgm:cxn modelId="{0CD2F369-AB41-47EF-B342-A2AF63009830}" type="presParOf" srcId="{74344F9B-A671-4643-AC9A-196A06472B8B}" destId="{469428CC-C99F-4C13-853A-CBB8596B826E}" srcOrd="2" destOrd="0" presId="urn:microsoft.com/office/officeart/2005/8/layout/orgChart1"/>
    <dgm:cxn modelId="{775E3420-6407-49BB-9345-C0BED8A95E1D}" type="presParOf" srcId="{3EE44460-5B1F-458D-90D2-3B1D42DD397D}" destId="{78E6E145-CC58-46F4-8397-9C83F75FF052}" srcOrd="2" destOrd="0" presId="urn:microsoft.com/office/officeart/2005/8/layout/orgChart1"/>
    <dgm:cxn modelId="{2F80050C-D21B-4752-9D38-9980D212450F}" type="presParOf" srcId="{3EE44460-5B1F-458D-90D2-3B1D42DD397D}" destId="{AF5C95B6-929C-4C48-9FCF-71A92F2D08AF}" srcOrd="3" destOrd="0" presId="urn:microsoft.com/office/officeart/2005/8/layout/orgChart1"/>
    <dgm:cxn modelId="{8F3267FF-957D-4440-8AC3-82B0D59225E4}" type="presParOf" srcId="{AF5C95B6-929C-4C48-9FCF-71A92F2D08AF}" destId="{3F080EC2-99C1-4E67-ADBB-B4ADDB6B356F}" srcOrd="0" destOrd="0" presId="urn:microsoft.com/office/officeart/2005/8/layout/orgChart1"/>
    <dgm:cxn modelId="{3D3816E9-0D3D-4873-8AE6-0995D873ADD7}" type="presParOf" srcId="{3F080EC2-99C1-4E67-ADBB-B4ADDB6B356F}" destId="{21A4E3A4-B0FE-4371-8222-CA75D0B50844}" srcOrd="0" destOrd="0" presId="urn:microsoft.com/office/officeart/2005/8/layout/orgChart1"/>
    <dgm:cxn modelId="{54D34FCA-5A83-4CD9-B1D0-0252FC79DBE0}" type="presParOf" srcId="{3F080EC2-99C1-4E67-ADBB-B4ADDB6B356F}" destId="{FE341467-74D7-495B-BC90-8534ADAB715D}" srcOrd="1" destOrd="0" presId="urn:microsoft.com/office/officeart/2005/8/layout/orgChart1"/>
    <dgm:cxn modelId="{D0B14366-CC94-4BD7-AC15-D60AB9766252}" type="presParOf" srcId="{AF5C95B6-929C-4C48-9FCF-71A92F2D08AF}" destId="{0537749F-7869-4559-A8F8-4F6FF76B665B}" srcOrd="1" destOrd="0" presId="urn:microsoft.com/office/officeart/2005/8/layout/orgChart1"/>
    <dgm:cxn modelId="{814F0705-A071-4A5A-A6D5-D2D1F9308A1B}" type="presParOf" srcId="{AF5C95B6-929C-4C48-9FCF-71A92F2D08AF}" destId="{EA8CE128-D264-4FEA-8ADF-9F7CE933A3CE}" srcOrd="2" destOrd="0" presId="urn:microsoft.com/office/officeart/2005/8/layout/orgChart1"/>
    <dgm:cxn modelId="{28292466-72C6-4709-8A51-E9D285AB7437}" type="presParOf" srcId="{66C4BEFB-F0D8-4F5E-A15B-D5B90BB647E4}" destId="{BA820880-E414-4457-AE0D-1A8E70137439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B55C16-F505-40E2-BAE9-F7063BD75935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A0A4F8FD-99B6-4F1F-8129-3B28B94C88EB}">
      <dgm:prSet phldrT="[Text]"/>
      <dgm:spPr/>
      <dgm:t>
        <a:bodyPr/>
        <a:lstStyle/>
        <a:p>
          <a:r>
            <a:rPr lang="en-US" b="1" smtClean="0"/>
            <a:t>Sensitivity </a:t>
          </a:r>
          <a:r>
            <a:rPr lang="en-US" smtClean="0"/>
            <a:t>of an assay is a measure of how little of the analyte the method can detect</a:t>
          </a:r>
          <a:endParaRPr lang="en-US" dirty="0"/>
        </a:p>
      </dgm:t>
    </dgm:pt>
    <dgm:pt modelId="{0EBCAC9D-3426-4CF7-BE4E-441FEF123CDD}" type="parTrans" cxnId="{1B69C550-AE07-4B1D-B978-19C9C32D1B2C}">
      <dgm:prSet/>
      <dgm:spPr/>
      <dgm:t>
        <a:bodyPr/>
        <a:lstStyle/>
        <a:p>
          <a:endParaRPr lang="en-US"/>
        </a:p>
      </dgm:t>
    </dgm:pt>
    <dgm:pt modelId="{400FF1E2-A151-470E-BDB8-EB520ACD9EC9}" type="sibTrans" cxnId="{1B69C550-AE07-4B1D-B978-19C9C32D1B2C}">
      <dgm:prSet/>
      <dgm:spPr/>
      <dgm:t>
        <a:bodyPr/>
        <a:lstStyle/>
        <a:p>
          <a:endParaRPr lang="en-US"/>
        </a:p>
      </dgm:t>
    </dgm:pt>
    <dgm:pt modelId="{DA6EEB3A-14E3-4502-80C8-8A75167C7CC3}">
      <dgm:prSet phldrT="[Text]"/>
      <dgm:spPr/>
      <dgm:t>
        <a:bodyPr/>
        <a:lstStyle/>
        <a:p>
          <a:r>
            <a:rPr lang="en-US" b="1" smtClean="0"/>
            <a:t>Specificity</a:t>
          </a:r>
          <a:r>
            <a:rPr lang="en-US" smtClean="0"/>
            <a:t> of an assay relates to how good the assay is in discriminating between the requested analyte and interfering substances</a:t>
          </a:r>
          <a:endParaRPr lang="en-US" dirty="0"/>
        </a:p>
      </dgm:t>
    </dgm:pt>
    <dgm:pt modelId="{A229A512-D8E1-44BE-BAFA-2565CB091F91}" type="parTrans" cxnId="{A4CD4F12-DA21-4B1E-9913-4660969256FE}">
      <dgm:prSet/>
      <dgm:spPr/>
      <dgm:t>
        <a:bodyPr/>
        <a:lstStyle/>
        <a:p>
          <a:endParaRPr lang="en-US"/>
        </a:p>
      </dgm:t>
    </dgm:pt>
    <dgm:pt modelId="{75474B92-674A-4E8A-B368-72B16AFAD290}" type="sibTrans" cxnId="{A4CD4F12-DA21-4B1E-9913-4660969256FE}">
      <dgm:prSet/>
      <dgm:spPr/>
      <dgm:t>
        <a:bodyPr/>
        <a:lstStyle/>
        <a:p>
          <a:endParaRPr lang="en-US"/>
        </a:p>
      </dgm:t>
    </dgm:pt>
    <dgm:pt modelId="{9EF35E0C-9C1D-4F0B-927B-7B7E0E7E2A23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600" b="1" dirty="0" err="1" smtClean="0"/>
            <a:t>Specifity</a:t>
          </a:r>
          <a:r>
            <a:rPr lang="en-US" sz="1600" b="1" dirty="0" smtClean="0"/>
            <a:t> and </a:t>
          </a:r>
          <a:r>
            <a:rPr lang="en-US" sz="1600" b="1" dirty="0" err="1" smtClean="0"/>
            <a:t>sensivity</a:t>
          </a:r>
          <a:endParaRPr lang="en-US" sz="1600" b="1" dirty="0"/>
        </a:p>
      </dgm:t>
    </dgm:pt>
    <dgm:pt modelId="{01B5500F-5035-40CA-8F3C-3A94B7A7A0F7}" type="sibTrans" cxnId="{35BC8907-9836-45A0-AE75-FE6AF53104BF}">
      <dgm:prSet/>
      <dgm:spPr/>
      <dgm:t>
        <a:bodyPr/>
        <a:lstStyle/>
        <a:p>
          <a:endParaRPr lang="en-US"/>
        </a:p>
      </dgm:t>
    </dgm:pt>
    <dgm:pt modelId="{AB0DBE2B-EB1E-4450-9EC3-54D6E44A669A}" type="parTrans" cxnId="{35BC8907-9836-45A0-AE75-FE6AF53104BF}">
      <dgm:prSet/>
      <dgm:spPr/>
      <dgm:t>
        <a:bodyPr/>
        <a:lstStyle/>
        <a:p>
          <a:endParaRPr lang="en-US"/>
        </a:p>
      </dgm:t>
    </dgm:pt>
    <dgm:pt modelId="{0CBCA6F8-BF84-4204-840A-CC5E8AC326BD}" type="pres">
      <dgm:prSet presAssocID="{1AB55C16-F505-40E2-BAE9-F7063BD759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6C4BEFB-F0D8-4F5E-A15B-D5B90BB647E4}" type="pres">
      <dgm:prSet presAssocID="{9EF35E0C-9C1D-4F0B-927B-7B7E0E7E2A23}" presName="hierRoot1" presStyleCnt="0">
        <dgm:presLayoutVars>
          <dgm:hierBranch val="init"/>
        </dgm:presLayoutVars>
      </dgm:prSet>
      <dgm:spPr/>
    </dgm:pt>
    <dgm:pt modelId="{543AF0AE-E864-4D35-99D4-F47F56C12730}" type="pres">
      <dgm:prSet presAssocID="{9EF35E0C-9C1D-4F0B-927B-7B7E0E7E2A23}" presName="rootComposite1" presStyleCnt="0"/>
      <dgm:spPr/>
    </dgm:pt>
    <dgm:pt modelId="{B4B21665-99E6-4AB5-9746-08CA2F2778C2}" type="pres">
      <dgm:prSet presAssocID="{9EF35E0C-9C1D-4F0B-927B-7B7E0E7E2A2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42D149-DF47-452C-A1E6-60D477907117}" type="pres">
      <dgm:prSet presAssocID="{9EF35E0C-9C1D-4F0B-927B-7B7E0E7E2A23}" presName="rootConnector1" presStyleLbl="node1" presStyleIdx="0" presStyleCnt="0"/>
      <dgm:spPr/>
    </dgm:pt>
    <dgm:pt modelId="{3EE44460-5B1F-458D-90D2-3B1D42DD397D}" type="pres">
      <dgm:prSet presAssocID="{9EF35E0C-9C1D-4F0B-927B-7B7E0E7E2A23}" presName="hierChild2" presStyleCnt="0"/>
      <dgm:spPr/>
    </dgm:pt>
    <dgm:pt modelId="{027C71D0-84F6-4EAF-AC64-8371801D748A}" type="pres">
      <dgm:prSet presAssocID="{0EBCAC9D-3426-4CF7-BE4E-441FEF123CDD}" presName="Name37" presStyleLbl="parChTrans1D2" presStyleIdx="0" presStyleCnt="2"/>
      <dgm:spPr/>
    </dgm:pt>
    <dgm:pt modelId="{74344F9B-A671-4643-AC9A-196A06472B8B}" type="pres">
      <dgm:prSet presAssocID="{A0A4F8FD-99B6-4F1F-8129-3B28B94C88EB}" presName="hierRoot2" presStyleCnt="0">
        <dgm:presLayoutVars>
          <dgm:hierBranch val="init"/>
        </dgm:presLayoutVars>
      </dgm:prSet>
      <dgm:spPr/>
    </dgm:pt>
    <dgm:pt modelId="{4B92CDB7-B4FE-4B03-854B-29230F54B867}" type="pres">
      <dgm:prSet presAssocID="{A0A4F8FD-99B6-4F1F-8129-3B28B94C88EB}" presName="rootComposite" presStyleCnt="0"/>
      <dgm:spPr/>
    </dgm:pt>
    <dgm:pt modelId="{310CC26F-9A20-44D4-9DA7-E39B4B1F4CDD}" type="pres">
      <dgm:prSet presAssocID="{A0A4F8FD-99B6-4F1F-8129-3B28B94C88E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4EA055-548C-4CC3-8002-F1EE94F8C7EE}" type="pres">
      <dgm:prSet presAssocID="{A0A4F8FD-99B6-4F1F-8129-3B28B94C88EB}" presName="rootConnector" presStyleLbl="node2" presStyleIdx="0" presStyleCnt="2"/>
      <dgm:spPr/>
    </dgm:pt>
    <dgm:pt modelId="{C82D2332-7084-4FBC-A04C-8D221BA0BA82}" type="pres">
      <dgm:prSet presAssocID="{A0A4F8FD-99B6-4F1F-8129-3B28B94C88EB}" presName="hierChild4" presStyleCnt="0"/>
      <dgm:spPr/>
    </dgm:pt>
    <dgm:pt modelId="{469428CC-C99F-4C13-853A-CBB8596B826E}" type="pres">
      <dgm:prSet presAssocID="{A0A4F8FD-99B6-4F1F-8129-3B28B94C88EB}" presName="hierChild5" presStyleCnt="0"/>
      <dgm:spPr/>
    </dgm:pt>
    <dgm:pt modelId="{78E6E145-CC58-46F4-8397-9C83F75FF052}" type="pres">
      <dgm:prSet presAssocID="{A229A512-D8E1-44BE-BAFA-2565CB091F91}" presName="Name37" presStyleLbl="parChTrans1D2" presStyleIdx="1" presStyleCnt="2"/>
      <dgm:spPr/>
    </dgm:pt>
    <dgm:pt modelId="{AF5C95B6-929C-4C48-9FCF-71A92F2D08AF}" type="pres">
      <dgm:prSet presAssocID="{DA6EEB3A-14E3-4502-80C8-8A75167C7CC3}" presName="hierRoot2" presStyleCnt="0">
        <dgm:presLayoutVars>
          <dgm:hierBranch val="init"/>
        </dgm:presLayoutVars>
      </dgm:prSet>
      <dgm:spPr/>
    </dgm:pt>
    <dgm:pt modelId="{3F080EC2-99C1-4E67-ADBB-B4ADDB6B356F}" type="pres">
      <dgm:prSet presAssocID="{DA6EEB3A-14E3-4502-80C8-8A75167C7CC3}" presName="rootComposite" presStyleCnt="0"/>
      <dgm:spPr/>
    </dgm:pt>
    <dgm:pt modelId="{21A4E3A4-B0FE-4371-8222-CA75D0B50844}" type="pres">
      <dgm:prSet presAssocID="{DA6EEB3A-14E3-4502-80C8-8A75167C7CC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341467-74D7-495B-BC90-8534ADAB715D}" type="pres">
      <dgm:prSet presAssocID="{DA6EEB3A-14E3-4502-80C8-8A75167C7CC3}" presName="rootConnector" presStyleLbl="node2" presStyleIdx="1" presStyleCnt="2"/>
      <dgm:spPr/>
    </dgm:pt>
    <dgm:pt modelId="{0537749F-7869-4559-A8F8-4F6FF76B665B}" type="pres">
      <dgm:prSet presAssocID="{DA6EEB3A-14E3-4502-80C8-8A75167C7CC3}" presName="hierChild4" presStyleCnt="0"/>
      <dgm:spPr/>
    </dgm:pt>
    <dgm:pt modelId="{EA8CE128-D264-4FEA-8ADF-9F7CE933A3CE}" type="pres">
      <dgm:prSet presAssocID="{DA6EEB3A-14E3-4502-80C8-8A75167C7CC3}" presName="hierChild5" presStyleCnt="0"/>
      <dgm:spPr/>
    </dgm:pt>
    <dgm:pt modelId="{BA820880-E414-4457-AE0D-1A8E70137439}" type="pres">
      <dgm:prSet presAssocID="{9EF35E0C-9C1D-4F0B-927B-7B7E0E7E2A23}" presName="hierChild3" presStyleCnt="0"/>
      <dgm:spPr/>
    </dgm:pt>
  </dgm:ptLst>
  <dgm:cxnLst>
    <dgm:cxn modelId="{9447565C-7CD1-4A0F-A630-DCF68DEACE8E}" type="presOf" srcId="{0EBCAC9D-3426-4CF7-BE4E-441FEF123CDD}" destId="{027C71D0-84F6-4EAF-AC64-8371801D748A}" srcOrd="0" destOrd="0" presId="urn:microsoft.com/office/officeart/2005/8/layout/orgChart1"/>
    <dgm:cxn modelId="{30082CEB-01CB-482E-844D-F7390C454295}" type="presOf" srcId="{DA6EEB3A-14E3-4502-80C8-8A75167C7CC3}" destId="{21A4E3A4-B0FE-4371-8222-CA75D0B50844}" srcOrd="0" destOrd="0" presId="urn:microsoft.com/office/officeart/2005/8/layout/orgChart1"/>
    <dgm:cxn modelId="{07A4FE32-FB83-4DB0-8D0D-5BB69F3A2FA9}" type="presOf" srcId="{A0A4F8FD-99B6-4F1F-8129-3B28B94C88EB}" destId="{310CC26F-9A20-44D4-9DA7-E39B4B1F4CDD}" srcOrd="0" destOrd="0" presId="urn:microsoft.com/office/officeart/2005/8/layout/orgChart1"/>
    <dgm:cxn modelId="{A4CD4F12-DA21-4B1E-9913-4660969256FE}" srcId="{9EF35E0C-9C1D-4F0B-927B-7B7E0E7E2A23}" destId="{DA6EEB3A-14E3-4502-80C8-8A75167C7CC3}" srcOrd="1" destOrd="0" parTransId="{A229A512-D8E1-44BE-BAFA-2565CB091F91}" sibTransId="{75474B92-674A-4E8A-B368-72B16AFAD290}"/>
    <dgm:cxn modelId="{B7E86D7B-C895-42D1-9F7B-C82A7E8A9BCC}" type="presOf" srcId="{A0A4F8FD-99B6-4F1F-8129-3B28B94C88EB}" destId="{A44EA055-548C-4CC3-8002-F1EE94F8C7EE}" srcOrd="1" destOrd="0" presId="urn:microsoft.com/office/officeart/2005/8/layout/orgChart1"/>
    <dgm:cxn modelId="{DE25CDF7-54AE-498F-8955-773B38351AE8}" type="presOf" srcId="{9EF35E0C-9C1D-4F0B-927B-7B7E0E7E2A23}" destId="{0142D149-DF47-452C-A1E6-60D477907117}" srcOrd="1" destOrd="0" presId="urn:microsoft.com/office/officeart/2005/8/layout/orgChart1"/>
    <dgm:cxn modelId="{35BC8907-9836-45A0-AE75-FE6AF53104BF}" srcId="{1AB55C16-F505-40E2-BAE9-F7063BD75935}" destId="{9EF35E0C-9C1D-4F0B-927B-7B7E0E7E2A23}" srcOrd="0" destOrd="0" parTransId="{AB0DBE2B-EB1E-4450-9EC3-54D6E44A669A}" sibTransId="{01B5500F-5035-40CA-8F3C-3A94B7A7A0F7}"/>
    <dgm:cxn modelId="{1B69C550-AE07-4B1D-B978-19C9C32D1B2C}" srcId="{9EF35E0C-9C1D-4F0B-927B-7B7E0E7E2A23}" destId="{A0A4F8FD-99B6-4F1F-8129-3B28B94C88EB}" srcOrd="0" destOrd="0" parTransId="{0EBCAC9D-3426-4CF7-BE4E-441FEF123CDD}" sibTransId="{400FF1E2-A151-470E-BDB8-EB520ACD9EC9}"/>
    <dgm:cxn modelId="{779C5227-0C92-408B-B1B5-5D0B710225D7}" type="presOf" srcId="{9EF35E0C-9C1D-4F0B-927B-7B7E0E7E2A23}" destId="{B4B21665-99E6-4AB5-9746-08CA2F2778C2}" srcOrd="0" destOrd="0" presId="urn:microsoft.com/office/officeart/2005/8/layout/orgChart1"/>
    <dgm:cxn modelId="{DA6364EC-89C5-4EFC-91F5-B46311F56B52}" type="presOf" srcId="{A229A512-D8E1-44BE-BAFA-2565CB091F91}" destId="{78E6E145-CC58-46F4-8397-9C83F75FF052}" srcOrd="0" destOrd="0" presId="urn:microsoft.com/office/officeart/2005/8/layout/orgChart1"/>
    <dgm:cxn modelId="{76F02D8E-30AF-4E5A-AFA8-C158F65B5DF4}" type="presOf" srcId="{1AB55C16-F505-40E2-BAE9-F7063BD75935}" destId="{0CBCA6F8-BF84-4204-840A-CC5E8AC326BD}" srcOrd="0" destOrd="0" presId="urn:microsoft.com/office/officeart/2005/8/layout/orgChart1"/>
    <dgm:cxn modelId="{9CA0F7BF-7A33-43ED-B556-BDD8CC43AC41}" type="presOf" srcId="{DA6EEB3A-14E3-4502-80C8-8A75167C7CC3}" destId="{FE341467-74D7-495B-BC90-8534ADAB715D}" srcOrd="1" destOrd="0" presId="urn:microsoft.com/office/officeart/2005/8/layout/orgChart1"/>
    <dgm:cxn modelId="{47D3E72E-E3EE-4B29-869E-A004832AFBBF}" type="presParOf" srcId="{0CBCA6F8-BF84-4204-840A-CC5E8AC326BD}" destId="{66C4BEFB-F0D8-4F5E-A15B-D5B90BB647E4}" srcOrd="0" destOrd="0" presId="urn:microsoft.com/office/officeart/2005/8/layout/orgChart1"/>
    <dgm:cxn modelId="{4CC605F7-4403-486D-95C4-5654B6DC6020}" type="presParOf" srcId="{66C4BEFB-F0D8-4F5E-A15B-D5B90BB647E4}" destId="{543AF0AE-E864-4D35-99D4-F47F56C12730}" srcOrd="0" destOrd="0" presId="urn:microsoft.com/office/officeart/2005/8/layout/orgChart1"/>
    <dgm:cxn modelId="{76E7572D-360F-4BF6-85E3-61718050E37A}" type="presParOf" srcId="{543AF0AE-E864-4D35-99D4-F47F56C12730}" destId="{B4B21665-99E6-4AB5-9746-08CA2F2778C2}" srcOrd="0" destOrd="0" presId="urn:microsoft.com/office/officeart/2005/8/layout/orgChart1"/>
    <dgm:cxn modelId="{C2240738-0E81-42BE-BBAB-D13A59485994}" type="presParOf" srcId="{543AF0AE-E864-4D35-99D4-F47F56C12730}" destId="{0142D149-DF47-452C-A1E6-60D477907117}" srcOrd="1" destOrd="0" presId="urn:microsoft.com/office/officeart/2005/8/layout/orgChart1"/>
    <dgm:cxn modelId="{3DFAEAA0-EE87-465A-9A2E-974F99DAB7DE}" type="presParOf" srcId="{66C4BEFB-F0D8-4F5E-A15B-D5B90BB647E4}" destId="{3EE44460-5B1F-458D-90D2-3B1D42DD397D}" srcOrd="1" destOrd="0" presId="urn:microsoft.com/office/officeart/2005/8/layout/orgChart1"/>
    <dgm:cxn modelId="{ACAA2FB1-4043-422C-A0CD-005CD34164F0}" type="presParOf" srcId="{3EE44460-5B1F-458D-90D2-3B1D42DD397D}" destId="{027C71D0-84F6-4EAF-AC64-8371801D748A}" srcOrd="0" destOrd="0" presId="urn:microsoft.com/office/officeart/2005/8/layout/orgChart1"/>
    <dgm:cxn modelId="{C5307F9C-1A70-42A0-ABC2-8E9395E69CAA}" type="presParOf" srcId="{3EE44460-5B1F-458D-90D2-3B1D42DD397D}" destId="{74344F9B-A671-4643-AC9A-196A06472B8B}" srcOrd="1" destOrd="0" presId="urn:microsoft.com/office/officeart/2005/8/layout/orgChart1"/>
    <dgm:cxn modelId="{2E55311E-E1B5-4334-8F00-8E2483CD3C4A}" type="presParOf" srcId="{74344F9B-A671-4643-AC9A-196A06472B8B}" destId="{4B92CDB7-B4FE-4B03-854B-29230F54B867}" srcOrd="0" destOrd="0" presId="urn:microsoft.com/office/officeart/2005/8/layout/orgChart1"/>
    <dgm:cxn modelId="{D0B288CF-71FA-4D29-AF83-71429FF3674A}" type="presParOf" srcId="{4B92CDB7-B4FE-4B03-854B-29230F54B867}" destId="{310CC26F-9A20-44D4-9DA7-E39B4B1F4CDD}" srcOrd="0" destOrd="0" presId="urn:microsoft.com/office/officeart/2005/8/layout/orgChart1"/>
    <dgm:cxn modelId="{FCD07FF5-6A08-4651-8627-A1BB4B072D16}" type="presParOf" srcId="{4B92CDB7-B4FE-4B03-854B-29230F54B867}" destId="{A44EA055-548C-4CC3-8002-F1EE94F8C7EE}" srcOrd="1" destOrd="0" presId="urn:microsoft.com/office/officeart/2005/8/layout/orgChart1"/>
    <dgm:cxn modelId="{DDF94196-AC8F-4600-A3ED-82152E328C70}" type="presParOf" srcId="{74344F9B-A671-4643-AC9A-196A06472B8B}" destId="{C82D2332-7084-4FBC-A04C-8D221BA0BA82}" srcOrd="1" destOrd="0" presId="urn:microsoft.com/office/officeart/2005/8/layout/orgChart1"/>
    <dgm:cxn modelId="{0CD2F369-AB41-47EF-B342-A2AF63009830}" type="presParOf" srcId="{74344F9B-A671-4643-AC9A-196A06472B8B}" destId="{469428CC-C99F-4C13-853A-CBB8596B826E}" srcOrd="2" destOrd="0" presId="urn:microsoft.com/office/officeart/2005/8/layout/orgChart1"/>
    <dgm:cxn modelId="{775E3420-6407-49BB-9345-C0BED8A95E1D}" type="presParOf" srcId="{3EE44460-5B1F-458D-90D2-3B1D42DD397D}" destId="{78E6E145-CC58-46F4-8397-9C83F75FF052}" srcOrd="2" destOrd="0" presId="urn:microsoft.com/office/officeart/2005/8/layout/orgChart1"/>
    <dgm:cxn modelId="{2F80050C-D21B-4752-9D38-9980D212450F}" type="presParOf" srcId="{3EE44460-5B1F-458D-90D2-3B1D42DD397D}" destId="{AF5C95B6-929C-4C48-9FCF-71A92F2D08AF}" srcOrd="3" destOrd="0" presId="urn:microsoft.com/office/officeart/2005/8/layout/orgChart1"/>
    <dgm:cxn modelId="{8F3267FF-957D-4440-8AC3-82B0D59225E4}" type="presParOf" srcId="{AF5C95B6-929C-4C48-9FCF-71A92F2D08AF}" destId="{3F080EC2-99C1-4E67-ADBB-B4ADDB6B356F}" srcOrd="0" destOrd="0" presId="urn:microsoft.com/office/officeart/2005/8/layout/orgChart1"/>
    <dgm:cxn modelId="{3D3816E9-0D3D-4873-8AE6-0995D873ADD7}" type="presParOf" srcId="{3F080EC2-99C1-4E67-ADBB-B4ADDB6B356F}" destId="{21A4E3A4-B0FE-4371-8222-CA75D0B50844}" srcOrd="0" destOrd="0" presId="urn:microsoft.com/office/officeart/2005/8/layout/orgChart1"/>
    <dgm:cxn modelId="{54D34FCA-5A83-4CD9-B1D0-0252FC79DBE0}" type="presParOf" srcId="{3F080EC2-99C1-4E67-ADBB-B4ADDB6B356F}" destId="{FE341467-74D7-495B-BC90-8534ADAB715D}" srcOrd="1" destOrd="0" presId="urn:microsoft.com/office/officeart/2005/8/layout/orgChart1"/>
    <dgm:cxn modelId="{D0B14366-CC94-4BD7-AC15-D60AB9766252}" type="presParOf" srcId="{AF5C95B6-929C-4C48-9FCF-71A92F2D08AF}" destId="{0537749F-7869-4559-A8F8-4F6FF76B665B}" srcOrd="1" destOrd="0" presId="urn:microsoft.com/office/officeart/2005/8/layout/orgChart1"/>
    <dgm:cxn modelId="{814F0705-A071-4A5A-A6D5-D2D1F9308A1B}" type="presParOf" srcId="{AF5C95B6-929C-4C48-9FCF-71A92F2D08AF}" destId="{EA8CE128-D264-4FEA-8ADF-9F7CE933A3CE}" srcOrd="2" destOrd="0" presId="urn:microsoft.com/office/officeart/2005/8/layout/orgChart1"/>
    <dgm:cxn modelId="{28292466-72C6-4709-8A51-E9D285AB7437}" type="presParOf" srcId="{66C4BEFB-F0D8-4F5E-A15B-D5B90BB647E4}" destId="{BA820880-E414-4457-AE0D-1A8E7013743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ECCAB5-D7F1-4BA3-9363-A2F88E492C84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CF08BE-898E-438B-8604-2629C72493AB}">
      <dgm:prSet phldrT="[Text]" custT="1"/>
      <dgm:spPr/>
      <dgm:t>
        <a:bodyPr/>
        <a:lstStyle/>
        <a:p>
          <a:r>
            <a:rPr lang="en-US" sz="1800" b="1" dirty="0" smtClean="0">
              <a:solidFill>
                <a:srgbClr val="0070C0"/>
              </a:solidFill>
            </a:rPr>
            <a:t>Spectrophotometric and  colorimetric methods</a:t>
          </a:r>
          <a:endParaRPr lang="en-US" sz="1800" b="1" dirty="0">
            <a:solidFill>
              <a:srgbClr val="0070C0"/>
            </a:solidFill>
          </a:endParaRPr>
        </a:p>
      </dgm:t>
    </dgm:pt>
    <dgm:pt modelId="{BFDB6BBC-EE1F-4A24-9855-4C940142543D}" type="parTrans" cxnId="{633E1CC6-D32C-4AE4-9539-A7DAB94FB769}">
      <dgm:prSet/>
      <dgm:spPr/>
      <dgm:t>
        <a:bodyPr/>
        <a:lstStyle/>
        <a:p>
          <a:endParaRPr lang="en-US" sz="1100"/>
        </a:p>
      </dgm:t>
    </dgm:pt>
    <dgm:pt modelId="{F8056F1B-5A94-44E8-A76A-B91EC638C40A}" type="sibTrans" cxnId="{633E1CC6-D32C-4AE4-9539-A7DAB94FB769}">
      <dgm:prSet/>
      <dgm:spPr/>
      <dgm:t>
        <a:bodyPr/>
        <a:lstStyle/>
        <a:p>
          <a:endParaRPr lang="en-US" sz="1100"/>
        </a:p>
      </dgm:t>
    </dgm:pt>
    <dgm:pt modelId="{58B0B52E-4C6A-48DE-A130-9ECB89B0C867}">
      <dgm:prSet custT="1"/>
      <dgm:spPr/>
      <dgm:t>
        <a:bodyPr/>
        <a:lstStyle/>
        <a:p>
          <a:r>
            <a:rPr lang="en-US" sz="1800" b="1" dirty="0" smtClean="0">
              <a:solidFill>
                <a:srgbClr val="0070C0"/>
              </a:solidFill>
            </a:rPr>
            <a:t>Acid </a:t>
          </a:r>
          <a:r>
            <a:rPr lang="en-US" sz="1800" b="1" dirty="0" err="1" smtClean="0">
              <a:solidFill>
                <a:srgbClr val="0070C0"/>
              </a:solidFill>
            </a:rPr>
            <a:t>hydrolyse</a:t>
          </a:r>
          <a:r>
            <a:rPr lang="en-US" sz="1800" b="1" dirty="0" smtClean="0">
              <a:solidFill>
                <a:srgbClr val="0070C0"/>
              </a:solidFill>
            </a:rPr>
            <a:t> a portion of the sample</a:t>
          </a:r>
          <a:endParaRPr lang="en-US" sz="1800" b="1" dirty="0">
            <a:solidFill>
              <a:srgbClr val="0070C0"/>
            </a:solidFill>
          </a:endParaRPr>
        </a:p>
      </dgm:t>
    </dgm:pt>
    <dgm:pt modelId="{1BD8F4D9-6005-424E-B4B2-EE1921D8EF4B}" type="parTrans" cxnId="{635DD53C-C44C-42C7-8EC3-1E2E12E4BC9F}">
      <dgm:prSet/>
      <dgm:spPr/>
      <dgm:t>
        <a:bodyPr/>
        <a:lstStyle/>
        <a:p>
          <a:endParaRPr lang="en-US" sz="1100"/>
        </a:p>
      </dgm:t>
    </dgm:pt>
    <dgm:pt modelId="{7FA9440C-2AD0-4718-8D4E-2ABC32AB6613}" type="sibTrans" cxnId="{635DD53C-C44C-42C7-8EC3-1E2E12E4BC9F}">
      <dgm:prSet/>
      <dgm:spPr/>
      <dgm:t>
        <a:bodyPr/>
        <a:lstStyle/>
        <a:p>
          <a:endParaRPr lang="en-US" sz="1100"/>
        </a:p>
      </dgm:t>
    </dgm:pt>
    <dgm:pt modelId="{4D385C3F-0308-41B6-9E06-8387726B1AA9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sz="2400" b="1" dirty="0" smtClean="0">
              <a:solidFill>
                <a:srgbClr val="002060"/>
              </a:solidFill>
            </a:rPr>
            <a:t>The determination of protein concentration</a:t>
          </a:r>
        </a:p>
        <a:p>
          <a:endParaRPr lang="en-US" sz="1050" dirty="0"/>
        </a:p>
      </dgm:t>
    </dgm:pt>
    <dgm:pt modelId="{73FCC7AE-9068-410C-A6FD-15AE885E4F4C}" type="sibTrans" cxnId="{5773629F-47CD-4DE5-90F0-1211F9145F91}">
      <dgm:prSet/>
      <dgm:spPr/>
      <dgm:t>
        <a:bodyPr/>
        <a:lstStyle/>
        <a:p>
          <a:endParaRPr lang="en-US" sz="1100"/>
        </a:p>
      </dgm:t>
    </dgm:pt>
    <dgm:pt modelId="{B943BC60-B47F-4F4F-A8C3-F1600695E85B}" type="parTrans" cxnId="{5773629F-47CD-4DE5-90F0-1211F9145F91}">
      <dgm:prSet/>
      <dgm:spPr/>
      <dgm:t>
        <a:bodyPr/>
        <a:lstStyle/>
        <a:p>
          <a:endParaRPr lang="en-US" sz="1100"/>
        </a:p>
      </dgm:t>
    </dgm:pt>
    <dgm:pt modelId="{B35FBB57-0CD4-42D1-B846-5F38281FC7FB}" type="pres">
      <dgm:prSet presAssocID="{11ECCAB5-D7F1-4BA3-9363-A2F88E492C84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BC0F996-1D10-4B3B-AFF0-D85E6BC8A8C7}" type="pres">
      <dgm:prSet presAssocID="{4D385C3F-0308-41B6-9E06-8387726B1AA9}" presName="hierRoot1" presStyleCnt="0">
        <dgm:presLayoutVars>
          <dgm:hierBranch val="init"/>
        </dgm:presLayoutVars>
      </dgm:prSet>
      <dgm:spPr/>
    </dgm:pt>
    <dgm:pt modelId="{03113619-219B-4C00-B3CC-096591587C58}" type="pres">
      <dgm:prSet presAssocID="{4D385C3F-0308-41B6-9E06-8387726B1AA9}" presName="rootComposite1" presStyleCnt="0"/>
      <dgm:spPr/>
    </dgm:pt>
    <dgm:pt modelId="{2576E2F9-8D86-4F76-A999-F7912026DE38}" type="pres">
      <dgm:prSet presAssocID="{4D385C3F-0308-41B6-9E06-8387726B1AA9}" presName="rootText1" presStyleLbl="alignAcc1" presStyleIdx="0" presStyleCnt="0" custFlipVert="0" custFlipHor="1" custScaleX="160782" custScaleY="83546" custLinFactNeighborY="-67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9BA5AA-F806-4BA7-8858-76E99C40045C}" type="pres">
      <dgm:prSet presAssocID="{4D385C3F-0308-41B6-9E06-8387726B1AA9}" presName="topArc1" presStyleLbl="parChTrans1D1" presStyleIdx="0" presStyleCnt="6"/>
      <dgm:spPr/>
      <dgm:t>
        <a:bodyPr/>
        <a:lstStyle/>
        <a:p>
          <a:endParaRPr lang="en-US"/>
        </a:p>
      </dgm:t>
    </dgm:pt>
    <dgm:pt modelId="{9E5F29B0-B489-4FF1-ABFA-C94452BCBE1F}" type="pres">
      <dgm:prSet presAssocID="{4D385C3F-0308-41B6-9E06-8387726B1AA9}" presName="bottomArc1" presStyleLbl="parChTrans1D1" presStyleIdx="1" presStyleCnt="6"/>
      <dgm:spPr/>
    </dgm:pt>
    <dgm:pt modelId="{FB57D7DC-1431-415E-9168-58AE00D90885}" type="pres">
      <dgm:prSet presAssocID="{4D385C3F-0308-41B6-9E06-8387726B1AA9}" presName="topConnNode1" presStyleLbl="node1" presStyleIdx="0" presStyleCnt="0"/>
      <dgm:spPr/>
      <dgm:t>
        <a:bodyPr/>
        <a:lstStyle/>
        <a:p>
          <a:endParaRPr lang="en-US"/>
        </a:p>
      </dgm:t>
    </dgm:pt>
    <dgm:pt modelId="{B58EA221-8698-40A5-9E18-B9EAA65F1E28}" type="pres">
      <dgm:prSet presAssocID="{4D385C3F-0308-41B6-9E06-8387726B1AA9}" presName="hierChild2" presStyleCnt="0"/>
      <dgm:spPr/>
    </dgm:pt>
    <dgm:pt modelId="{D0FDCA8A-5FA0-4DC1-8A93-13F9A846D798}" type="pres">
      <dgm:prSet presAssocID="{BFDB6BBC-EE1F-4A24-9855-4C940142543D}" presName="Name28" presStyleLbl="parChTrans1D2" presStyleIdx="0" presStyleCnt="2"/>
      <dgm:spPr/>
      <dgm:t>
        <a:bodyPr/>
        <a:lstStyle/>
        <a:p>
          <a:endParaRPr lang="en-US"/>
        </a:p>
      </dgm:t>
    </dgm:pt>
    <dgm:pt modelId="{A6F9D443-C965-4A23-817C-165008EB8650}" type="pres">
      <dgm:prSet presAssocID="{D7CF08BE-898E-438B-8604-2629C72493AB}" presName="hierRoot2" presStyleCnt="0">
        <dgm:presLayoutVars>
          <dgm:hierBranch val="init"/>
        </dgm:presLayoutVars>
      </dgm:prSet>
      <dgm:spPr/>
    </dgm:pt>
    <dgm:pt modelId="{EE927C28-5E10-466C-9848-95B7F14AC670}" type="pres">
      <dgm:prSet presAssocID="{D7CF08BE-898E-438B-8604-2629C72493AB}" presName="rootComposite2" presStyleCnt="0"/>
      <dgm:spPr/>
    </dgm:pt>
    <dgm:pt modelId="{74301F37-4C9A-4C5C-AFDB-A0FAB0716227}" type="pres">
      <dgm:prSet presAssocID="{D7CF08BE-898E-438B-8604-2629C72493AB}" presName="rootText2" presStyleLbl="alignAcc1" presStyleIdx="0" presStyleCnt="0" custLinFactNeighborX="-32160" custLinFactNeighborY="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1B336C-E513-44B3-B596-A1200C5A6CE3}" type="pres">
      <dgm:prSet presAssocID="{D7CF08BE-898E-438B-8604-2629C72493AB}" presName="topArc2" presStyleLbl="parChTrans1D1" presStyleIdx="2" presStyleCnt="6"/>
      <dgm:spPr/>
    </dgm:pt>
    <dgm:pt modelId="{4BDB0E54-0AF3-416B-A403-F756DBEB3463}" type="pres">
      <dgm:prSet presAssocID="{D7CF08BE-898E-438B-8604-2629C72493AB}" presName="bottomArc2" presStyleLbl="parChTrans1D1" presStyleIdx="3" presStyleCnt="6"/>
      <dgm:spPr/>
    </dgm:pt>
    <dgm:pt modelId="{2386ECE8-2A62-45B4-9222-5D933712A3C0}" type="pres">
      <dgm:prSet presAssocID="{D7CF08BE-898E-438B-8604-2629C72493AB}" presName="topConnNode2" presStyleLbl="node2" presStyleIdx="0" presStyleCnt="0"/>
      <dgm:spPr/>
      <dgm:t>
        <a:bodyPr/>
        <a:lstStyle/>
        <a:p>
          <a:endParaRPr lang="en-US"/>
        </a:p>
      </dgm:t>
    </dgm:pt>
    <dgm:pt modelId="{55663581-5990-4AFF-BE73-69B5CB7A9D1B}" type="pres">
      <dgm:prSet presAssocID="{D7CF08BE-898E-438B-8604-2629C72493AB}" presName="hierChild4" presStyleCnt="0"/>
      <dgm:spPr/>
    </dgm:pt>
    <dgm:pt modelId="{47F912C4-72B9-4FFF-971F-DC7FDDEE51A6}" type="pres">
      <dgm:prSet presAssocID="{D7CF08BE-898E-438B-8604-2629C72493AB}" presName="hierChild5" presStyleCnt="0"/>
      <dgm:spPr/>
    </dgm:pt>
    <dgm:pt modelId="{31218CE4-5441-4B2E-A4BC-B3AABC96C1E9}" type="pres">
      <dgm:prSet presAssocID="{1BD8F4D9-6005-424E-B4B2-EE1921D8EF4B}" presName="Name28" presStyleLbl="parChTrans1D2" presStyleIdx="1" presStyleCnt="2"/>
      <dgm:spPr/>
      <dgm:t>
        <a:bodyPr/>
        <a:lstStyle/>
        <a:p>
          <a:endParaRPr lang="en-US"/>
        </a:p>
      </dgm:t>
    </dgm:pt>
    <dgm:pt modelId="{119E3D5F-3E4B-4715-890C-C8F1A1A1B676}" type="pres">
      <dgm:prSet presAssocID="{58B0B52E-4C6A-48DE-A130-9ECB89B0C867}" presName="hierRoot2" presStyleCnt="0">
        <dgm:presLayoutVars>
          <dgm:hierBranch val="init"/>
        </dgm:presLayoutVars>
      </dgm:prSet>
      <dgm:spPr/>
    </dgm:pt>
    <dgm:pt modelId="{1305EF4B-795D-4F5F-AE91-376582A6CCC8}" type="pres">
      <dgm:prSet presAssocID="{58B0B52E-4C6A-48DE-A130-9ECB89B0C867}" presName="rootComposite2" presStyleCnt="0"/>
      <dgm:spPr/>
    </dgm:pt>
    <dgm:pt modelId="{F8145313-4F1B-4BC3-B48F-939A48074092}" type="pres">
      <dgm:prSet presAssocID="{58B0B52E-4C6A-48DE-A130-9ECB89B0C867}" presName="rootText2" presStyleLbl="alignAcc1" presStyleIdx="0" presStyleCnt="0" custScaleX="101514" custScaleY="96843" custLinFactNeighborX="22000" custLinFactNeighborY="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888930-BBBA-4907-9964-AF1B37A53DDB}" type="pres">
      <dgm:prSet presAssocID="{58B0B52E-4C6A-48DE-A130-9ECB89B0C867}" presName="topArc2" presStyleLbl="parChTrans1D1" presStyleIdx="4" presStyleCnt="6"/>
      <dgm:spPr/>
    </dgm:pt>
    <dgm:pt modelId="{CFD07514-A271-49CE-85B0-396157FE4CE7}" type="pres">
      <dgm:prSet presAssocID="{58B0B52E-4C6A-48DE-A130-9ECB89B0C867}" presName="bottomArc2" presStyleLbl="parChTrans1D1" presStyleIdx="5" presStyleCnt="6"/>
      <dgm:spPr/>
    </dgm:pt>
    <dgm:pt modelId="{496AAFA1-EA01-4D6D-9887-2E84B08D8D88}" type="pres">
      <dgm:prSet presAssocID="{58B0B52E-4C6A-48DE-A130-9ECB89B0C867}" presName="topConnNode2" presStyleLbl="node2" presStyleIdx="0" presStyleCnt="0"/>
      <dgm:spPr/>
      <dgm:t>
        <a:bodyPr/>
        <a:lstStyle/>
        <a:p>
          <a:endParaRPr lang="en-US"/>
        </a:p>
      </dgm:t>
    </dgm:pt>
    <dgm:pt modelId="{96EA2CB5-A939-416A-A34D-A04FC23B9CF2}" type="pres">
      <dgm:prSet presAssocID="{58B0B52E-4C6A-48DE-A130-9ECB89B0C867}" presName="hierChild4" presStyleCnt="0"/>
      <dgm:spPr/>
    </dgm:pt>
    <dgm:pt modelId="{9BEADEE4-8738-43B0-91E5-5047587907BF}" type="pres">
      <dgm:prSet presAssocID="{58B0B52E-4C6A-48DE-A130-9ECB89B0C867}" presName="hierChild5" presStyleCnt="0"/>
      <dgm:spPr/>
    </dgm:pt>
    <dgm:pt modelId="{A55A8341-4433-4233-B74C-06758A88E006}" type="pres">
      <dgm:prSet presAssocID="{4D385C3F-0308-41B6-9E06-8387726B1AA9}" presName="hierChild3" presStyleCnt="0"/>
      <dgm:spPr/>
    </dgm:pt>
  </dgm:ptLst>
  <dgm:cxnLst>
    <dgm:cxn modelId="{D9B636B1-B693-4C5D-9642-0708A8A570FC}" type="presOf" srcId="{4D385C3F-0308-41B6-9E06-8387726B1AA9}" destId="{2576E2F9-8D86-4F76-A999-F7912026DE38}" srcOrd="0" destOrd="0" presId="urn:microsoft.com/office/officeart/2008/layout/HalfCircleOrganizationChart"/>
    <dgm:cxn modelId="{633E1CC6-D32C-4AE4-9539-A7DAB94FB769}" srcId="{4D385C3F-0308-41B6-9E06-8387726B1AA9}" destId="{D7CF08BE-898E-438B-8604-2629C72493AB}" srcOrd="0" destOrd="0" parTransId="{BFDB6BBC-EE1F-4A24-9855-4C940142543D}" sibTransId="{F8056F1B-5A94-44E8-A76A-B91EC638C40A}"/>
    <dgm:cxn modelId="{F990FB37-9364-46CF-BA0F-81DE6F24BFEC}" type="presOf" srcId="{58B0B52E-4C6A-48DE-A130-9ECB89B0C867}" destId="{F8145313-4F1B-4BC3-B48F-939A48074092}" srcOrd="0" destOrd="0" presId="urn:microsoft.com/office/officeart/2008/layout/HalfCircleOrganizationChart"/>
    <dgm:cxn modelId="{DC834A13-451F-4AAE-9568-9BD0A98A7700}" type="presOf" srcId="{D7CF08BE-898E-438B-8604-2629C72493AB}" destId="{74301F37-4C9A-4C5C-AFDB-A0FAB0716227}" srcOrd="0" destOrd="0" presId="urn:microsoft.com/office/officeart/2008/layout/HalfCircleOrganizationChart"/>
    <dgm:cxn modelId="{4CA1BDE0-2DE3-4C7B-AFDC-4E1AB8693F31}" type="presOf" srcId="{BFDB6BBC-EE1F-4A24-9855-4C940142543D}" destId="{D0FDCA8A-5FA0-4DC1-8A93-13F9A846D798}" srcOrd="0" destOrd="0" presId="urn:microsoft.com/office/officeart/2008/layout/HalfCircleOrganizationChart"/>
    <dgm:cxn modelId="{5773629F-47CD-4DE5-90F0-1211F9145F91}" srcId="{11ECCAB5-D7F1-4BA3-9363-A2F88E492C84}" destId="{4D385C3F-0308-41B6-9E06-8387726B1AA9}" srcOrd="0" destOrd="0" parTransId="{B943BC60-B47F-4F4F-A8C3-F1600695E85B}" sibTransId="{73FCC7AE-9068-410C-A6FD-15AE885E4F4C}"/>
    <dgm:cxn modelId="{2561A635-C76A-4D3C-88AF-6926A59C562F}" type="presOf" srcId="{D7CF08BE-898E-438B-8604-2629C72493AB}" destId="{2386ECE8-2A62-45B4-9222-5D933712A3C0}" srcOrd="1" destOrd="0" presId="urn:microsoft.com/office/officeart/2008/layout/HalfCircleOrganizationChart"/>
    <dgm:cxn modelId="{C921174F-E6D9-4C61-9C89-70D34CCE0C2D}" type="presOf" srcId="{11ECCAB5-D7F1-4BA3-9363-A2F88E492C84}" destId="{B35FBB57-0CD4-42D1-B846-5F38281FC7FB}" srcOrd="0" destOrd="0" presId="urn:microsoft.com/office/officeart/2008/layout/HalfCircleOrganizationChart"/>
    <dgm:cxn modelId="{635DD53C-C44C-42C7-8EC3-1E2E12E4BC9F}" srcId="{4D385C3F-0308-41B6-9E06-8387726B1AA9}" destId="{58B0B52E-4C6A-48DE-A130-9ECB89B0C867}" srcOrd="1" destOrd="0" parTransId="{1BD8F4D9-6005-424E-B4B2-EE1921D8EF4B}" sibTransId="{7FA9440C-2AD0-4718-8D4E-2ABC32AB6613}"/>
    <dgm:cxn modelId="{B8F2BB47-7793-40E3-BBDA-71BB7A65D3EA}" type="presOf" srcId="{1BD8F4D9-6005-424E-B4B2-EE1921D8EF4B}" destId="{31218CE4-5441-4B2E-A4BC-B3AABC96C1E9}" srcOrd="0" destOrd="0" presId="urn:microsoft.com/office/officeart/2008/layout/HalfCircleOrganizationChart"/>
    <dgm:cxn modelId="{A64810B2-1F24-4CFF-8E3D-1B7450145331}" type="presOf" srcId="{4D385C3F-0308-41B6-9E06-8387726B1AA9}" destId="{FB57D7DC-1431-415E-9168-58AE00D90885}" srcOrd="1" destOrd="0" presId="urn:microsoft.com/office/officeart/2008/layout/HalfCircleOrganizationChart"/>
    <dgm:cxn modelId="{4DC901CD-9B48-41C2-BBE9-0F034EB45B3C}" type="presOf" srcId="{58B0B52E-4C6A-48DE-A130-9ECB89B0C867}" destId="{496AAFA1-EA01-4D6D-9887-2E84B08D8D88}" srcOrd="1" destOrd="0" presId="urn:microsoft.com/office/officeart/2008/layout/HalfCircleOrganizationChart"/>
    <dgm:cxn modelId="{18D90436-297D-46D6-BB45-160242928B73}" type="presParOf" srcId="{B35FBB57-0CD4-42D1-B846-5F38281FC7FB}" destId="{2BC0F996-1D10-4B3B-AFF0-D85E6BC8A8C7}" srcOrd="0" destOrd="0" presId="urn:microsoft.com/office/officeart/2008/layout/HalfCircleOrganizationChart"/>
    <dgm:cxn modelId="{C87FEBD6-E9E0-4B07-82A5-5D98CCE1E196}" type="presParOf" srcId="{2BC0F996-1D10-4B3B-AFF0-D85E6BC8A8C7}" destId="{03113619-219B-4C00-B3CC-096591587C58}" srcOrd="0" destOrd="0" presId="urn:microsoft.com/office/officeart/2008/layout/HalfCircleOrganizationChart"/>
    <dgm:cxn modelId="{2765F2F6-7053-40CC-A0E2-8A3F2E4A7483}" type="presParOf" srcId="{03113619-219B-4C00-B3CC-096591587C58}" destId="{2576E2F9-8D86-4F76-A999-F7912026DE38}" srcOrd="0" destOrd="0" presId="urn:microsoft.com/office/officeart/2008/layout/HalfCircleOrganizationChart"/>
    <dgm:cxn modelId="{1B4E89A8-2715-463D-B559-598B4CAE8209}" type="presParOf" srcId="{03113619-219B-4C00-B3CC-096591587C58}" destId="{8C9BA5AA-F806-4BA7-8858-76E99C40045C}" srcOrd="1" destOrd="0" presId="urn:microsoft.com/office/officeart/2008/layout/HalfCircleOrganizationChart"/>
    <dgm:cxn modelId="{C7080871-0D7C-43EA-A778-A23CFA14271E}" type="presParOf" srcId="{03113619-219B-4C00-B3CC-096591587C58}" destId="{9E5F29B0-B489-4FF1-ABFA-C94452BCBE1F}" srcOrd="2" destOrd="0" presId="urn:microsoft.com/office/officeart/2008/layout/HalfCircleOrganizationChart"/>
    <dgm:cxn modelId="{4924475D-6182-4050-9586-B435C9129643}" type="presParOf" srcId="{03113619-219B-4C00-B3CC-096591587C58}" destId="{FB57D7DC-1431-415E-9168-58AE00D90885}" srcOrd="3" destOrd="0" presId="urn:microsoft.com/office/officeart/2008/layout/HalfCircleOrganizationChart"/>
    <dgm:cxn modelId="{14E072DE-28CB-41C2-B8D8-DDD126742D4B}" type="presParOf" srcId="{2BC0F996-1D10-4B3B-AFF0-D85E6BC8A8C7}" destId="{B58EA221-8698-40A5-9E18-B9EAA65F1E28}" srcOrd="1" destOrd="0" presId="urn:microsoft.com/office/officeart/2008/layout/HalfCircleOrganizationChart"/>
    <dgm:cxn modelId="{DEC4FCBD-569C-466B-8E9A-BBB1D8789F8C}" type="presParOf" srcId="{B58EA221-8698-40A5-9E18-B9EAA65F1E28}" destId="{D0FDCA8A-5FA0-4DC1-8A93-13F9A846D798}" srcOrd="0" destOrd="0" presId="urn:microsoft.com/office/officeart/2008/layout/HalfCircleOrganizationChart"/>
    <dgm:cxn modelId="{B4D8D21A-B0FE-4C7A-BC87-669A8D84B246}" type="presParOf" srcId="{B58EA221-8698-40A5-9E18-B9EAA65F1E28}" destId="{A6F9D443-C965-4A23-817C-165008EB8650}" srcOrd="1" destOrd="0" presId="urn:microsoft.com/office/officeart/2008/layout/HalfCircleOrganizationChart"/>
    <dgm:cxn modelId="{E867479D-A4B0-4D8D-A0E1-4C0B13A61972}" type="presParOf" srcId="{A6F9D443-C965-4A23-817C-165008EB8650}" destId="{EE927C28-5E10-466C-9848-95B7F14AC670}" srcOrd="0" destOrd="0" presId="urn:microsoft.com/office/officeart/2008/layout/HalfCircleOrganizationChart"/>
    <dgm:cxn modelId="{AC94AF64-DDB5-443A-8339-B2DD363016B1}" type="presParOf" srcId="{EE927C28-5E10-466C-9848-95B7F14AC670}" destId="{74301F37-4C9A-4C5C-AFDB-A0FAB0716227}" srcOrd="0" destOrd="0" presId="urn:microsoft.com/office/officeart/2008/layout/HalfCircleOrganizationChart"/>
    <dgm:cxn modelId="{1920EDCB-7A88-40DC-81D3-7B20EC2B5887}" type="presParOf" srcId="{EE927C28-5E10-466C-9848-95B7F14AC670}" destId="{6D1B336C-E513-44B3-B596-A1200C5A6CE3}" srcOrd="1" destOrd="0" presId="urn:microsoft.com/office/officeart/2008/layout/HalfCircleOrganizationChart"/>
    <dgm:cxn modelId="{E3217B3C-2965-48EF-88A2-C65652AC7611}" type="presParOf" srcId="{EE927C28-5E10-466C-9848-95B7F14AC670}" destId="{4BDB0E54-0AF3-416B-A403-F756DBEB3463}" srcOrd="2" destOrd="0" presId="urn:microsoft.com/office/officeart/2008/layout/HalfCircleOrganizationChart"/>
    <dgm:cxn modelId="{F0BE1FFB-6FE2-4418-8A41-D5FD8AA84B6B}" type="presParOf" srcId="{EE927C28-5E10-466C-9848-95B7F14AC670}" destId="{2386ECE8-2A62-45B4-9222-5D933712A3C0}" srcOrd="3" destOrd="0" presId="urn:microsoft.com/office/officeart/2008/layout/HalfCircleOrganizationChart"/>
    <dgm:cxn modelId="{0B4C1D3E-2AF5-4975-9EF8-5E4EF8CCA253}" type="presParOf" srcId="{A6F9D443-C965-4A23-817C-165008EB8650}" destId="{55663581-5990-4AFF-BE73-69B5CB7A9D1B}" srcOrd="1" destOrd="0" presId="urn:microsoft.com/office/officeart/2008/layout/HalfCircleOrganizationChart"/>
    <dgm:cxn modelId="{3CE490C8-8F90-43D4-9384-E9AF328A9DB6}" type="presParOf" srcId="{A6F9D443-C965-4A23-817C-165008EB8650}" destId="{47F912C4-72B9-4FFF-971F-DC7FDDEE51A6}" srcOrd="2" destOrd="0" presId="urn:microsoft.com/office/officeart/2008/layout/HalfCircleOrganizationChart"/>
    <dgm:cxn modelId="{0A300F90-3126-47D6-BD5B-5B725A07FD89}" type="presParOf" srcId="{B58EA221-8698-40A5-9E18-B9EAA65F1E28}" destId="{31218CE4-5441-4B2E-A4BC-B3AABC96C1E9}" srcOrd="2" destOrd="0" presId="urn:microsoft.com/office/officeart/2008/layout/HalfCircleOrganizationChart"/>
    <dgm:cxn modelId="{09ECA8C6-6D96-435D-96D4-169F42CD7EA1}" type="presParOf" srcId="{B58EA221-8698-40A5-9E18-B9EAA65F1E28}" destId="{119E3D5F-3E4B-4715-890C-C8F1A1A1B676}" srcOrd="3" destOrd="0" presId="urn:microsoft.com/office/officeart/2008/layout/HalfCircleOrganizationChart"/>
    <dgm:cxn modelId="{EA366DB2-B180-4CD1-B9C0-9458F3A1F5CC}" type="presParOf" srcId="{119E3D5F-3E4B-4715-890C-C8F1A1A1B676}" destId="{1305EF4B-795D-4F5F-AE91-376582A6CCC8}" srcOrd="0" destOrd="0" presId="urn:microsoft.com/office/officeart/2008/layout/HalfCircleOrganizationChart"/>
    <dgm:cxn modelId="{AA174DDD-AC88-41D8-B36E-35CEB7CFCBA1}" type="presParOf" srcId="{1305EF4B-795D-4F5F-AE91-376582A6CCC8}" destId="{F8145313-4F1B-4BC3-B48F-939A48074092}" srcOrd="0" destOrd="0" presId="urn:microsoft.com/office/officeart/2008/layout/HalfCircleOrganizationChart"/>
    <dgm:cxn modelId="{D5215032-CFB3-4814-B680-F078529C4A43}" type="presParOf" srcId="{1305EF4B-795D-4F5F-AE91-376582A6CCC8}" destId="{A4888930-BBBA-4907-9964-AF1B37A53DDB}" srcOrd="1" destOrd="0" presId="urn:microsoft.com/office/officeart/2008/layout/HalfCircleOrganizationChart"/>
    <dgm:cxn modelId="{5DF16BBC-5A5F-418D-80A8-FEE4E03B3ABA}" type="presParOf" srcId="{1305EF4B-795D-4F5F-AE91-376582A6CCC8}" destId="{CFD07514-A271-49CE-85B0-396157FE4CE7}" srcOrd="2" destOrd="0" presId="urn:microsoft.com/office/officeart/2008/layout/HalfCircleOrganizationChart"/>
    <dgm:cxn modelId="{7EC25377-841E-498F-A872-FB74977626A6}" type="presParOf" srcId="{1305EF4B-795D-4F5F-AE91-376582A6CCC8}" destId="{496AAFA1-EA01-4D6D-9887-2E84B08D8D88}" srcOrd="3" destOrd="0" presId="urn:microsoft.com/office/officeart/2008/layout/HalfCircleOrganizationChart"/>
    <dgm:cxn modelId="{73F5C295-A763-4261-8815-A85710B577DE}" type="presParOf" srcId="{119E3D5F-3E4B-4715-890C-C8F1A1A1B676}" destId="{96EA2CB5-A939-416A-A34D-A04FC23B9CF2}" srcOrd="1" destOrd="0" presId="urn:microsoft.com/office/officeart/2008/layout/HalfCircleOrganizationChart"/>
    <dgm:cxn modelId="{7B8996BA-4A1F-4364-A9DF-DC3D9B0D0D15}" type="presParOf" srcId="{119E3D5F-3E4B-4715-890C-C8F1A1A1B676}" destId="{9BEADEE4-8738-43B0-91E5-5047587907BF}" srcOrd="2" destOrd="0" presId="urn:microsoft.com/office/officeart/2008/layout/HalfCircleOrganizationChart"/>
    <dgm:cxn modelId="{49342ED6-93C7-4561-8C7F-F9D8D257514D}" type="presParOf" srcId="{2BC0F996-1D10-4B3B-AFF0-D85E6BC8A8C7}" destId="{A55A8341-4433-4233-B74C-06758A88E006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ECCAB5-D7F1-4BA3-9363-A2F88E492C84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CF08BE-898E-438B-8604-2629C72493AB}">
      <dgm:prSet phldrT="[Text]"/>
      <dgm:spPr/>
      <dgm:t>
        <a:bodyPr/>
        <a:lstStyle/>
        <a:p>
          <a:r>
            <a:rPr lang="en-US" b="1" dirty="0" err="1" smtClean="0">
              <a:solidFill>
                <a:srgbClr val="0070C0"/>
              </a:solidFill>
            </a:rPr>
            <a:t>Bicinchoninic</a:t>
          </a:r>
          <a:r>
            <a:rPr lang="en-US" b="1" dirty="0" smtClean="0">
              <a:solidFill>
                <a:srgbClr val="0070C0"/>
              </a:solidFill>
            </a:rPr>
            <a:t> acid method</a:t>
          </a:r>
          <a:endParaRPr lang="en-US" b="1" dirty="0">
            <a:solidFill>
              <a:srgbClr val="0070C0"/>
            </a:solidFill>
          </a:endParaRPr>
        </a:p>
      </dgm:t>
    </dgm:pt>
    <dgm:pt modelId="{BFDB6BBC-EE1F-4A24-9855-4C940142543D}" type="parTrans" cxnId="{633E1CC6-D32C-4AE4-9539-A7DAB94FB769}">
      <dgm:prSet/>
      <dgm:spPr/>
      <dgm:t>
        <a:bodyPr/>
        <a:lstStyle/>
        <a:p>
          <a:endParaRPr lang="en-US"/>
        </a:p>
      </dgm:t>
    </dgm:pt>
    <dgm:pt modelId="{F8056F1B-5A94-44E8-A76A-B91EC638C40A}" type="sibTrans" cxnId="{633E1CC6-D32C-4AE4-9539-A7DAB94FB769}">
      <dgm:prSet/>
      <dgm:spPr/>
      <dgm:t>
        <a:bodyPr/>
        <a:lstStyle/>
        <a:p>
          <a:endParaRPr lang="en-US"/>
        </a:p>
      </dgm:t>
    </dgm:pt>
    <dgm:pt modelId="{BA847B9B-7175-4111-8ECA-47F42C2C8174}">
      <dgm:prSet phldrT="[Text]"/>
      <dgm:spPr/>
      <dgm:t>
        <a:bodyPr/>
        <a:lstStyle/>
        <a:p>
          <a:r>
            <a:rPr lang="en-US" b="1" dirty="0" err="1" smtClean="0">
              <a:solidFill>
                <a:srgbClr val="0070C0"/>
              </a:solidFill>
            </a:rPr>
            <a:t>lowry</a:t>
          </a:r>
          <a:endParaRPr lang="en-US" b="1" dirty="0">
            <a:solidFill>
              <a:srgbClr val="0070C0"/>
            </a:solidFill>
          </a:endParaRPr>
        </a:p>
      </dgm:t>
    </dgm:pt>
    <dgm:pt modelId="{518538C2-47A0-44CE-AEE1-02C1D18D7603}" type="parTrans" cxnId="{60FC3681-E190-4FCD-B310-333041ED52B5}">
      <dgm:prSet/>
      <dgm:spPr/>
      <dgm:t>
        <a:bodyPr/>
        <a:lstStyle/>
        <a:p>
          <a:endParaRPr lang="en-US"/>
        </a:p>
      </dgm:t>
    </dgm:pt>
    <dgm:pt modelId="{9FDA6F61-FA55-4B44-8C73-A9A5BDF43610}" type="sibTrans" cxnId="{60FC3681-E190-4FCD-B310-333041ED52B5}">
      <dgm:prSet/>
      <dgm:spPr/>
      <dgm:t>
        <a:bodyPr/>
        <a:lstStyle/>
        <a:p>
          <a:endParaRPr lang="en-US"/>
        </a:p>
      </dgm:t>
    </dgm:pt>
    <dgm:pt modelId="{90FCB787-7A37-4032-B8DB-A24470E054F8}">
      <dgm:prSet phldrT="[Text]"/>
      <dgm:spPr/>
      <dgm:t>
        <a:bodyPr/>
        <a:lstStyle/>
        <a:p>
          <a:r>
            <a:rPr lang="en-US" b="1" dirty="0" smtClean="0">
              <a:solidFill>
                <a:srgbClr val="0070C0"/>
              </a:solidFill>
            </a:rPr>
            <a:t>Bradford</a:t>
          </a:r>
          <a:endParaRPr lang="en-US" b="1" dirty="0">
            <a:solidFill>
              <a:srgbClr val="0070C0"/>
            </a:solidFill>
          </a:endParaRPr>
        </a:p>
      </dgm:t>
    </dgm:pt>
    <dgm:pt modelId="{726D64DD-9596-439C-B6A6-E83D1D9EC60F}" type="parTrans" cxnId="{04B56600-63C8-4A0A-BFFD-408FD984D1C4}">
      <dgm:prSet/>
      <dgm:spPr/>
      <dgm:t>
        <a:bodyPr/>
        <a:lstStyle/>
        <a:p>
          <a:endParaRPr lang="en-US"/>
        </a:p>
      </dgm:t>
    </dgm:pt>
    <dgm:pt modelId="{8B5D351B-A823-4C8A-B053-6D94E56B1E8D}" type="sibTrans" cxnId="{04B56600-63C8-4A0A-BFFD-408FD984D1C4}">
      <dgm:prSet/>
      <dgm:spPr/>
      <dgm:t>
        <a:bodyPr/>
        <a:lstStyle/>
        <a:p>
          <a:endParaRPr lang="en-US"/>
        </a:p>
      </dgm:t>
    </dgm:pt>
    <dgm:pt modelId="{58B0B52E-4C6A-48DE-A130-9ECB89B0C867}">
      <dgm:prSet/>
      <dgm:spPr/>
      <dgm:t>
        <a:bodyPr/>
        <a:lstStyle/>
        <a:p>
          <a:r>
            <a:rPr lang="en-US" b="1" dirty="0" smtClean="0">
              <a:solidFill>
                <a:srgbClr val="0070C0"/>
              </a:solidFill>
            </a:rPr>
            <a:t>Warburg </a:t>
          </a:r>
          <a:r>
            <a:rPr lang="en-US" b="1" dirty="0" err="1" smtClean="0">
              <a:solidFill>
                <a:srgbClr val="0070C0"/>
              </a:solidFill>
            </a:rPr>
            <a:t>christian</a:t>
          </a:r>
          <a:r>
            <a:rPr lang="en-US" b="1" dirty="0" smtClean="0">
              <a:solidFill>
                <a:srgbClr val="0070C0"/>
              </a:solidFill>
            </a:rPr>
            <a:t> </a:t>
          </a:r>
        </a:p>
        <a:p>
          <a:r>
            <a:rPr lang="en-US" b="1" dirty="0" smtClean="0">
              <a:solidFill>
                <a:srgbClr val="0070C0"/>
              </a:solidFill>
            </a:rPr>
            <a:t>(A280/A260)</a:t>
          </a:r>
          <a:endParaRPr lang="en-US" b="1" dirty="0">
            <a:solidFill>
              <a:srgbClr val="0070C0"/>
            </a:solidFill>
          </a:endParaRPr>
        </a:p>
      </dgm:t>
    </dgm:pt>
    <dgm:pt modelId="{1BD8F4D9-6005-424E-B4B2-EE1921D8EF4B}" type="parTrans" cxnId="{635DD53C-C44C-42C7-8EC3-1E2E12E4BC9F}">
      <dgm:prSet/>
      <dgm:spPr/>
      <dgm:t>
        <a:bodyPr/>
        <a:lstStyle/>
        <a:p>
          <a:endParaRPr lang="en-US"/>
        </a:p>
      </dgm:t>
    </dgm:pt>
    <dgm:pt modelId="{7FA9440C-2AD0-4718-8D4E-2ABC32AB6613}" type="sibTrans" cxnId="{635DD53C-C44C-42C7-8EC3-1E2E12E4BC9F}">
      <dgm:prSet/>
      <dgm:spPr/>
      <dgm:t>
        <a:bodyPr/>
        <a:lstStyle/>
        <a:p>
          <a:endParaRPr lang="en-US"/>
        </a:p>
      </dgm:t>
    </dgm:pt>
    <dgm:pt modelId="{4D385C3F-0308-41B6-9E06-8387726B1AA9}">
      <dgm:prSet phldrT="[Text]" phldr="1"/>
      <dgm:spPr>
        <a:solidFill>
          <a:schemeClr val="bg1">
            <a:lumMod val="65000"/>
          </a:schemeClr>
        </a:solidFill>
        <a:ln>
          <a:solidFill>
            <a:schemeClr val="accent1"/>
          </a:solidFill>
        </a:ln>
      </dgm:spPr>
      <dgm:t>
        <a:bodyPr/>
        <a:lstStyle/>
        <a:p>
          <a:endParaRPr lang="en-US" dirty="0"/>
        </a:p>
      </dgm:t>
    </dgm:pt>
    <dgm:pt modelId="{73FCC7AE-9068-410C-A6FD-15AE885E4F4C}" type="sibTrans" cxnId="{5773629F-47CD-4DE5-90F0-1211F9145F91}">
      <dgm:prSet/>
      <dgm:spPr/>
      <dgm:t>
        <a:bodyPr/>
        <a:lstStyle/>
        <a:p>
          <a:endParaRPr lang="en-US"/>
        </a:p>
      </dgm:t>
    </dgm:pt>
    <dgm:pt modelId="{B943BC60-B47F-4F4F-A8C3-F1600695E85B}" type="parTrans" cxnId="{5773629F-47CD-4DE5-90F0-1211F9145F91}">
      <dgm:prSet/>
      <dgm:spPr/>
      <dgm:t>
        <a:bodyPr/>
        <a:lstStyle/>
        <a:p>
          <a:endParaRPr lang="en-US"/>
        </a:p>
      </dgm:t>
    </dgm:pt>
    <dgm:pt modelId="{B35FBB57-0CD4-42D1-B846-5F38281FC7FB}" type="pres">
      <dgm:prSet presAssocID="{11ECCAB5-D7F1-4BA3-9363-A2F88E492C84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BC0F996-1D10-4B3B-AFF0-D85E6BC8A8C7}" type="pres">
      <dgm:prSet presAssocID="{4D385C3F-0308-41B6-9E06-8387726B1AA9}" presName="hierRoot1" presStyleCnt="0">
        <dgm:presLayoutVars>
          <dgm:hierBranch val="init"/>
        </dgm:presLayoutVars>
      </dgm:prSet>
      <dgm:spPr/>
    </dgm:pt>
    <dgm:pt modelId="{03113619-219B-4C00-B3CC-096591587C58}" type="pres">
      <dgm:prSet presAssocID="{4D385C3F-0308-41B6-9E06-8387726B1AA9}" presName="rootComposite1" presStyleCnt="0"/>
      <dgm:spPr/>
    </dgm:pt>
    <dgm:pt modelId="{2576E2F9-8D86-4F76-A999-F7912026DE38}" type="pres">
      <dgm:prSet presAssocID="{4D385C3F-0308-41B6-9E06-8387726B1AA9}" presName="rootText1" presStyleLbl="alignAcc1" presStyleIdx="0" presStyleCnt="0" custFlipVert="1" custFlipHor="1" custScaleX="34332" custScaleY="232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9BA5AA-F806-4BA7-8858-76E99C40045C}" type="pres">
      <dgm:prSet presAssocID="{4D385C3F-0308-41B6-9E06-8387726B1AA9}" presName="topArc1" presStyleLbl="parChTrans1D1" presStyleIdx="0" presStyleCnt="10"/>
      <dgm:spPr/>
      <dgm:t>
        <a:bodyPr/>
        <a:lstStyle/>
        <a:p>
          <a:endParaRPr lang="en-US"/>
        </a:p>
      </dgm:t>
    </dgm:pt>
    <dgm:pt modelId="{9E5F29B0-B489-4FF1-ABFA-C94452BCBE1F}" type="pres">
      <dgm:prSet presAssocID="{4D385C3F-0308-41B6-9E06-8387726B1AA9}" presName="bottomArc1" presStyleLbl="parChTrans1D1" presStyleIdx="1" presStyleCnt="10"/>
      <dgm:spPr/>
    </dgm:pt>
    <dgm:pt modelId="{FB57D7DC-1431-415E-9168-58AE00D90885}" type="pres">
      <dgm:prSet presAssocID="{4D385C3F-0308-41B6-9E06-8387726B1AA9}" presName="topConnNode1" presStyleLbl="node1" presStyleIdx="0" presStyleCnt="0"/>
      <dgm:spPr/>
      <dgm:t>
        <a:bodyPr/>
        <a:lstStyle/>
        <a:p>
          <a:endParaRPr lang="en-US"/>
        </a:p>
      </dgm:t>
    </dgm:pt>
    <dgm:pt modelId="{B58EA221-8698-40A5-9E18-B9EAA65F1E28}" type="pres">
      <dgm:prSet presAssocID="{4D385C3F-0308-41B6-9E06-8387726B1AA9}" presName="hierChild2" presStyleCnt="0"/>
      <dgm:spPr/>
    </dgm:pt>
    <dgm:pt modelId="{D0FDCA8A-5FA0-4DC1-8A93-13F9A846D798}" type="pres">
      <dgm:prSet presAssocID="{BFDB6BBC-EE1F-4A24-9855-4C940142543D}" presName="Name28" presStyleLbl="parChTrans1D2" presStyleIdx="0" presStyleCnt="4"/>
      <dgm:spPr/>
      <dgm:t>
        <a:bodyPr/>
        <a:lstStyle/>
        <a:p>
          <a:endParaRPr lang="en-US"/>
        </a:p>
      </dgm:t>
    </dgm:pt>
    <dgm:pt modelId="{A6F9D443-C965-4A23-817C-165008EB8650}" type="pres">
      <dgm:prSet presAssocID="{D7CF08BE-898E-438B-8604-2629C72493AB}" presName="hierRoot2" presStyleCnt="0">
        <dgm:presLayoutVars>
          <dgm:hierBranch val="init"/>
        </dgm:presLayoutVars>
      </dgm:prSet>
      <dgm:spPr/>
    </dgm:pt>
    <dgm:pt modelId="{EE927C28-5E10-466C-9848-95B7F14AC670}" type="pres">
      <dgm:prSet presAssocID="{D7CF08BE-898E-438B-8604-2629C72493AB}" presName="rootComposite2" presStyleCnt="0"/>
      <dgm:spPr/>
    </dgm:pt>
    <dgm:pt modelId="{74301F37-4C9A-4C5C-AFDB-A0FAB0716227}" type="pres">
      <dgm:prSet presAssocID="{D7CF08BE-898E-438B-8604-2629C72493AB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1B336C-E513-44B3-B596-A1200C5A6CE3}" type="pres">
      <dgm:prSet presAssocID="{D7CF08BE-898E-438B-8604-2629C72493AB}" presName="topArc2" presStyleLbl="parChTrans1D1" presStyleIdx="2" presStyleCnt="10"/>
      <dgm:spPr/>
    </dgm:pt>
    <dgm:pt modelId="{4BDB0E54-0AF3-416B-A403-F756DBEB3463}" type="pres">
      <dgm:prSet presAssocID="{D7CF08BE-898E-438B-8604-2629C72493AB}" presName="bottomArc2" presStyleLbl="parChTrans1D1" presStyleIdx="3" presStyleCnt="10"/>
      <dgm:spPr/>
    </dgm:pt>
    <dgm:pt modelId="{2386ECE8-2A62-45B4-9222-5D933712A3C0}" type="pres">
      <dgm:prSet presAssocID="{D7CF08BE-898E-438B-8604-2629C72493AB}" presName="topConnNode2" presStyleLbl="node2" presStyleIdx="0" presStyleCnt="0"/>
      <dgm:spPr/>
      <dgm:t>
        <a:bodyPr/>
        <a:lstStyle/>
        <a:p>
          <a:endParaRPr lang="en-US"/>
        </a:p>
      </dgm:t>
    </dgm:pt>
    <dgm:pt modelId="{55663581-5990-4AFF-BE73-69B5CB7A9D1B}" type="pres">
      <dgm:prSet presAssocID="{D7CF08BE-898E-438B-8604-2629C72493AB}" presName="hierChild4" presStyleCnt="0"/>
      <dgm:spPr/>
    </dgm:pt>
    <dgm:pt modelId="{47F912C4-72B9-4FFF-971F-DC7FDDEE51A6}" type="pres">
      <dgm:prSet presAssocID="{D7CF08BE-898E-438B-8604-2629C72493AB}" presName="hierChild5" presStyleCnt="0"/>
      <dgm:spPr/>
    </dgm:pt>
    <dgm:pt modelId="{C8B63B35-9AEB-4081-B405-ED8FC2CA6A0B}" type="pres">
      <dgm:prSet presAssocID="{518538C2-47A0-44CE-AEE1-02C1D18D7603}" presName="Name28" presStyleLbl="parChTrans1D2" presStyleIdx="1" presStyleCnt="4"/>
      <dgm:spPr/>
      <dgm:t>
        <a:bodyPr/>
        <a:lstStyle/>
        <a:p>
          <a:endParaRPr lang="en-US"/>
        </a:p>
      </dgm:t>
    </dgm:pt>
    <dgm:pt modelId="{25DAAE72-C259-4FC5-97D8-1D5BC63F0677}" type="pres">
      <dgm:prSet presAssocID="{BA847B9B-7175-4111-8ECA-47F42C2C8174}" presName="hierRoot2" presStyleCnt="0">
        <dgm:presLayoutVars>
          <dgm:hierBranch val="init"/>
        </dgm:presLayoutVars>
      </dgm:prSet>
      <dgm:spPr/>
    </dgm:pt>
    <dgm:pt modelId="{E23413FC-498A-41CE-B0EC-1DB72F5715A1}" type="pres">
      <dgm:prSet presAssocID="{BA847B9B-7175-4111-8ECA-47F42C2C8174}" presName="rootComposite2" presStyleCnt="0"/>
      <dgm:spPr/>
    </dgm:pt>
    <dgm:pt modelId="{EBE35AB1-7135-4C57-835B-86846AD963EF}" type="pres">
      <dgm:prSet presAssocID="{BA847B9B-7175-4111-8ECA-47F42C2C8174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44A8CC9-DA68-4645-AE67-0421674109BB}" type="pres">
      <dgm:prSet presAssocID="{BA847B9B-7175-4111-8ECA-47F42C2C8174}" presName="topArc2" presStyleLbl="parChTrans1D1" presStyleIdx="4" presStyleCnt="10"/>
      <dgm:spPr/>
    </dgm:pt>
    <dgm:pt modelId="{A02D784D-DC2F-474A-ABFC-0CF92709A064}" type="pres">
      <dgm:prSet presAssocID="{BA847B9B-7175-4111-8ECA-47F42C2C8174}" presName="bottomArc2" presStyleLbl="parChTrans1D1" presStyleIdx="5" presStyleCnt="10"/>
      <dgm:spPr/>
    </dgm:pt>
    <dgm:pt modelId="{D9397173-3917-4C0F-AA99-595816DF9929}" type="pres">
      <dgm:prSet presAssocID="{BA847B9B-7175-4111-8ECA-47F42C2C8174}" presName="topConnNode2" presStyleLbl="node2" presStyleIdx="0" presStyleCnt="0"/>
      <dgm:spPr/>
      <dgm:t>
        <a:bodyPr/>
        <a:lstStyle/>
        <a:p>
          <a:endParaRPr lang="en-US"/>
        </a:p>
      </dgm:t>
    </dgm:pt>
    <dgm:pt modelId="{C766D871-8E6C-4509-8472-F9500FB5472B}" type="pres">
      <dgm:prSet presAssocID="{BA847B9B-7175-4111-8ECA-47F42C2C8174}" presName="hierChild4" presStyleCnt="0"/>
      <dgm:spPr/>
    </dgm:pt>
    <dgm:pt modelId="{D2D00A01-2639-4F8E-81C7-78BE7650AEC6}" type="pres">
      <dgm:prSet presAssocID="{BA847B9B-7175-4111-8ECA-47F42C2C8174}" presName="hierChild5" presStyleCnt="0"/>
      <dgm:spPr/>
    </dgm:pt>
    <dgm:pt modelId="{BCA019A1-6834-4D73-B6B6-FB05CB826836}" type="pres">
      <dgm:prSet presAssocID="{726D64DD-9596-439C-B6A6-E83D1D9EC60F}" presName="Name28" presStyleLbl="parChTrans1D2" presStyleIdx="2" presStyleCnt="4"/>
      <dgm:spPr/>
      <dgm:t>
        <a:bodyPr/>
        <a:lstStyle/>
        <a:p>
          <a:endParaRPr lang="en-US"/>
        </a:p>
      </dgm:t>
    </dgm:pt>
    <dgm:pt modelId="{823AC04C-F7BB-4EDE-9645-F3611A611C6B}" type="pres">
      <dgm:prSet presAssocID="{90FCB787-7A37-4032-B8DB-A24470E054F8}" presName="hierRoot2" presStyleCnt="0">
        <dgm:presLayoutVars>
          <dgm:hierBranch val="init"/>
        </dgm:presLayoutVars>
      </dgm:prSet>
      <dgm:spPr/>
    </dgm:pt>
    <dgm:pt modelId="{E5CFFF6C-C446-4EBE-9A92-61EF26F28B78}" type="pres">
      <dgm:prSet presAssocID="{90FCB787-7A37-4032-B8DB-A24470E054F8}" presName="rootComposite2" presStyleCnt="0"/>
      <dgm:spPr/>
    </dgm:pt>
    <dgm:pt modelId="{312FC7AC-BD10-4ACE-AEAF-6BEC15ACE3D8}" type="pres">
      <dgm:prSet presAssocID="{90FCB787-7A37-4032-B8DB-A24470E054F8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55A6D2-7A09-430C-8BDF-9538289C6F7D}" type="pres">
      <dgm:prSet presAssocID="{90FCB787-7A37-4032-B8DB-A24470E054F8}" presName="topArc2" presStyleLbl="parChTrans1D1" presStyleIdx="6" presStyleCnt="10"/>
      <dgm:spPr/>
    </dgm:pt>
    <dgm:pt modelId="{9FD28633-31ED-4167-A25B-C5736A521469}" type="pres">
      <dgm:prSet presAssocID="{90FCB787-7A37-4032-B8DB-A24470E054F8}" presName="bottomArc2" presStyleLbl="parChTrans1D1" presStyleIdx="7" presStyleCnt="10"/>
      <dgm:spPr/>
    </dgm:pt>
    <dgm:pt modelId="{B7F48253-1450-4101-8724-7A6078450112}" type="pres">
      <dgm:prSet presAssocID="{90FCB787-7A37-4032-B8DB-A24470E054F8}" presName="topConnNode2" presStyleLbl="node2" presStyleIdx="0" presStyleCnt="0"/>
      <dgm:spPr/>
      <dgm:t>
        <a:bodyPr/>
        <a:lstStyle/>
        <a:p>
          <a:endParaRPr lang="en-US"/>
        </a:p>
      </dgm:t>
    </dgm:pt>
    <dgm:pt modelId="{3C95D74B-DAAD-4793-9A30-ABB00F4387C8}" type="pres">
      <dgm:prSet presAssocID="{90FCB787-7A37-4032-B8DB-A24470E054F8}" presName="hierChild4" presStyleCnt="0"/>
      <dgm:spPr/>
    </dgm:pt>
    <dgm:pt modelId="{23983812-20BB-420C-A53C-42D84BFF7EE3}" type="pres">
      <dgm:prSet presAssocID="{90FCB787-7A37-4032-B8DB-A24470E054F8}" presName="hierChild5" presStyleCnt="0"/>
      <dgm:spPr/>
    </dgm:pt>
    <dgm:pt modelId="{31218CE4-5441-4B2E-A4BC-B3AABC96C1E9}" type="pres">
      <dgm:prSet presAssocID="{1BD8F4D9-6005-424E-B4B2-EE1921D8EF4B}" presName="Name28" presStyleLbl="parChTrans1D2" presStyleIdx="3" presStyleCnt="4"/>
      <dgm:spPr/>
      <dgm:t>
        <a:bodyPr/>
        <a:lstStyle/>
        <a:p>
          <a:endParaRPr lang="en-US"/>
        </a:p>
      </dgm:t>
    </dgm:pt>
    <dgm:pt modelId="{119E3D5F-3E4B-4715-890C-C8F1A1A1B676}" type="pres">
      <dgm:prSet presAssocID="{58B0B52E-4C6A-48DE-A130-9ECB89B0C867}" presName="hierRoot2" presStyleCnt="0">
        <dgm:presLayoutVars>
          <dgm:hierBranch val="init"/>
        </dgm:presLayoutVars>
      </dgm:prSet>
      <dgm:spPr/>
    </dgm:pt>
    <dgm:pt modelId="{1305EF4B-795D-4F5F-AE91-376582A6CCC8}" type="pres">
      <dgm:prSet presAssocID="{58B0B52E-4C6A-48DE-A130-9ECB89B0C867}" presName="rootComposite2" presStyleCnt="0"/>
      <dgm:spPr/>
    </dgm:pt>
    <dgm:pt modelId="{F8145313-4F1B-4BC3-B48F-939A48074092}" type="pres">
      <dgm:prSet presAssocID="{58B0B52E-4C6A-48DE-A130-9ECB89B0C867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888930-BBBA-4907-9964-AF1B37A53DDB}" type="pres">
      <dgm:prSet presAssocID="{58B0B52E-4C6A-48DE-A130-9ECB89B0C867}" presName="topArc2" presStyleLbl="parChTrans1D1" presStyleIdx="8" presStyleCnt="10"/>
      <dgm:spPr/>
    </dgm:pt>
    <dgm:pt modelId="{CFD07514-A271-49CE-85B0-396157FE4CE7}" type="pres">
      <dgm:prSet presAssocID="{58B0B52E-4C6A-48DE-A130-9ECB89B0C867}" presName="bottomArc2" presStyleLbl="parChTrans1D1" presStyleIdx="9" presStyleCnt="10"/>
      <dgm:spPr/>
    </dgm:pt>
    <dgm:pt modelId="{496AAFA1-EA01-4D6D-9887-2E84B08D8D88}" type="pres">
      <dgm:prSet presAssocID="{58B0B52E-4C6A-48DE-A130-9ECB89B0C867}" presName="topConnNode2" presStyleLbl="node2" presStyleIdx="0" presStyleCnt="0"/>
      <dgm:spPr/>
      <dgm:t>
        <a:bodyPr/>
        <a:lstStyle/>
        <a:p>
          <a:endParaRPr lang="en-US"/>
        </a:p>
      </dgm:t>
    </dgm:pt>
    <dgm:pt modelId="{96EA2CB5-A939-416A-A34D-A04FC23B9CF2}" type="pres">
      <dgm:prSet presAssocID="{58B0B52E-4C6A-48DE-A130-9ECB89B0C867}" presName="hierChild4" presStyleCnt="0"/>
      <dgm:spPr/>
    </dgm:pt>
    <dgm:pt modelId="{9BEADEE4-8738-43B0-91E5-5047587907BF}" type="pres">
      <dgm:prSet presAssocID="{58B0B52E-4C6A-48DE-A130-9ECB89B0C867}" presName="hierChild5" presStyleCnt="0"/>
      <dgm:spPr/>
    </dgm:pt>
    <dgm:pt modelId="{A55A8341-4433-4233-B74C-06758A88E006}" type="pres">
      <dgm:prSet presAssocID="{4D385C3F-0308-41B6-9E06-8387726B1AA9}" presName="hierChild3" presStyleCnt="0"/>
      <dgm:spPr/>
    </dgm:pt>
  </dgm:ptLst>
  <dgm:cxnLst>
    <dgm:cxn modelId="{633E1CC6-D32C-4AE4-9539-A7DAB94FB769}" srcId="{4D385C3F-0308-41B6-9E06-8387726B1AA9}" destId="{D7CF08BE-898E-438B-8604-2629C72493AB}" srcOrd="0" destOrd="0" parTransId="{BFDB6BBC-EE1F-4A24-9855-4C940142543D}" sibTransId="{F8056F1B-5A94-44E8-A76A-B91EC638C40A}"/>
    <dgm:cxn modelId="{B8F2BB47-7793-40E3-BBDA-71BB7A65D3EA}" type="presOf" srcId="{1BD8F4D9-6005-424E-B4B2-EE1921D8EF4B}" destId="{31218CE4-5441-4B2E-A4BC-B3AABC96C1E9}" srcOrd="0" destOrd="0" presId="urn:microsoft.com/office/officeart/2008/layout/HalfCircleOrganizationChart"/>
    <dgm:cxn modelId="{60FC3681-E190-4FCD-B310-333041ED52B5}" srcId="{4D385C3F-0308-41B6-9E06-8387726B1AA9}" destId="{BA847B9B-7175-4111-8ECA-47F42C2C8174}" srcOrd="1" destOrd="0" parTransId="{518538C2-47A0-44CE-AEE1-02C1D18D7603}" sibTransId="{9FDA6F61-FA55-4B44-8C73-A9A5BDF43610}"/>
    <dgm:cxn modelId="{A1A69E0D-ED20-46F9-BB05-F78127218953}" type="presOf" srcId="{BA847B9B-7175-4111-8ECA-47F42C2C8174}" destId="{EBE35AB1-7135-4C57-835B-86846AD963EF}" srcOrd="0" destOrd="0" presId="urn:microsoft.com/office/officeart/2008/layout/HalfCircleOrganizationChart"/>
    <dgm:cxn modelId="{33F08ABC-77E4-4323-B8EE-96F747E6B2BF}" type="presOf" srcId="{90FCB787-7A37-4032-B8DB-A24470E054F8}" destId="{312FC7AC-BD10-4ACE-AEAF-6BEC15ACE3D8}" srcOrd="0" destOrd="0" presId="urn:microsoft.com/office/officeart/2008/layout/HalfCircleOrganizationChart"/>
    <dgm:cxn modelId="{2561A635-C76A-4D3C-88AF-6926A59C562F}" type="presOf" srcId="{D7CF08BE-898E-438B-8604-2629C72493AB}" destId="{2386ECE8-2A62-45B4-9222-5D933712A3C0}" srcOrd="1" destOrd="0" presId="urn:microsoft.com/office/officeart/2008/layout/HalfCircleOrganizationChart"/>
    <dgm:cxn modelId="{C030DBB9-0984-4CF9-95AB-EEBFC4E7D090}" type="presOf" srcId="{726D64DD-9596-439C-B6A6-E83D1D9EC60F}" destId="{BCA019A1-6834-4D73-B6B6-FB05CB826836}" srcOrd="0" destOrd="0" presId="urn:microsoft.com/office/officeart/2008/layout/HalfCircleOrganizationChart"/>
    <dgm:cxn modelId="{635DD53C-C44C-42C7-8EC3-1E2E12E4BC9F}" srcId="{4D385C3F-0308-41B6-9E06-8387726B1AA9}" destId="{58B0B52E-4C6A-48DE-A130-9ECB89B0C867}" srcOrd="3" destOrd="0" parTransId="{1BD8F4D9-6005-424E-B4B2-EE1921D8EF4B}" sibTransId="{7FA9440C-2AD0-4718-8D4E-2ABC32AB6613}"/>
    <dgm:cxn modelId="{D9B636B1-B693-4C5D-9642-0708A8A570FC}" type="presOf" srcId="{4D385C3F-0308-41B6-9E06-8387726B1AA9}" destId="{2576E2F9-8D86-4F76-A999-F7912026DE38}" srcOrd="0" destOrd="0" presId="urn:microsoft.com/office/officeart/2008/layout/HalfCircleOrganizationChart"/>
    <dgm:cxn modelId="{4CA1BDE0-2DE3-4C7B-AFDC-4E1AB8693F31}" type="presOf" srcId="{BFDB6BBC-EE1F-4A24-9855-4C940142543D}" destId="{D0FDCA8A-5FA0-4DC1-8A93-13F9A846D798}" srcOrd="0" destOrd="0" presId="urn:microsoft.com/office/officeart/2008/layout/HalfCircleOrganizationChart"/>
    <dgm:cxn modelId="{5773629F-47CD-4DE5-90F0-1211F9145F91}" srcId="{11ECCAB5-D7F1-4BA3-9363-A2F88E492C84}" destId="{4D385C3F-0308-41B6-9E06-8387726B1AA9}" srcOrd="0" destOrd="0" parTransId="{B943BC60-B47F-4F4F-A8C3-F1600695E85B}" sibTransId="{73FCC7AE-9068-410C-A6FD-15AE885E4F4C}"/>
    <dgm:cxn modelId="{DC834A13-451F-4AAE-9568-9BD0A98A7700}" type="presOf" srcId="{D7CF08BE-898E-438B-8604-2629C72493AB}" destId="{74301F37-4C9A-4C5C-AFDB-A0FAB0716227}" srcOrd="0" destOrd="0" presId="urn:microsoft.com/office/officeart/2008/layout/HalfCircleOrganizationChart"/>
    <dgm:cxn modelId="{4DC901CD-9B48-41C2-BBE9-0F034EB45B3C}" type="presOf" srcId="{58B0B52E-4C6A-48DE-A130-9ECB89B0C867}" destId="{496AAFA1-EA01-4D6D-9887-2E84B08D8D88}" srcOrd="1" destOrd="0" presId="urn:microsoft.com/office/officeart/2008/layout/HalfCircleOrganizationChart"/>
    <dgm:cxn modelId="{A64810B2-1F24-4CFF-8E3D-1B7450145331}" type="presOf" srcId="{4D385C3F-0308-41B6-9E06-8387726B1AA9}" destId="{FB57D7DC-1431-415E-9168-58AE00D90885}" srcOrd="1" destOrd="0" presId="urn:microsoft.com/office/officeart/2008/layout/HalfCircleOrganizationChart"/>
    <dgm:cxn modelId="{C921174F-E6D9-4C61-9C89-70D34CCE0C2D}" type="presOf" srcId="{11ECCAB5-D7F1-4BA3-9363-A2F88E492C84}" destId="{B35FBB57-0CD4-42D1-B846-5F38281FC7FB}" srcOrd="0" destOrd="0" presId="urn:microsoft.com/office/officeart/2008/layout/HalfCircleOrganizationChart"/>
    <dgm:cxn modelId="{474A0779-1A5E-429D-9962-D3615BA79658}" type="presOf" srcId="{BA847B9B-7175-4111-8ECA-47F42C2C8174}" destId="{D9397173-3917-4C0F-AA99-595816DF9929}" srcOrd="1" destOrd="0" presId="urn:microsoft.com/office/officeart/2008/layout/HalfCircleOrganizationChart"/>
    <dgm:cxn modelId="{E66E8685-C5A7-4B0A-A1B6-5492BA30E6F8}" type="presOf" srcId="{90FCB787-7A37-4032-B8DB-A24470E054F8}" destId="{B7F48253-1450-4101-8724-7A6078450112}" srcOrd="1" destOrd="0" presId="urn:microsoft.com/office/officeart/2008/layout/HalfCircleOrganizationChart"/>
    <dgm:cxn modelId="{E930EBB3-3EE1-450C-864F-09A47AD5F912}" type="presOf" srcId="{518538C2-47A0-44CE-AEE1-02C1D18D7603}" destId="{C8B63B35-9AEB-4081-B405-ED8FC2CA6A0B}" srcOrd="0" destOrd="0" presId="urn:microsoft.com/office/officeart/2008/layout/HalfCircleOrganizationChart"/>
    <dgm:cxn modelId="{04B56600-63C8-4A0A-BFFD-408FD984D1C4}" srcId="{4D385C3F-0308-41B6-9E06-8387726B1AA9}" destId="{90FCB787-7A37-4032-B8DB-A24470E054F8}" srcOrd="2" destOrd="0" parTransId="{726D64DD-9596-439C-B6A6-E83D1D9EC60F}" sibTransId="{8B5D351B-A823-4C8A-B053-6D94E56B1E8D}"/>
    <dgm:cxn modelId="{F990FB37-9364-46CF-BA0F-81DE6F24BFEC}" type="presOf" srcId="{58B0B52E-4C6A-48DE-A130-9ECB89B0C867}" destId="{F8145313-4F1B-4BC3-B48F-939A48074092}" srcOrd="0" destOrd="0" presId="urn:microsoft.com/office/officeart/2008/layout/HalfCircleOrganizationChart"/>
    <dgm:cxn modelId="{18D90436-297D-46D6-BB45-160242928B73}" type="presParOf" srcId="{B35FBB57-0CD4-42D1-B846-5F38281FC7FB}" destId="{2BC0F996-1D10-4B3B-AFF0-D85E6BC8A8C7}" srcOrd="0" destOrd="0" presId="urn:microsoft.com/office/officeart/2008/layout/HalfCircleOrganizationChart"/>
    <dgm:cxn modelId="{C87FEBD6-E9E0-4B07-82A5-5D98CCE1E196}" type="presParOf" srcId="{2BC0F996-1D10-4B3B-AFF0-D85E6BC8A8C7}" destId="{03113619-219B-4C00-B3CC-096591587C58}" srcOrd="0" destOrd="0" presId="urn:microsoft.com/office/officeart/2008/layout/HalfCircleOrganizationChart"/>
    <dgm:cxn modelId="{2765F2F6-7053-40CC-A0E2-8A3F2E4A7483}" type="presParOf" srcId="{03113619-219B-4C00-B3CC-096591587C58}" destId="{2576E2F9-8D86-4F76-A999-F7912026DE38}" srcOrd="0" destOrd="0" presId="urn:microsoft.com/office/officeart/2008/layout/HalfCircleOrganizationChart"/>
    <dgm:cxn modelId="{1B4E89A8-2715-463D-B559-598B4CAE8209}" type="presParOf" srcId="{03113619-219B-4C00-B3CC-096591587C58}" destId="{8C9BA5AA-F806-4BA7-8858-76E99C40045C}" srcOrd="1" destOrd="0" presId="urn:microsoft.com/office/officeart/2008/layout/HalfCircleOrganizationChart"/>
    <dgm:cxn modelId="{C7080871-0D7C-43EA-A778-A23CFA14271E}" type="presParOf" srcId="{03113619-219B-4C00-B3CC-096591587C58}" destId="{9E5F29B0-B489-4FF1-ABFA-C94452BCBE1F}" srcOrd="2" destOrd="0" presId="urn:microsoft.com/office/officeart/2008/layout/HalfCircleOrganizationChart"/>
    <dgm:cxn modelId="{4924475D-6182-4050-9586-B435C9129643}" type="presParOf" srcId="{03113619-219B-4C00-B3CC-096591587C58}" destId="{FB57D7DC-1431-415E-9168-58AE00D90885}" srcOrd="3" destOrd="0" presId="urn:microsoft.com/office/officeart/2008/layout/HalfCircleOrganizationChart"/>
    <dgm:cxn modelId="{14E072DE-28CB-41C2-B8D8-DDD126742D4B}" type="presParOf" srcId="{2BC0F996-1D10-4B3B-AFF0-D85E6BC8A8C7}" destId="{B58EA221-8698-40A5-9E18-B9EAA65F1E28}" srcOrd="1" destOrd="0" presId="urn:microsoft.com/office/officeart/2008/layout/HalfCircleOrganizationChart"/>
    <dgm:cxn modelId="{DEC4FCBD-569C-466B-8E9A-BBB1D8789F8C}" type="presParOf" srcId="{B58EA221-8698-40A5-9E18-B9EAA65F1E28}" destId="{D0FDCA8A-5FA0-4DC1-8A93-13F9A846D798}" srcOrd="0" destOrd="0" presId="urn:microsoft.com/office/officeart/2008/layout/HalfCircleOrganizationChart"/>
    <dgm:cxn modelId="{B4D8D21A-B0FE-4C7A-BC87-669A8D84B246}" type="presParOf" srcId="{B58EA221-8698-40A5-9E18-B9EAA65F1E28}" destId="{A6F9D443-C965-4A23-817C-165008EB8650}" srcOrd="1" destOrd="0" presId="urn:microsoft.com/office/officeart/2008/layout/HalfCircleOrganizationChart"/>
    <dgm:cxn modelId="{E867479D-A4B0-4D8D-A0E1-4C0B13A61972}" type="presParOf" srcId="{A6F9D443-C965-4A23-817C-165008EB8650}" destId="{EE927C28-5E10-466C-9848-95B7F14AC670}" srcOrd="0" destOrd="0" presId="urn:microsoft.com/office/officeart/2008/layout/HalfCircleOrganizationChart"/>
    <dgm:cxn modelId="{AC94AF64-DDB5-443A-8339-B2DD363016B1}" type="presParOf" srcId="{EE927C28-5E10-466C-9848-95B7F14AC670}" destId="{74301F37-4C9A-4C5C-AFDB-A0FAB0716227}" srcOrd="0" destOrd="0" presId="urn:microsoft.com/office/officeart/2008/layout/HalfCircleOrganizationChart"/>
    <dgm:cxn modelId="{1920EDCB-7A88-40DC-81D3-7B20EC2B5887}" type="presParOf" srcId="{EE927C28-5E10-466C-9848-95B7F14AC670}" destId="{6D1B336C-E513-44B3-B596-A1200C5A6CE3}" srcOrd="1" destOrd="0" presId="urn:microsoft.com/office/officeart/2008/layout/HalfCircleOrganizationChart"/>
    <dgm:cxn modelId="{E3217B3C-2965-48EF-88A2-C65652AC7611}" type="presParOf" srcId="{EE927C28-5E10-466C-9848-95B7F14AC670}" destId="{4BDB0E54-0AF3-416B-A403-F756DBEB3463}" srcOrd="2" destOrd="0" presId="urn:microsoft.com/office/officeart/2008/layout/HalfCircleOrganizationChart"/>
    <dgm:cxn modelId="{F0BE1FFB-6FE2-4418-8A41-D5FD8AA84B6B}" type="presParOf" srcId="{EE927C28-5E10-466C-9848-95B7F14AC670}" destId="{2386ECE8-2A62-45B4-9222-5D933712A3C0}" srcOrd="3" destOrd="0" presId="urn:microsoft.com/office/officeart/2008/layout/HalfCircleOrganizationChart"/>
    <dgm:cxn modelId="{0B4C1D3E-2AF5-4975-9EF8-5E4EF8CCA253}" type="presParOf" srcId="{A6F9D443-C965-4A23-817C-165008EB8650}" destId="{55663581-5990-4AFF-BE73-69B5CB7A9D1B}" srcOrd="1" destOrd="0" presId="urn:microsoft.com/office/officeart/2008/layout/HalfCircleOrganizationChart"/>
    <dgm:cxn modelId="{3CE490C8-8F90-43D4-9384-E9AF328A9DB6}" type="presParOf" srcId="{A6F9D443-C965-4A23-817C-165008EB8650}" destId="{47F912C4-72B9-4FFF-971F-DC7FDDEE51A6}" srcOrd="2" destOrd="0" presId="urn:microsoft.com/office/officeart/2008/layout/HalfCircleOrganizationChart"/>
    <dgm:cxn modelId="{B6E6A113-F8B2-440C-BC15-168A49409E65}" type="presParOf" srcId="{B58EA221-8698-40A5-9E18-B9EAA65F1E28}" destId="{C8B63B35-9AEB-4081-B405-ED8FC2CA6A0B}" srcOrd="2" destOrd="0" presId="urn:microsoft.com/office/officeart/2008/layout/HalfCircleOrganizationChart"/>
    <dgm:cxn modelId="{0A30668A-6F4E-4C5B-A53B-317F3B5AF4E9}" type="presParOf" srcId="{B58EA221-8698-40A5-9E18-B9EAA65F1E28}" destId="{25DAAE72-C259-4FC5-97D8-1D5BC63F0677}" srcOrd="3" destOrd="0" presId="urn:microsoft.com/office/officeart/2008/layout/HalfCircleOrganizationChart"/>
    <dgm:cxn modelId="{09A5CD46-8E53-4F11-9045-2D36AA29ABA4}" type="presParOf" srcId="{25DAAE72-C259-4FC5-97D8-1D5BC63F0677}" destId="{E23413FC-498A-41CE-B0EC-1DB72F5715A1}" srcOrd="0" destOrd="0" presId="urn:microsoft.com/office/officeart/2008/layout/HalfCircleOrganizationChart"/>
    <dgm:cxn modelId="{CA9B2612-AEA0-4F0D-A70E-11CD7D2B3446}" type="presParOf" srcId="{E23413FC-498A-41CE-B0EC-1DB72F5715A1}" destId="{EBE35AB1-7135-4C57-835B-86846AD963EF}" srcOrd="0" destOrd="0" presId="urn:microsoft.com/office/officeart/2008/layout/HalfCircleOrganizationChart"/>
    <dgm:cxn modelId="{7AF6B3FB-C0DB-408A-ACA6-EA3E423E6238}" type="presParOf" srcId="{E23413FC-498A-41CE-B0EC-1DB72F5715A1}" destId="{244A8CC9-DA68-4645-AE67-0421674109BB}" srcOrd="1" destOrd="0" presId="urn:microsoft.com/office/officeart/2008/layout/HalfCircleOrganizationChart"/>
    <dgm:cxn modelId="{51232075-46FE-453E-B705-7773533ADC80}" type="presParOf" srcId="{E23413FC-498A-41CE-B0EC-1DB72F5715A1}" destId="{A02D784D-DC2F-474A-ABFC-0CF92709A064}" srcOrd="2" destOrd="0" presId="urn:microsoft.com/office/officeart/2008/layout/HalfCircleOrganizationChart"/>
    <dgm:cxn modelId="{8F2EEAFE-4A2C-47E6-89F2-EC727DF3D441}" type="presParOf" srcId="{E23413FC-498A-41CE-B0EC-1DB72F5715A1}" destId="{D9397173-3917-4C0F-AA99-595816DF9929}" srcOrd="3" destOrd="0" presId="urn:microsoft.com/office/officeart/2008/layout/HalfCircleOrganizationChart"/>
    <dgm:cxn modelId="{1C2E2C8E-A5DA-44E4-A8E5-B8B24DC9C9F8}" type="presParOf" srcId="{25DAAE72-C259-4FC5-97D8-1D5BC63F0677}" destId="{C766D871-8E6C-4509-8472-F9500FB5472B}" srcOrd="1" destOrd="0" presId="urn:microsoft.com/office/officeart/2008/layout/HalfCircleOrganizationChart"/>
    <dgm:cxn modelId="{149DCE05-71F5-47B0-98F2-DE7CD9B43F33}" type="presParOf" srcId="{25DAAE72-C259-4FC5-97D8-1D5BC63F0677}" destId="{D2D00A01-2639-4F8E-81C7-78BE7650AEC6}" srcOrd="2" destOrd="0" presId="urn:microsoft.com/office/officeart/2008/layout/HalfCircleOrganizationChart"/>
    <dgm:cxn modelId="{A3199D9D-5D8E-4D4E-8728-507BFBD0117A}" type="presParOf" srcId="{B58EA221-8698-40A5-9E18-B9EAA65F1E28}" destId="{BCA019A1-6834-4D73-B6B6-FB05CB826836}" srcOrd="4" destOrd="0" presId="urn:microsoft.com/office/officeart/2008/layout/HalfCircleOrganizationChart"/>
    <dgm:cxn modelId="{CAAC502E-72EB-4B61-9BD6-43C53B338AD3}" type="presParOf" srcId="{B58EA221-8698-40A5-9E18-B9EAA65F1E28}" destId="{823AC04C-F7BB-4EDE-9645-F3611A611C6B}" srcOrd="5" destOrd="0" presId="urn:microsoft.com/office/officeart/2008/layout/HalfCircleOrganizationChart"/>
    <dgm:cxn modelId="{19CF196A-4C5D-4944-9349-C206E5153496}" type="presParOf" srcId="{823AC04C-F7BB-4EDE-9645-F3611A611C6B}" destId="{E5CFFF6C-C446-4EBE-9A92-61EF26F28B78}" srcOrd="0" destOrd="0" presId="urn:microsoft.com/office/officeart/2008/layout/HalfCircleOrganizationChart"/>
    <dgm:cxn modelId="{9038C22A-0712-40CA-AA04-5FF3FF42C9B5}" type="presParOf" srcId="{E5CFFF6C-C446-4EBE-9A92-61EF26F28B78}" destId="{312FC7AC-BD10-4ACE-AEAF-6BEC15ACE3D8}" srcOrd="0" destOrd="0" presId="urn:microsoft.com/office/officeart/2008/layout/HalfCircleOrganizationChart"/>
    <dgm:cxn modelId="{84E99797-F500-455E-AFB8-797FF1EA9022}" type="presParOf" srcId="{E5CFFF6C-C446-4EBE-9A92-61EF26F28B78}" destId="{FD55A6D2-7A09-430C-8BDF-9538289C6F7D}" srcOrd="1" destOrd="0" presId="urn:microsoft.com/office/officeart/2008/layout/HalfCircleOrganizationChart"/>
    <dgm:cxn modelId="{5C57EB63-854F-4C01-8D46-A3AFD48F5623}" type="presParOf" srcId="{E5CFFF6C-C446-4EBE-9A92-61EF26F28B78}" destId="{9FD28633-31ED-4167-A25B-C5736A521469}" srcOrd="2" destOrd="0" presId="urn:microsoft.com/office/officeart/2008/layout/HalfCircleOrganizationChart"/>
    <dgm:cxn modelId="{D2F04C0B-E7E9-49F7-BB4B-B314E92AE902}" type="presParOf" srcId="{E5CFFF6C-C446-4EBE-9A92-61EF26F28B78}" destId="{B7F48253-1450-4101-8724-7A6078450112}" srcOrd="3" destOrd="0" presId="urn:microsoft.com/office/officeart/2008/layout/HalfCircleOrganizationChart"/>
    <dgm:cxn modelId="{D7975EA5-67FF-4337-AEC3-BD42D7307AC8}" type="presParOf" srcId="{823AC04C-F7BB-4EDE-9645-F3611A611C6B}" destId="{3C95D74B-DAAD-4793-9A30-ABB00F4387C8}" srcOrd="1" destOrd="0" presId="urn:microsoft.com/office/officeart/2008/layout/HalfCircleOrganizationChart"/>
    <dgm:cxn modelId="{08F63436-8A25-4CCD-861A-7A0A2B43F8E9}" type="presParOf" srcId="{823AC04C-F7BB-4EDE-9645-F3611A611C6B}" destId="{23983812-20BB-420C-A53C-42D84BFF7EE3}" srcOrd="2" destOrd="0" presId="urn:microsoft.com/office/officeart/2008/layout/HalfCircleOrganizationChart"/>
    <dgm:cxn modelId="{0A300F90-3126-47D6-BD5B-5B725A07FD89}" type="presParOf" srcId="{B58EA221-8698-40A5-9E18-B9EAA65F1E28}" destId="{31218CE4-5441-4B2E-A4BC-B3AABC96C1E9}" srcOrd="6" destOrd="0" presId="urn:microsoft.com/office/officeart/2008/layout/HalfCircleOrganizationChart"/>
    <dgm:cxn modelId="{09ECA8C6-6D96-435D-96D4-169F42CD7EA1}" type="presParOf" srcId="{B58EA221-8698-40A5-9E18-B9EAA65F1E28}" destId="{119E3D5F-3E4B-4715-890C-C8F1A1A1B676}" srcOrd="7" destOrd="0" presId="urn:microsoft.com/office/officeart/2008/layout/HalfCircleOrganizationChart"/>
    <dgm:cxn modelId="{EA366DB2-B180-4CD1-B9C0-9458F3A1F5CC}" type="presParOf" srcId="{119E3D5F-3E4B-4715-890C-C8F1A1A1B676}" destId="{1305EF4B-795D-4F5F-AE91-376582A6CCC8}" srcOrd="0" destOrd="0" presId="urn:microsoft.com/office/officeart/2008/layout/HalfCircleOrganizationChart"/>
    <dgm:cxn modelId="{AA174DDD-AC88-41D8-B36E-35CEB7CFCBA1}" type="presParOf" srcId="{1305EF4B-795D-4F5F-AE91-376582A6CCC8}" destId="{F8145313-4F1B-4BC3-B48F-939A48074092}" srcOrd="0" destOrd="0" presId="urn:microsoft.com/office/officeart/2008/layout/HalfCircleOrganizationChart"/>
    <dgm:cxn modelId="{D5215032-CFB3-4814-B680-F078529C4A43}" type="presParOf" srcId="{1305EF4B-795D-4F5F-AE91-376582A6CCC8}" destId="{A4888930-BBBA-4907-9964-AF1B37A53DDB}" srcOrd="1" destOrd="0" presId="urn:microsoft.com/office/officeart/2008/layout/HalfCircleOrganizationChart"/>
    <dgm:cxn modelId="{5DF16BBC-5A5F-418D-80A8-FEE4E03B3ABA}" type="presParOf" srcId="{1305EF4B-795D-4F5F-AE91-376582A6CCC8}" destId="{CFD07514-A271-49CE-85B0-396157FE4CE7}" srcOrd="2" destOrd="0" presId="urn:microsoft.com/office/officeart/2008/layout/HalfCircleOrganizationChart"/>
    <dgm:cxn modelId="{7EC25377-841E-498F-A872-FB74977626A6}" type="presParOf" srcId="{1305EF4B-795D-4F5F-AE91-376582A6CCC8}" destId="{496AAFA1-EA01-4D6D-9887-2E84B08D8D88}" srcOrd="3" destOrd="0" presId="urn:microsoft.com/office/officeart/2008/layout/HalfCircleOrganizationChart"/>
    <dgm:cxn modelId="{73F5C295-A763-4261-8815-A85710B577DE}" type="presParOf" srcId="{119E3D5F-3E4B-4715-890C-C8F1A1A1B676}" destId="{96EA2CB5-A939-416A-A34D-A04FC23B9CF2}" srcOrd="1" destOrd="0" presId="urn:microsoft.com/office/officeart/2008/layout/HalfCircleOrganizationChart"/>
    <dgm:cxn modelId="{7B8996BA-4A1F-4364-A9DF-DC3D9B0D0D15}" type="presParOf" srcId="{119E3D5F-3E4B-4715-890C-C8F1A1A1B676}" destId="{9BEADEE4-8738-43B0-91E5-5047587907BF}" srcOrd="2" destOrd="0" presId="urn:microsoft.com/office/officeart/2008/layout/HalfCircleOrganizationChart"/>
    <dgm:cxn modelId="{49342ED6-93C7-4561-8C7F-F9D8D257514D}" type="presParOf" srcId="{2BC0F996-1D10-4B3B-AFF0-D85E6BC8A8C7}" destId="{A55A8341-4433-4233-B74C-06758A88E006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E6E145-CC58-46F4-8397-9C83F75FF052}">
      <dsp:nvSpPr>
        <dsp:cNvPr id="0" name=""/>
        <dsp:cNvSpPr/>
      </dsp:nvSpPr>
      <dsp:spPr>
        <a:xfrm>
          <a:off x="2343150" y="1322092"/>
          <a:ext cx="1282282" cy="445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544"/>
              </a:lnTo>
              <a:lnTo>
                <a:pt x="1282282" y="222544"/>
              </a:lnTo>
              <a:lnTo>
                <a:pt x="1282282" y="445089"/>
              </a:lnTo>
            </a:path>
          </a:pathLst>
        </a:custGeom>
        <a:noFill/>
        <a:ln w="12700" cap="flat" cmpd="sng" algn="in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7C71D0-84F6-4EAF-AC64-8371801D748A}">
      <dsp:nvSpPr>
        <dsp:cNvPr id="0" name=""/>
        <dsp:cNvSpPr/>
      </dsp:nvSpPr>
      <dsp:spPr>
        <a:xfrm>
          <a:off x="1060867" y="1322092"/>
          <a:ext cx="1282282" cy="445089"/>
        </a:xfrm>
        <a:custGeom>
          <a:avLst/>
          <a:gdLst/>
          <a:ahLst/>
          <a:cxnLst/>
          <a:rect l="0" t="0" r="0" b="0"/>
          <a:pathLst>
            <a:path>
              <a:moveTo>
                <a:pt x="1282282" y="0"/>
              </a:moveTo>
              <a:lnTo>
                <a:pt x="1282282" y="222544"/>
              </a:lnTo>
              <a:lnTo>
                <a:pt x="0" y="222544"/>
              </a:lnTo>
              <a:lnTo>
                <a:pt x="0" y="445089"/>
              </a:lnTo>
            </a:path>
          </a:pathLst>
        </a:custGeom>
        <a:noFill/>
        <a:ln w="12700" cap="flat" cmpd="sng" algn="in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B21665-99E6-4AB5-9746-08CA2F2778C2}">
      <dsp:nvSpPr>
        <dsp:cNvPr id="0" name=""/>
        <dsp:cNvSpPr/>
      </dsp:nvSpPr>
      <dsp:spPr>
        <a:xfrm>
          <a:off x="1283412" y="262354"/>
          <a:ext cx="2119475" cy="1059737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Assays</a:t>
          </a:r>
          <a:endParaRPr lang="en-US" sz="1400" b="1" kern="1200" dirty="0"/>
        </a:p>
      </dsp:txBody>
      <dsp:txXfrm>
        <a:off x="1283412" y="262354"/>
        <a:ext cx="2119475" cy="1059737"/>
      </dsp:txXfrm>
    </dsp:sp>
    <dsp:sp modelId="{310CC26F-9A20-44D4-9DA7-E39B4B1F4CDD}">
      <dsp:nvSpPr>
        <dsp:cNvPr id="0" name=""/>
        <dsp:cNvSpPr/>
      </dsp:nvSpPr>
      <dsp:spPr>
        <a:xfrm>
          <a:off x="1129" y="1767182"/>
          <a:ext cx="2119475" cy="10597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Qualitative assays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Determine if  specific substance is there or not, by color or some other quality</a:t>
          </a:r>
          <a:endParaRPr lang="en-US" sz="1400" kern="1200" dirty="0"/>
        </a:p>
      </dsp:txBody>
      <dsp:txXfrm>
        <a:off x="1129" y="1767182"/>
        <a:ext cx="2119475" cy="1059737"/>
      </dsp:txXfrm>
    </dsp:sp>
    <dsp:sp modelId="{21A4E3A4-B0FE-4371-8222-CA75D0B50844}">
      <dsp:nvSpPr>
        <dsp:cNvPr id="0" name=""/>
        <dsp:cNvSpPr/>
      </dsp:nvSpPr>
      <dsp:spPr>
        <a:xfrm>
          <a:off x="2565694" y="1767182"/>
          <a:ext cx="2119475" cy="10597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smtClean="0"/>
            <a:t>Quantitative assays Determine the concentration of a substance</a:t>
          </a:r>
          <a:endParaRPr lang="en-US" sz="1400" b="0" kern="1200" dirty="0"/>
        </a:p>
      </dsp:txBody>
      <dsp:txXfrm>
        <a:off x="2565694" y="1767182"/>
        <a:ext cx="2119475" cy="10597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E6E145-CC58-46F4-8397-9C83F75FF052}">
      <dsp:nvSpPr>
        <dsp:cNvPr id="0" name=""/>
        <dsp:cNvSpPr/>
      </dsp:nvSpPr>
      <dsp:spPr>
        <a:xfrm>
          <a:off x="2343150" y="1515311"/>
          <a:ext cx="1282282" cy="445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544"/>
              </a:lnTo>
              <a:lnTo>
                <a:pt x="1282282" y="222544"/>
              </a:lnTo>
              <a:lnTo>
                <a:pt x="1282282" y="445089"/>
              </a:lnTo>
            </a:path>
          </a:pathLst>
        </a:custGeom>
        <a:noFill/>
        <a:ln w="12700" cap="flat" cmpd="sng" algn="in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7C71D0-84F6-4EAF-AC64-8371801D748A}">
      <dsp:nvSpPr>
        <dsp:cNvPr id="0" name=""/>
        <dsp:cNvSpPr/>
      </dsp:nvSpPr>
      <dsp:spPr>
        <a:xfrm>
          <a:off x="1060867" y="1515311"/>
          <a:ext cx="1282282" cy="445089"/>
        </a:xfrm>
        <a:custGeom>
          <a:avLst/>
          <a:gdLst/>
          <a:ahLst/>
          <a:cxnLst/>
          <a:rect l="0" t="0" r="0" b="0"/>
          <a:pathLst>
            <a:path>
              <a:moveTo>
                <a:pt x="1282282" y="0"/>
              </a:moveTo>
              <a:lnTo>
                <a:pt x="1282282" y="222544"/>
              </a:lnTo>
              <a:lnTo>
                <a:pt x="0" y="222544"/>
              </a:lnTo>
              <a:lnTo>
                <a:pt x="0" y="445089"/>
              </a:lnTo>
            </a:path>
          </a:pathLst>
        </a:custGeom>
        <a:noFill/>
        <a:ln w="12700" cap="flat" cmpd="sng" algn="in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B21665-99E6-4AB5-9746-08CA2F2778C2}">
      <dsp:nvSpPr>
        <dsp:cNvPr id="0" name=""/>
        <dsp:cNvSpPr/>
      </dsp:nvSpPr>
      <dsp:spPr>
        <a:xfrm>
          <a:off x="1283412" y="455573"/>
          <a:ext cx="2119475" cy="1059737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Specifity</a:t>
          </a:r>
          <a:r>
            <a:rPr lang="en-US" sz="1600" b="1" kern="1200" dirty="0" smtClean="0"/>
            <a:t> and </a:t>
          </a:r>
          <a:r>
            <a:rPr lang="en-US" sz="1600" b="1" kern="1200" dirty="0" err="1" smtClean="0"/>
            <a:t>sensivity</a:t>
          </a:r>
          <a:endParaRPr lang="en-US" sz="1600" b="1" kern="1200" dirty="0"/>
        </a:p>
      </dsp:txBody>
      <dsp:txXfrm>
        <a:off x="1283412" y="455573"/>
        <a:ext cx="2119475" cy="1059737"/>
      </dsp:txXfrm>
    </dsp:sp>
    <dsp:sp modelId="{310CC26F-9A20-44D4-9DA7-E39B4B1F4CDD}">
      <dsp:nvSpPr>
        <dsp:cNvPr id="0" name=""/>
        <dsp:cNvSpPr/>
      </dsp:nvSpPr>
      <dsp:spPr>
        <a:xfrm>
          <a:off x="1129" y="1960401"/>
          <a:ext cx="2119475" cy="10597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smtClean="0"/>
            <a:t>Sensitivity </a:t>
          </a:r>
          <a:r>
            <a:rPr lang="en-US" sz="1300" kern="1200" smtClean="0"/>
            <a:t>of an assay is a measure of how little of the analyte the method can detect</a:t>
          </a:r>
          <a:endParaRPr lang="en-US" sz="1300" kern="1200" dirty="0"/>
        </a:p>
      </dsp:txBody>
      <dsp:txXfrm>
        <a:off x="1129" y="1960401"/>
        <a:ext cx="2119475" cy="1059737"/>
      </dsp:txXfrm>
    </dsp:sp>
    <dsp:sp modelId="{21A4E3A4-B0FE-4371-8222-CA75D0B50844}">
      <dsp:nvSpPr>
        <dsp:cNvPr id="0" name=""/>
        <dsp:cNvSpPr/>
      </dsp:nvSpPr>
      <dsp:spPr>
        <a:xfrm>
          <a:off x="2565694" y="1960401"/>
          <a:ext cx="2119475" cy="10597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smtClean="0"/>
            <a:t>Specificity</a:t>
          </a:r>
          <a:r>
            <a:rPr lang="en-US" sz="1300" kern="1200" smtClean="0"/>
            <a:t> of an assay relates to how good the assay is in discriminating between the requested analyte and interfering substances</a:t>
          </a:r>
          <a:endParaRPr lang="en-US" sz="1300" kern="1200" dirty="0"/>
        </a:p>
      </dsp:txBody>
      <dsp:txXfrm>
        <a:off x="2565694" y="1960401"/>
        <a:ext cx="2119475" cy="10597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218CE4-5441-4B2E-A4BC-B3AABC96C1E9}">
      <dsp:nvSpPr>
        <dsp:cNvPr id="0" name=""/>
        <dsp:cNvSpPr/>
      </dsp:nvSpPr>
      <dsp:spPr>
        <a:xfrm>
          <a:off x="4027456" y="1015640"/>
          <a:ext cx="1946866" cy="562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586"/>
              </a:lnTo>
              <a:lnTo>
                <a:pt x="1946866" y="314586"/>
              </a:lnTo>
              <a:lnTo>
                <a:pt x="1946866" y="562369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DCA8A-5FA0-4DC1-8A93-13F9A846D798}">
      <dsp:nvSpPr>
        <dsp:cNvPr id="0" name=""/>
        <dsp:cNvSpPr/>
      </dsp:nvSpPr>
      <dsp:spPr>
        <a:xfrm>
          <a:off x="1822967" y="1015640"/>
          <a:ext cx="2204489" cy="547097"/>
        </a:xfrm>
        <a:custGeom>
          <a:avLst/>
          <a:gdLst/>
          <a:ahLst/>
          <a:cxnLst/>
          <a:rect l="0" t="0" r="0" b="0"/>
          <a:pathLst>
            <a:path>
              <a:moveTo>
                <a:pt x="2204489" y="0"/>
              </a:moveTo>
              <a:lnTo>
                <a:pt x="2204489" y="299314"/>
              </a:lnTo>
              <a:lnTo>
                <a:pt x="0" y="299314"/>
              </a:lnTo>
              <a:lnTo>
                <a:pt x="0" y="547097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9BA5AA-F806-4BA7-8858-76E99C40045C}">
      <dsp:nvSpPr>
        <dsp:cNvPr id="0" name=""/>
        <dsp:cNvSpPr/>
      </dsp:nvSpPr>
      <dsp:spPr>
        <a:xfrm flipH="1">
          <a:off x="3078908" y="29864"/>
          <a:ext cx="1897097" cy="98577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5F29B0-B489-4FF1-ABFA-C94452BCBE1F}">
      <dsp:nvSpPr>
        <dsp:cNvPr id="0" name=""/>
        <dsp:cNvSpPr/>
      </dsp:nvSpPr>
      <dsp:spPr>
        <a:xfrm flipH="1">
          <a:off x="3078908" y="29864"/>
          <a:ext cx="1897097" cy="98577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76E2F9-8D86-4F76-A999-F7912026DE38}">
      <dsp:nvSpPr>
        <dsp:cNvPr id="0" name=""/>
        <dsp:cNvSpPr/>
      </dsp:nvSpPr>
      <dsp:spPr>
        <a:xfrm flipH="1">
          <a:off x="2130359" y="207304"/>
          <a:ext cx="3794194" cy="630896"/>
        </a:xfrm>
        <a:prstGeom prst="rect">
          <a:avLst/>
        </a:prstGeom>
        <a:noFill/>
        <a:ln w="12700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002060"/>
              </a:solidFill>
            </a:rPr>
            <a:t>The determination of protein concentration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 dirty="0"/>
        </a:p>
      </dsp:txBody>
      <dsp:txXfrm>
        <a:off x="2130359" y="207304"/>
        <a:ext cx="3794194" cy="630896"/>
      </dsp:txXfrm>
    </dsp:sp>
    <dsp:sp modelId="{6D1B336C-E513-44B3-B596-A1200C5A6CE3}">
      <dsp:nvSpPr>
        <dsp:cNvPr id="0" name=""/>
        <dsp:cNvSpPr/>
      </dsp:nvSpPr>
      <dsp:spPr>
        <a:xfrm>
          <a:off x="1233007" y="1562737"/>
          <a:ext cx="1179919" cy="117991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B0E54-0AF3-416B-A403-F756DBEB3463}">
      <dsp:nvSpPr>
        <dsp:cNvPr id="0" name=""/>
        <dsp:cNvSpPr/>
      </dsp:nvSpPr>
      <dsp:spPr>
        <a:xfrm>
          <a:off x="1233007" y="1562737"/>
          <a:ext cx="1179919" cy="117991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301F37-4C9A-4C5C-AFDB-A0FAB0716227}">
      <dsp:nvSpPr>
        <dsp:cNvPr id="0" name=""/>
        <dsp:cNvSpPr/>
      </dsp:nvSpPr>
      <dsp:spPr>
        <a:xfrm>
          <a:off x="643048" y="1775122"/>
          <a:ext cx="2359838" cy="755148"/>
        </a:xfrm>
        <a:prstGeom prst="rect">
          <a:avLst/>
        </a:prstGeom>
        <a:noFill/>
        <a:ln w="12700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0070C0"/>
              </a:solidFill>
            </a:rPr>
            <a:t>Spectrophotometric and  colorimetric methods</a:t>
          </a:r>
          <a:endParaRPr lang="en-US" sz="1800" b="1" kern="1200" dirty="0">
            <a:solidFill>
              <a:srgbClr val="0070C0"/>
            </a:solidFill>
          </a:endParaRPr>
        </a:p>
      </dsp:txBody>
      <dsp:txXfrm>
        <a:off x="643048" y="1775122"/>
        <a:ext cx="2359838" cy="755148"/>
      </dsp:txXfrm>
    </dsp:sp>
    <dsp:sp modelId="{A4888930-BBBA-4907-9964-AF1B37A53DDB}">
      <dsp:nvSpPr>
        <dsp:cNvPr id="0" name=""/>
        <dsp:cNvSpPr/>
      </dsp:nvSpPr>
      <dsp:spPr>
        <a:xfrm>
          <a:off x="5375431" y="1578009"/>
          <a:ext cx="1197783" cy="114266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D07514-A271-49CE-85B0-396157FE4CE7}">
      <dsp:nvSpPr>
        <dsp:cNvPr id="0" name=""/>
        <dsp:cNvSpPr/>
      </dsp:nvSpPr>
      <dsp:spPr>
        <a:xfrm>
          <a:off x="5375431" y="1578009"/>
          <a:ext cx="1197783" cy="114266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145313-4F1B-4BC3-B48F-939A48074092}">
      <dsp:nvSpPr>
        <dsp:cNvPr id="0" name=""/>
        <dsp:cNvSpPr/>
      </dsp:nvSpPr>
      <dsp:spPr>
        <a:xfrm>
          <a:off x="4776540" y="1783690"/>
          <a:ext cx="2395566" cy="731308"/>
        </a:xfrm>
        <a:prstGeom prst="rect">
          <a:avLst/>
        </a:prstGeom>
        <a:noFill/>
        <a:ln w="12700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0070C0"/>
              </a:solidFill>
            </a:rPr>
            <a:t>Acid </a:t>
          </a:r>
          <a:r>
            <a:rPr lang="en-US" sz="1800" b="1" kern="1200" dirty="0" err="1" smtClean="0">
              <a:solidFill>
                <a:srgbClr val="0070C0"/>
              </a:solidFill>
            </a:rPr>
            <a:t>hydrolyse</a:t>
          </a:r>
          <a:r>
            <a:rPr lang="en-US" sz="1800" b="1" kern="1200" dirty="0" smtClean="0">
              <a:solidFill>
                <a:srgbClr val="0070C0"/>
              </a:solidFill>
            </a:rPr>
            <a:t> a portion of the sample</a:t>
          </a:r>
          <a:endParaRPr lang="en-US" sz="1800" b="1" kern="1200" dirty="0">
            <a:solidFill>
              <a:srgbClr val="0070C0"/>
            </a:solidFill>
          </a:endParaRPr>
        </a:p>
      </dsp:txBody>
      <dsp:txXfrm>
        <a:off x="4776540" y="1783690"/>
        <a:ext cx="2395566" cy="7313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218CE4-5441-4B2E-A4BC-B3AABC96C1E9}">
      <dsp:nvSpPr>
        <dsp:cNvPr id="0" name=""/>
        <dsp:cNvSpPr/>
      </dsp:nvSpPr>
      <dsp:spPr>
        <a:xfrm>
          <a:off x="4114800" y="1685115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3222736" y="186439"/>
              </a:lnTo>
              <a:lnTo>
                <a:pt x="3222736" y="372878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A019A1-6834-4D73-B6B6-FB05CB826836}">
      <dsp:nvSpPr>
        <dsp:cNvPr id="0" name=""/>
        <dsp:cNvSpPr/>
      </dsp:nvSpPr>
      <dsp:spPr>
        <a:xfrm>
          <a:off x="4114800" y="1685115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1074245" y="186439"/>
              </a:lnTo>
              <a:lnTo>
                <a:pt x="1074245" y="372878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63B35-9AEB-4081-B405-ED8FC2CA6A0B}">
      <dsp:nvSpPr>
        <dsp:cNvPr id="0" name=""/>
        <dsp:cNvSpPr/>
      </dsp:nvSpPr>
      <dsp:spPr>
        <a:xfrm>
          <a:off x="3040554" y="1685115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1074245" y="0"/>
              </a:moveTo>
              <a:lnTo>
                <a:pt x="1074245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DCA8A-5FA0-4DC1-8A93-13F9A846D798}">
      <dsp:nvSpPr>
        <dsp:cNvPr id="0" name=""/>
        <dsp:cNvSpPr/>
      </dsp:nvSpPr>
      <dsp:spPr>
        <a:xfrm>
          <a:off x="892063" y="1685115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3222736" y="0"/>
              </a:moveTo>
              <a:lnTo>
                <a:pt x="3222736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9BA5AA-F806-4BA7-8858-76E99C40045C}">
      <dsp:nvSpPr>
        <dsp:cNvPr id="0" name=""/>
        <dsp:cNvSpPr/>
      </dsp:nvSpPr>
      <dsp:spPr>
        <a:xfrm flipH="1" flipV="1">
          <a:off x="3962399" y="1478416"/>
          <a:ext cx="304801" cy="206699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5F29B0-B489-4FF1-ABFA-C94452BCBE1F}">
      <dsp:nvSpPr>
        <dsp:cNvPr id="0" name=""/>
        <dsp:cNvSpPr/>
      </dsp:nvSpPr>
      <dsp:spPr>
        <a:xfrm flipH="1" flipV="1">
          <a:off x="3962399" y="1478416"/>
          <a:ext cx="304801" cy="206699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76E2F9-8D86-4F76-A999-F7912026DE38}">
      <dsp:nvSpPr>
        <dsp:cNvPr id="0" name=""/>
        <dsp:cNvSpPr/>
      </dsp:nvSpPr>
      <dsp:spPr>
        <a:xfrm flipH="1" flipV="1">
          <a:off x="3809998" y="1515622"/>
          <a:ext cx="609603" cy="132287"/>
        </a:xfrm>
        <a:prstGeom prst="rect">
          <a:avLst/>
        </a:prstGeom>
        <a:noFill/>
        <a:ln w="12700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 rot="10800000">
        <a:off x="3809998" y="1515622"/>
        <a:ext cx="609603" cy="132287"/>
      </dsp:txXfrm>
    </dsp:sp>
    <dsp:sp modelId="{6D1B336C-E513-44B3-B596-A1200C5A6CE3}">
      <dsp:nvSpPr>
        <dsp:cNvPr id="0" name=""/>
        <dsp:cNvSpPr/>
      </dsp:nvSpPr>
      <dsp:spPr>
        <a:xfrm>
          <a:off x="448160" y="2057994"/>
          <a:ext cx="887806" cy="88780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B0E54-0AF3-416B-A403-F756DBEB3463}">
      <dsp:nvSpPr>
        <dsp:cNvPr id="0" name=""/>
        <dsp:cNvSpPr/>
      </dsp:nvSpPr>
      <dsp:spPr>
        <a:xfrm>
          <a:off x="448160" y="2057994"/>
          <a:ext cx="887806" cy="88780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301F37-4C9A-4C5C-AFDB-A0FAB0716227}">
      <dsp:nvSpPr>
        <dsp:cNvPr id="0" name=""/>
        <dsp:cNvSpPr/>
      </dsp:nvSpPr>
      <dsp:spPr>
        <a:xfrm>
          <a:off x="4256" y="2217799"/>
          <a:ext cx="1775612" cy="568196"/>
        </a:xfrm>
        <a:prstGeom prst="rect">
          <a:avLst/>
        </a:prstGeom>
        <a:noFill/>
        <a:ln w="12700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rgbClr val="0070C0"/>
              </a:solidFill>
            </a:rPr>
            <a:t>Bicinchoninic</a:t>
          </a:r>
          <a:r>
            <a:rPr lang="en-US" sz="1600" b="1" kern="1200" dirty="0" smtClean="0">
              <a:solidFill>
                <a:srgbClr val="0070C0"/>
              </a:solidFill>
            </a:rPr>
            <a:t> acid method</a:t>
          </a:r>
          <a:endParaRPr lang="en-US" sz="1600" b="1" kern="1200" dirty="0">
            <a:solidFill>
              <a:srgbClr val="0070C0"/>
            </a:solidFill>
          </a:endParaRPr>
        </a:p>
      </dsp:txBody>
      <dsp:txXfrm>
        <a:off x="4256" y="2217799"/>
        <a:ext cx="1775612" cy="568196"/>
      </dsp:txXfrm>
    </dsp:sp>
    <dsp:sp modelId="{244A8CC9-DA68-4645-AE67-0421674109BB}">
      <dsp:nvSpPr>
        <dsp:cNvPr id="0" name=""/>
        <dsp:cNvSpPr/>
      </dsp:nvSpPr>
      <dsp:spPr>
        <a:xfrm>
          <a:off x="2596651" y="2057994"/>
          <a:ext cx="887806" cy="88780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2D784D-DC2F-474A-ABFC-0CF92709A064}">
      <dsp:nvSpPr>
        <dsp:cNvPr id="0" name=""/>
        <dsp:cNvSpPr/>
      </dsp:nvSpPr>
      <dsp:spPr>
        <a:xfrm>
          <a:off x="2596651" y="2057994"/>
          <a:ext cx="887806" cy="88780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E35AB1-7135-4C57-835B-86846AD963EF}">
      <dsp:nvSpPr>
        <dsp:cNvPr id="0" name=""/>
        <dsp:cNvSpPr/>
      </dsp:nvSpPr>
      <dsp:spPr>
        <a:xfrm>
          <a:off x="2152748" y="2217799"/>
          <a:ext cx="1775612" cy="568196"/>
        </a:xfrm>
        <a:prstGeom prst="rect">
          <a:avLst/>
        </a:prstGeom>
        <a:noFill/>
        <a:ln w="12700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rgbClr val="0070C0"/>
              </a:solidFill>
            </a:rPr>
            <a:t>lowry</a:t>
          </a:r>
          <a:endParaRPr lang="en-US" sz="1600" b="1" kern="1200" dirty="0">
            <a:solidFill>
              <a:srgbClr val="0070C0"/>
            </a:solidFill>
          </a:endParaRPr>
        </a:p>
      </dsp:txBody>
      <dsp:txXfrm>
        <a:off x="2152748" y="2217799"/>
        <a:ext cx="1775612" cy="568196"/>
      </dsp:txXfrm>
    </dsp:sp>
    <dsp:sp modelId="{FD55A6D2-7A09-430C-8BDF-9538289C6F7D}">
      <dsp:nvSpPr>
        <dsp:cNvPr id="0" name=""/>
        <dsp:cNvSpPr/>
      </dsp:nvSpPr>
      <dsp:spPr>
        <a:xfrm>
          <a:off x="4745142" y="2057994"/>
          <a:ext cx="887806" cy="88780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D28633-31ED-4167-A25B-C5736A521469}">
      <dsp:nvSpPr>
        <dsp:cNvPr id="0" name=""/>
        <dsp:cNvSpPr/>
      </dsp:nvSpPr>
      <dsp:spPr>
        <a:xfrm>
          <a:off x="4745142" y="2057994"/>
          <a:ext cx="887806" cy="88780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2FC7AC-BD10-4ACE-AEAF-6BEC15ACE3D8}">
      <dsp:nvSpPr>
        <dsp:cNvPr id="0" name=""/>
        <dsp:cNvSpPr/>
      </dsp:nvSpPr>
      <dsp:spPr>
        <a:xfrm>
          <a:off x="4301239" y="2217799"/>
          <a:ext cx="1775612" cy="568196"/>
        </a:xfrm>
        <a:prstGeom prst="rect">
          <a:avLst/>
        </a:prstGeom>
        <a:noFill/>
        <a:ln w="12700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70C0"/>
              </a:solidFill>
            </a:rPr>
            <a:t>Bradford</a:t>
          </a:r>
          <a:endParaRPr lang="en-US" sz="1600" b="1" kern="1200" dirty="0">
            <a:solidFill>
              <a:srgbClr val="0070C0"/>
            </a:solidFill>
          </a:endParaRPr>
        </a:p>
      </dsp:txBody>
      <dsp:txXfrm>
        <a:off x="4301239" y="2217799"/>
        <a:ext cx="1775612" cy="568196"/>
      </dsp:txXfrm>
    </dsp:sp>
    <dsp:sp modelId="{A4888930-BBBA-4907-9964-AF1B37A53DDB}">
      <dsp:nvSpPr>
        <dsp:cNvPr id="0" name=""/>
        <dsp:cNvSpPr/>
      </dsp:nvSpPr>
      <dsp:spPr>
        <a:xfrm>
          <a:off x="6893633" y="2057994"/>
          <a:ext cx="887806" cy="88780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D07514-A271-49CE-85B0-396157FE4CE7}">
      <dsp:nvSpPr>
        <dsp:cNvPr id="0" name=""/>
        <dsp:cNvSpPr/>
      </dsp:nvSpPr>
      <dsp:spPr>
        <a:xfrm>
          <a:off x="6893633" y="2057994"/>
          <a:ext cx="887806" cy="88780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145313-4F1B-4BC3-B48F-939A48074092}">
      <dsp:nvSpPr>
        <dsp:cNvPr id="0" name=""/>
        <dsp:cNvSpPr/>
      </dsp:nvSpPr>
      <dsp:spPr>
        <a:xfrm>
          <a:off x="6449730" y="2217799"/>
          <a:ext cx="1775612" cy="568196"/>
        </a:xfrm>
        <a:prstGeom prst="rect">
          <a:avLst/>
        </a:prstGeom>
        <a:noFill/>
        <a:ln w="12700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70C0"/>
              </a:solidFill>
            </a:rPr>
            <a:t>Warburg </a:t>
          </a:r>
          <a:r>
            <a:rPr lang="en-US" sz="1600" b="1" kern="1200" dirty="0" err="1" smtClean="0">
              <a:solidFill>
                <a:srgbClr val="0070C0"/>
              </a:solidFill>
            </a:rPr>
            <a:t>christian</a:t>
          </a:r>
          <a:r>
            <a:rPr lang="en-US" sz="1600" b="1" kern="1200" dirty="0" smtClean="0">
              <a:solidFill>
                <a:srgbClr val="0070C0"/>
              </a:solidFill>
            </a:rPr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70C0"/>
              </a:solidFill>
            </a:rPr>
            <a:t>(A280/A260)</a:t>
          </a:r>
          <a:endParaRPr lang="en-US" sz="1600" b="1" kern="1200" dirty="0">
            <a:solidFill>
              <a:srgbClr val="0070C0"/>
            </a:solidFill>
          </a:endParaRPr>
        </a:p>
      </dsp:txBody>
      <dsp:txXfrm>
        <a:off x="6449730" y="2217799"/>
        <a:ext cx="1775612" cy="5681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48380-D4EA-4688-99EA-CCB90335C78C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B82F0-12D4-4C38-9DE4-DFCB89370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78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B82F0-12D4-4C38-9DE4-DFCB89370E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19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B82F0-12D4-4C38-9DE4-DFCB89370E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49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B82F0-12D4-4C38-9DE4-DFCB89370E7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8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 title="Page Number Shape"/>
          <p:cNvSpPr/>
          <p:nvPr/>
        </p:nvSpPr>
        <p:spPr bwMode="auto">
          <a:xfrm>
            <a:off x="8736012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58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1800" b="0" i="1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1416217"/>
            <a:ext cx="407987" cy="365125"/>
          </a:xfrm>
        </p:spPr>
        <p:txBody>
          <a:bodyPr/>
          <a:lstStyle>
            <a:lvl1pPr algn="r"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041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42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Page Number Shape"/>
          <p:cNvSpPr/>
          <p:nvPr/>
        </p:nvSpPr>
        <p:spPr bwMode="auto">
          <a:xfrm>
            <a:off x="8736012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5607593"/>
            <a:ext cx="407987" cy="365125"/>
          </a:xfrm>
        </p:spPr>
        <p:txBody>
          <a:bodyPr/>
          <a:lstStyle/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0687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  <p15:guide id="0" pos="484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9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 title="Page Number Shape"/>
          <p:cNvSpPr/>
          <p:nvPr/>
        </p:nvSpPr>
        <p:spPr bwMode="auto">
          <a:xfrm>
            <a:off x="8736012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58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18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1620761"/>
            <a:ext cx="407987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8719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  <p15:guide id="0" pos="48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65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90872" cy="913212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122"/>
            <a:ext cx="4690872" cy="175153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8"/>
            <a:ext cx="4690872" cy="913759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90872" cy="1752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65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60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936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>
            <a:normAutofit/>
          </a:bodyPr>
          <a:lstStyle>
            <a:lvl1pPr marL="0" indent="0" algn="r">
              <a:lnSpc>
                <a:spcPct val="125000"/>
              </a:lnSpc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398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1" y="557262"/>
            <a:ext cx="2882528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3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1" y="2621512"/>
            <a:ext cx="2882528" cy="3236976"/>
          </a:xfrm>
        </p:spPr>
        <p:txBody>
          <a:bodyPr>
            <a:normAutofit/>
          </a:bodyPr>
          <a:lstStyle>
            <a:lvl1pPr marL="0" indent="0" algn="r">
              <a:lnSpc>
                <a:spcPct val="125000"/>
              </a:lnSpc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8736012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DFFE33E-81D5-4C83-AA20-050E98B6955B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012" y="5607593"/>
            <a:ext cx="407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413C286E-44AE-44EE-9095-D764DA4F5FC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466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38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6858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6858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685800" rtl="0" eaLnBrk="1" latinLnBrk="0" hangingPunct="1">
        <a:lnSpc>
          <a:spcPct val="112000"/>
        </a:lnSpc>
        <a:spcBef>
          <a:spcPts val="975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685800" rtl="0" eaLnBrk="1" latinLnBrk="0" hangingPunct="1">
        <a:lnSpc>
          <a:spcPct val="112000"/>
        </a:lnSpc>
        <a:spcBef>
          <a:spcPts val="975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685800" rtl="0" eaLnBrk="1" latinLnBrk="0" hangingPunct="1">
        <a:lnSpc>
          <a:spcPct val="112000"/>
        </a:lnSpc>
        <a:spcBef>
          <a:spcPts val="975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12598" algn="l" defTabSz="685800" rtl="0" eaLnBrk="1" latinLnBrk="0" hangingPunct="1">
        <a:lnSpc>
          <a:spcPct val="112000"/>
        </a:lnSpc>
        <a:spcBef>
          <a:spcPts val="975"/>
        </a:spcBef>
        <a:buFont typeface="Arial" panose="020B0604020202020204" pitchFamily="34" charset="0"/>
        <a:buChar char="•"/>
        <a:defRPr sz="105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pos="7200">
          <p15:clr>
            <a:srgbClr val="F26B43"/>
          </p15:clr>
        </p15:guide>
        <p15:guide id="4" pos="3264">
          <p15:clr>
            <a:srgbClr val="F26B43"/>
          </p15:clr>
        </p15:guide>
        <p15:guide id="0" pos="2124">
          <p15:clr>
            <a:srgbClr val="F26B43"/>
          </p15:clr>
        </p15:guide>
        <p15:guide id="5" pos="360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pos="5400">
          <p15:clr>
            <a:srgbClr val="F26B43"/>
          </p15:clr>
        </p15:guide>
        <p15:guide id="8" pos="24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978" y="1066800"/>
            <a:ext cx="6781800" cy="1069975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cap="none" dirty="0" smtClean="0">
                <a:solidFill>
                  <a:srgbClr val="002060"/>
                </a:solidFill>
              </a:rPr>
              <a:t>Spectrophotometric Methods For Determination Of Proteins</a:t>
            </a:r>
            <a:endParaRPr lang="en-US" cap="none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867400"/>
            <a:ext cx="6781800" cy="762000"/>
          </a:xfrm>
        </p:spPr>
        <p:txBody>
          <a:bodyPr/>
          <a:lstStyle/>
          <a:p>
            <a:r>
              <a:rPr lang="en-US" dirty="0" smtClean="0"/>
              <a:t>Experiment 2</a:t>
            </a:r>
            <a:endParaRPr lang="en-US" dirty="0"/>
          </a:p>
        </p:txBody>
      </p:sp>
      <p:pic>
        <p:nvPicPr>
          <p:cNvPr id="4" name="Picture 2" descr="http://3.bp.blogspot.com/-eP0z-Ks9zAY/T-bsRqMkVrI/AAAAAAAABeQ/eFw9xRtcm5Y/s1600/Bradford+Assa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157272"/>
            <a:ext cx="3940233" cy="247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cnx.org/resources/fb4997cac700d686322c9930cf9abc5cfa187982/quatranary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9" t="80296" r="41935"/>
          <a:stretch/>
        </p:blipFill>
        <p:spPr bwMode="auto">
          <a:xfrm>
            <a:off x="1284316" y="4532730"/>
            <a:ext cx="2630696" cy="1715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2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4610100" cy="4952492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2-Bradford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assay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84" y="1143000"/>
            <a:ext cx="9067800" cy="4858377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How it happened?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err="1">
                <a:solidFill>
                  <a:srgbClr val="0070C0"/>
                </a:solidFill>
              </a:rPr>
              <a:t>Coomessie</a:t>
            </a:r>
            <a:r>
              <a:rPr lang="en-US" dirty="0">
                <a:solidFill>
                  <a:srgbClr val="0070C0"/>
                </a:solidFill>
              </a:rPr>
              <a:t> brilliant blue G-250</a:t>
            </a:r>
            <a:r>
              <a:rPr lang="en-US" dirty="0" smtClean="0"/>
              <a:t> </a:t>
            </a:r>
            <a:r>
              <a:rPr lang="en-US" dirty="0"/>
              <a:t>dye exists in three forms: cationic (red), neutral (green), and anionic (blue) </a:t>
            </a:r>
          </a:p>
          <a:p>
            <a:r>
              <a:rPr lang="en-US" dirty="0"/>
              <a:t>Under acidic conditions, the dye is predominantly in the doubly protonated red cationic form (Amax = 470 nm).</a:t>
            </a:r>
          </a:p>
          <a:p>
            <a:r>
              <a:rPr lang="en-US" dirty="0"/>
              <a:t> However, when the dye binds to protein, it is converted to a stable </a:t>
            </a:r>
            <a:r>
              <a:rPr lang="en-US" dirty="0" err="1"/>
              <a:t>unprotonated</a:t>
            </a:r>
            <a:r>
              <a:rPr lang="en-US" dirty="0"/>
              <a:t> blue form (Amax = 595 nm) It is this blue protein-dye form that is detected at 595 nm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 smtClean="0"/>
              <a:t>complex stabilized by hydrophobic and ionic interaction</a:t>
            </a:r>
            <a:endParaRPr lang="en-US" dirty="0"/>
          </a:p>
        </p:txBody>
      </p:sp>
      <p:pic>
        <p:nvPicPr>
          <p:cNvPr id="7" name="Picture 2" descr="http://3.bp.blogspot.com/-eP0z-Ks9zAY/T-bsRqMkVrI/AAAAAAAABeQ/eFw9xRtcm5Y/s1600/Bradford+Assa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796244"/>
            <a:ext cx="2759133" cy="173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11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1013716"/>
            <a:ext cx="5731080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Bradford reagent alone –maximum absorbance at (465 nm)</a:t>
            </a:r>
            <a:endParaRPr lang="en-US" sz="1600" b="1" dirty="0"/>
          </a:p>
        </p:txBody>
      </p:sp>
      <p:sp>
        <p:nvSpPr>
          <p:cNvPr id="10" name="Rectangle 9"/>
          <p:cNvSpPr/>
          <p:nvPr/>
        </p:nvSpPr>
        <p:spPr>
          <a:xfrm>
            <a:off x="177490" y="257063"/>
            <a:ext cx="401904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00" b="1" i="1" dirty="0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Bradford assay</a:t>
            </a:r>
            <a:endParaRPr lang="en-US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5" t="44775" r="43253" b="21829"/>
          <a:stretch>
            <a:fillRect/>
          </a:stretch>
        </p:blipFill>
        <p:spPr bwMode="auto">
          <a:xfrm>
            <a:off x="301811" y="1524000"/>
            <a:ext cx="7886700" cy="43926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1" r="67809" b="12332"/>
          <a:stretch/>
        </p:blipFill>
        <p:spPr bwMode="auto">
          <a:xfrm>
            <a:off x="5743697" y="0"/>
            <a:ext cx="268162" cy="178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4208690" y="1182994"/>
            <a:ext cx="5539" cy="73376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03" t="10290" r="19007" b="10685"/>
          <a:stretch/>
        </p:blipFill>
        <p:spPr bwMode="auto">
          <a:xfrm>
            <a:off x="2107826" y="3801383"/>
            <a:ext cx="352538" cy="2115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3937" y="4334784"/>
            <a:ext cx="1785831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Bradford reagent and protein maximum absorbance at (595 nm)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6955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524000"/>
          <a:ext cx="6839310" cy="3733798"/>
        </p:xfrm>
        <a:graphic>
          <a:graphicData uri="http://schemas.openxmlformats.org/drawingml/2006/table">
            <a:tbl>
              <a:tblPr rtl="1" firstRow="1" firstCol="1" bandRow="1">
                <a:tableStyleId>{BC89EF96-8CEA-46FF-86C4-4CE0E7609802}</a:tableStyleId>
              </a:tblPr>
              <a:tblGrid>
                <a:gridCol w="1603793">
                  <a:extLst>
                    <a:ext uri="{9D8B030D-6E8A-4147-A177-3AD203B41FA5}">
                      <a16:colId xmlns:a16="http://schemas.microsoft.com/office/drawing/2014/main" val="3821271327"/>
                    </a:ext>
                  </a:extLst>
                </a:gridCol>
                <a:gridCol w="1259727">
                  <a:extLst>
                    <a:ext uri="{9D8B030D-6E8A-4147-A177-3AD203B41FA5}">
                      <a16:colId xmlns:a16="http://schemas.microsoft.com/office/drawing/2014/main" val="178621556"/>
                    </a:ext>
                  </a:extLst>
                </a:gridCol>
                <a:gridCol w="1191547">
                  <a:extLst>
                    <a:ext uri="{9D8B030D-6E8A-4147-A177-3AD203B41FA5}">
                      <a16:colId xmlns:a16="http://schemas.microsoft.com/office/drawing/2014/main" val="2340159507"/>
                    </a:ext>
                  </a:extLst>
                </a:gridCol>
                <a:gridCol w="1609343">
                  <a:extLst>
                    <a:ext uri="{9D8B030D-6E8A-4147-A177-3AD203B41FA5}">
                      <a16:colId xmlns:a16="http://schemas.microsoft.com/office/drawing/2014/main" val="2254658032"/>
                    </a:ext>
                  </a:extLst>
                </a:gridCol>
                <a:gridCol w="1174900">
                  <a:extLst>
                    <a:ext uri="{9D8B030D-6E8A-4147-A177-3AD203B41FA5}">
                      <a16:colId xmlns:a16="http://schemas.microsoft.com/office/drawing/2014/main" val="1071174793"/>
                    </a:ext>
                  </a:extLst>
                </a:gridCol>
              </a:tblGrid>
              <a:tr h="937399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Concentration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(µg/ml)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Unknown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Distilled 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Water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Bovine Serum Albumin(BSA)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(150µg/ml)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Tube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extLst>
                  <a:ext uri="{0D108BD9-81ED-4DB2-BD59-A6C34878D82A}">
                    <a16:rowId xmlns:a16="http://schemas.microsoft.com/office/drawing/2014/main" val="3914586950"/>
                  </a:ext>
                </a:extLst>
              </a:tr>
              <a:tr h="32299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Blank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 </a:t>
                      </a:r>
                      <a:r>
                        <a:rPr lang="en-US" sz="1600">
                          <a:effectLst/>
                        </a:rPr>
                        <a:t>(blank)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extLst>
                  <a:ext uri="{0D108BD9-81ED-4DB2-BD59-A6C34878D82A}">
                    <a16:rowId xmlns:a16="http://schemas.microsoft.com/office/drawing/2014/main" val="2544078538"/>
                  </a:ext>
                </a:extLst>
              </a:tr>
              <a:tr h="3072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0.93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0.07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extLst>
                  <a:ext uri="{0D108BD9-81ED-4DB2-BD59-A6C34878D82A}">
                    <a16:rowId xmlns:a16="http://schemas.microsoft.com/office/drawing/2014/main" val="599365113"/>
                  </a:ext>
                </a:extLst>
              </a:tr>
              <a:tr h="3072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19.5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0.87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0.13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extLst>
                  <a:ext uri="{0D108BD9-81ED-4DB2-BD59-A6C34878D82A}">
                    <a16:rowId xmlns:a16="http://schemas.microsoft.com/office/drawing/2014/main" val="408222513"/>
                  </a:ext>
                </a:extLst>
              </a:tr>
              <a:tr h="3072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0.74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0.26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extLst>
                  <a:ext uri="{0D108BD9-81ED-4DB2-BD59-A6C34878D82A}">
                    <a16:rowId xmlns:a16="http://schemas.microsoft.com/office/drawing/2014/main" val="2633645215"/>
                  </a:ext>
                </a:extLst>
              </a:tr>
              <a:tr h="3072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0.6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0.4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extLst>
                  <a:ext uri="{0D108BD9-81ED-4DB2-BD59-A6C34878D82A}">
                    <a16:rowId xmlns:a16="http://schemas.microsoft.com/office/drawing/2014/main" val="603528211"/>
                  </a:ext>
                </a:extLst>
              </a:tr>
              <a:tr h="3072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0.34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0.66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extLst>
                  <a:ext uri="{0D108BD9-81ED-4DB2-BD59-A6C34878D82A}">
                    <a16:rowId xmlns:a16="http://schemas.microsoft.com/office/drawing/2014/main" val="473482792"/>
                  </a:ext>
                </a:extLst>
              </a:tr>
              <a:tr h="3072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extLst>
                  <a:ext uri="{0D108BD9-81ED-4DB2-BD59-A6C34878D82A}">
                    <a16:rowId xmlns:a16="http://schemas.microsoft.com/office/drawing/2014/main" val="3066761178"/>
                  </a:ext>
                </a:extLst>
              </a:tr>
              <a:tr h="3072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?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 ml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extLst>
                  <a:ext uri="{0D108BD9-81ED-4DB2-BD59-A6C34878D82A}">
                    <a16:rowId xmlns:a16="http://schemas.microsoft.com/office/drawing/2014/main" val="1318435622"/>
                  </a:ext>
                </a:extLst>
              </a:tr>
              <a:tr h="322996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?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 ml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667" marR="58667" marT="0" marB="0"/>
                </a:tc>
                <a:extLst>
                  <a:ext uri="{0D108BD9-81ED-4DB2-BD59-A6C34878D82A}">
                    <a16:rowId xmlns:a16="http://schemas.microsoft.com/office/drawing/2014/main" val="247544329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059808"/>
            <a:ext cx="51816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A- </a:t>
            </a:r>
            <a: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Set up 9 tubes and label them as follows:</a:t>
            </a:r>
            <a:endParaRPr kumimoji="0" lang="en-US" alt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5404543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5ml of Bradford reagent </a:t>
            </a:r>
            <a:r>
              <a:rPr lang="en-GB" alt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each tube [blank – H]. </a:t>
            </a:r>
            <a:endParaRPr lang="en-US" altLang="en-US" sz="1100" dirty="0"/>
          </a:p>
          <a:p>
            <a:pPr lvl="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C- Mix and  Incubate at room temperature for 5 min. </a:t>
            </a:r>
            <a:endParaRPr lang="en-US" altLang="en-US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D- Measure the absorbance at 595 nm</a:t>
            </a:r>
            <a:r>
              <a:rPr lang="en-GB" altLang="en-US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altLang="en-US" sz="1100" dirty="0"/>
          </a:p>
        </p:txBody>
      </p:sp>
      <p:sp>
        <p:nvSpPr>
          <p:cNvPr id="7" name="Rectangle 6"/>
          <p:cNvSpPr/>
          <p:nvPr/>
        </p:nvSpPr>
        <p:spPr>
          <a:xfrm>
            <a:off x="177490" y="257063"/>
            <a:ext cx="6032421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00" b="1" i="1" dirty="0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Bradford </a:t>
            </a:r>
            <a:r>
              <a:rPr lang="en-US" sz="3800" b="1" i="1" dirty="0" smtClean="0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assay-Method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23430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057400" y="1600200"/>
          <a:ext cx="4572000" cy="3798762"/>
        </p:xfrm>
        <a:graphic>
          <a:graphicData uri="http://schemas.openxmlformats.org/drawingml/2006/table">
            <a:tbl>
              <a:tblPr rtl="1" firstRow="1" firstCol="1" bandRow="1">
                <a:tableStyleId>{BC89EF96-8CEA-46FF-86C4-4CE0E7609802}</a:tableStyleId>
              </a:tblPr>
              <a:tblGrid>
                <a:gridCol w="1673147">
                  <a:extLst>
                    <a:ext uri="{9D8B030D-6E8A-4147-A177-3AD203B41FA5}">
                      <a16:colId xmlns:a16="http://schemas.microsoft.com/office/drawing/2014/main" val="2372091983"/>
                    </a:ext>
                  </a:extLst>
                </a:gridCol>
                <a:gridCol w="1673147">
                  <a:extLst>
                    <a:ext uri="{9D8B030D-6E8A-4147-A177-3AD203B41FA5}">
                      <a16:colId xmlns:a16="http://schemas.microsoft.com/office/drawing/2014/main" val="2273483408"/>
                    </a:ext>
                  </a:extLst>
                </a:gridCol>
                <a:gridCol w="1225706">
                  <a:extLst>
                    <a:ext uri="{9D8B030D-6E8A-4147-A177-3AD203B41FA5}">
                      <a16:colId xmlns:a16="http://schemas.microsoft.com/office/drawing/2014/main" val="3167518985"/>
                    </a:ext>
                  </a:extLst>
                </a:gridCol>
              </a:tblGrid>
              <a:tr h="9906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Absorbance at 595 nm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Concentration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(µg/ml)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Tube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0211971"/>
                  </a:ext>
                </a:extLst>
              </a:tr>
              <a:tr h="3120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Blank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(blank)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0898862"/>
                  </a:ext>
                </a:extLst>
              </a:tr>
              <a:tr h="3120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1667462"/>
                  </a:ext>
                </a:extLst>
              </a:tr>
              <a:tr h="3120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19.5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0818329"/>
                  </a:ext>
                </a:extLst>
              </a:tr>
              <a:tr h="3120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C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6267245"/>
                  </a:ext>
                </a:extLst>
              </a:tr>
              <a:tr h="3120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5360265"/>
                  </a:ext>
                </a:extLst>
              </a:tr>
              <a:tr h="3120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99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5823610"/>
                  </a:ext>
                </a:extLst>
              </a:tr>
              <a:tr h="3120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1634687"/>
                  </a:ext>
                </a:extLst>
              </a:tr>
              <a:tr h="3120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=</a:t>
                      </a:r>
                      <a:r>
                        <a:rPr lang="en-GB" sz="1100">
                          <a:effectLst/>
                        </a:rPr>
                        <a:t>..................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9823146"/>
                  </a:ext>
                </a:extLst>
              </a:tr>
              <a:tr h="31201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=</a:t>
                      </a:r>
                      <a:r>
                        <a:rPr lang="en-GB" sz="1100">
                          <a:effectLst/>
                        </a:rPr>
                        <a:t>..................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8566230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28600" y="533400"/>
            <a:ext cx="601158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00" b="1" i="1" dirty="0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Bradford </a:t>
            </a:r>
            <a:r>
              <a:rPr lang="en-US" sz="3800" b="1" i="1" dirty="0" smtClean="0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assay-Results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32093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8572500" cy="4952492"/>
          </a:xfrm>
        </p:spPr>
        <p:txBody>
          <a:bodyPr>
            <a:normAutofit/>
          </a:bodyPr>
          <a:lstStyle/>
          <a:p>
            <a:pPr lvl="0" algn="l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3-Warburg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christian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A280/A260)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752600"/>
            <a:ext cx="8267700" cy="416682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Relies on direct spectrophotometric measurement.</a:t>
            </a:r>
          </a:p>
          <a:p>
            <a:r>
              <a:rPr lang="en-US" b="1" dirty="0" smtClean="0"/>
              <a:t>Fast</a:t>
            </a:r>
            <a:endParaRPr lang="en-US" b="1" dirty="0" smtClean="0"/>
          </a:p>
          <a:p>
            <a:r>
              <a:rPr lang="en-US" b="1" dirty="0" err="1" smtClean="0"/>
              <a:t>Semiquantitative</a:t>
            </a:r>
            <a:r>
              <a:rPr lang="en-US" b="1" dirty="0" smtClean="0"/>
              <a:t> analysis</a:t>
            </a:r>
          </a:p>
          <a:p>
            <a:endParaRPr lang="en-US" b="1" dirty="0"/>
          </a:p>
          <a:p>
            <a:r>
              <a:rPr lang="en-US" sz="2400" b="1" dirty="0" smtClean="0">
                <a:solidFill>
                  <a:srgbClr val="0070C0"/>
                </a:solidFill>
              </a:rPr>
              <a:t>Principle:</a:t>
            </a:r>
          </a:p>
          <a:p>
            <a:r>
              <a:rPr lang="en-US" b="1" dirty="0" smtClean="0"/>
              <a:t> Proteins can absorb light at 280 ultraviolet</a:t>
            </a:r>
          </a:p>
          <a:p>
            <a:r>
              <a:rPr lang="en-US" b="1" dirty="0" smtClean="0"/>
              <a:t>This is because proteins contains aromatic </a:t>
            </a:r>
            <a:r>
              <a:rPr lang="en-US" b="1" dirty="0"/>
              <a:t>amino acids tyrosine and tryptophan give proteins 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The amount of these residues vary greatly from protein to protein so this method is </a:t>
            </a:r>
            <a:r>
              <a:rPr lang="en-US" b="1" dirty="0" err="1" smtClean="0"/>
              <a:t>semiquantitave</a:t>
            </a:r>
            <a:r>
              <a:rPr lang="en-US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828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4225" y="1209311"/>
            <a:ext cx="5562600" cy="4572000"/>
          </a:xfrm>
        </p:spPr>
        <p:txBody>
          <a:bodyPr>
            <a:normAutofit fontScale="25000" lnSpcReduction="20000"/>
          </a:bodyPr>
          <a:lstStyle/>
          <a:p>
            <a:r>
              <a:rPr lang="en-US" sz="8000" b="1" dirty="0" smtClean="0"/>
              <a:t>Nucleic acid interfere with this method. </a:t>
            </a:r>
            <a:endParaRPr lang="en-US" sz="8000" b="1" dirty="0"/>
          </a:p>
          <a:p>
            <a:r>
              <a:rPr lang="en-US" sz="4000" dirty="0" smtClean="0"/>
              <a:t> </a:t>
            </a:r>
            <a:r>
              <a:rPr lang="en-US" sz="7200" b="1" dirty="0" smtClean="0">
                <a:solidFill>
                  <a:srgbClr val="0070C0"/>
                </a:solidFill>
              </a:rPr>
              <a:t>So </a:t>
            </a:r>
            <a:r>
              <a:rPr lang="en-US" sz="7200" b="1" dirty="0" smtClean="0">
                <a:solidFill>
                  <a:srgbClr val="0070C0"/>
                </a:solidFill>
              </a:rPr>
              <a:t>to solve this problem, we will measure the absorbance at 280 then we measure at 260 </a:t>
            </a:r>
          </a:p>
          <a:p>
            <a:r>
              <a:rPr lang="en-US" sz="7200" b="1" dirty="0" smtClean="0"/>
              <a:t>Calculate A280/A260 ratio,</a:t>
            </a:r>
          </a:p>
          <a:p>
            <a:r>
              <a:rPr lang="en-US" sz="7200" b="1" dirty="0" smtClean="0"/>
              <a:t> then from a specific table we can get the correction factor </a:t>
            </a:r>
          </a:p>
          <a:p>
            <a:r>
              <a:rPr lang="en-US" sz="7200" b="1" dirty="0" smtClean="0"/>
              <a:t>Concentration=A280 </a:t>
            </a:r>
            <a:r>
              <a:rPr lang="en-US" sz="7200" b="1" dirty="0" smtClean="0"/>
              <a:t>x </a:t>
            </a:r>
            <a:r>
              <a:rPr lang="en-US" sz="7200" b="1" dirty="0"/>
              <a:t>correction </a:t>
            </a:r>
            <a:r>
              <a:rPr lang="en-US" sz="7200" b="1" dirty="0" smtClean="0"/>
              <a:t>factor</a:t>
            </a:r>
          </a:p>
          <a:p>
            <a:endParaRPr lang="en-US" sz="7200" b="1" dirty="0" smtClean="0"/>
          </a:p>
          <a:p>
            <a:r>
              <a:rPr lang="en-US" sz="7200" b="1" dirty="0" smtClean="0"/>
              <a:t>Or </a:t>
            </a:r>
            <a:r>
              <a:rPr lang="en-US" sz="7200" b="1" dirty="0" smtClean="0"/>
              <a:t>by another way:</a:t>
            </a:r>
          </a:p>
          <a:p>
            <a:r>
              <a:rPr lang="en-US" sz="7200" b="1" dirty="0">
                <a:latin typeface="Calibri" pitchFamily="34" charset="0"/>
              </a:rPr>
              <a:t>[groves formula</a:t>
            </a:r>
            <a:r>
              <a:rPr lang="en-US" sz="7200" b="1" dirty="0" smtClean="0">
                <a:latin typeface="Calibri" pitchFamily="34" charset="0"/>
              </a:rPr>
              <a:t>]:</a:t>
            </a:r>
            <a:endParaRPr lang="en-US" sz="6400" b="1" dirty="0">
              <a:latin typeface="Calibri" pitchFamily="34" charset="0"/>
            </a:endParaRPr>
          </a:p>
          <a:p>
            <a:r>
              <a:rPr lang="en-US" sz="6400" b="1" dirty="0">
                <a:latin typeface="Calibri" pitchFamily="34" charset="0"/>
              </a:rPr>
              <a:t>Pro</a:t>
            </a:r>
            <a:r>
              <a:rPr lang="en-US" sz="7200" b="1" dirty="0">
                <a:latin typeface="Calibri" pitchFamily="34" charset="0"/>
              </a:rPr>
              <a:t>tein concentration [mg/ml]=[1.55 X</a:t>
            </a:r>
            <a:r>
              <a:rPr lang="en-GB" sz="7200" b="1" dirty="0">
                <a:latin typeface="Calibri" pitchFamily="34" charset="0"/>
              </a:rPr>
              <a:t> A280]-[0.76 X A260]</a:t>
            </a:r>
            <a:r>
              <a:rPr lang="en-US" sz="7200" b="1" dirty="0" smtClean="0"/>
              <a:t> </a:t>
            </a:r>
          </a:p>
          <a:p>
            <a:endParaRPr lang="en-US" sz="7200" b="1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6625" y="2639587"/>
            <a:ext cx="3657600" cy="3141724"/>
            <a:chOff x="2815390" y="3124200"/>
            <a:chExt cx="2518610" cy="3048000"/>
          </a:xfrm>
        </p:grpSpPr>
        <p:grpSp>
          <p:nvGrpSpPr>
            <p:cNvPr id="5" name="Group 4"/>
            <p:cNvGrpSpPr/>
            <p:nvPr/>
          </p:nvGrpSpPr>
          <p:grpSpPr>
            <a:xfrm>
              <a:off x="2815390" y="3124200"/>
              <a:ext cx="2518610" cy="3048000"/>
              <a:chOff x="1905000" y="2514600"/>
              <a:chExt cx="2895600" cy="358973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404" t="4158" r="31861" b="10768"/>
              <a:stretch/>
            </p:blipFill>
            <p:spPr bwMode="auto">
              <a:xfrm>
                <a:off x="1905000" y="2514600"/>
                <a:ext cx="2895600" cy="35897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Oval 3"/>
              <p:cNvSpPr/>
              <p:nvPr/>
            </p:nvSpPr>
            <p:spPr>
              <a:xfrm>
                <a:off x="2209800" y="3429000"/>
                <a:ext cx="1752600" cy="1752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3657600" y="4291693"/>
                <a:ext cx="609600" cy="8763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 flipH="1">
                <a:off x="4038600" y="4953000"/>
                <a:ext cx="457200" cy="609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 flipH="1" flipV="1">
              <a:off x="3962400" y="3276600"/>
              <a:ext cx="76202" cy="24356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4417807" y="3581400"/>
              <a:ext cx="77995" cy="21308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-55564" y="310664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800" i="1" dirty="0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Warburg </a:t>
            </a:r>
            <a:r>
              <a:rPr lang="en-US" sz="3800" i="1" dirty="0" err="1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christian</a:t>
            </a:r>
            <a:r>
              <a:rPr lang="en-US" sz="3800" i="1" dirty="0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  (A280/A260)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72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2765" y="1447800"/>
            <a:ext cx="88924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GB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solidFill>
                  <a:schemeClr val="accent1"/>
                </a:solidFill>
                <a:latin typeface="Calibri" pitchFamily="34" charset="0"/>
              </a:rPr>
              <a:t>-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Calculate </a:t>
            </a:r>
            <a:r>
              <a:rPr lang="en-US" dirty="0">
                <a:solidFill>
                  <a:schemeClr val="accent1"/>
                </a:solidFill>
                <a:latin typeface="Calibri" pitchFamily="34" charset="0"/>
              </a:rPr>
              <a:t>the protein concentration in the unknown from the following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equations:</a:t>
            </a:r>
            <a:endParaRPr lang="en-GB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/>
            <a:r>
              <a:rPr lang="en-GB" b="1" dirty="0">
                <a:latin typeface="Calibri" pitchFamily="34" charset="0"/>
              </a:rPr>
              <a:t>A280 </a:t>
            </a:r>
            <a:r>
              <a:rPr lang="en-GB" b="1" dirty="0" smtClean="0">
                <a:latin typeface="Calibri" pitchFamily="34" charset="0"/>
              </a:rPr>
              <a:t>=…………………</a:t>
            </a:r>
          </a:p>
          <a:p>
            <a:pPr algn="l"/>
            <a:r>
              <a:rPr lang="en-GB" b="1" dirty="0" smtClean="0">
                <a:latin typeface="Calibri" pitchFamily="34" charset="0"/>
              </a:rPr>
              <a:t>A260 </a:t>
            </a:r>
            <a:r>
              <a:rPr lang="en-GB" b="1" dirty="0">
                <a:latin typeface="Calibri" pitchFamily="34" charset="0"/>
              </a:rPr>
              <a:t>=…………………</a:t>
            </a:r>
            <a:endParaRPr lang="en-GB" b="1" dirty="0" smtClean="0">
              <a:latin typeface="Calibri" pitchFamily="34" charset="0"/>
            </a:endParaRPr>
          </a:p>
          <a:p>
            <a:pPr algn="l"/>
            <a:r>
              <a:rPr lang="en-GB" b="1" dirty="0" smtClean="0">
                <a:latin typeface="Calibri" pitchFamily="34" charset="0"/>
              </a:rPr>
              <a:t>A280</a:t>
            </a:r>
            <a:r>
              <a:rPr lang="en-GB" b="1" dirty="0">
                <a:latin typeface="Calibri" pitchFamily="34" charset="0"/>
              </a:rPr>
              <a:t>/ </a:t>
            </a:r>
            <a:r>
              <a:rPr lang="en-GB" b="1" dirty="0" smtClean="0">
                <a:latin typeface="Calibri" pitchFamily="34" charset="0"/>
              </a:rPr>
              <a:t>A260</a:t>
            </a:r>
            <a:r>
              <a:rPr lang="en-GB" b="1" dirty="0">
                <a:latin typeface="Calibri" pitchFamily="34" charset="0"/>
              </a:rPr>
              <a:t> =…………………</a:t>
            </a:r>
          </a:p>
          <a:p>
            <a:pPr algn="l"/>
            <a:r>
              <a:rPr lang="en-GB" b="1" dirty="0">
                <a:latin typeface="Calibri" pitchFamily="34" charset="0"/>
              </a:rPr>
              <a:t>Correction factor </a:t>
            </a:r>
            <a:r>
              <a:rPr lang="en-GB" b="1" dirty="0" smtClean="0">
                <a:latin typeface="Calibri" pitchFamily="34" charset="0"/>
              </a:rPr>
              <a:t>=…………………</a:t>
            </a:r>
          </a:p>
          <a:p>
            <a:r>
              <a:rPr lang="en-GB" b="1" dirty="0">
                <a:latin typeface="Calibri" pitchFamily="34" charset="0"/>
              </a:rPr>
              <a:t>A280 x correction factor =……… mg/ml protein</a:t>
            </a:r>
          </a:p>
          <a:p>
            <a:pPr algn="l"/>
            <a:r>
              <a:rPr lang="en-GB" b="1" dirty="0">
                <a:latin typeface="Calibri" pitchFamily="34" charset="0"/>
              </a:rPr>
              <a:t>Unknown concentration =………………… </a:t>
            </a:r>
            <a:r>
              <a:rPr lang="en-GB" b="1" dirty="0" smtClean="0">
                <a:latin typeface="Calibri" pitchFamily="34" charset="0"/>
              </a:rPr>
              <a:t>mg/ml</a:t>
            </a:r>
            <a:endParaRPr lang="en-GB" b="1" dirty="0">
              <a:latin typeface="Calibri" pitchFamily="34" charset="0"/>
            </a:endParaRPr>
          </a:p>
          <a:p>
            <a:pPr algn="l" rtl="0"/>
            <a:endParaRPr lang="en-GB" b="1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chemeClr val="accent1"/>
              </a:solidFill>
              <a:latin typeface="Calibri" pitchFamily="34" charset="0"/>
            </a:endParaRPr>
          </a:p>
          <a:p>
            <a:pPr algn="l" rtl="0"/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2-</a:t>
            </a:r>
            <a:r>
              <a:rPr lang="en-GB" b="1" dirty="0" smtClean="0">
                <a:latin typeface="Calibri" pitchFamily="34" charset="0"/>
              </a:rPr>
              <a:t>or</a:t>
            </a:r>
            <a:r>
              <a:rPr lang="en-US" b="1" dirty="0" smtClean="0">
                <a:latin typeface="Calibri" pitchFamily="34" charset="0"/>
              </a:rPr>
              <a:t> [groves formula]:</a:t>
            </a:r>
          </a:p>
          <a:p>
            <a:pPr algn="l" rtl="0"/>
            <a:endParaRPr lang="en-US" b="1" dirty="0" smtClean="0">
              <a:latin typeface="Calibri" pitchFamily="34" charset="0"/>
            </a:endParaRPr>
          </a:p>
          <a:p>
            <a:pPr algn="l" rtl="0"/>
            <a:r>
              <a:rPr lang="en-US" b="1" dirty="0" smtClean="0">
                <a:latin typeface="Calibri" pitchFamily="34" charset="0"/>
              </a:rPr>
              <a:t>Protein concentration [mg/ml]=[1.55 X</a:t>
            </a:r>
            <a:r>
              <a:rPr lang="en-GB" b="1" dirty="0">
                <a:latin typeface="Calibri" pitchFamily="34" charset="0"/>
              </a:rPr>
              <a:t> </a:t>
            </a:r>
            <a:r>
              <a:rPr lang="en-GB" b="1" dirty="0" smtClean="0">
                <a:latin typeface="Calibri" pitchFamily="34" charset="0"/>
              </a:rPr>
              <a:t>A280]-[0.76 X A260] </a:t>
            </a:r>
            <a:endParaRPr lang="en-GB" sz="2000" b="1" dirty="0" smtClean="0">
              <a:latin typeface="Calibri" pitchFamily="34" charset="0"/>
            </a:endParaRPr>
          </a:p>
          <a:p>
            <a:pPr algn="l" rtl="0"/>
            <a:endParaRPr lang="ar-SA" sz="2000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381000"/>
            <a:ext cx="67056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i="1" dirty="0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Warburg </a:t>
            </a:r>
            <a:r>
              <a:rPr lang="en-US" sz="3800" i="1" dirty="0" err="1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christian</a:t>
            </a:r>
            <a:r>
              <a:rPr lang="en-US" sz="3800" i="1" dirty="0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  (A280/A260)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105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3986213"/>
            <a:ext cx="9230562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sz="2000" b="1" dirty="0" smtClean="0">
                <a:latin typeface="Calibri" pitchFamily="34" charset="0"/>
              </a:rPr>
              <a:t>-A </a:t>
            </a:r>
            <a:r>
              <a:rPr lang="en-US" sz="2000" b="1" dirty="0">
                <a:latin typeface="Calibri" pitchFamily="34" charset="0"/>
              </a:rPr>
              <a:t>protein solution that has a </a:t>
            </a:r>
            <a:r>
              <a:rPr lang="en-US" sz="2000" b="1" dirty="0">
                <a:solidFill>
                  <a:schemeClr val="accent1"/>
                </a:solidFill>
                <a:latin typeface="Calibri" pitchFamily="34" charset="0"/>
              </a:rPr>
              <a:t>low</a:t>
            </a:r>
            <a:r>
              <a:rPr lang="en-US" sz="2000" b="1" dirty="0">
                <a:latin typeface="Calibri" pitchFamily="34" charset="0"/>
              </a:rPr>
              <a:t> A280/A260 ratio</a:t>
            </a:r>
            <a:r>
              <a:rPr lang="en-US" sz="2000" b="1" dirty="0" smtClean="0">
                <a:latin typeface="Calibri" pitchFamily="34" charset="0"/>
              </a:rPr>
              <a:t>: </a:t>
            </a:r>
            <a:r>
              <a:rPr lang="en-GB" sz="2000" b="1" dirty="0">
                <a:solidFill>
                  <a:schemeClr val="accent1"/>
                </a:solidFill>
                <a:latin typeface="Calibri" pitchFamily="34" charset="0"/>
              </a:rPr>
              <a:t>Highly</a:t>
            </a:r>
            <a:r>
              <a:rPr lang="en-GB" sz="2000" b="1" dirty="0">
                <a:latin typeface="Calibri" pitchFamily="34" charset="0"/>
              </a:rPr>
              <a:t> contaminated by </a:t>
            </a:r>
            <a:r>
              <a:rPr lang="en-GB" sz="2000" b="1" dirty="0" smtClean="0">
                <a:latin typeface="Calibri" pitchFamily="34" charset="0"/>
              </a:rPr>
              <a:t>DNA.</a:t>
            </a:r>
          </a:p>
          <a:p>
            <a:pPr algn="l" rtl="0"/>
            <a:endParaRPr lang="en-GB" sz="2000" b="1" dirty="0">
              <a:latin typeface="Calibri" pitchFamily="34" charset="0"/>
            </a:endParaRPr>
          </a:p>
          <a:p>
            <a:pPr algn="l" rtl="0"/>
            <a:r>
              <a:rPr lang="en-GB" sz="2000" b="1" dirty="0" smtClean="0">
                <a:latin typeface="Calibri" pitchFamily="34" charset="0"/>
              </a:rPr>
              <a:t>[It </a:t>
            </a:r>
            <a:r>
              <a:rPr lang="en-US" sz="2000" b="1" dirty="0" smtClean="0">
                <a:latin typeface="Calibri" pitchFamily="34" charset="0"/>
              </a:rPr>
              <a:t>shows </a:t>
            </a:r>
            <a:r>
              <a:rPr lang="en-US" sz="2000" b="1" dirty="0">
                <a:latin typeface="Calibri" pitchFamily="34" charset="0"/>
              </a:rPr>
              <a:t>a higher absorbance at 260nm comparing to absorbance at </a:t>
            </a:r>
            <a:r>
              <a:rPr lang="en-US" sz="2000" b="1" dirty="0" smtClean="0">
                <a:latin typeface="Calibri" pitchFamily="34" charset="0"/>
              </a:rPr>
              <a:t>280nm].</a:t>
            </a:r>
            <a:endParaRPr lang="ar-SA" sz="2000" b="1" dirty="0"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88138" y="2154942"/>
            <a:ext cx="8875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atin typeface="Calibri" pitchFamily="34" charset="0"/>
              </a:rPr>
              <a:t>-A protein solution that has a </a:t>
            </a:r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</a:rPr>
              <a:t>high</a:t>
            </a:r>
            <a:r>
              <a:rPr lang="en-US" b="1" dirty="0" smtClean="0">
                <a:latin typeface="Calibri" pitchFamily="34" charset="0"/>
              </a:rPr>
              <a:t> A280/A260 ratio: </a:t>
            </a:r>
            <a:r>
              <a:rPr lang="en-GB" b="1" dirty="0" smtClean="0">
                <a:solidFill>
                  <a:schemeClr val="accent1"/>
                </a:solidFill>
                <a:latin typeface="Calibri" pitchFamily="34" charset="0"/>
              </a:rPr>
              <a:t>Less</a:t>
            </a:r>
            <a:r>
              <a:rPr lang="en-GB" b="1" dirty="0" smtClean="0">
                <a:latin typeface="Calibri" pitchFamily="34" charset="0"/>
              </a:rPr>
              <a:t> contaminated by DNA.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>
                <a:latin typeface="Calibri" pitchFamily="34" charset="0"/>
              </a:rPr>
              <a:t>[</a:t>
            </a:r>
            <a:r>
              <a:rPr lang="en-GB" b="1" dirty="0" smtClean="0">
                <a:latin typeface="Calibri" pitchFamily="34" charset="0"/>
              </a:rPr>
              <a:t>It </a:t>
            </a:r>
            <a:r>
              <a:rPr lang="en-US" b="1" dirty="0" smtClean="0">
                <a:latin typeface="Calibri" pitchFamily="34" charset="0"/>
              </a:rPr>
              <a:t>shows </a:t>
            </a:r>
            <a:r>
              <a:rPr lang="en-US" b="1" dirty="0">
                <a:latin typeface="Calibri" pitchFamily="34" charset="0"/>
              </a:rPr>
              <a:t>a </a:t>
            </a:r>
            <a:r>
              <a:rPr lang="en-US" b="1" dirty="0" smtClean="0">
                <a:latin typeface="Calibri" pitchFamily="34" charset="0"/>
              </a:rPr>
              <a:t>lower absorbance at 260nm </a:t>
            </a:r>
            <a:r>
              <a:rPr lang="en-US" b="1" dirty="0">
                <a:latin typeface="Calibri" pitchFamily="34" charset="0"/>
              </a:rPr>
              <a:t>comparing to absorbance at </a:t>
            </a:r>
            <a:r>
              <a:rPr lang="en-US" b="1" dirty="0" smtClean="0">
                <a:latin typeface="Calibri" pitchFamily="34" charset="0"/>
              </a:rPr>
              <a:t>280nm].</a:t>
            </a:r>
            <a:endParaRPr lang="en-GB" b="1" dirty="0" smtClean="0"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262116"/>
            <a:ext cx="4572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800" i="1" dirty="0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Warburg </a:t>
            </a:r>
            <a:r>
              <a:rPr lang="en-US" sz="3800" i="1" dirty="0" err="1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christian</a:t>
            </a:r>
            <a:r>
              <a:rPr lang="en-US" sz="3800" i="1" dirty="0">
                <a:solidFill>
                  <a:srgbClr val="0070C0">
                    <a:lumMod val="75000"/>
                  </a:srgbClr>
                </a:solidFill>
                <a:latin typeface="Century Schoolbook" panose="02040604050505020304"/>
                <a:ea typeface="+mj-ea"/>
                <a:cs typeface="+mj-cs"/>
              </a:rPr>
              <a:t>  (A280/A260)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466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0423943"/>
              </p:ext>
            </p:extLst>
          </p:nvPr>
        </p:nvGraphicFramePr>
        <p:xfrm>
          <a:off x="1078576" y="2819400"/>
          <a:ext cx="7239000" cy="329615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809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716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ASSAY</a:t>
                      </a:r>
                      <a:endParaRPr lang="en-US" sz="1800" b="1" dirty="0">
                        <a:solidFill>
                          <a:srgbClr val="0070C0"/>
                        </a:solidFill>
                      </a:endParaRPr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ABSORPTION</a:t>
                      </a:r>
                      <a:endParaRPr lang="en-US" sz="1800" b="1" dirty="0">
                        <a:solidFill>
                          <a:srgbClr val="0070C0"/>
                        </a:solidFill>
                      </a:endParaRPr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MECHANISM</a:t>
                      </a:r>
                      <a:endParaRPr lang="en-US" sz="1800" b="1" dirty="0">
                        <a:solidFill>
                          <a:srgbClr val="0070C0"/>
                        </a:solidFill>
                      </a:endParaRPr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reagent</a:t>
                      </a:r>
                      <a:endParaRPr lang="en-US" sz="1800" b="1" dirty="0">
                        <a:solidFill>
                          <a:srgbClr val="0070C0"/>
                        </a:solidFill>
                      </a:endParaRPr>
                    </a:p>
                  </a:txBody>
                  <a:tcPr marL="38738" marR="38738" marT="19369" marB="19369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3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UV absorption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280 nm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Tyrosine and tryptophan absorption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 reagent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181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Bicinchoninic</a:t>
                      </a:r>
                      <a:r>
                        <a:rPr lang="en-US" sz="1600" dirty="0"/>
                        <a:t> acid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562 nm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copper reduction (Cu2+ to Cu1+), BCA reaction with Cu1+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BCA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692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Bradford or </a:t>
                      </a:r>
                      <a:r>
                        <a:rPr lang="en-US" sz="1600" dirty="0" err="1"/>
                        <a:t>Coomassie</a:t>
                      </a:r>
                      <a:r>
                        <a:rPr lang="en-US" sz="1600" dirty="0"/>
                        <a:t> brilliant blue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595 </a:t>
                      </a:r>
                      <a:r>
                        <a:rPr lang="en-US" sz="1600" dirty="0"/>
                        <a:t>nm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complex formation between </a:t>
                      </a:r>
                      <a:r>
                        <a:rPr lang="en-US" sz="1600" dirty="0" err="1"/>
                        <a:t>Coomassie</a:t>
                      </a:r>
                      <a:r>
                        <a:rPr lang="en-US" sz="1600" dirty="0"/>
                        <a:t> brilliant blue dye and proteins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Coomassie</a:t>
                      </a:r>
                      <a:r>
                        <a:rPr lang="en-US" sz="1600" dirty="0" smtClean="0"/>
                        <a:t> brilliant blue</a:t>
                      </a:r>
                      <a:endParaRPr lang="en-US" sz="1600" b="1" dirty="0"/>
                    </a:p>
                  </a:txBody>
                  <a:tcPr marL="38738" marR="38738" marT="19369" marB="19369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1447800"/>
            <a:ext cx="7239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Protein assay is important in many aspects</a:t>
            </a:r>
          </a:p>
          <a:p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There are Many Methods for protein determination, each had it own advantages and disadvantages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014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Principles and Techniques of Biochemistry and Molecular </a:t>
            </a:r>
            <a:r>
              <a:rPr lang="en-US" dirty="0" smtClean="0"/>
              <a:t>Biology</a:t>
            </a:r>
          </a:p>
          <a:p>
            <a:endParaRPr lang="en-US" dirty="0"/>
          </a:p>
          <a:p>
            <a:r>
              <a:rPr lang="en-US" dirty="0"/>
              <a:t>Quick Start™ Bradford Protein Assay Instruction </a:t>
            </a:r>
            <a:r>
              <a:rPr lang="en-US" dirty="0" smtClean="0"/>
              <a:t>Manual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925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838200"/>
            <a:ext cx="833440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sz="2000" b="1" dirty="0" smtClean="0">
                <a:latin typeface="Calibri" pitchFamily="34" charset="0"/>
              </a:rPr>
              <a:t>To Learn Different Method 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</a:rPr>
              <a:t>Of</a:t>
            </a:r>
            <a:r>
              <a:rPr lang="en-US" sz="2000" b="1" dirty="0" smtClean="0">
                <a:latin typeface="Calibri" pitchFamily="34" charset="0"/>
              </a:rPr>
              <a:t> proteins determination 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In this Lab you will using the following spectrophotometric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methods:</a:t>
            </a:r>
          </a:p>
          <a:p>
            <a:pPr algn="l" rtl="0"/>
            <a:endParaRPr lang="en-US" b="1" dirty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endParaRPr lang="en-US" b="1" dirty="0" smtClean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r>
              <a:rPr lang="en-GB" sz="2000" b="1" dirty="0" smtClean="0">
                <a:latin typeface="Calibri" pitchFamily="34" charset="0"/>
              </a:rPr>
              <a:t>Bradford </a:t>
            </a:r>
            <a:r>
              <a:rPr lang="en-GB" sz="2000" b="1" dirty="0" smtClean="0">
                <a:latin typeface="Calibri" pitchFamily="34" charset="0"/>
              </a:rPr>
              <a:t>Method.</a:t>
            </a:r>
          </a:p>
          <a:p>
            <a:pPr marL="342900" indent="-342900" algn="l" rtl="0">
              <a:buAutoNum type="arabicPeriod"/>
            </a:pPr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US" b="1" dirty="0">
                <a:solidFill>
                  <a:srgbClr val="0070C0"/>
                </a:solidFill>
                <a:latin typeface="Calibri" pitchFamily="34" charset="0"/>
              </a:rPr>
              <a:t>C</a:t>
            </a:r>
            <a:r>
              <a:rPr lang="en-US" b="1" dirty="0" smtClean="0">
                <a:solidFill>
                  <a:srgbClr val="0070C0"/>
                </a:solidFill>
                <a:latin typeface="Calibri" pitchFamily="34" charset="0"/>
              </a:rPr>
              <a:t>hemical </a:t>
            </a:r>
            <a:r>
              <a:rPr lang="en-US" b="1" dirty="0">
                <a:solidFill>
                  <a:srgbClr val="0070C0"/>
                </a:solidFill>
                <a:latin typeface="Calibri" pitchFamily="34" charset="0"/>
              </a:rPr>
              <a:t>reagents are added to the protein solutions to develop a color whose intensity is measured in a </a:t>
            </a:r>
            <a:r>
              <a:rPr lang="en-US" b="1" dirty="0" smtClean="0">
                <a:solidFill>
                  <a:srgbClr val="0070C0"/>
                </a:solidFill>
                <a:latin typeface="Calibri" pitchFamily="34" charset="0"/>
              </a:rPr>
              <a:t>spectrophotometer.</a:t>
            </a:r>
          </a:p>
          <a:p>
            <a:pPr algn="l" rtl="0"/>
            <a:endParaRPr lang="en-US" sz="2000" b="1" dirty="0" smtClean="0">
              <a:latin typeface="Calibri" pitchFamily="34" charset="0"/>
            </a:endParaRPr>
          </a:p>
          <a:p>
            <a:pPr algn="l" rtl="0"/>
            <a:endParaRPr lang="en-US" sz="2000" b="1" dirty="0">
              <a:latin typeface="Calibri" pitchFamily="34" charset="0"/>
            </a:endParaRPr>
          </a:p>
          <a:p>
            <a:pPr algn="l" rtl="0"/>
            <a:r>
              <a:rPr lang="en-US" sz="2000" b="1" dirty="0" smtClean="0">
                <a:latin typeface="Calibri" pitchFamily="34" charset="0"/>
              </a:rPr>
              <a:t>2. </a:t>
            </a:r>
            <a:r>
              <a:rPr lang="en-US" sz="2000" b="1" dirty="0" smtClean="0">
                <a:latin typeface="Calibri" pitchFamily="34" charset="0"/>
              </a:rPr>
              <a:t>Warburg-Christian </a:t>
            </a:r>
            <a:r>
              <a:rPr lang="en-US" sz="2000" b="1" dirty="0">
                <a:latin typeface="Calibri" pitchFamily="34" charset="0"/>
              </a:rPr>
              <a:t>Method ( A280/ A260 Method</a:t>
            </a:r>
            <a:r>
              <a:rPr lang="en-US" sz="2000" b="1" dirty="0" smtClean="0">
                <a:latin typeface="Calibri" pitchFamily="34" charset="0"/>
              </a:rPr>
              <a:t>).</a:t>
            </a:r>
          </a:p>
          <a:p>
            <a:pPr algn="l" rtl="0"/>
            <a:endParaRPr lang="en-US" b="1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en-US" b="1" dirty="0">
                <a:solidFill>
                  <a:srgbClr val="0070C0"/>
                </a:solidFill>
                <a:latin typeface="Calibri" pitchFamily="34" charset="0"/>
              </a:rPr>
              <a:t>R</a:t>
            </a:r>
            <a:r>
              <a:rPr lang="en-US" b="1" dirty="0" smtClean="0">
                <a:solidFill>
                  <a:srgbClr val="0070C0"/>
                </a:solidFill>
                <a:latin typeface="Calibri" pitchFamily="34" charset="0"/>
              </a:rPr>
              <a:t>elies </a:t>
            </a:r>
            <a:r>
              <a:rPr lang="en-US" b="1" dirty="0">
                <a:solidFill>
                  <a:srgbClr val="0070C0"/>
                </a:solidFill>
                <a:latin typeface="Calibri" pitchFamily="34" charset="0"/>
              </a:rPr>
              <a:t>on direct spectrophotometric measurement</a:t>
            </a:r>
            <a:endParaRPr lang="en-GB" b="1" dirty="0">
              <a:solidFill>
                <a:srgbClr val="0070C0"/>
              </a:solidFill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endParaRPr lang="en-GB" b="1" dirty="0" smtClean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228600" y="304800"/>
            <a:ext cx="3467100" cy="1066800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1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70C0"/>
                </a:solidFill>
              </a:rPr>
              <a:t>Objectives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43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Important Terms</a:t>
            </a: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0612012"/>
              </p:ext>
            </p:extLst>
          </p:nvPr>
        </p:nvGraphicFramePr>
        <p:xfrm>
          <a:off x="4038600" y="0"/>
          <a:ext cx="4686300" cy="3089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4629892"/>
              </p:ext>
            </p:extLst>
          </p:nvPr>
        </p:nvGraphicFramePr>
        <p:xfrm>
          <a:off x="304800" y="2667000"/>
          <a:ext cx="4686300" cy="3475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636195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7810500" cy="495249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Importance of determining concentration of protein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793" y="1586217"/>
            <a:ext cx="8229600" cy="4038599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Protein </a:t>
            </a:r>
            <a:r>
              <a:rPr lang="en-US" dirty="0"/>
              <a:t>assays are one of the most widely used methods in life science research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Estimation of protein concentration is necessary </a:t>
            </a:r>
            <a:r>
              <a:rPr lang="en-US" dirty="0" smtClean="0"/>
              <a:t>cell </a:t>
            </a:r>
            <a:r>
              <a:rPr lang="en-US" dirty="0"/>
              <a:t>biology, molecular biology and other research applications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Is </a:t>
            </a:r>
            <a:r>
              <a:rPr lang="en-US" dirty="0"/>
              <a:t>necessary before processing protein samples for isolation</a:t>
            </a:r>
            <a:r>
              <a:rPr lang="en-US" dirty="0" smtClean="0"/>
              <a:t>, protein purification, </a:t>
            </a:r>
            <a:r>
              <a:rPr lang="en-US" dirty="0"/>
              <a:t>separation and analysis.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http://cnx.org/resources/fb4997cac700d686322c9930cf9abc5cfa187982/quatranary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9" t="80296" r="41935"/>
          <a:stretch/>
        </p:blipFill>
        <p:spPr bwMode="auto">
          <a:xfrm>
            <a:off x="6934200" y="5448299"/>
            <a:ext cx="1752600" cy="114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ciencelearn.org.nz/var/sciencelearn/storage/images/contexts/sporting-edge/sci-media/images/types-of-muscle-tissue/14326-8-eng-NZ/Types-of-muscle-tissu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0" t="33599" r="31504" b="39201"/>
          <a:stretch/>
        </p:blipFill>
        <p:spPr bwMode="auto">
          <a:xfrm>
            <a:off x="356749" y="5701961"/>
            <a:ext cx="2384612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gvkbio.com/wp-content/uploads/2011/12/purity-chart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952999"/>
            <a:ext cx="3501521" cy="189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36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2514600" y="502374"/>
            <a:ext cx="4267200" cy="11740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8053960"/>
              </p:ext>
            </p:extLst>
          </p:nvPr>
        </p:nvGraphicFramePr>
        <p:xfrm>
          <a:off x="628650" y="609601"/>
          <a:ext cx="8054914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152400" y="3804458"/>
            <a:ext cx="382281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Used for routine estimation, </a:t>
            </a:r>
            <a:r>
              <a:rPr lang="en-US" dirty="0"/>
              <a:t>m</a:t>
            </a:r>
            <a:r>
              <a:rPr lang="en-US" dirty="0" smtClean="0"/>
              <a:t>ost of them are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colometric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Where </a:t>
            </a:r>
            <a:r>
              <a:rPr lang="en-US" dirty="0"/>
              <a:t>a portion of the protein solution is reacted with a reagent that produces a </a:t>
            </a:r>
            <a:r>
              <a:rPr lang="en-US" dirty="0" err="1"/>
              <a:t>coloured</a:t>
            </a:r>
            <a:r>
              <a:rPr lang="en-US" dirty="0"/>
              <a:t> product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However</a:t>
            </a:r>
            <a:r>
              <a:rPr lang="en-US" b="1" dirty="0">
                <a:solidFill>
                  <a:srgbClr val="C00000"/>
                </a:solidFill>
              </a:rPr>
              <a:t>, none of these methods is absolute,</a:t>
            </a:r>
          </a:p>
        </p:txBody>
      </p:sp>
      <p:sp>
        <p:nvSpPr>
          <p:cNvPr id="7" name="Rectangle 6"/>
          <p:cNvSpPr/>
          <p:nvPr/>
        </p:nvSpPr>
        <p:spPr>
          <a:xfrm>
            <a:off x="5410200" y="3810000"/>
            <a:ext cx="34257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And then carry out amino acid analysis </a:t>
            </a:r>
            <a:r>
              <a:rPr lang="en-US" dirty="0"/>
              <a:t>on the hydrolysate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A truly </a:t>
            </a:r>
            <a:r>
              <a:rPr lang="en-US" dirty="0"/>
              <a:t>accurate </a:t>
            </a:r>
            <a:r>
              <a:rPr lang="en-US" dirty="0" smtClean="0"/>
              <a:t>method</a:t>
            </a:r>
          </a:p>
          <a:p>
            <a:pPr algn="just"/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However, this </a:t>
            </a:r>
            <a:r>
              <a:rPr lang="en-US" b="1" dirty="0" smtClean="0">
                <a:solidFill>
                  <a:srgbClr val="C00000"/>
                </a:solidFill>
              </a:rPr>
              <a:t>is expensive and </a:t>
            </a:r>
            <a:r>
              <a:rPr lang="en-US" b="1" dirty="0">
                <a:solidFill>
                  <a:srgbClr val="C00000"/>
                </a:solidFill>
              </a:rPr>
              <a:t>relatively time-consuming, particularly if multiple samples are to be </a:t>
            </a:r>
            <a:r>
              <a:rPr lang="en-US" b="1" dirty="0" err="1">
                <a:solidFill>
                  <a:srgbClr val="C00000"/>
                </a:solidFill>
              </a:rPr>
              <a:t>analysed</a:t>
            </a:r>
            <a:r>
              <a:rPr lang="en-US" b="1" dirty="0">
                <a:solidFill>
                  <a:srgbClr val="C00000"/>
                </a:solidFill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4145877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315" y="259556"/>
            <a:ext cx="7886700" cy="1325563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Spectrophotometric </a:t>
            </a:r>
            <a:r>
              <a:rPr lang="en-US" b="1" dirty="0" smtClean="0">
                <a:solidFill>
                  <a:srgbClr val="0070C0"/>
                </a:solidFill>
              </a:rPr>
              <a:t>method for determining the protein concentration  </a:t>
            </a: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120216"/>
              </p:ext>
            </p:extLst>
          </p:nvPr>
        </p:nvGraphicFramePr>
        <p:xfrm>
          <a:off x="304800" y="609600"/>
          <a:ext cx="8229600" cy="4144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381000" y="3886200"/>
            <a:ext cx="84582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There </a:t>
            </a:r>
            <a:r>
              <a:rPr lang="en-US" b="1" dirty="0"/>
              <a:t>are a wide variety of protein assays </a:t>
            </a:r>
            <a:r>
              <a:rPr lang="en-US" b="1" dirty="0" smtClean="0"/>
              <a:t>available. but  each </a:t>
            </a:r>
            <a:r>
              <a:rPr lang="en-US" b="1" dirty="0"/>
              <a:t>assay has its own advantages and </a:t>
            </a:r>
            <a:r>
              <a:rPr lang="en-US" b="1" dirty="0" smtClean="0"/>
              <a:t>limitations</a:t>
            </a:r>
          </a:p>
          <a:p>
            <a:endParaRPr lang="en-US" dirty="0"/>
          </a:p>
          <a:p>
            <a:r>
              <a:rPr lang="en-US" sz="2000" b="1" dirty="0" smtClean="0">
                <a:solidFill>
                  <a:srgbClr val="002060"/>
                </a:solidFill>
              </a:rPr>
              <a:t>The factors that you should </a:t>
            </a:r>
            <a:r>
              <a:rPr lang="en-US" sz="2000" b="1" dirty="0" smtClean="0">
                <a:solidFill>
                  <a:srgbClr val="002060"/>
                </a:solidFill>
              </a:rPr>
              <a:t>consider to choose Method </a:t>
            </a:r>
            <a:r>
              <a:rPr lang="en-US" sz="2000" b="1" dirty="0" smtClean="0">
                <a:solidFill>
                  <a:srgbClr val="002060"/>
                </a:solidFill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Sensitivity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 presence of interfering substance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Time available of the </a:t>
            </a:r>
            <a:r>
              <a:rPr lang="en-US" sz="2000" dirty="0" smtClean="0"/>
              <a:t>assay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46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8586"/>
            <a:ext cx="7696200" cy="4952492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1-Bicinchoninic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acid method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58" y="1249204"/>
            <a:ext cx="7962899" cy="366180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2400" dirty="0"/>
              <a:t>In general, this method has a high sensitivity (</a:t>
            </a:r>
            <a:r>
              <a:rPr lang="en-US" sz="2400" b="1" dirty="0">
                <a:solidFill>
                  <a:srgbClr val="0070C0"/>
                </a:solidFill>
              </a:rPr>
              <a:t>1 µg </a:t>
            </a:r>
            <a:r>
              <a:rPr lang="en-US" sz="2400" dirty="0" smtClean="0"/>
              <a:t>)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r>
              <a:rPr lang="en-US" sz="2400" b="1" dirty="0" smtClean="0">
                <a:solidFill>
                  <a:srgbClr val="0070C0"/>
                </a:solidFill>
              </a:rPr>
              <a:t>Principle</a:t>
            </a:r>
            <a:r>
              <a:rPr lang="en-US" sz="2400" b="1" dirty="0" smtClean="0">
                <a:solidFill>
                  <a:srgbClr val="0070C0"/>
                </a:solidFill>
              </a:rPr>
              <a:t>:</a:t>
            </a:r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dirty="0" smtClean="0"/>
              <a:t>Cu+2 form a complex with nitrogen of the peptide bond under alkaline conditions producing cu+(the Cu++ was reduced to Cu+)</a:t>
            </a:r>
          </a:p>
          <a:p>
            <a:endParaRPr lang="en-US" dirty="0"/>
          </a:p>
          <a:p>
            <a:r>
              <a:rPr lang="en-US" dirty="0" smtClean="0"/>
              <a:t>This cu+ will then chelated by BCA to produce a copper-BCA  complex with maximum absorbance </a:t>
            </a:r>
            <a:r>
              <a:rPr lang="en-US" b="1" dirty="0" smtClean="0">
                <a:solidFill>
                  <a:srgbClr val="0070C0"/>
                </a:solidFill>
              </a:rPr>
              <a:t>562 </a:t>
            </a:r>
            <a:r>
              <a:rPr lang="en-US" dirty="0" smtClean="0"/>
              <a:t>nm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13657" y="4919799"/>
            <a:ext cx="8229600" cy="1709601"/>
            <a:chOff x="413657" y="4419600"/>
            <a:chExt cx="8229600" cy="1709601"/>
          </a:xfrm>
        </p:grpSpPr>
        <p:pic>
          <p:nvPicPr>
            <p:cNvPr id="3074" name="Picture 2" descr="Protein Quantitation Figure 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000"/>
                      </a14:imgEffect>
                      <a14:imgEffect>
                        <a14:saturation sat="11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586"/>
            <a:stretch/>
          </p:blipFill>
          <p:spPr bwMode="auto">
            <a:xfrm>
              <a:off x="413657" y="4419600"/>
              <a:ext cx="8229600" cy="1709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2895600" y="4419600"/>
              <a:ext cx="1524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884714" y="5152071"/>
              <a:ext cx="1643743" cy="288200"/>
            </a:xfrm>
            <a:prstGeom prst="rect">
              <a:avLst/>
            </a:prstGeom>
            <a:solidFill>
              <a:srgbClr val="0057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48000" y="4572000"/>
              <a:ext cx="1371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Alkaline condition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573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3" t="24583" r="36902" b="16844"/>
          <a:stretch>
            <a:fillRect/>
          </a:stretch>
        </p:blipFill>
        <p:spPr bwMode="auto">
          <a:xfrm>
            <a:off x="123825" y="57150"/>
            <a:ext cx="8264525" cy="674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مستطيل 2"/>
          <p:cNvSpPr>
            <a:spLocks noChangeArrowheads="1"/>
          </p:cNvSpPr>
          <p:nvPr/>
        </p:nvSpPr>
        <p:spPr bwMode="auto">
          <a:xfrm>
            <a:off x="323850" y="260350"/>
            <a:ext cx="1208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altLang="ar-SA" b="1">
                <a:solidFill>
                  <a:schemeClr val="accent1"/>
                </a:solidFill>
              </a:rPr>
              <a:t>STEP 1. (A)</a:t>
            </a:r>
            <a:endParaRPr lang="ar-SA" altLang="ar-SA">
              <a:solidFill>
                <a:schemeClr val="accent1"/>
              </a:solidFill>
            </a:endParaRPr>
          </a:p>
        </p:txBody>
      </p:sp>
      <p:sp>
        <p:nvSpPr>
          <p:cNvPr id="7172" name="مستطيل 5"/>
          <p:cNvSpPr>
            <a:spLocks noChangeArrowheads="1"/>
          </p:cNvSpPr>
          <p:nvPr/>
        </p:nvSpPr>
        <p:spPr bwMode="auto">
          <a:xfrm>
            <a:off x="323850" y="1844675"/>
            <a:ext cx="1208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altLang="ar-SA" b="1">
                <a:solidFill>
                  <a:schemeClr val="accent1"/>
                </a:solidFill>
              </a:rPr>
              <a:t>STEP 2. (B)</a:t>
            </a:r>
            <a:endParaRPr lang="ar-SA" altLang="ar-SA">
              <a:solidFill>
                <a:schemeClr val="accent1"/>
              </a:solidFill>
            </a:endParaRPr>
          </a:p>
        </p:txBody>
      </p:sp>
      <p:sp>
        <p:nvSpPr>
          <p:cNvPr id="7173" name="مستطيل 4"/>
          <p:cNvSpPr>
            <a:spLocks noChangeArrowheads="1"/>
          </p:cNvSpPr>
          <p:nvPr/>
        </p:nvSpPr>
        <p:spPr bwMode="auto">
          <a:xfrm>
            <a:off x="1258888" y="908050"/>
            <a:ext cx="68897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SA" sz="2000" b="1"/>
              <a:t>Cu</a:t>
            </a:r>
            <a:r>
              <a:rPr lang="en-US" altLang="ar-SA" sz="2000" b="1" baseline="30000"/>
              <a:t>+2</a:t>
            </a:r>
            <a:r>
              <a:rPr lang="en-US" altLang="ar-SA" sz="2000" b="1"/>
              <a:t> </a:t>
            </a:r>
            <a:endParaRPr lang="ar-SA" altLang="ar-SA" sz="2000"/>
          </a:p>
        </p:txBody>
      </p:sp>
      <p:sp>
        <p:nvSpPr>
          <p:cNvPr id="7174" name="مستطيل 8"/>
          <p:cNvSpPr>
            <a:spLocks noChangeArrowheads="1"/>
          </p:cNvSpPr>
          <p:nvPr/>
        </p:nvSpPr>
        <p:spPr bwMode="auto">
          <a:xfrm>
            <a:off x="2700338" y="908050"/>
            <a:ext cx="54292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SA" sz="2000" b="1"/>
              <a:t>Cu</a:t>
            </a:r>
            <a:r>
              <a:rPr lang="en-US" altLang="ar-SA" sz="2000" b="1" baseline="30000"/>
              <a:t>+</a:t>
            </a:r>
            <a:endParaRPr lang="ar-SA" altLang="ar-SA" sz="2000"/>
          </a:p>
        </p:txBody>
      </p:sp>
      <p:sp>
        <p:nvSpPr>
          <p:cNvPr id="7175" name="مستطيل 9"/>
          <p:cNvSpPr>
            <a:spLocks noChangeArrowheads="1"/>
          </p:cNvSpPr>
          <p:nvPr/>
        </p:nvSpPr>
        <p:spPr bwMode="auto">
          <a:xfrm>
            <a:off x="123825" y="3789363"/>
            <a:ext cx="544513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SA" sz="2000" b="1"/>
              <a:t>Cu</a:t>
            </a:r>
            <a:r>
              <a:rPr lang="en-US" altLang="ar-SA" sz="2000" b="1" baseline="30000"/>
              <a:t>+</a:t>
            </a:r>
            <a:endParaRPr lang="ar-SA" altLang="ar-SA" sz="2000"/>
          </a:p>
        </p:txBody>
      </p:sp>
      <p:sp>
        <p:nvSpPr>
          <p:cNvPr id="7176" name="مستطيل 7"/>
          <p:cNvSpPr>
            <a:spLocks noChangeArrowheads="1"/>
          </p:cNvSpPr>
          <p:nvPr/>
        </p:nvSpPr>
        <p:spPr bwMode="auto">
          <a:xfrm>
            <a:off x="1792735" y="708054"/>
            <a:ext cx="10488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rtl="0" eaLnBrk="1" hangingPunct="1"/>
            <a:r>
              <a:rPr lang="en-US" altLang="ar-SA" sz="2400" b="1" baseline="30000" dirty="0" smtClean="0"/>
              <a:t>Reduction</a:t>
            </a:r>
            <a:endParaRPr lang="en-US" altLang="ar-SA" sz="2400" dirty="0"/>
          </a:p>
        </p:txBody>
      </p:sp>
      <p:sp>
        <p:nvSpPr>
          <p:cNvPr id="7177" name="مستطيل 10"/>
          <p:cNvSpPr>
            <a:spLocks noChangeArrowheads="1"/>
          </p:cNvSpPr>
          <p:nvPr/>
        </p:nvSpPr>
        <p:spPr bwMode="auto">
          <a:xfrm>
            <a:off x="5718175" y="76200"/>
            <a:ext cx="2287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SA" b="1">
                <a:solidFill>
                  <a:schemeClr val="accent1"/>
                </a:solidFill>
              </a:rPr>
              <a:t>Figure-1: BCA Method</a:t>
            </a:r>
            <a:endParaRPr lang="ar-SA" altLang="ar-SA"/>
          </a:p>
        </p:txBody>
      </p:sp>
    </p:spTree>
    <p:extLst>
      <p:ext uri="{BB962C8B-B14F-4D97-AF65-F5344CB8AC3E}">
        <p14:creationId xmlns:p14="http://schemas.microsoft.com/office/powerpoint/2010/main" val="1600577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4686300" cy="4952492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2-Bradford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assay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64590"/>
            <a:ext cx="8915400" cy="314266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600" b="1" dirty="0"/>
          </a:p>
          <a:p>
            <a:r>
              <a:rPr lang="en-US" sz="1600" b="1" dirty="0" smtClean="0"/>
              <a:t> Fast</a:t>
            </a:r>
            <a:r>
              <a:rPr lang="en-US" sz="1600" b="1" dirty="0"/>
              <a:t>, accurate and high sensitivity [1 </a:t>
            </a:r>
            <a:r>
              <a:rPr lang="en-US" sz="1600" b="1" dirty="0" err="1"/>
              <a:t>μg</a:t>
            </a:r>
            <a:r>
              <a:rPr lang="en-US" sz="1600" b="1" dirty="0"/>
              <a:t> protein can be detected</a:t>
            </a:r>
            <a:r>
              <a:rPr lang="en-US" sz="1600" b="1" dirty="0" smtClean="0"/>
              <a:t>].</a:t>
            </a:r>
            <a:endParaRPr lang="en-US" sz="1600" b="1" dirty="0"/>
          </a:p>
          <a:p>
            <a:r>
              <a:rPr lang="en-US" sz="1600" b="1" dirty="0" smtClean="0"/>
              <a:t>The </a:t>
            </a:r>
            <a:r>
              <a:rPr lang="en-US" sz="1600" b="1" dirty="0"/>
              <a:t>method is recommended for general use, especially for determining protein content of cell </a:t>
            </a:r>
            <a:r>
              <a:rPr lang="en-US" sz="1600" b="1" dirty="0" smtClean="0"/>
              <a:t>fractions and assessing protein concentrations for gel electrophoresis, </a:t>
            </a:r>
            <a:r>
              <a:rPr lang="en-US" sz="1600" b="1" dirty="0"/>
              <a:t>about 1- 20 </a:t>
            </a:r>
            <a:r>
              <a:rPr lang="en-US" sz="1600" b="1" dirty="0" err="1"/>
              <a:t>μg</a:t>
            </a:r>
            <a:r>
              <a:rPr lang="en-US" sz="1600" b="1" dirty="0"/>
              <a:t> protein for micro assay or 20-200μg protein for macro assay</a:t>
            </a:r>
            <a:r>
              <a:rPr lang="en-US" sz="1600" b="1" dirty="0" smtClean="0"/>
              <a:t>.</a:t>
            </a:r>
            <a:endParaRPr lang="en-US" sz="1600" b="1" dirty="0"/>
          </a:p>
          <a:p>
            <a:r>
              <a:rPr lang="en-US" dirty="0">
                <a:solidFill>
                  <a:srgbClr val="0070C0"/>
                </a:solidFill>
              </a:rPr>
              <a:t>Principle:</a:t>
            </a:r>
          </a:p>
          <a:p>
            <a:r>
              <a:rPr lang="en-US" sz="1600" dirty="0">
                <a:solidFill>
                  <a:schemeClr val="tx1"/>
                </a:solidFill>
              </a:rPr>
              <a:t>Generally</a:t>
            </a:r>
            <a:r>
              <a:rPr lang="en-US" sz="1600" dirty="0">
                <a:solidFill>
                  <a:srgbClr val="0070C0"/>
                </a:solidFill>
              </a:rPr>
              <a:t>, </a:t>
            </a:r>
            <a:r>
              <a:rPr lang="en-US" sz="1600" dirty="0" err="1">
                <a:solidFill>
                  <a:srgbClr val="0070C0"/>
                </a:solidFill>
              </a:rPr>
              <a:t>Coomessie</a:t>
            </a:r>
            <a:r>
              <a:rPr lang="en-US" sz="1600" dirty="0">
                <a:solidFill>
                  <a:srgbClr val="0070C0"/>
                </a:solidFill>
              </a:rPr>
              <a:t> brilliant blue G-250 </a:t>
            </a:r>
            <a:r>
              <a:rPr lang="en-US" sz="1600" dirty="0"/>
              <a:t>bind to protein (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binds particularly to basic and aromatic amino acids residues </a:t>
            </a:r>
            <a:r>
              <a:rPr lang="en-US" sz="1600" dirty="0"/>
              <a:t>) in </a:t>
            </a:r>
            <a:r>
              <a:rPr lang="en-US" sz="1800" b="1" dirty="0"/>
              <a:t>acidic solution </a:t>
            </a:r>
            <a:endParaRPr lang="en-US" sz="1600" b="1" dirty="0"/>
          </a:p>
          <a:p>
            <a:r>
              <a:rPr lang="en-US" sz="1600" dirty="0"/>
              <a:t>Make a complex which will shift the wavelength of maximum </a:t>
            </a:r>
            <a:r>
              <a:rPr lang="en-US" sz="1600" dirty="0" smtClean="0"/>
              <a:t>absorbance </a:t>
            </a:r>
            <a:r>
              <a:rPr lang="en-US" altLang="ar-SA" sz="1600" dirty="0"/>
              <a:t>(</a:t>
            </a:r>
            <a:r>
              <a:rPr lang="en-US" altLang="ar-SA" sz="1600" dirty="0" err="1"/>
              <a:t>λmax</a:t>
            </a:r>
            <a:r>
              <a:rPr lang="en-US" altLang="ar-SA" sz="1600" dirty="0"/>
              <a:t>)</a:t>
            </a:r>
            <a:r>
              <a:rPr lang="en-US" sz="1600" dirty="0" smtClean="0"/>
              <a:t> </a:t>
            </a:r>
            <a:r>
              <a:rPr lang="en-US" sz="1600" b="1" dirty="0"/>
              <a:t>465</a:t>
            </a:r>
            <a:r>
              <a:rPr lang="en-US" sz="1600" dirty="0"/>
              <a:t> to </a:t>
            </a:r>
            <a:r>
              <a:rPr lang="en-US" sz="1600" b="1" dirty="0"/>
              <a:t>595</a:t>
            </a:r>
            <a:r>
              <a:rPr lang="en-US" sz="1600" dirty="0"/>
              <a:t> nm.  </a:t>
            </a:r>
          </a:p>
          <a:p>
            <a:endParaRPr lang="en-US" sz="1600" b="1" dirty="0"/>
          </a:p>
          <a:p>
            <a:endParaRPr lang="en-US" sz="16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699184"/>
            <a:ext cx="3848793" cy="1625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48596" y="632515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 fractionation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81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dlines">
  <a:themeElements>
    <a:clrScheme name="Custom 23">
      <a:dk1>
        <a:sysClr val="windowText" lastClr="000000"/>
      </a:dk1>
      <a:lt1>
        <a:sysClr val="window" lastClr="FFFFFF"/>
      </a:lt1>
      <a:dk2>
        <a:srgbClr val="07151B"/>
      </a:dk2>
      <a:lt2>
        <a:srgbClr val="F2F3F3"/>
      </a:lt2>
      <a:accent1>
        <a:srgbClr val="0070C0"/>
      </a:accent1>
      <a:accent2>
        <a:srgbClr val="1F5E79"/>
      </a:accent2>
      <a:accent3>
        <a:srgbClr val="8D8D35"/>
      </a:accent3>
      <a:accent4>
        <a:srgbClr val="D9A142"/>
      </a:accent4>
      <a:accent5>
        <a:srgbClr val="C47023"/>
      </a:accent5>
      <a:accent6>
        <a:srgbClr val="754D64"/>
      </a:accent6>
      <a:hlink>
        <a:srgbClr val="4CAAD0"/>
      </a:hlink>
      <a:folHlink>
        <a:srgbClr val="A76D89"/>
      </a:folHlink>
    </a:clrScheme>
    <a:fontScheme name="Headlines">
      <a:majorFont>
        <a:latin typeface="Century Schoolbook" panose="020406040505050203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algn="ctr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TM10001103[[fn=Headlines]]</Template>
  <TotalTime>23424</TotalTime>
  <Words>1118</Words>
  <Application>Microsoft Office PowerPoint</Application>
  <PresentationFormat>On-screen Show (4:3)</PresentationFormat>
  <Paragraphs>264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Century Schoolbook</vt:lpstr>
      <vt:lpstr>Corbel</vt:lpstr>
      <vt:lpstr>Tahoma</vt:lpstr>
      <vt:lpstr>Times New Roman</vt:lpstr>
      <vt:lpstr>Headlines</vt:lpstr>
      <vt:lpstr>Spectrophotometric Methods For Determination Of Proteins</vt:lpstr>
      <vt:lpstr>PowerPoint Presentation</vt:lpstr>
      <vt:lpstr>Important Terms</vt:lpstr>
      <vt:lpstr>Importance of determining concentration of protein</vt:lpstr>
      <vt:lpstr>PowerPoint Presentation</vt:lpstr>
      <vt:lpstr>Spectrophotometric method for determining the protein concentration  </vt:lpstr>
      <vt:lpstr>1-Bicinchoninic acid method</vt:lpstr>
      <vt:lpstr>PowerPoint Presentation</vt:lpstr>
      <vt:lpstr>2-Bradford assay</vt:lpstr>
      <vt:lpstr>2-Bradford assay</vt:lpstr>
      <vt:lpstr>PowerPoint Presentation</vt:lpstr>
      <vt:lpstr>PowerPoint Presentation</vt:lpstr>
      <vt:lpstr>PowerPoint Presentation</vt:lpstr>
      <vt:lpstr>3-Warburg christian  (A280/A260) </vt:lpstr>
      <vt:lpstr>PowerPoint Presentation</vt:lpstr>
      <vt:lpstr>PowerPoint Presentation</vt:lpstr>
      <vt:lpstr>PowerPoint Presentation</vt:lpstr>
      <vt:lpstr>Summary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SPECTROPHOTOMETRIC METHODS FOR DETERMINATION OF PROTEINS</dc:title>
  <dc:creator>first first</dc:creator>
  <cp:lastModifiedBy>first first</cp:lastModifiedBy>
  <cp:revision>152</cp:revision>
  <dcterms:created xsi:type="dcterms:W3CDTF">2013-01-28T17:29:33Z</dcterms:created>
  <dcterms:modified xsi:type="dcterms:W3CDTF">2016-02-07T20:18:12Z</dcterms:modified>
</cp:coreProperties>
</file>