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r" rtl="0">
              <a:defRPr/>
            </a:lvl1pPr>
            <a:extLst/>
          </a:lstStyle>
          <a:p>
            <a:r>
              <a:rPr kumimoji="0" lang="ar-SA" dirty="0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r" rtl="0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dirty="0" smtClean="0"/>
              <a:t>انقر لتحرير نمط العنوان الثانوي الرئيسي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rtl="0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r" rtl="0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 algn="l" rtl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089FD97-C3FD-4746-80E8-5F5287BCF525}" type="datetimeFigureOut">
              <a:rPr lang="en-US" smtClean="0"/>
              <a:pPr/>
              <a:t>9/13/2014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Types of Group Functions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52" t="21739"/>
          <a:stretch>
            <a:fillRect/>
          </a:stretch>
        </p:blipFill>
        <p:spPr bwMode="auto">
          <a:xfrm>
            <a:off x="1066800" y="1219200"/>
            <a:ext cx="80771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</a:t>
            </a:r>
            <a:r>
              <a:rPr lang="en-US" dirty="0" smtClean="0"/>
              <a:t>sing </a:t>
            </a:r>
            <a:r>
              <a:rPr lang="en-US" dirty="0" err="1" smtClean="0"/>
              <a:t>Subqueries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2222"/>
          <a:stretch>
            <a:fillRect/>
          </a:stretch>
        </p:blipFill>
        <p:spPr bwMode="auto">
          <a:xfrm>
            <a:off x="990600" y="1524000"/>
            <a:ext cx="81534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Using </a:t>
            </a:r>
            <a:r>
              <a:rPr lang="en-US" dirty="0" err="1" smtClean="0"/>
              <a:t>S</a:t>
            </a:r>
            <a:r>
              <a:rPr lang="en-US" dirty="0" err="1" smtClean="0"/>
              <a:t>ubqueries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Subqueries</a:t>
            </a:r>
            <a:r>
              <a:rPr lang="en-US" dirty="0" smtClean="0"/>
              <a:t> can be placed after :</a:t>
            </a:r>
          </a:p>
          <a:p>
            <a:pPr lvl="1"/>
            <a:r>
              <a:rPr lang="en-US" dirty="0" smtClean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</a:t>
            </a:r>
          </a:p>
          <a:p>
            <a:pPr lvl="1"/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FROM</a:t>
            </a:r>
            <a:r>
              <a:rPr lang="en-US" dirty="0" smtClean="0"/>
              <a:t> clause</a:t>
            </a:r>
          </a:p>
          <a:p>
            <a:pPr lvl="1"/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HAVING</a:t>
            </a:r>
            <a:r>
              <a:rPr lang="en-US" dirty="0" smtClean="0"/>
              <a:t> clause</a:t>
            </a:r>
          </a:p>
          <a:p>
            <a:r>
              <a:rPr lang="en-US" dirty="0" smtClean="0"/>
              <a:t>Single row </a:t>
            </a:r>
            <a:r>
              <a:rPr lang="en-US" dirty="0" err="1" smtClean="0"/>
              <a:t>subqueries</a:t>
            </a:r>
            <a:r>
              <a:rPr lang="en-US" dirty="0" smtClean="0"/>
              <a:t> use single row operators such as = , &lt;&gt;, &lt;, &gt;</a:t>
            </a:r>
          </a:p>
          <a:p>
            <a:r>
              <a:rPr lang="en-US" dirty="0" smtClean="0"/>
              <a:t>Multiple row </a:t>
            </a:r>
            <a:r>
              <a:rPr lang="en-US" dirty="0" err="1" smtClean="0"/>
              <a:t>subqueries</a:t>
            </a:r>
            <a:r>
              <a:rPr lang="en-US" dirty="0" smtClean="0"/>
              <a:t> use operators </a:t>
            </a:r>
            <a:r>
              <a:rPr lang="en-US" sz="2800" dirty="0">
                <a:latin typeface="Simplified Arabic Fixed" pitchFamily="49" charset="-78"/>
                <a:cs typeface="Simplified Arabic Fixed" pitchFamily="49" charset="-78"/>
              </a:rPr>
              <a:t>IN</a:t>
            </a:r>
            <a:r>
              <a:rPr lang="en-US" dirty="0" smtClean="0"/>
              <a:t>, </a:t>
            </a:r>
            <a:r>
              <a:rPr lang="en-US" sz="2800" dirty="0">
                <a:latin typeface="Simplified Arabic Fixed" pitchFamily="49" charset="-78"/>
                <a:cs typeface="Simplified Arabic Fixed" pitchFamily="49" charset="-78"/>
              </a:rPr>
              <a:t>ANY, 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ALL</a:t>
            </a:r>
          </a:p>
          <a:p>
            <a:r>
              <a:rPr lang="en-US" dirty="0"/>
              <a:t>Example: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</a:t>
            </a:r>
            <a:endParaRPr lang="en-US" sz="2800" dirty="0" smtClean="0">
              <a:latin typeface="Simplified Arabic Fixed" pitchFamily="49" charset="-78"/>
              <a:cs typeface="Simplified Arabic Fixed" pitchFamily="49" charset="-78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		select </a:t>
            </a:r>
            <a:r>
              <a:rPr lang="en-US" sz="2800" dirty="0" err="1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last_name</a:t>
            </a: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		From employees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	</a:t>
            </a: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	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salary = (select Min(salary) </a:t>
            </a: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	from </a:t>
            </a:r>
            <a:r>
              <a:rPr lang="en-US" sz="2800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employees);</a:t>
            </a:r>
            <a:endParaRPr lang="en-US" sz="2800" dirty="0">
              <a:solidFill>
                <a:srgbClr val="FF0000"/>
              </a:solidFill>
              <a:latin typeface="Simplified Arabic Fixed" pitchFamily="49" charset="-78"/>
              <a:cs typeface="Simplified Arabic Fixed" pitchFamily="49" charset="-78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</a:t>
            </a:r>
            <a:r>
              <a:rPr lang="en-US" dirty="0" smtClean="0"/>
              <a:t>anipulating Data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9403"/>
          <a:stretch>
            <a:fillRect/>
          </a:stretch>
        </p:blipFill>
        <p:spPr bwMode="auto">
          <a:xfrm>
            <a:off x="1066800" y="1447800"/>
            <a:ext cx="8077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the homework file in the website , solve it , print it and submit it </a:t>
            </a:r>
            <a:r>
              <a:rPr lang="en-US" smtClean="0"/>
              <a:t>next lecture.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database schema used in this course and the development environments</a:t>
            </a:r>
          </a:p>
          <a:p>
            <a:r>
              <a:rPr lang="en-US" dirty="0" smtClean="0"/>
              <a:t>Review some basic concepts of SQL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Human Resource schema (HR) used in this course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696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Development 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 2 development environment for this course: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Primary tool is Oracle SQL developer</a:t>
            </a:r>
          </a:p>
          <a:p>
            <a:pPr lvl="1"/>
            <a:r>
              <a:rPr lang="en-US" dirty="0" smtClean="0"/>
              <a:t>SQL*Plus Command line interface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657600"/>
            <a:ext cx="5486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How to use HR sample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Display the SQL command prompt window. For example, on Windows, click </a:t>
            </a:r>
            <a:r>
              <a:rPr lang="en-US" b="1" dirty="0"/>
              <a:t>Start</a:t>
            </a:r>
            <a:r>
              <a:rPr lang="en-US" dirty="0"/>
              <a:t>, then </a:t>
            </a:r>
            <a:r>
              <a:rPr lang="en-US" b="1" dirty="0"/>
              <a:t>Programs</a:t>
            </a:r>
            <a:r>
              <a:rPr lang="en-US" dirty="0"/>
              <a:t> (or </a:t>
            </a:r>
            <a:r>
              <a:rPr lang="en-US" b="1" dirty="0"/>
              <a:t>All Programs</a:t>
            </a:r>
            <a:r>
              <a:rPr lang="en-US" dirty="0"/>
              <a:t>), then </a:t>
            </a:r>
            <a:r>
              <a:rPr lang="en-US" b="1" dirty="0"/>
              <a:t>Oracle Database 11g Express Edition</a:t>
            </a:r>
            <a:r>
              <a:rPr lang="en-US" dirty="0"/>
              <a:t>, and then </a:t>
            </a:r>
            <a:r>
              <a:rPr lang="en-US" b="1" dirty="0"/>
              <a:t>Run SQL Command Line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 as the SYSTEM user: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Type: connect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Enter user-name: system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Enter password: </a:t>
            </a:r>
            <a:r>
              <a:rPr lang="en-US" i="1" dirty="0"/>
              <a:t>&lt;password-for-system&gt;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Enter the following statement to </a:t>
            </a:r>
            <a:r>
              <a:rPr lang="en-US" u="sng" dirty="0"/>
              <a:t>unlock the HR account</a:t>
            </a:r>
            <a:r>
              <a:rPr lang="en-US" dirty="0"/>
              <a:t>: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	SQL</a:t>
            </a:r>
            <a:r>
              <a:rPr lang="en-US" dirty="0">
                <a:solidFill>
                  <a:srgbClr val="FF0000"/>
                </a:solidFill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ALTER USER hr ACCOUNT UNLOCK;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Enter a statement in the following form to </a:t>
            </a:r>
            <a:r>
              <a:rPr lang="en-US" u="sng" dirty="0"/>
              <a:t>specify the password that you want for the HR user</a:t>
            </a:r>
            <a:r>
              <a:rPr lang="en-US" dirty="0"/>
              <a:t>: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	SQL</a:t>
            </a:r>
            <a:r>
              <a:rPr lang="en-US" dirty="0">
                <a:solidFill>
                  <a:srgbClr val="FF0000"/>
                </a:solidFill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ALTER USER hr IDENTIFIED BY </a:t>
            </a:r>
            <a:r>
              <a:rPr lang="en-US" b="1" i="1" dirty="0" smtClean="0">
                <a:solidFill>
                  <a:srgbClr val="FF0000"/>
                </a:solidFill>
                <a:latin typeface="Simplified Arabic Fixed" pitchFamily="49" charset="-78"/>
                <a:cs typeface="Simplified Arabic Fixed" pitchFamily="49" charset="-78"/>
              </a:rPr>
              <a:t>hr</a:t>
            </a:r>
            <a:endParaRPr lang="en-US" b="1" dirty="0">
              <a:solidFill>
                <a:srgbClr val="FF0000"/>
              </a:solidFill>
              <a:latin typeface="Simplified Arabic Fixed" pitchFamily="49" charset="-78"/>
              <a:cs typeface="Simplified Arabic Fixed" pitchFamily="49" charset="-7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Retricting</a:t>
            </a:r>
            <a:r>
              <a:rPr lang="en-US" dirty="0" smtClean="0"/>
              <a:t>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9277"/>
          <a:stretch>
            <a:fillRect/>
          </a:stretch>
        </p:blipFill>
        <p:spPr bwMode="auto">
          <a:xfrm>
            <a:off x="990600" y="1447800"/>
            <a:ext cx="807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Restricting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 can compare values in columns, literal values, </a:t>
            </a:r>
            <a:r>
              <a:rPr lang="en-US" dirty="0" err="1" smtClean="0"/>
              <a:t>arthmetic</a:t>
            </a:r>
            <a:r>
              <a:rPr lang="en-US" dirty="0" smtClean="0"/>
              <a:t> expressions and functions</a:t>
            </a:r>
          </a:p>
          <a:p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 format:</a:t>
            </a:r>
          </a:p>
          <a:p>
            <a:pPr lvl="1"/>
            <a:r>
              <a:rPr lang="en-US" dirty="0"/>
              <a:t> </a:t>
            </a:r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WHERE </a:t>
            </a:r>
            <a:r>
              <a:rPr lang="en-US" sz="3200" dirty="0" err="1">
                <a:latin typeface="Simplified Arabic Fixed" pitchFamily="49" charset="-78"/>
                <a:cs typeface="Simplified Arabic Fixed" pitchFamily="49" charset="-78"/>
              </a:rPr>
              <a:t>expr</a:t>
            </a:r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 operator </a:t>
            </a:r>
            <a:r>
              <a:rPr lang="en-US" sz="3200" dirty="0" smtClean="0">
                <a:latin typeface="Simplified Arabic Fixed" pitchFamily="49" charset="-78"/>
                <a:cs typeface="Simplified Arabic Fixed" pitchFamily="49" charset="-78"/>
              </a:rPr>
              <a:t>value</a:t>
            </a:r>
          </a:p>
          <a:p>
            <a:r>
              <a:rPr lang="en-US" sz="3600" dirty="0" smtClean="0">
                <a:cs typeface="Simplified Arabic Fixed" pitchFamily="49" charset="-78"/>
              </a:rPr>
              <a:t>Comparison conditions: &lt;, &gt; ==,&lt;&gt;, &lt;=</a:t>
            </a:r>
          </a:p>
          <a:p>
            <a:r>
              <a:rPr lang="en-US" sz="3600" dirty="0" smtClean="0">
                <a:cs typeface="Simplified Arabic Fixed" pitchFamily="49" charset="-78"/>
              </a:rPr>
              <a:t>Three logical operator available: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And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Or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Sorting Data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0270"/>
          <a:stretch>
            <a:fillRect/>
          </a:stretch>
        </p:blipFill>
        <p:spPr bwMode="auto">
          <a:xfrm>
            <a:off x="1066800" y="137160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SQL Functions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7419"/>
          <a:stretch>
            <a:fillRect/>
          </a:stretch>
        </p:blipFill>
        <p:spPr bwMode="auto">
          <a:xfrm>
            <a:off x="1066800" y="1524000"/>
            <a:ext cx="807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580</TotalTime>
  <Words>190</Words>
  <Application>Microsoft Office PowerPoint</Application>
  <PresentationFormat>عرض على الشاشة (3:4)‏</PresentationFormat>
  <Paragraphs>48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انقلاب</vt:lpstr>
      <vt:lpstr>Chapter 1</vt:lpstr>
      <vt:lpstr>Objectives</vt:lpstr>
      <vt:lpstr>Human Resource schema (HR) used in this course</vt:lpstr>
      <vt:lpstr>Development Environments</vt:lpstr>
      <vt:lpstr>How to use HR sample schema</vt:lpstr>
      <vt:lpstr>Retricting Data</vt:lpstr>
      <vt:lpstr>Restricting Data</vt:lpstr>
      <vt:lpstr>Sorting Data</vt:lpstr>
      <vt:lpstr>SQL Functions</vt:lpstr>
      <vt:lpstr>Types of Group Functions</vt:lpstr>
      <vt:lpstr>Using Subqueries</vt:lpstr>
      <vt:lpstr>Using Subqueries</vt:lpstr>
      <vt:lpstr>Manipulating Data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Mashael</dc:creator>
  <cp:lastModifiedBy>GK</cp:lastModifiedBy>
  <cp:revision>16</cp:revision>
  <dcterms:created xsi:type="dcterms:W3CDTF">2014-02-02T16:45:13Z</dcterms:created>
  <dcterms:modified xsi:type="dcterms:W3CDTF">2014-09-13T13:56:59Z</dcterms:modified>
</cp:coreProperties>
</file>