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579853-5ED0-41B0-9045-9A99C920AF26}"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SA"/>
        </a:p>
      </dgm:t>
    </dgm:pt>
    <dgm:pt modelId="{FEC01F70-15BE-4144-91D5-94B6E29F3FE0}">
      <dgm:prSet phldrT="[Text]"/>
      <dgm:spPr/>
      <dgm:t>
        <a:bodyPr/>
        <a:lstStyle/>
        <a:p>
          <a:pPr algn="r" rtl="1"/>
          <a:r>
            <a:rPr lang="ar-SA" dirty="0"/>
            <a:t>1- الحاجة للمعلومات</a:t>
          </a:r>
        </a:p>
      </dgm:t>
    </dgm:pt>
    <dgm:pt modelId="{2B0078B6-D7B7-41D2-A2D4-8162A2B4D4B1}" type="parTrans" cxnId="{F8535E46-5A37-442D-AFDC-411AB0D25039}">
      <dgm:prSet/>
      <dgm:spPr/>
      <dgm:t>
        <a:bodyPr/>
        <a:lstStyle/>
        <a:p>
          <a:pPr rtl="1"/>
          <a:endParaRPr lang="ar-SA"/>
        </a:p>
      </dgm:t>
    </dgm:pt>
    <dgm:pt modelId="{28F7CDA3-FAC5-449D-BD16-BA816EA5A91C}" type="sibTrans" cxnId="{F8535E46-5A37-442D-AFDC-411AB0D25039}">
      <dgm:prSet/>
      <dgm:spPr/>
      <dgm:t>
        <a:bodyPr/>
        <a:lstStyle/>
        <a:p>
          <a:pPr rtl="1"/>
          <a:endParaRPr lang="ar-SA"/>
        </a:p>
      </dgm:t>
    </dgm:pt>
    <dgm:pt modelId="{5F3BF933-D8B9-4252-9864-158C2E204363}">
      <dgm:prSet phldrT="[Text]"/>
      <dgm:spPr/>
      <dgm:t>
        <a:bodyPr/>
        <a:lstStyle/>
        <a:p>
          <a:pPr algn="r" rtl="1"/>
          <a:r>
            <a:rPr lang="ar-SA" dirty="0"/>
            <a:t>2- الحاجة للدعم</a:t>
          </a:r>
        </a:p>
      </dgm:t>
    </dgm:pt>
    <dgm:pt modelId="{940CD6FA-C6B6-467F-B494-2D1DA913CE0E}" type="parTrans" cxnId="{730F5BC2-821E-48C0-8C6C-273BBFAD5BFA}">
      <dgm:prSet/>
      <dgm:spPr/>
      <dgm:t>
        <a:bodyPr/>
        <a:lstStyle/>
        <a:p>
          <a:pPr rtl="1"/>
          <a:endParaRPr lang="ar-SA"/>
        </a:p>
      </dgm:t>
    </dgm:pt>
    <dgm:pt modelId="{3B9A7CF0-F3D5-415B-B03E-AE1619847EE6}" type="sibTrans" cxnId="{730F5BC2-821E-48C0-8C6C-273BBFAD5BFA}">
      <dgm:prSet/>
      <dgm:spPr/>
      <dgm:t>
        <a:bodyPr/>
        <a:lstStyle/>
        <a:p>
          <a:pPr rtl="1"/>
          <a:endParaRPr lang="ar-SA"/>
        </a:p>
      </dgm:t>
    </dgm:pt>
    <dgm:pt modelId="{3CF98812-F166-46D0-86DE-B2B090C2EB9E}">
      <dgm:prSet phldrT="[Text]"/>
      <dgm:spPr/>
      <dgm:t>
        <a:bodyPr/>
        <a:lstStyle/>
        <a:p>
          <a:pPr algn="r" rtl="1"/>
          <a:r>
            <a:rPr lang="ar-SA" dirty="0"/>
            <a:t>3- الحاجات الإجتماعية </a:t>
          </a:r>
        </a:p>
      </dgm:t>
    </dgm:pt>
    <dgm:pt modelId="{65DEFB3C-CA8D-4BD8-B11C-D412F555C3F7}" type="parTrans" cxnId="{E49E23DA-9DF4-4E34-961B-DDF0B7F753B1}">
      <dgm:prSet/>
      <dgm:spPr/>
      <dgm:t>
        <a:bodyPr/>
        <a:lstStyle/>
        <a:p>
          <a:pPr rtl="1"/>
          <a:endParaRPr lang="ar-SA"/>
        </a:p>
      </dgm:t>
    </dgm:pt>
    <dgm:pt modelId="{7B1C9551-A679-4183-980C-88A7823F9F7F}" type="sibTrans" cxnId="{E49E23DA-9DF4-4E34-961B-DDF0B7F753B1}">
      <dgm:prSet/>
      <dgm:spPr/>
      <dgm:t>
        <a:bodyPr/>
        <a:lstStyle/>
        <a:p>
          <a:pPr rtl="1"/>
          <a:endParaRPr lang="ar-SA"/>
        </a:p>
      </dgm:t>
    </dgm:pt>
    <dgm:pt modelId="{5CC14071-5287-47A3-AA91-D42CAB643785}" type="pres">
      <dgm:prSet presAssocID="{9E579853-5ED0-41B0-9045-9A99C920AF26}" presName="linear" presStyleCnt="0">
        <dgm:presLayoutVars>
          <dgm:dir/>
          <dgm:animLvl val="lvl"/>
          <dgm:resizeHandles val="exact"/>
        </dgm:presLayoutVars>
      </dgm:prSet>
      <dgm:spPr/>
    </dgm:pt>
    <dgm:pt modelId="{F928B826-6DF3-4C6C-98FE-C12D3C862C8C}" type="pres">
      <dgm:prSet presAssocID="{FEC01F70-15BE-4144-91D5-94B6E29F3FE0}" presName="parentLin" presStyleCnt="0"/>
      <dgm:spPr/>
    </dgm:pt>
    <dgm:pt modelId="{057C0557-BD4C-40DD-A184-A0244BBA0537}" type="pres">
      <dgm:prSet presAssocID="{FEC01F70-15BE-4144-91D5-94B6E29F3FE0}" presName="parentLeftMargin" presStyleLbl="node1" presStyleIdx="0" presStyleCnt="3"/>
      <dgm:spPr/>
    </dgm:pt>
    <dgm:pt modelId="{CFBD37DA-23C1-42B4-9627-428F75546A2E}" type="pres">
      <dgm:prSet presAssocID="{FEC01F70-15BE-4144-91D5-94B6E29F3FE0}" presName="parentText" presStyleLbl="node1" presStyleIdx="0" presStyleCnt="3">
        <dgm:presLayoutVars>
          <dgm:chMax val="0"/>
          <dgm:bulletEnabled val="1"/>
        </dgm:presLayoutVars>
      </dgm:prSet>
      <dgm:spPr/>
    </dgm:pt>
    <dgm:pt modelId="{3C2458A1-2A75-4147-9064-7FC89C52E488}" type="pres">
      <dgm:prSet presAssocID="{FEC01F70-15BE-4144-91D5-94B6E29F3FE0}" presName="negativeSpace" presStyleCnt="0"/>
      <dgm:spPr/>
    </dgm:pt>
    <dgm:pt modelId="{F5DC908A-3BA6-4F74-BB31-5A7A46E47698}" type="pres">
      <dgm:prSet presAssocID="{FEC01F70-15BE-4144-91D5-94B6E29F3FE0}" presName="childText" presStyleLbl="conFgAcc1" presStyleIdx="0" presStyleCnt="3">
        <dgm:presLayoutVars>
          <dgm:bulletEnabled val="1"/>
        </dgm:presLayoutVars>
      </dgm:prSet>
      <dgm:spPr/>
    </dgm:pt>
    <dgm:pt modelId="{1CA0F121-D6BA-418A-B8B0-781DB52DD836}" type="pres">
      <dgm:prSet presAssocID="{28F7CDA3-FAC5-449D-BD16-BA816EA5A91C}" presName="spaceBetweenRectangles" presStyleCnt="0"/>
      <dgm:spPr/>
    </dgm:pt>
    <dgm:pt modelId="{E3151509-9A17-4AAF-806F-2A466C33029D}" type="pres">
      <dgm:prSet presAssocID="{5F3BF933-D8B9-4252-9864-158C2E204363}" presName="parentLin" presStyleCnt="0"/>
      <dgm:spPr/>
    </dgm:pt>
    <dgm:pt modelId="{000DCFD1-02A9-4BAD-B04D-B6CE77D594FA}" type="pres">
      <dgm:prSet presAssocID="{5F3BF933-D8B9-4252-9864-158C2E204363}" presName="parentLeftMargin" presStyleLbl="node1" presStyleIdx="0" presStyleCnt="3"/>
      <dgm:spPr/>
    </dgm:pt>
    <dgm:pt modelId="{78EE4959-4157-4ED4-9DDA-19ACFCC3A560}" type="pres">
      <dgm:prSet presAssocID="{5F3BF933-D8B9-4252-9864-158C2E204363}" presName="parentText" presStyleLbl="node1" presStyleIdx="1" presStyleCnt="3">
        <dgm:presLayoutVars>
          <dgm:chMax val="0"/>
          <dgm:bulletEnabled val="1"/>
        </dgm:presLayoutVars>
      </dgm:prSet>
      <dgm:spPr/>
    </dgm:pt>
    <dgm:pt modelId="{B8A0046E-61C7-411C-AE6C-C0E06357D6DA}" type="pres">
      <dgm:prSet presAssocID="{5F3BF933-D8B9-4252-9864-158C2E204363}" presName="negativeSpace" presStyleCnt="0"/>
      <dgm:spPr/>
    </dgm:pt>
    <dgm:pt modelId="{97E9B991-A4B7-4BBA-8EBA-198D74757A3D}" type="pres">
      <dgm:prSet presAssocID="{5F3BF933-D8B9-4252-9864-158C2E204363}" presName="childText" presStyleLbl="conFgAcc1" presStyleIdx="1" presStyleCnt="3">
        <dgm:presLayoutVars>
          <dgm:bulletEnabled val="1"/>
        </dgm:presLayoutVars>
      </dgm:prSet>
      <dgm:spPr/>
    </dgm:pt>
    <dgm:pt modelId="{5FD5A1AC-02D8-40E6-9332-0F75D73F9373}" type="pres">
      <dgm:prSet presAssocID="{3B9A7CF0-F3D5-415B-B03E-AE1619847EE6}" presName="spaceBetweenRectangles" presStyleCnt="0"/>
      <dgm:spPr/>
    </dgm:pt>
    <dgm:pt modelId="{483FE434-C16E-4C3A-BB92-D4C8B9888FDE}" type="pres">
      <dgm:prSet presAssocID="{3CF98812-F166-46D0-86DE-B2B090C2EB9E}" presName="parentLin" presStyleCnt="0"/>
      <dgm:spPr/>
    </dgm:pt>
    <dgm:pt modelId="{68EBCC93-C557-4E15-AF63-5DE72BA92DB3}" type="pres">
      <dgm:prSet presAssocID="{3CF98812-F166-46D0-86DE-B2B090C2EB9E}" presName="parentLeftMargin" presStyleLbl="node1" presStyleIdx="1" presStyleCnt="3"/>
      <dgm:spPr/>
    </dgm:pt>
    <dgm:pt modelId="{472EB23B-6161-4890-8D72-2074E50084D9}" type="pres">
      <dgm:prSet presAssocID="{3CF98812-F166-46D0-86DE-B2B090C2EB9E}" presName="parentText" presStyleLbl="node1" presStyleIdx="2" presStyleCnt="3">
        <dgm:presLayoutVars>
          <dgm:chMax val="0"/>
          <dgm:bulletEnabled val="1"/>
        </dgm:presLayoutVars>
      </dgm:prSet>
      <dgm:spPr/>
    </dgm:pt>
    <dgm:pt modelId="{F3C0950D-7935-46C5-84CD-A6DFABF7CA56}" type="pres">
      <dgm:prSet presAssocID="{3CF98812-F166-46D0-86DE-B2B090C2EB9E}" presName="negativeSpace" presStyleCnt="0"/>
      <dgm:spPr/>
    </dgm:pt>
    <dgm:pt modelId="{702C9561-3F31-4828-9841-E079CBD52B83}" type="pres">
      <dgm:prSet presAssocID="{3CF98812-F166-46D0-86DE-B2B090C2EB9E}" presName="childText" presStyleLbl="conFgAcc1" presStyleIdx="2" presStyleCnt="3">
        <dgm:presLayoutVars>
          <dgm:bulletEnabled val="1"/>
        </dgm:presLayoutVars>
      </dgm:prSet>
      <dgm:spPr/>
    </dgm:pt>
  </dgm:ptLst>
  <dgm:cxnLst>
    <dgm:cxn modelId="{2A880DCE-2E12-43B7-BE1F-0FC424AB3744}" type="presOf" srcId="{5F3BF933-D8B9-4252-9864-158C2E204363}" destId="{000DCFD1-02A9-4BAD-B04D-B6CE77D594FA}" srcOrd="0" destOrd="0" presId="urn:microsoft.com/office/officeart/2005/8/layout/list1"/>
    <dgm:cxn modelId="{730F5BC2-821E-48C0-8C6C-273BBFAD5BFA}" srcId="{9E579853-5ED0-41B0-9045-9A99C920AF26}" destId="{5F3BF933-D8B9-4252-9864-158C2E204363}" srcOrd="1" destOrd="0" parTransId="{940CD6FA-C6B6-467F-B494-2D1DA913CE0E}" sibTransId="{3B9A7CF0-F3D5-415B-B03E-AE1619847EE6}"/>
    <dgm:cxn modelId="{9FFB2BC4-8D8B-427C-ACD0-E2CAD42A679B}" type="presOf" srcId="{3CF98812-F166-46D0-86DE-B2B090C2EB9E}" destId="{472EB23B-6161-4890-8D72-2074E50084D9}" srcOrd="1" destOrd="0" presId="urn:microsoft.com/office/officeart/2005/8/layout/list1"/>
    <dgm:cxn modelId="{2F4A479A-D057-4FF5-A9F1-3DAF745EF952}" type="presOf" srcId="{9E579853-5ED0-41B0-9045-9A99C920AF26}" destId="{5CC14071-5287-47A3-AA91-D42CAB643785}" srcOrd="0" destOrd="0" presId="urn:microsoft.com/office/officeart/2005/8/layout/list1"/>
    <dgm:cxn modelId="{B3E12977-F593-4FED-9D3E-E6CB138ACD14}" type="presOf" srcId="{FEC01F70-15BE-4144-91D5-94B6E29F3FE0}" destId="{CFBD37DA-23C1-42B4-9627-428F75546A2E}" srcOrd="1" destOrd="0" presId="urn:microsoft.com/office/officeart/2005/8/layout/list1"/>
    <dgm:cxn modelId="{CEE50B5F-0CAE-4062-B7F2-2BE8EA20DFA5}" type="presOf" srcId="{FEC01F70-15BE-4144-91D5-94B6E29F3FE0}" destId="{057C0557-BD4C-40DD-A184-A0244BBA0537}" srcOrd="0" destOrd="0" presId="urn:microsoft.com/office/officeart/2005/8/layout/list1"/>
    <dgm:cxn modelId="{E49E23DA-9DF4-4E34-961B-DDF0B7F753B1}" srcId="{9E579853-5ED0-41B0-9045-9A99C920AF26}" destId="{3CF98812-F166-46D0-86DE-B2B090C2EB9E}" srcOrd="2" destOrd="0" parTransId="{65DEFB3C-CA8D-4BD8-B11C-D412F555C3F7}" sibTransId="{7B1C9551-A679-4183-980C-88A7823F9F7F}"/>
    <dgm:cxn modelId="{EF0FFA13-6679-4220-9D52-2789805A5EED}" type="presOf" srcId="{3CF98812-F166-46D0-86DE-B2B090C2EB9E}" destId="{68EBCC93-C557-4E15-AF63-5DE72BA92DB3}" srcOrd="0" destOrd="0" presId="urn:microsoft.com/office/officeart/2005/8/layout/list1"/>
    <dgm:cxn modelId="{019914F3-7E81-4D2B-9F8C-89EADE4FF8CE}" type="presOf" srcId="{5F3BF933-D8B9-4252-9864-158C2E204363}" destId="{78EE4959-4157-4ED4-9DDA-19ACFCC3A560}" srcOrd="1" destOrd="0" presId="urn:microsoft.com/office/officeart/2005/8/layout/list1"/>
    <dgm:cxn modelId="{F8535E46-5A37-442D-AFDC-411AB0D25039}" srcId="{9E579853-5ED0-41B0-9045-9A99C920AF26}" destId="{FEC01F70-15BE-4144-91D5-94B6E29F3FE0}" srcOrd="0" destOrd="0" parTransId="{2B0078B6-D7B7-41D2-A2D4-8162A2B4D4B1}" sibTransId="{28F7CDA3-FAC5-449D-BD16-BA816EA5A91C}"/>
    <dgm:cxn modelId="{5AEA90D8-BAEF-473A-A9C2-8C3E926D7002}" type="presParOf" srcId="{5CC14071-5287-47A3-AA91-D42CAB643785}" destId="{F928B826-6DF3-4C6C-98FE-C12D3C862C8C}" srcOrd="0" destOrd="0" presId="urn:microsoft.com/office/officeart/2005/8/layout/list1"/>
    <dgm:cxn modelId="{65CEDECB-60B3-45F6-A6E0-CAB960768E27}" type="presParOf" srcId="{F928B826-6DF3-4C6C-98FE-C12D3C862C8C}" destId="{057C0557-BD4C-40DD-A184-A0244BBA0537}" srcOrd="0" destOrd="0" presId="urn:microsoft.com/office/officeart/2005/8/layout/list1"/>
    <dgm:cxn modelId="{78D2C24E-6BE9-4EE5-8353-728233D1BD7D}" type="presParOf" srcId="{F928B826-6DF3-4C6C-98FE-C12D3C862C8C}" destId="{CFBD37DA-23C1-42B4-9627-428F75546A2E}" srcOrd="1" destOrd="0" presId="urn:microsoft.com/office/officeart/2005/8/layout/list1"/>
    <dgm:cxn modelId="{75106AAB-6455-46C1-864A-2409FE1FF588}" type="presParOf" srcId="{5CC14071-5287-47A3-AA91-D42CAB643785}" destId="{3C2458A1-2A75-4147-9064-7FC89C52E488}" srcOrd="1" destOrd="0" presId="urn:microsoft.com/office/officeart/2005/8/layout/list1"/>
    <dgm:cxn modelId="{23161435-63EE-4C7E-AAA8-5F02A719F25C}" type="presParOf" srcId="{5CC14071-5287-47A3-AA91-D42CAB643785}" destId="{F5DC908A-3BA6-4F74-BB31-5A7A46E47698}" srcOrd="2" destOrd="0" presId="urn:microsoft.com/office/officeart/2005/8/layout/list1"/>
    <dgm:cxn modelId="{0DCBE18F-4A99-47B4-AE95-EEF70DF51979}" type="presParOf" srcId="{5CC14071-5287-47A3-AA91-D42CAB643785}" destId="{1CA0F121-D6BA-418A-B8B0-781DB52DD836}" srcOrd="3" destOrd="0" presId="urn:microsoft.com/office/officeart/2005/8/layout/list1"/>
    <dgm:cxn modelId="{C051A411-D8A0-4051-8EEC-2B0C9AE90DF7}" type="presParOf" srcId="{5CC14071-5287-47A3-AA91-D42CAB643785}" destId="{E3151509-9A17-4AAF-806F-2A466C33029D}" srcOrd="4" destOrd="0" presId="urn:microsoft.com/office/officeart/2005/8/layout/list1"/>
    <dgm:cxn modelId="{F397B674-9046-455D-BAA5-9DC6F450FA97}" type="presParOf" srcId="{E3151509-9A17-4AAF-806F-2A466C33029D}" destId="{000DCFD1-02A9-4BAD-B04D-B6CE77D594FA}" srcOrd="0" destOrd="0" presId="urn:microsoft.com/office/officeart/2005/8/layout/list1"/>
    <dgm:cxn modelId="{4A91105B-8EE6-44E1-B7B4-2147DBB277CC}" type="presParOf" srcId="{E3151509-9A17-4AAF-806F-2A466C33029D}" destId="{78EE4959-4157-4ED4-9DDA-19ACFCC3A560}" srcOrd="1" destOrd="0" presId="urn:microsoft.com/office/officeart/2005/8/layout/list1"/>
    <dgm:cxn modelId="{56645190-47F1-4F85-BE9D-DC9EFD7CBC19}" type="presParOf" srcId="{5CC14071-5287-47A3-AA91-D42CAB643785}" destId="{B8A0046E-61C7-411C-AE6C-C0E06357D6DA}" srcOrd="5" destOrd="0" presId="urn:microsoft.com/office/officeart/2005/8/layout/list1"/>
    <dgm:cxn modelId="{9D011906-E41B-438C-A25C-2D2B166ECE63}" type="presParOf" srcId="{5CC14071-5287-47A3-AA91-D42CAB643785}" destId="{97E9B991-A4B7-4BBA-8EBA-198D74757A3D}" srcOrd="6" destOrd="0" presId="urn:microsoft.com/office/officeart/2005/8/layout/list1"/>
    <dgm:cxn modelId="{4C8878C3-4BC3-4FFE-AD4B-FD85F81778E4}" type="presParOf" srcId="{5CC14071-5287-47A3-AA91-D42CAB643785}" destId="{5FD5A1AC-02D8-40E6-9332-0F75D73F9373}" srcOrd="7" destOrd="0" presId="urn:microsoft.com/office/officeart/2005/8/layout/list1"/>
    <dgm:cxn modelId="{9784DBB2-39E6-44F0-83E6-684B0AF5CE81}" type="presParOf" srcId="{5CC14071-5287-47A3-AA91-D42CAB643785}" destId="{483FE434-C16E-4C3A-BB92-D4C8B9888FDE}" srcOrd="8" destOrd="0" presId="urn:microsoft.com/office/officeart/2005/8/layout/list1"/>
    <dgm:cxn modelId="{9E7D3023-90F0-45BA-9D21-54A9EE72BD8B}" type="presParOf" srcId="{483FE434-C16E-4C3A-BB92-D4C8B9888FDE}" destId="{68EBCC93-C557-4E15-AF63-5DE72BA92DB3}" srcOrd="0" destOrd="0" presId="urn:microsoft.com/office/officeart/2005/8/layout/list1"/>
    <dgm:cxn modelId="{CEB3EBC8-35FB-4148-B05E-1E101F92B862}" type="presParOf" srcId="{483FE434-C16E-4C3A-BB92-D4C8B9888FDE}" destId="{472EB23B-6161-4890-8D72-2074E50084D9}" srcOrd="1" destOrd="0" presId="urn:microsoft.com/office/officeart/2005/8/layout/list1"/>
    <dgm:cxn modelId="{35F45935-D7B5-40B3-BD76-85B78186D6B5}" type="presParOf" srcId="{5CC14071-5287-47A3-AA91-D42CAB643785}" destId="{F3C0950D-7935-46C5-84CD-A6DFABF7CA56}" srcOrd="9" destOrd="0" presId="urn:microsoft.com/office/officeart/2005/8/layout/list1"/>
    <dgm:cxn modelId="{BDB07AC0-2EAE-440E-B769-4C3A5779AE8E}" type="presParOf" srcId="{5CC14071-5287-47A3-AA91-D42CAB643785}" destId="{702C9561-3F31-4828-9841-E079CBD52B83}"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E579853-5ED0-41B0-9045-9A99C920AF26}" type="doc">
      <dgm:prSet loTypeId="urn:microsoft.com/office/officeart/2005/8/layout/list1" loCatId="list" qsTypeId="urn:microsoft.com/office/officeart/2005/8/quickstyle/simple1" qsCatId="simple" csTypeId="urn:microsoft.com/office/officeart/2005/8/colors/accent1_2" csCatId="accent1" phldr="1"/>
      <dgm:spPr/>
      <dgm:t>
        <a:bodyPr/>
        <a:lstStyle/>
        <a:p>
          <a:pPr rtl="1"/>
          <a:endParaRPr lang="ar-SA"/>
        </a:p>
      </dgm:t>
    </dgm:pt>
    <dgm:pt modelId="{FEC01F70-15BE-4144-91D5-94B6E29F3FE0}">
      <dgm:prSet phldrT="[Text]"/>
      <dgm:spPr/>
      <dgm:t>
        <a:bodyPr/>
        <a:lstStyle/>
        <a:p>
          <a:pPr algn="r" rtl="1"/>
          <a:r>
            <a:rPr lang="ar-SA" dirty="0"/>
            <a:t>4- الحاجة للخدمات المجتمعية</a:t>
          </a:r>
        </a:p>
      </dgm:t>
    </dgm:pt>
    <dgm:pt modelId="{2B0078B6-D7B7-41D2-A2D4-8162A2B4D4B1}" type="parTrans" cxnId="{F8535E46-5A37-442D-AFDC-411AB0D25039}">
      <dgm:prSet/>
      <dgm:spPr/>
      <dgm:t>
        <a:bodyPr/>
        <a:lstStyle/>
        <a:p>
          <a:pPr rtl="1"/>
          <a:endParaRPr lang="ar-SA"/>
        </a:p>
      </dgm:t>
    </dgm:pt>
    <dgm:pt modelId="{28F7CDA3-FAC5-449D-BD16-BA816EA5A91C}" type="sibTrans" cxnId="{F8535E46-5A37-442D-AFDC-411AB0D25039}">
      <dgm:prSet/>
      <dgm:spPr/>
      <dgm:t>
        <a:bodyPr/>
        <a:lstStyle/>
        <a:p>
          <a:pPr rtl="1"/>
          <a:endParaRPr lang="ar-SA"/>
        </a:p>
      </dgm:t>
    </dgm:pt>
    <dgm:pt modelId="{5F3BF933-D8B9-4252-9864-158C2E204363}">
      <dgm:prSet phldrT="[Text]"/>
      <dgm:spPr/>
      <dgm:t>
        <a:bodyPr/>
        <a:lstStyle/>
        <a:p>
          <a:pPr algn="r" rtl="1"/>
          <a:r>
            <a:rPr lang="ar-SA" dirty="0"/>
            <a:t>5- الحاجات المالية</a:t>
          </a:r>
        </a:p>
      </dgm:t>
    </dgm:pt>
    <dgm:pt modelId="{940CD6FA-C6B6-467F-B494-2D1DA913CE0E}" type="parTrans" cxnId="{730F5BC2-821E-48C0-8C6C-273BBFAD5BFA}">
      <dgm:prSet/>
      <dgm:spPr/>
      <dgm:t>
        <a:bodyPr/>
        <a:lstStyle/>
        <a:p>
          <a:pPr rtl="1"/>
          <a:endParaRPr lang="ar-SA"/>
        </a:p>
      </dgm:t>
    </dgm:pt>
    <dgm:pt modelId="{3B9A7CF0-F3D5-415B-B03E-AE1619847EE6}" type="sibTrans" cxnId="{730F5BC2-821E-48C0-8C6C-273BBFAD5BFA}">
      <dgm:prSet/>
      <dgm:spPr/>
      <dgm:t>
        <a:bodyPr/>
        <a:lstStyle/>
        <a:p>
          <a:pPr rtl="1"/>
          <a:endParaRPr lang="ar-SA"/>
        </a:p>
      </dgm:t>
    </dgm:pt>
    <dgm:pt modelId="{3CF98812-F166-46D0-86DE-B2B090C2EB9E}">
      <dgm:prSet phldrT="[Text]"/>
      <dgm:spPr/>
      <dgm:t>
        <a:bodyPr/>
        <a:lstStyle/>
        <a:p>
          <a:pPr algn="r" rtl="1"/>
          <a:r>
            <a:rPr lang="ar-SA" dirty="0"/>
            <a:t>6- الحاجات المرتبطة بوظيفة الأسرة</a:t>
          </a:r>
        </a:p>
      </dgm:t>
    </dgm:pt>
    <dgm:pt modelId="{65DEFB3C-CA8D-4BD8-B11C-D412F555C3F7}" type="parTrans" cxnId="{E49E23DA-9DF4-4E34-961B-DDF0B7F753B1}">
      <dgm:prSet/>
      <dgm:spPr/>
      <dgm:t>
        <a:bodyPr/>
        <a:lstStyle/>
        <a:p>
          <a:pPr rtl="1"/>
          <a:endParaRPr lang="ar-SA"/>
        </a:p>
      </dgm:t>
    </dgm:pt>
    <dgm:pt modelId="{7B1C9551-A679-4183-980C-88A7823F9F7F}" type="sibTrans" cxnId="{E49E23DA-9DF4-4E34-961B-DDF0B7F753B1}">
      <dgm:prSet/>
      <dgm:spPr/>
      <dgm:t>
        <a:bodyPr/>
        <a:lstStyle/>
        <a:p>
          <a:pPr rtl="1"/>
          <a:endParaRPr lang="ar-SA"/>
        </a:p>
      </dgm:t>
    </dgm:pt>
    <dgm:pt modelId="{5CC14071-5287-47A3-AA91-D42CAB643785}" type="pres">
      <dgm:prSet presAssocID="{9E579853-5ED0-41B0-9045-9A99C920AF26}" presName="linear" presStyleCnt="0">
        <dgm:presLayoutVars>
          <dgm:dir/>
          <dgm:animLvl val="lvl"/>
          <dgm:resizeHandles val="exact"/>
        </dgm:presLayoutVars>
      </dgm:prSet>
      <dgm:spPr/>
    </dgm:pt>
    <dgm:pt modelId="{F928B826-6DF3-4C6C-98FE-C12D3C862C8C}" type="pres">
      <dgm:prSet presAssocID="{FEC01F70-15BE-4144-91D5-94B6E29F3FE0}" presName="parentLin" presStyleCnt="0"/>
      <dgm:spPr/>
    </dgm:pt>
    <dgm:pt modelId="{057C0557-BD4C-40DD-A184-A0244BBA0537}" type="pres">
      <dgm:prSet presAssocID="{FEC01F70-15BE-4144-91D5-94B6E29F3FE0}" presName="parentLeftMargin" presStyleLbl="node1" presStyleIdx="0" presStyleCnt="3"/>
      <dgm:spPr/>
    </dgm:pt>
    <dgm:pt modelId="{CFBD37DA-23C1-42B4-9627-428F75546A2E}" type="pres">
      <dgm:prSet presAssocID="{FEC01F70-15BE-4144-91D5-94B6E29F3FE0}" presName="parentText" presStyleLbl="node1" presStyleIdx="0" presStyleCnt="3">
        <dgm:presLayoutVars>
          <dgm:chMax val="0"/>
          <dgm:bulletEnabled val="1"/>
        </dgm:presLayoutVars>
      </dgm:prSet>
      <dgm:spPr/>
    </dgm:pt>
    <dgm:pt modelId="{3C2458A1-2A75-4147-9064-7FC89C52E488}" type="pres">
      <dgm:prSet presAssocID="{FEC01F70-15BE-4144-91D5-94B6E29F3FE0}" presName="negativeSpace" presStyleCnt="0"/>
      <dgm:spPr/>
    </dgm:pt>
    <dgm:pt modelId="{F5DC908A-3BA6-4F74-BB31-5A7A46E47698}" type="pres">
      <dgm:prSet presAssocID="{FEC01F70-15BE-4144-91D5-94B6E29F3FE0}" presName="childText" presStyleLbl="conFgAcc1" presStyleIdx="0" presStyleCnt="3">
        <dgm:presLayoutVars>
          <dgm:bulletEnabled val="1"/>
        </dgm:presLayoutVars>
      </dgm:prSet>
      <dgm:spPr/>
    </dgm:pt>
    <dgm:pt modelId="{1CA0F121-D6BA-418A-B8B0-781DB52DD836}" type="pres">
      <dgm:prSet presAssocID="{28F7CDA3-FAC5-449D-BD16-BA816EA5A91C}" presName="spaceBetweenRectangles" presStyleCnt="0"/>
      <dgm:spPr/>
    </dgm:pt>
    <dgm:pt modelId="{E3151509-9A17-4AAF-806F-2A466C33029D}" type="pres">
      <dgm:prSet presAssocID="{5F3BF933-D8B9-4252-9864-158C2E204363}" presName="parentLin" presStyleCnt="0"/>
      <dgm:spPr/>
    </dgm:pt>
    <dgm:pt modelId="{000DCFD1-02A9-4BAD-B04D-B6CE77D594FA}" type="pres">
      <dgm:prSet presAssocID="{5F3BF933-D8B9-4252-9864-158C2E204363}" presName="parentLeftMargin" presStyleLbl="node1" presStyleIdx="0" presStyleCnt="3"/>
      <dgm:spPr/>
    </dgm:pt>
    <dgm:pt modelId="{78EE4959-4157-4ED4-9DDA-19ACFCC3A560}" type="pres">
      <dgm:prSet presAssocID="{5F3BF933-D8B9-4252-9864-158C2E204363}" presName="parentText" presStyleLbl="node1" presStyleIdx="1" presStyleCnt="3">
        <dgm:presLayoutVars>
          <dgm:chMax val="0"/>
          <dgm:bulletEnabled val="1"/>
        </dgm:presLayoutVars>
      </dgm:prSet>
      <dgm:spPr/>
    </dgm:pt>
    <dgm:pt modelId="{B8A0046E-61C7-411C-AE6C-C0E06357D6DA}" type="pres">
      <dgm:prSet presAssocID="{5F3BF933-D8B9-4252-9864-158C2E204363}" presName="negativeSpace" presStyleCnt="0"/>
      <dgm:spPr/>
    </dgm:pt>
    <dgm:pt modelId="{97E9B991-A4B7-4BBA-8EBA-198D74757A3D}" type="pres">
      <dgm:prSet presAssocID="{5F3BF933-D8B9-4252-9864-158C2E204363}" presName="childText" presStyleLbl="conFgAcc1" presStyleIdx="1" presStyleCnt="3">
        <dgm:presLayoutVars>
          <dgm:bulletEnabled val="1"/>
        </dgm:presLayoutVars>
      </dgm:prSet>
      <dgm:spPr/>
    </dgm:pt>
    <dgm:pt modelId="{5FD5A1AC-02D8-40E6-9332-0F75D73F9373}" type="pres">
      <dgm:prSet presAssocID="{3B9A7CF0-F3D5-415B-B03E-AE1619847EE6}" presName="spaceBetweenRectangles" presStyleCnt="0"/>
      <dgm:spPr/>
    </dgm:pt>
    <dgm:pt modelId="{483FE434-C16E-4C3A-BB92-D4C8B9888FDE}" type="pres">
      <dgm:prSet presAssocID="{3CF98812-F166-46D0-86DE-B2B090C2EB9E}" presName="parentLin" presStyleCnt="0"/>
      <dgm:spPr/>
    </dgm:pt>
    <dgm:pt modelId="{68EBCC93-C557-4E15-AF63-5DE72BA92DB3}" type="pres">
      <dgm:prSet presAssocID="{3CF98812-F166-46D0-86DE-B2B090C2EB9E}" presName="parentLeftMargin" presStyleLbl="node1" presStyleIdx="1" presStyleCnt="3"/>
      <dgm:spPr/>
    </dgm:pt>
    <dgm:pt modelId="{472EB23B-6161-4890-8D72-2074E50084D9}" type="pres">
      <dgm:prSet presAssocID="{3CF98812-F166-46D0-86DE-B2B090C2EB9E}" presName="parentText" presStyleLbl="node1" presStyleIdx="2" presStyleCnt="3">
        <dgm:presLayoutVars>
          <dgm:chMax val="0"/>
          <dgm:bulletEnabled val="1"/>
        </dgm:presLayoutVars>
      </dgm:prSet>
      <dgm:spPr/>
    </dgm:pt>
    <dgm:pt modelId="{F3C0950D-7935-46C5-84CD-A6DFABF7CA56}" type="pres">
      <dgm:prSet presAssocID="{3CF98812-F166-46D0-86DE-B2B090C2EB9E}" presName="negativeSpace" presStyleCnt="0"/>
      <dgm:spPr/>
    </dgm:pt>
    <dgm:pt modelId="{702C9561-3F31-4828-9841-E079CBD52B83}" type="pres">
      <dgm:prSet presAssocID="{3CF98812-F166-46D0-86DE-B2B090C2EB9E}" presName="childText" presStyleLbl="conFgAcc1" presStyleIdx="2" presStyleCnt="3">
        <dgm:presLayoutVars>
          <dgm:bulletEnabled val="1"/>
        </dgm:presLayoutVars>
      </dgm:prSet>
      <dgm:spPr/>
    </dgm:pt>
  </dgm:ptLst>
  <dgm:cxnLst>
    <dgm:cxn modelId="{DDC48ABB-DEA6-4027-8360-F8465B4AC39C}" type="presOf" srcId="{3CF98812-F166-46D0-86DE-B2B090C2EB9E}" destId="{68EBCC93-C557-4E15-AF63-5DE72BA92DB3}" srcOrd="0" destOrd="0" presId="urn:microsoft.com/office/officeart/2005/8/layout/list1"/>
    <dgm:cxn modelId="{EDA51856-66B6-4C06-89D6-77A17312B8D3}" type="presOf" srcId="{3CF98812-F166-46D0-86DE-B2B090C2EB9E}" destId="{472EB23B-6161-4890-8D72-2074E50084D9}" srcOrd="1" destOrd="0" presId="urn:microsoft.com/office/officeart/2005/8/layout/list1"/>
    <dgm:cxn modelId="{730F5BC2-821E-48C0-8C6C-273BBFAD5BFA}" srcId="{9E579853-5ED0-41B0-9045-9A99C920AF26}" destId="{5F3BF933-D8B9-4252-9864-158C2E204363}" srcOrd="1" destOrd="0" parTransId="{940CD6FA-C6B6-467F-B494-2D1DA913CE0E}" sibTransId="{3B9A7CF0-F3D5-415B-B03E-AE1619847EE6}"/>
    <dgm:cxn modelId="{1F5B8C33-6A8A-4128-A735-8A9543628E78}" type="presOf" srcId="{5F3BF933-D8B9-4252-9864-158C2E204363}" destId="{000DCFD1-02A9-4BAD-B04D-B6CE77D594FA}" srcOrd="0" destOrd="0" presId="urn:microsoft.com/office/officeart/2005/8/layout/list1"/>
    <dgm:cxn modelId="{6A0B2423-B1C8-4ABF-A751-9A8926A3A7BA}" type="presOf" srcId="{FEC01F70-15BE-4144-91D5-94B6E29F3FE0}" destId="{CFBD37DA-23C1-42B4-9627-428F75546A2E}" srcOrd="1" destOrd="0" presId="urn:microsoft.com/office/officeart/2005/8/layout/list1"/>
    <dgm:cxn modelId="{8D22D364-5C50-4A9F-839C-3B1353CD54AA}" type="presOf" srcId="{9E579853-5ED0-41B0-9045-9A99C920AF26}" destId="{5CC14071-5287-47A3-AA91-D42CAB643785}" srcOrd="0" destOrd="0" presId="urn:microsoft.com/office/officeart/2005/8/layout/list1"/>
    <dgm:cxn modelId="{396DCF71-3B4D-4E9F-8278-0FC0995E47E0}" type="presOf" srcId="{5F3BF933-D8B9-4252-9864-158C2E204363}" destId="{78EE4959-4157-4ED4-9DDA-19ACFCC3A560}" srcOrd="1" destOrd="0" presId="urn:microsoft.com/office/officeart/2005/8/layout/list1"/>
    <dgm:cxn modelId="{ABED8A25-6321-437D-A634-349AE0C6BA7D}" type="presOf" srcId="{FEC01F70-15BE-4144-91D5-94B6E29F3FE0}" destId="{057C0557-BD4C-40DD-A184-A0244BBA0537}" srcOrd="0" destOrd="0" presId="urn:microsoft.com/office/officeart/2005/8/layout/list1"/>
    <dgm:cxn modelId="{E49E23DA-9DF4-4E34-961B-DDF0B7F753B1}" srcId="{9E579853-5ED0-41B0-9045-9A99C920AF26}" destId="{3CF98812-F166-46D0-86DE-B2B090C2EB9E}" srcOrd="2" destOrd="0" parTransId="{65DEFB3C-CA8D-4BD8-B11C-D412F555C3F7}" sibTransId="{7B1C9551-A679-4183-980C-88A7823F9F7F}"/>
    <dgm:cxn modelId="{F8535E46-5A37-442D-AFDC-411AB0D25039}" srcId="{9E579853-5ED0-41B0-9045-9A99C920AF26}" destId="{FEC01F70-15BE-4144-91D5-94B6E29F3FE0}" srcOrd="0" destOrd="0" parTransId="{2B0078B6-D7B7-41D2-A2D4-8162A2B4D4B1}" sibTransId="{28F7CDA3-FAC5-449D-BD16-BA816EA5A91C}"/>
    <dgm:cxn modelId="{D713C6A9-E106-4691-B342-058DC671E2F6}" type="presParOf" srcId="{5CC14071-5287-47A3-AA91-D42CAB643785}" destId="{F928B826-6DF3-4C6C-98FE-C12D3C862C8C}" srcOrd="0" destOrd="0" presId="urn:microsoft.com/office/officeart/2005/8/layout/list1"/>
    <dgm:cxn modelId="{28A77C3C-9F75-481D-97EA-8820295DB477}" type="presParOf" srcId="{F928B826-6DF3-4C6C-98FE-C12D3C862C8C}" destId="{057C0557-BD4C-40DD-A184-A0244BBA0537}" srcOrd="0" destOrd="0" presId="urn:microsoft.com/office/officeart/2005/8/layout/list1"/>
    <dgm:cxn modelId="{507CEFBC-9BAC-431F-9697-A80B5D5264E4}" type="presParOf" srcId="{F928B826-6DF3-4C6C-98FE-C12D3C862C8C}" destId="{CFBD37DA-23C1-42B4-9627-428F75546A2E}" srcOrd="1" destOrd="0" presId="urn:microsoft.com/office/officeart/2005/8/layout/list1"/>
    <dgm:cxn modelId="{41C218E7-90FC-4710-B250-3C9927F0AFA6}" type="presParOf" srcId="{5CC14071-5287-47A3-AA91-D42CAB643785}" destId="{3C2458A1-2A75-4147-9064-7FC89C52E488}" srcOrd="1" destOrd="0" presId="urn:microsoft.com/office/officeart/2005/8/layout/list1"/>
    <dgm:cxn modelId="{D8717A12-ACA5-41DA-B552-1911A199CB22}" type="presParOf" srcId="{5CC14071-5287-47A3-AA91-D42CAB643785}" destId="{F5DC908A-3BA6-4F74-BB31-5A7A46E47698}" srcOrd="2" destOrd="0" presId="urn:microsoft.com/office/officeart/2005/8/layout/list1"/>
    <dgm:cxn modelId="{1DA1687E-4A2F-4556-85EA-315141434F21}" type="presParOf" srcId="{5CC14071-5287-47A3-AA91-D42CAB643785}" destId="{1CA0F121-D6BA-418A-B8B0-781DB52DD836}" srcOrd="3" destOrd="0" presId="urn:microsoft.com/office/officeart/2005/8/layout/list1"/>
    <dgm:cxn modelId="{B1087D67-6F38-4511-9AB1-88E4C397443C}" type="presParOf" srcId="{5CC14071-5287-47A3-AA91-D42CAB643785}" destId="{E3151509-9A17-4AAF-806F-2A466C33029D}" srcOrd="4" destOrd="0" presId="urn:microsoft.com/office/officeart/2005/8/layout/list1"/>
    <dgm:cxn modelId="{7E519B97-B8E6-44DE-A303-FD0A9725F480}" type="presParOf" srcId="{E3151509-9A17-4AAF-806F-2A466C33029D}" destId="{000DCFD1-02A9-4BAD-B04D-B6CE77D594FA}" srcOrd="0" destOrd="0" presId="urn:microsoft.com/office/officeart/2005/8/layout/list1"/>
    <dgm:cxn modelId="{37B9F6AB-B836-4A6C-B358-59929B14F918}" type="presParOf" srcId="{E3151509-9A17-4AAF-806F-2A466C33029D}" destId="{78EE4959-4157-4ED4-9DDA-19ACFCC3A560}" srcOrd="1" destOrd="0" presId="urn:microsoft.com/office/officeart/2005/8/layout/list1"/>
    <dgm:cxn modelId="{372EB268-5094-4749-8C52-B9BF7379BC12}" type="presParOf" srcId="{5CC14071-5287-47A3-AA91-D42CAB643785}" destId="{B8A0046E-61C7-411C-AE6C-C0E06357D6DA}" srcOrd="5" destOrd="0" presId="urn:microsoft.com/office/officeart/2005/8/layout/list1"/>
    <dgm:cxn modelId="{0D67110C-5A84-4757-9226-7F80313D75ED}" type="presParOf" srcId="{5CC14071-5287-47A3-AA91-D42CAB643785}" destId="{97E9B991-A4B7-4BBA-8EBA-198D74757A3D}" srcOrd="6" destOrd="0" presId="urn:microsoft.com/office/officeart/2005/8/layout/list1"/>
    <dgm:cxn modelId="{25437545-4B07-4F63-B8A1-D8B6115F7846}" type="presParOf" srcId="{5CC14071-5287-47A3-AA91-D42CAB643785}" destId="{5FD5A1AC-02D8-40E6-9332-0F75D73F9373}" srcOrd="7" destOrd="0" presId="urn:microsoft.com/office/officeart/2005/8/layout/list1"/>
    <dgm:cxn modelId="{A36728AD-5FE0-472C-8361-59A6DDF383B3}" type="presParOf" srcId="{5CC14071-5287-47A3-AA91-D42CAB643785}" destId="{483FE434-C16E-4C3A-BB92-D4C8B9888FDE}" srcOrd="8" destOrd="0" presId="urn:microsoft.com/office/officeart/2005/8/layout/list1"/>
    <dgm:cxn modelId="{A41E64FA-8CAF-441B-8364-6D891D0D90DA}" type="presParOf" srcId="{483FE434-C16E-4C3A-BB92-D4C8B9888FDE}" destId="{68EBCC93-C557-4E15-AF63-5DE72BA92DB3}" srcOrd="0" destOrd="0" presId="urn:microsoft.com/office/officeart/2005/8/layout/list1"/>
    <dgm:cxn modelId="{220F57E5-7BE5-4D9C-9D58-6E690518D6F6}" type="presParOf" srcId="{483FE434-C16E-4C3A-BB92-D4C8B9888FDE}" destId="{472EB23B-6161-4890-8D72-2074E50084D9}" srcOrd="1" destOrd="0" presId="urn:microsoft.com/office/officeart/2005/8/layout/list1"/>
    <dgm:cxn modelId="{EDD7E75F-34D3-4A40-BC88-D329681F3863}" type="presParOf" srcId="{5CC14071-5287-47A3-AA91-D42CAB643785}" destId="{F3C0950D-7935-46C5-84CD-A6DFABF7CA56}" srcOrd="9" destOrd="0" presId="urn:microsoft.com/office/officeart/2005/8/layout/list1"/>
    <dgm:cxn modelId="{114DE5C2-2037-4CDC-B3CB-58438D733497}" type="presParOf" srcId="{5CC14071-5287-47A3-AA91-D42CAB643785}" destId="{702C9561-3F31-4828-9841-E079CBD52B83}"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DC908A-3BA6-4F74-BB31-5A7A46E47698}">
      <dsp:nvSpPr>
        <dsp:cNvPr id="0" name=""/>
        <dsp:cNvSpPr/>
      </dsp:nvSpPr>
      <dsp:spPr>
        <a:xfrm>
          <a:off x="0" y="566280"/>
          <a:ext cx="77724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BD37DA-23C1-42B4-9627-428F75546A2E}">
      <dsp:nvSpPr>
        <dsp:cNvPr id="0" name=""/>
        <dsp:cNvSpPr/>
      </dsp:nvSpPr>
      <dsp:spPr>
        <a:xfrm>
          <a:off x="388620" y="64439"/>
          <a:ext cx="5440680"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645" tIns="0" rIns="205645" bIns="0" numCol="1" spcCol="1270" anchor="ctr" anchorCtr="0">
          <a:noAutofit/>
        </a:bodyPr>
        <a:lstStyle/>
        <a:p>
          <a:pPr marL="0" lvl="0" indent="0" algn="r" defTabSz="1511300" rtl="1">
            <a:lnSpc>
              <a:spcPct val="90000"/>
            </a:lnSpc>
            <a:spcBef>
              <a:spcPct val="0"/>
            </a:spcBef>
            <a:spcAft>
              <a:spcPct val="35000"/>
            </a:spcAft>
            <a:buNone/>
          </a:pPr>
          <a:r>
            <a:rPr lang="ar-SA" sz="3400" kern="1200" dirty="0"/>
            <a:t>1- الحاجة للمعلومات</a:t>
          </a:r>
        </a:p>
      </dsp:txBody>
      <dsp:txXfrm>
        <a:off x="437616" y="113435"/>
        <a:ext cx="5342688" cy="905688"/>
      </dsp:txXfrm>
    </dsp:sp>
    <dsp:sp modelId="{97E9B991-A4B7-4BBA-8EBA-198D74757A3D}">
      <dsp:nvSpPr>
        <dsp:cNvPr id="0" name=""/>
        <dsp:cNvSpPr/>
      </dsp:nvSpPr>
      <dsp:spPr>
        <a:xfrm>
          <a:off x="0" y="2108520"/>
          <a:ext cx="77724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EE4959-4157-4ED4-9DDA-19ACFCC3A560}">
      <dsp:nvSpPr>
        <dsp:cNvPr id="0" name=""/>
        <dsp:cNvSpPr/>
      </dsp:nvSpPr>
      <dsp:spPr>
        <a:xfrm>
          <a:off x="388620" y="1606680"/>
          <a:ext cx="5440680"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645" tIns="0" rIns="205645" bIns="0" numCol="1" spcCol="1270" anchor="ctr" anchorCtr="0">
          <a:noAutofit/>
        </a:bodyPr>
        <a:lstStyle/>
        <a:p>
          <a:pPr marL="0" lvl="0" indent="0" algn="r" defTabSz="1511300" rtl="1">
            <a:lnSpc>
              <a:spcPct val="90000"/>
            </a:lnSpc>
            <a:spcBef>
              <a:spcPct val="0"/>
            </a:spcBef>
            <a:spcAft>
              <a:spcPct val="35000"/>
            </a:spcAft>
            <a:buNone/>
          </a:pPr>
          <a:r>
            <a:rPr lang="ar-SA" sz="3400" kern="1200" dirty="0"/>
            <a:t>2- الحاجة للدعم</a:t>
          </a:r>
        </a:p>
      </dsp:txBody>
      <dsp:txXfrm>
        <a:off x="437616" y="1655676"/>
        <a:ext cx="5342688" cy="905688"/>
      </dsp:txXfrm>
    </dsp:sp>
    <dsp:sp modelId="{702C9561-3F31-4828-9841-E079CBD52B83}">
      <dsp:nvSpPr>
        <dsp:cNvPr id="0" name=""/>
        <dsp:cNvSpPr/>
      </dsp:nvSpPr>
      <dsp:spPr>
        <a:xfrm>
          <a:off x="0" y="3650760"/>
          <a:ext cx="77724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2EB23B-6161-4890-8D72-2074E50084D9}">
      <dsp:nvSpPr>
        <dsp:cNvPr id="0" name=""/>
        <dsp:cNvSpPr/>
      </dsp:nvSpPr>
      <dsp:spPr>
        <a:xfrm>
          <a:off x="388620" y="3148920"/>
          <a:ext cx="5440680"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645" tIns="0" rIns="205645" bIns="0" numCol="1" spcCol="1270" anchor="ctr" anchorCtr="0">
          <a:noAutofit/>
        </a:bodyPr>
        <a:lstStyle/>
        <a:p>
          <a:pPr marL="0" lvl="0" indent="0" algn="r" defTabSz="1511300" rtl="1">
            <a:lnSpc>
              <a:spcPct val="90000"/>
            </a:lnSpc>
            <a:spcBef>
              <a:spcPct val="0"/>
            </a:spcBef>
            <a:spcAft>
              <a:spcPct val="35000"/>
            </a:spcAft>
            <a:buNone/>
          </a:pPr>
          <a:r>
            <a:rPr lang="ar-SA" sz="3400" kern="1200" dirty="0"/>
            <a:t>3- الحاجات الإجتماعية </a:t>
          </a:r>
        </a:p>
      </dsp:txBody>
      <dsp:txXfrm>
        <a:off x="437616" y="3197916"/>
        <a:ext cx="5342688" cy="9056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DC908A-3BA6-4F74-BB31-5A7A46E47698}">
      <dsp:nvSpPr>
        <dsp:cNvPr id="0" name=""/>
        <dsp:cNvSpPr/>
      </dsp:nvSpPr>
      <dsp:spPr>
        <a:xfrm>
          <a:off x="0" y="566280"/>
          <a:ext cx="77724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FBD37DA-23C1-42B4-9627-428F75546A2E}">
      <dsp:nvSpPr>
        <dsp:cNvPr id="0" name=""/>
        <dsp:cNvSpPr/>
      </dsp:nvSpPr>
      <dsp:spPr>
        <a:xfrm>
          <a:off x="388620" y="64439"/>
          <a:ext cx="5440680"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645" tIns="0" rIns="205645" bIns="0" numCol="1" spcCol="1270" anchor="ctr" anchorCtr="0">
          <a:noAutofit/>
        </a:bodyPr>
        <a:lstStyle/>
        <a:p>
          <a:pPr marL="0" lvl="0" indent="0" algn="r" defTabSz="1511300" rtl="1">
            <a:lnSpc>
              <a:spcPct val="90000"/>
            </a:lnSpc>
            <a:spcBef>
              <a:spcPct val="0"/>
            </a:spcBef>
            <a:spcAft>
              <a:spcPct val="35000"/>
            </a:spcAft>
            <a:buNone/>
          </a:pPr>
          <a:r>
            <a:rPr lang="ar-SA" sz="3400" kern="1200" dirty="0"/>
            <a:t>4- الحاجة للخدمات المجتمعية</a:t>
          </a:r>
        </a:p>
      </dsp:txBody>
      <dsp:txXfrm>
        <a:off x="437616" y="113435"/>
        <a:ext cx="5342688" cy="905688"/>
      </dsp:txXfrm>
    </dsp:sp>
    <dsp:sp modelId="{97E9B991-A4B7-4BBA-8EBA-198D74757A3D}">
      <dsp:nvSpPr>
        <dsp:cNvPr id="0" name=""/>
        <dsp:cNvSpPr/>
      </dsp:nvSpPr>
      <dsp:spPr>
        <a:xfrm>
          <a:off x="0" y="2108520"/>
          <a:ext cx="77724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8EE4959-4157-4ED4-9DDA-19ACFCC3A560}">
      <dsp:nvSpPr>
        <dsp:cNvPr id="0" name=""/>
        <dsp:cNvSpPr/>
      </dsp:nvSpPr>
      <dsp:spPr>
        <a:xfrm>
          <a:off x="388620" y="1606680"/>
          <a:ext cx="5440680"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645" tIns="0" rIns="205645" bIns="0" numCol="1" spcCol="1270" anchor="ctr" anchorCtr="0">
          <a:noAutofit/>
        </a:bodyPr>
        <a:lstStyle/>
        <a:p>
          <a:pPr marL="0" lvl="0" indent="0" algn="r" defTabSz="1511300" rtl="1">
            <a:lnSpc>
              <a:spcPct val="90000"/>
            </a:lnSpc>
            <a:spcBef>
              <a:spcPct val="0"/>
            </a:spcBef>
            <a:spcAft>
              <a:spcPct val="35000"/>
            </a:spcAft>
            <a:buNone/>
          </a:pPr>
          <a:r>
            <a:rPr lang="ar-SA" sz="3400" kern="1200" dirty="0"/>
            <a:t>5- الحاجات المالية</a:t>
          </a:r>
        </a:p>
      </dsp:txBody>
      <dsp:txXfrm>
        <a:off x="437616" y="1655676"/>
        <a:ext cx="5342688" cy="905688"/>
      </dsp:txXfrm>
    </dsp:sp>
    <dsp:sp modelId="{702C9561-3F31-4828-9841-E079CBD52B83}">
      <dsp:nvSpPr>
        <dsp:cNvPr id="0" name=""/>
        <dsp:cNvSpPr/>
      </dsp:nvSpPr>
      <dsp:spPr>
        <a:xfrm>
          <a:off x="0" y="3650760"/>
          <a:ext cx="77724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72EB23B-6161-4890-8D72-2074E50084D9}">
      <dsp:nvSpPr>
        <dsp:cNvPr id="0" name=""/>
        <dsp:cNvSpPr/>
      </dsp:nvSpPr>
      <dsp:spPr>
        <a:xfrm>
          <a:off x="388620" y="3148920"/>
          <a:ext cx="5440680" cy="10036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645" tIns="0" rIns="205645" bIns="0" numCol="1" spcCol="1270" anchor="ctr" anchorCtr="0">
          <a:noAutofit/>
        </a:bodyPr>
        <a:lstStyle/>
        <a:p>
          <a:pPr marL="0" lvl="0" indent="0" algn="r" defTabSz="1511300" rtl="1">
            <a:lnSpc>
              <a:spcPct val="90000"/>
            </a:lnSpc>
            <a:spcBef>
              <a:spcPct val="0"/>
            </a:spcBef>
            <a:spcAft>
              <a:spcPct val="35000"/>
            </a:spcAft>
            <a:buNone/>
          </a:pPr>
          <a:r>
            <a:rPr lang="ar-SA" sz="3400" kern="1200" dirty="0"/>
            <a:t>6- الحاجات المرتبطة بوظيفة الأسرة</a:t>
          </a:r>
        </a:p>
      </dsp:txBody>
      <dsp:txXfrm>
        <a:off x="437616" y="3197916"/>
        <a:ext cx="5342688" cy="90568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B4CB9792-E84B-4212-8344-908F58687436}"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109677-D5E2-4842-8091-310057E09D28}"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B4CB9792-E84B-4212-8344-908F58687436}"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109677-D5E2-4842-8091-310057E09D2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B4CB9792-E84B-4212-8344-908F58687436}"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109677-D5E2-4842-8091-310057E09D2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B4CB9792-E84B-4212-8344-908F58687436}"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109677-D5E2-4842-8091-310057E09D2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B4CB9792-E84B-4212-8344-908F58687436}"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C109677-D5E2-4842-8091-310057E09D28}"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B4CB9792-E84B-4212-8344-908F58687436}"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109677-D5E2-4842-8091-310057E09D2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B4CB9792-E84B-4212-8344-908F58687436}" type="datetimeFigureOut">
              <a:rPr lang="ar-SA" smtClean="0"/>
              <a:pPr/>
              <a:t>11/05/38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C109677-D5E2-4842-8091-310057E09D2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B4CB9792-E84B-4212-8344-908F58687436}" type="datetimeFigureOut">
              <a:rPr lang="ar-SA" smtClean="0"/>
              <a:pPr/>
              <a:t>11/05/38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C109677-D5E2-4842-8091-310057E09D2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B4CB9792-E84B-4212-8344-908F58687436}" type="datetimeFigureOut">
              <a:rPr lang="ar-SA" smtClean="0"/>
              <a:pPr/>
              <a:t>11/05/38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C109677-D5E2-4842-8091-310057E09D2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B4CB9792-E84B-4212-8344-908F58687436}"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109677-D5E2-4842-8091-310057E09D2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B4CB9792-E84B-4212-8344-908F58687436}"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C109677-D5E2-4842-8091-310057E09D28}"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B4CB9792-E84B-4212-8344-908F58687436}" type="datetimeFigureOut">
              <a:rPr lang="ar-SA" smtClean="0"/>
              <a:pPr/>
              <a:t>11/05/38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C109677-D5E2-4842-8091-310057E09D2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5" name="عنوان 4"/>
          <p:cNvSpPr>
            <a:spLocks noGrp="1"/>
          </p:cNvSpPr>
          <p:nvPr>
            <p:ph type="title"/>
          </p:nvPr>
        </p:nvSpPr>
        <p:spPr>
          <a:xfrm>
            <a:off x="214282" y="2786058"/>
            <a:ext cx="8929718" cy="1143000"/>
          </a:xfrm>
        </p:spPr>
        <p:txBody>
          <a:bodyPr>
            <a:noAutofit/>
          </a:bodyPr>
          <a:lstStyle/>
          <a:p>
            <a:r>
              <a:rPr lang="ar-SA" sz="4800" b="1" dirty="0">
                <a:solidFill>
                  <a:schemeClr val="tx2">
                    <a:lumMod val="75000"/>
                  </a:schemeClr>
                </a:solidFill>
              </a:rPr>
              <a:t>المحاضرة الأولى</a:t>
            </a:r>
            <a:br>
              <a:rPr lang="ar-SA" sz="4800" b="1" dirty="0">
                <a:solidFill>
                  <a:schemeClr val="tx2">
                    <a:lumMod val="75000"/>
                  </a:schemeClr>
                </a:solidFill>
              </a:rPr>
            </a:br>
            <a:r>
              <a:rPr lang="ar-SA" sz="4800" b="1" dirty="0">
                <a:solidFill>
                  <a:schemeClr val="tx2">
                    <a:lumMod val="75000"/>
                  </a:schemeClr>
                </a:solidFill>
              </a:rPr>
              <a:t>الفصل الثالث</a:t>
            </a:r>
            <a:br>
              <a:rPr lang="ar-SA" sz="4800" b="1" dirty="0">
                <a:solidFill>
                  <a:schemeClr val="tx2">
                    <a:lumMod val="75000"/>
                  </a:schemeClr>
                </a:solidFill>
              </a:rPr>
            </a:br>
            <a:r>
              <a:rPr lang="ar-SA" sz="4800" b="1" dirty="0">
                <a:solidFill>
                  <a:schemeClr val="tx2">
                    <a:lumMod val="75000"/>
                  </a:schemeClr>
                </a:solidFill>
              </a:rPr>
              <a:t>أسرة الطفل المعوق : الحاجات والمشكلات</a:t>
            </a:r>
            <a:br>
              <a:rPr lang="ar-SA" sz="4800" b="1" dirty="0">
                <a:solidFill>
                  <a:schemeClr val="tx2">
                    <a:lumMod val="75000"/>
                  </a:schemeClr>
                </a:solidFill>
              </a:rPr>
            </a:br>
            <a:endParaRPr lang="ar-SA" sz="4800" b="1" dirty="0">
              <a:solidFill>
                <a:schemeClr val="tx2">
                  <a:lumMod val="7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2" name="عنوان 1"/>
          <p:cNvSpPr>
            <a:spLocks noGrp="1"/>
          </p:cNvSpPr>
          <p:nvPr>
            <p:ph type="ctrTitle"/>
          </p:nvPr>
        </p:nvSpPr>
        <p:spPr>
          <a:xfrm>
            <a:off x="714348" y="2500306"/>
            <a:ext cx="7772400" cy="1470025"/>
          </a:xfrm>
        </p:spPr>
        <p:txBody>
          <a:bodyPr>
            <a:noAutofit/>
          </a:bodyPr>
          <a:lstStyle/>
          <a:p>
            <a:pPr algn="r"/>
            <a:r>
              <a:rPr lang="ar-SA" sz="3200" b="1" dirty="0">
                <a:solidFill>
                  <a:schemeClr val="tx2">
                    <a:lumMod val="50000"/>
                  </a:schemeClr>
                </a:solidFill>
              </a:rPr>
              <a:t>- </a:t>
            </a:r>
            <a:r>
              <a:rPr lang="ar-SA" sz="3200" b="1" dirty="0">
                <a:solidFill>
                  <a:srgbClr val="FF0000"/>
                </a:solidFill>
              </a:rPr>
              <a:t>الحاجة للمعلومات:-</a:t>
            </a:r>
            <a:br>
              <a:rPr lang="en-US" sz="3200" b="1" dirty="0">
                <a:solidFill>
                  <a:schemeClr val="tx2">
                    <a:lumMod val="50000"/>
                  </a:schemeClr>
                </a:solidFill>
              </a:rPr>
            </a:br>
            <a:r>
              <a:rPr lang="ar-SA" sz="3200" dirty="0">
                <a:solidFill>
                  <a:schemeClr val="tx2">
                    <a:lumMod val="50000"/>
                  </a:schemeClr>
                </a:solidFill>
              </a:rPr>
              <a:t>يشكل الحصول على المعلومات حاجة ملحة بالنسبة للوالدين.</a:t>
            </a:r>
            <a:br>
              <a:rPr lang="en-US" sz="3200" dirty="0">
                <a:solidFill>
                  <a:schemeClr val="tx2">
                    <a:lumMod val="50000"/>
                  </a:schemeClr>
                </a:solidFill>
              </a:rPr>
            </a:br>
            <a:r>
              <a:rPr lang="ar-SA" sz="3200" dirty="0">
                <a:solidFill>
                  <a:schemeClr val="tx2">
                    <a:lumMod val="50000"/>
                  </a:schemeClr>
                </a:solidFill>
              </a:rPr>
              <a:t> وتدل الأبحاث على أن حاجة الوالدين لفهم إعاقة الطفل ذات طابع هام .</a:t>
            </a:r>
            <a:br>
              <a:rPr lang="en-US" sz="3200" dirty="0">
                <a:solidFill>
                  <a:schemeClr val="tx2">
                    <a:lumMod val="50000"/>
                  </a:schemeClr>
                </a:solidFill>
              </a:rPr>
            </a:br>
            <a:r>
              <a:rPr lang="ar-SA" sz="3200" dirty="0">
                <a:solidFill>
                  <a:schemeClr val="tx2">
                    <a:lumMod val="50000"/>
                  </a:schemeClr>
                </a:solidFill>
              </a:rPr>
              <a:t>كما أنهما بحاجة  لمعرفة ما يجب أن يتوقعاه في المستقبل.</a:t>
            </a:r>
            <a:br>
              <a:rPr lang="en-US" sz="3200" dirty="0">
                <a:solidFill>
                  <a:schemeClr val="tx2">
                    <a:lumMod val="50000"/>
                  </a:schemeClr>
                </a:solidFill>
              </a:rPr>
            </a:br>
            <a:r>
              <a:rPr lang="ar-SA" sz="3200" dirty="0">
                <a:solidFill>
                  <a:schemeClr val="tx2">
                    <a:lumMod val="50000"/>
                  </a:schemeClr>
                </a:solidFill>
              </a:rPr>
              <a:t>وهما بحاجة أيضا لمعلومات تتعلق باحتياجات الطفل وكيفية مساعدته ضمن نطاق روتين الحياة اليومية.</a:t>
            </a:r>
            <a:br>
              <a:rPr lang="en-US" sz="3200" dirty="0">
                <a:solidFill>
                  <a:schemeClr val="tx2">
                    <a:lumMod val="50000"/>
                  </a:schemeClr>
                </a:solidFill>
              </a:rPr>
            </a:br>
            <a:r>
              <a:rPr lang="ar-SA" sz="3200" dirty="0">
                <a:solidFill>
                  <a:schemeClr val="tx2">
                    <a:lumMod val="50000"/>
                  </a:schemeClr>
                </a:solidFill>
              </a:rPr>
              <a:t>وتعتمد طبيعة الحاجة للمعلومات على نوع الإعاقة وشدتها.</a:t>
            </a:r>
            <a:br>
              <a:rPr lang="ar-SA" sz="3200" dirty="0">
                <a:solidFill>
                  <a:schemeClr val="tx2">
                    <a:lumMod val="50000"/>
                  </a:schemeClr>
                </a:solidFill>
              </a:rPr>
            </a:br>
            <a:r>
              <a:rPr lang="ar-SA" sz="3200" dirty="0">
                <a:solidFill>
                  <a:schemeClr val="tx2">
                    <a:lumMod val="50000"/>
                  </a:schemeClr>
                </a:solidFill>
              </a:rPr>
              <a:t>تفسير حالة الطفل المعاق للآخرين وخصوصًا إخوة الطفل والأطفال الآخرين والأصدقاء والأقارب.</a:t>
            </a:r>
            <a:br>
              <a:rPr lang="ar-SA" sz="3200" dirty="0">
                <a:solidFill>
                  <a:schemeClr val="tx2">
                    <a:lumMod val="50000"/>
                  </a:schemeClr>
                </a:solidFill>
              </a:rPr>
            </a:br>
            <a:endParaRPr lang="ar-SA" sz="3200" dirty="0">
              <a:solidFill>
                <a:schemeClr val="tx2">
                  <a:lumMod val="50000"/>
                </a:schemeClr>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5" name="عنصر نائب للمحتوى 2"/>
          <p:cNvSpPr txBox="1">
            <a:spLocks/>
          </p:cNvSpPr>
          <p:nvPr/>
        </p:nvSpPr>
        <p:spPr>
          <a:xfrm>
            <a:off x="428596" y="857232"/>
            <a:ext cx="8229600" cy="5232644"/>
          </a:xfrm>
          <a:prstGeom prst="rect">
            <a:avLst/>
          </a:prstGeom>
          <a:ln>
            <a:solidFill>
              <a:schemeClr val="tx1"/>
            </a:solidFill>
          </a:ln>
        </p:spPr>
        <p:txBody>
          <a:bodyPr vert="horz" lIns="91440" tIns="45720" rIns="91440" bIns="45720" rtlCol="1">
            <a:normAutofit lnSpcReduction="10000"/>
          </a:bodyPr>
          <a:lstStyle/>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a:ln>
                  <a:noFill/>
                </a:ln>
                <a:solidFill>
                  <a:srgbClr val="FF0000"/>
                </a:solidFill>
                <a:effectLst/>
                <a:uLnTx/>
                <a:uFillTx/>
                <a:latin typeface="+mn-lt"/>
                <a:ea typeface="+mn-ea"/>
                <a:cs typeface="+mn-cs"/>
              </a:rPr>
              <a:t>الحاجة للدعم :-</a:t>
            </a:r>
            <a:endParaRPr kumimoji="0" lang="en-US" sz="3200" b="1" i="0" u="none" strike="noStrike" kern="1200" cap="none" spc="0" normalizeH="0" baseline="0" noProof="0" dirty="0">
              <a:ln>
                <a:noFill/>
              </a:ln>
              <a:solidFill>
                <a:srgbClr val="FF0000"/>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rPr>
              <a:t>على الرغم من الاختلافات بين الآباء فإن لديهم حاجات متشابهة فيما يتعلق بالدعم.</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chemeClr val="tx2">
                  <a:lumMod val="50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rPr>
              <a:t>وتشير أدبيات التربية الخاصة إلى أن أباء الأطفال المعوقين </a:t>
            </a:r>
            <a:r>
              <a:rPr kumimoji="0" lang="ar-SA" sz="2800" b="1" i="0" u="none" strike="noStrike" kern="1200" cap="none" spc="0" normalizeH="0" baseline="0" noProof="0" dirty="0" err="1">
                <a:ln>
                  <a:noFill/>
                </a:ln>
                <a:solidFill>
                  <a:schemeClr val="tx2">
                    <a:lumMod val="50000"/>
                  </a:schemeClr>
                </a:solidFill>
                <a:effectLst/>
                <a:uLnTx/>
                <a:uFillTx/>
                <a:latin typeface="+mn-lt"/>
                <a:ea typeface="+mn-ea"/>
                <a:cs typeface="+mn-cs"/>
              </a:rPr>
              <a:t>يلجؤون</a:t>
            </a:r>
            <a:r>
              <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rPr>
              <a:t>  للأخصائيين طلبا للمساعدة والتوجيه عندما يكونون تحت وطأة الضغوطات وعند عدم القدرة على التعايش مع أطفالهم المعوقين.</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chemeClr val="tx2">
                  <a:lumMod val="50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rPr>
              <a:t>وتختلف الأسرة في استجابتها للمساعدة التي تعرض عليها ، لذا من المهم مناقشة الوالدين بخصوص نوعية المساعدة التي تلبي احتياجاتهما.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5" name="عنصر نائب للمحتوى 2"/>
          <p:cNvSpPr txBox="1">
            <a:spLocks/>
          </p:cNvSpPr>
          <p:nvPr/>
        </p:nvSpPr>
        <p:spPr>
          <a:xfrm>
            <a:off x="323528" y="764704"/>
            <a:ext cx="8589640" cy="5112568"/>
          </a:xfrm>
          <a:prstGeom prst="rect">
            <a:avLst/>
          </a:prstGeom>
          <a:ln>
            <a:solidFill>
              <a:schemeClr val="tx1"/>
            </a:solidFill>
          </a:ln>
        </p:spPr>
        <p:txBody>
          <a:bodyPr vert="horz" lIns="91440" tIns="45720" rIns="91440" bIns="45720" rtlCol="1">
            <a:normAutofit fontScale="92500" lnSpcReduction="10000"/>
          </a:bodyPr>
          <a:lstStyle/>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000" b="1" i="0" u="none" strike="noStrike" kern="1200" cap="none" spc="0" normalizeH="0" baseline="0" noProof="0" dirty="0">
                <a:ln>
                  <a:noFill/>
                </a:ln>
                <a:solidFill>
                  <a:srgbClr val="FF0000"/>
                </a:solidFill>
                <a:effectLst/>
                <a:uLnTx/>
                <a:uFillTx/>
                <a:latin typeface="+mn-lt"/>
                <a:ea typeface="+mn-ea"/>
                <a:cs typeface="+mn-cs"/>
              </a:rPr>
              <a:t>الحاجات الاجتماعية :-</a:t>
            </a:r>
            <a:endParaRPr kumimoji="0" lang="en-US" sz="3000" b="1" i="0" u="none" strike="noStrike" kern="1200" cap="none" spc="0" normalizeH="0" baseline="0" noProof="0" dirty="0">
              <a:ln>
                <a:noFill/>
              </a:ln>
              <a:solidFill>
                <a:srgbClr val="FF0000"/>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rPr>
              <a:t>لما كانت ولادة الطفل المعوق قد تقود الوالدين للانسحاب والعزلة الاجتماعية</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rPr>
              <a:t>التي قد تستمر لسنوات.</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rPr>
              <a:t>لذلك  فان من الضروري مساعدة الوالدين في التفاعل الاجتماعي  .</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800" b="0" i="0" u="none" strike="noStrike" kern="1200" cap="none" spc="0" normalizeH="0" baseline="0" noProof="0" dirty="0">
              <a:ln>
                <a:noFill/>
              </a:ln>
              <a:solidFill>
                <a:schemeClr val="tx2">
                  <a:lumMod val="50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a:ln>
                  <a:noFill/>
                </a:ln>
                <a:solidFill>
                  <a:srgbClr val="FF0000"/>
                </a:solidFill>
                <a:effectLst/>
                <a:uLnTx/>
                <a:uFillTx/>
                <a:latin typeface="+mn-lt"/>
                <a:ea typeface="+mn-ea"/>
                <a:cs typeface="+mn-cs"/>
              </a:rPr>
              <a:t> الحاجة إلى الخدمات المجتمعية:-</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rPr>
              <a:t>إن والدي الطفل المعاق بحاجة للمساعدة في كيفية الوصول إلى الخدمات المتوفرة محليًا. </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rPr>
              <a:t>تصورات الآباء لاحتياجاتهم قد لا تتفق مع تصورات المهنيين لها، ولذلك يجب أن تقوم مرافق توفير الخدمات بدراسة الاحتياجات بعناية بالإضافة إلى التقييم لمستوى الخدمات.</a:t>
            </a:r>
            <a:endParaRPr kumimoji="0" lang="en-US" sz="2800" b="1" i="0" u="none" strike="noStrike" kern="1200" cap="none" spc="0" normalizeH="0" baseline="0" noProof="0" dirty="0">
              <a:ln>
                <a:noFill/>
              </a:ln>
              <a:solidFill>
                <a:schemeClr val="tx2">
                  <a:lumMod val="50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800" b="0" i="0" u="none" strike="noStrike" kern="1200" cap="none" spc="0" normalizeH="0" baseline="0" noProof="0" dirty="0">
              <a:ln>
                <a:noFill/>
              </a:ln>
              <a:solidFill>
                <a:schemeClr val="tx2">
                  <a:lumMod val="50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800" b="0" i="0" u="none" strike="noStrike" kern="1200" cap="none" spc="0" normalizeH="0" baseline="0" noProof="0" dirty="0">
              <a:ln>
                <a:noFill/>
              </a:ln>
              <a:solidFill>
                <a:schemeClr val="tx2">
                  <a:lumMod val="50000"/>
                </a:schemeClr>
              </a:solidFill>
              <a:effectLst/>
              <a:uLnTx/>
              <a:uFillTx/>
              <a:latin typeface="+mn-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lstStyle/>
          <a:p>
            <a:endParaRPr lang="ar-SA"/>
          </a:p>
        </p:txBody>
      </p:sp>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6" name="عنصر نائب للمحتوى 2"/>
          <p:cNvSpPr txBox="1">
            <a:spLocks/>
          </p:cNvSpPr>
          <p:nvPr/>
        </p:nvSpPr>
        <p:spPr>
          <a:xfrm>
            <a:off x="428596" y="714356"/>
            <a:ext cx="8229600" cy="5649491"/>
          </a:xfrm>
          <a:prstGeom prst="rect">
            <a:avLst/>
          </a:prstGeom>
          <a:ln>
            <a:solidFill>
              <a:schemeClr val="tx1"/>
            </a:solidFill>
          </a:ln>
        </p:spPr>
        <p:txBody>
          <a:bodyPr>
            <a:normAutofit fontScale="70000" lnSpcReduction="20000"/>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5100" b="1" i="0" u="none" strike="noStrike" kern="1200" cap="none" spc="0" normalizeH="0" baseline="0" noProof="0" dirty="0">
                <a:ln>
                  <a:noFill/>
                </a:ln>
                <a:solidFill>
                  <a:srgbClr val="FF0000"/>
                </a:solidFill>
                <a:effectLst/>
                <a:uLnTx/>
                <a:uFillTx/>
                <a:latin typeface="+mn-lt"/>
                <a:ea typeface="+mn-ea"/>
                <a:cs typeface="+mn-cs"/>
              </a:rPr>
              <a:t>الحاجات المالية :-</a:t>
            </a:r>
            <a:endParaRPr kumimoji="0" lang="en-US" sz="5100" b="1" i="0" u="none" strike="noStrike" kern="1200" cap="none" spc="0" normalizeH="0" baseline="0" noProof="0" dirty="0">
              <a:ln>
                <a:noFill/>
              </a:ln>
              <a:solidFill>
                <a:srgbClr val="FF0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3200" b="1" i="0" u="none" strike="noStrike" kern="1200" cap="none" spc="0" normalizeH="0" baseline="0" noProof="0" dirty="0">
                <a:ln>
                  <a:noFill/>
                </a:ln>
                <a:solidFill>
                  <a:schemeClr val="tx2">
                    <a:lumMod val="50000"/>
                  </a:schemeClr>
                </a:solidFill>
                <a:effectLst/>
                <a:uLnTx/>
                <a:uFillTx/>
                <a:latin typeface="+mn-lt"/>
                <a:ea typeface="+mn-ea"/>
                <a:cs typeface="+mn-cs"/>
              </a:rPr>
              <a:t>إن العناية الطبية والعمليات الجراحية والأدوات الخاصة بالإضافة إلى الرعاية اليومية والمواصلات والمسكن والبدائل تشكل جميعها عبئا ماليا على الوالدين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2">
                  <a:lumMod val="5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3200" b="1" i="0" u="none" strike="noStrike" kern="1200" cap="none" spc="0" normalizeH="0" baseline="0" noProof="0" dirty="0">
                <a:ln>
                  <a:noFill/>
                </a:ln>
                <a:solidFill>
                  <a:schemeClr val="tx2">
                    <a:lumMod val="50000"/>
                  </a:schemeClr>
                </a:solidFill>
                <a:effectLst/>
                <a:uLnTx/>
                <a:uFillTx/>
                <a:latin typeface="+mn-lt"/>
                <a:ea typeface="+mn-ea"/>
                <a:cs typeface="+mn-cs"/>
              </a:rPr>
              <a:t>وقد أشارت عدة دراسات إلى أن الوالدين يواجهان مشكلات مالية بسبب احتياجات الطفل للعلاج والرعاية الطبية بالإضافة إلى الأدوات والمعدات  الطبية الخاصة.</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3200" b="1" i="0" u="none" strike="noStrike" kern="1200" cap="none" spc="0" normalizeH="0" baseline="0" noProof="0" dirty="0">
              <a:ln>
                <a:noFill/>
              </a:ln>
              <a:solidFill>
                <a:schemeClr val="tx2">
                  <a:lumMod val="5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3200" b="1" i="0" u="none" strike="noStrike" kern="1200" cap="none" spc="0" normalizeH="0" baseline="0" noProof="0" dirty="0">
                <a:ln>
                  <a:noFill/>
                </a:ln>
                <a:solidFill>
                  <a:schemeClr val="tx2">
                    <a:lumMod val="50000"/>
                  </a:schemeClr>
                </a:solidFill>
                <a:effectLst/>
                <a:uLnTx/>
                <a:uFillTx/>
                <a:latin typeface="+mn-lt"/>
                <a:ea typeface="+mn-ea"/>
                <a:cs typeface="+mn-cs"/>
              </a:rPr>
              <a:t> ومن ناحية أخرى فان الطفل المعوق بحاجة إلى معالجين وظيفيين وطبيعيين ومعالجي نطق وأخصائيين  نفسيين وخدمات أخرى مساندة وكل ذلك يعمل على استنزاف موارد الوالدين المالية.</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en-US" sz="3200" b="1" i="0" u="none" strike="noStrike" kern="1200" cap="none" spc="0" normalizeH="0" baseline="0" noProof="0" dirty="0">
              <a:ln>
                <a:noFill/>
              </a:ln>
              <a:solidFill>
                <a:schemeClr val="tx2">
                  <a:lumMod val="5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3200" b="1" i="0" u="none" strike="noStrike" kern="1200" cap="none" spc="0" normalizeH="0" baseline="0" noProof="0" dirty="0">
                <a:ln>
                  <a:noFill/>
                </a:ln>
                <a:solidFill>
                  <a:schemeClr val="tx2">
                    <a:lumMod val="50000"/>
                  </a:schemeClr>
                </a:solidFill>
                <a:effectLst/>
                <a:uLnTx/>
                <a:uFillTx/>
                <a:latin typeface="+mn-lt"/>
                <a:ea typeface="+mn-ea"/>
                <a:cs typeface="+mn-cs"/>
              </a:rPr>
              <a:t>ولكن حتى لو توفرت المصادر المالية بحيث تسمح بأخذ الطفل من عيادة إلى أخرى من اجل الحصول على التشخيص المطلوب والعلاج المناسب فإن مسؤولية المهنيين تظهر هنا مرة أخرى وهي حماية الوالدين من الأشخاص الذين قد يشخصون الحالة وفقا لما يتمنى الوالدان سماعه والذين من الممكن أن يزودوا الوالدين ببرامج علاجية مكلفة جدا وقليلة الفائدة.</a:t>
            </a:r>
            <a:endParaRPr kumimoji="0" lang="en-US" sz="3200" b="1" i="0" u="none" strike="noStrike" kern="1200" cap="none" spc="0" normalizeH="0" baseline="0" noProof="0" dirty="0">
              <a:ln>
                <a:noFill/>
              </a:ln>
              <a:solidFill>
                <a:schemeClr val="tx2">
                  <a:lumMod val="5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a:ln>
                  <a:noFill/>
                </a:ln>
                <a:solidFill>
                  <a:schemeClr val="tx1"/>
                </a:solidFill>
                <a:effectLst/>
                <a:uLnTx/>
                <a:uFillTx/>
                <a:latin typeface="+mn-lt"/>
                <a:ea typeface="+mn-ea"/>
                <a:cs typeface="+mn-cs"/>
              </a:rPr>
              <a:t>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3" name="عنصر نائب للمحتوى 2"/>
          <p:cNvSpPr txBox="1">
            <a:spLocks/>
          </p:cNvSpPr>
          <p:nvPr/>
        </p:nvSpPr>
        <p:spPr>
          <a:xfrm>
            <a:off x="500034" y="1142984"/>
            <a:ext cx="8229600" cy="4464495"/>
          </a:xfrm>
          <a:prstGeom prst="rect">
            <a:avLst/>
          </a:prstGeom>
          <a:ln>
            <a:solidFill>
              <a:schemeClr val="tx1"/>
            </a:solidFill>
          </a:ln>
        </p:spPr>
        <p:txBody>
          <a:bodyPr>
            <a:norm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a:ln>
                  <a:noFill/>
                </a:ln>
                <a:solidFill>
                  <a:srgbClr val="FF0000"/>
                </a:solidFill>
                <a:effectLst/>
                <a:uLnTx/>
                <a:uFillTx/>
                <a:latin typeface="+mn-lt"/>
                <a:ea typeface="+mn-ea"/>
                <a:cs typeface="+mn-cs"/>
              </a:rPr>
              <a:t>الحاجات المرتبطة بوظيفة الأسرة :-</a:t>
            </a:r>
            <a:endParaRPr kumimoji="0" lang="en-US" sz="3200" b="1" i="0" u="none" strike="noStrike" kern="1200" cap="none" spc="0" normalizeH="0" baseline="0" noProof="0" dirty="0">
              <a:ln>
                <a:noFill/>
              </a:ln>
              <a:solidFill>
                <a:srgbClr val="FF0000"/>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rPr>
              <a:t>يحتاج الوالدان إلى إدراك المشكلة المرتبطة بوظيفة الأسرة  وحل المشاكل وتحديد الأدوار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800" b="1" i="0" u="none" strike="noStrike" kern="1200" cap="none" spc="0" normalizeH="0" baseline="0" noProof="0" dirty="0">
              <a:ln>
                <a:noFill/>
              </a:ln>
              <a:solidFill>
                <a:schemeClr val="tx2">
                  <a:lumMod val="5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800" b="1" i="0" u="none" strike="noStrike" kern="1200" cap="none" spc="0" normalizeH="0" baseline="0" noProof="0" dirty="0">
                <a:ln>
                  <a:noFill/>
                </a:ln>
                <a:solidFill>
                  <a:schemeClr val="tx2">
                    <a:lumMod val="50000"/>
                  </a:schemeClr>
                </a:solidFill>
                <a:effectLst/>
                <a:uLnTx/>
                <a:uFillTx/>
                <a:latin typeface="+mn-lt"/>
                <a:ea typeface="+mn-ea"/>
                <a:cs typeface="+mn-cs"/>
              </a:rPr>
              <a:t> وأن يعيشوا حياة طبيعية قدر الإمكان رغم الصعوبات التي تنجم عن وجود عضو معوق في الأسرة.</a:t>
            </a:r>
            <a:endParaRPr kumimoji="0" lang="en-US" sz="2800" b="1" i="0" u="none" strike="noStrike" kern="1200" cap="none" spc="0" normalizeH="0" baseline="0" noProof="0" dirty="0">
              <a:ln>
                <a:noFill/>
              </a:ln>
              <a:solidFill>
                <a:schemeClr val="tx2">
                  <a:lumMod val="5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3" name="عنصر نائب للمحتوى 2"/>
          <p:cNvSpPr txBox="1">
            <a:spLocks/>
          </p:cNvSpPr>
          <p:nvPr/>
        </p:nvSpPr>
        <p:spPr>
          <a:xfrm>
            <a:off x="214282" y="285728"/>
            <a:ext cx="8715436" cy="6215106"/>
          </a:xfrm>
          <a:prstGeom prst="rect">
            <a:avLst/>
          </a:prstGeom>
          <a:ln>
            <a:solidFill>
              <a:schemeClr val="tx1"/>
            </a:solidFill>
          </a:ln>
        </p:spPr>
        <p:txBody>
          <a:bodyPr>
            <a:no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400" b="1" i="0" u="none" strike="noStrike" kern="1200" cap="none" spc="0" normalizeH="0" baseline="0" noProof="0">
              <a:ln>
                <a:noFill/>
              </a:ln>
              <a:solidFill>
                <a:schemeClr val="tx2">
                  <a:lumMod val="5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400" b="1" i="0" u="none" strike="noStrike" kern="1200" cap="none" spc="0" normalizeH="0" baseline="0" noProof="0">
                <a:ln>
                  <a:noFill/>
                </a:ln>
                <a:solidFill>
                  <a:schemeClr val="tx2">
                    <a:lumMod val="50000"/>
                  </a:schemeClr>
                </a:solidFill>
                <a:effectLst/>
                <a:uLnTx/>
                <a:uFillTx/>
                <a:latin typeface="+mn-lt"/>
                <a:ea typeface="+mn-ea"/>
                <a:cs typeface="+mn-cs"/>
              </a:rPr>
              <a:t>الاصل هو أن تقدم الخدمات التربوية الخاصة التي تلبي حاجات كل من الطفل وأسرته.</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2400" b="1" i="0" u="none" strike="noStrike" kern="1200" cap="none" spc="0" normalizeH="0" baseline="0" noProof="0">
              <a:ln>
                <a:noFill/>
              </a:ln>
              <a:solidFill>
                <a:schemeClr val="tx2">
                  <a:lumMod val="5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400" b="1" i="0" u="none" strike="noStrike" kern="1200" cap="none" spc="0" normalizeH="0" baseline="0" noProof="0">
                <a:ln>
                  <a:noFill/>
                </a:ln>
                <a:solidFill>
                  <a:schemeClr val="tx2">
                    <a:lumMod val="50000"/>
                  </a:schemeClr>
                </a:solidFill>
                <a:effectLst/>
                <a:uLnTx/>
                <a:uFillTx/>
                <a:latin typeface="+mn-lt"/>
                <a:ea typeface="+mn-ea"/>
                <a:cs typeface="+mn-cs"/>
              </a:rPr>
              <a:t>ولتحقيق هذا الهدف يقوم الاختصاصيون العاملون في ميدان التربية الخاصة في عدة دول حاليًا بوضع خطة مدروسة لضمان تفهم الحاجات الخاصة للأسرة ويطلق على تلك الخطة مصطلح الخدمات الأسرية الفردية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400" b="1" i="0" u="none" strike="noStrike" kern="1200" cap="none" spc="0" normalizeH="0" baseline="0" noProof="0">
                <a:ln>
                  <a:noFill/>
                </a:ln>
                <a:solidFill>
                  <a:schemeClr val="tx2">
                    <a:lumMod val="50000"/>
                  </a:schemeClr>
                </a:solidFill>
                <a:effectLst/>
                <a:uLnTx/>
                <a:uFillTx/>
                <a:latin typeface="+mn-lt"/>
                <a:ea typeface="+mn-ea"/>
                <a:cs typeface="+mn-cs"/>
              </a:rPr>
              <a:t>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400" b="1" i="0" u="none" strike="noStrike" kern="1200" cap="none" spc="0" normalizeH="0" baseline="0" noProof="0">
                <a:ln>
                  <a:noFill/>
                </a:ln>
                <a:solidFill>
                  <a:schemeClr val="tx2">
                    <a:lumMod val="50000"/>
                  </a:schemeClr>
                </a:solidFill>
                <a:effectLst/>
                <a:uLnTx/>
                <a:uFillTx/>
                <a:latin typeface="+mn-lt"/>
                <a:ea typeface="+mn-ea"/>
                <a:cs typeface="+mn-cs"/>
              </a:rPr>
              <a:t>ويراعي الاختصاصيون عند تطوير هذه الخطة الحاجات والمشكلات التي تعبر عنها الأسر.  فليس المقصود أن يقرر الاختصاصيون أنفسهم محتوى الخطة ولكن دور الاختصاصيون يتمثل في مساعدة الأسر على تحديد أولوياتها بشكل فعال ومفيد.</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2400" b="1" i="0" u="none" strike="noStrike" kern="1200" cap="none" spc="0" normalizeH="0" baseline="0" noProof="0">
              <a:ln>
                <a:noFill/>
              </a:ln>
              <a:solidFill>
                <a:schemeClr val="tx2">
                  <a:lumMod val="5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ar-SA" sz="2400" b="1" i="0" u="none" strike="noStrike" kern="1200" cap="none" spc="0" normalizeH="0" baseline="0" noProof="0">
                <a:ln>
                  <a:noFill/>
                </a:ln>
                <a:solidFill>
                  <a:schemeClr val="tx2">
                    <a:lumMod val="50000"/>
                  </a:schemeClr>
                </a:solidFill>
                <a:effectLst/>
                <a:uLnTx/>
                <a:uFillTx/>
                <a:latin typeface="+mn-lt"/>
                <a:ea typeface="+mn-ea"/>
                <a:cs typeface="+mn-cs"/>
              </a:rPr>
              <a:t>ورغم كل ما كتب عن دعم الأسر في العقد الأخير، فإن حاجاتها ما تزال غير ملباة. وما يزال الباحثون غير راضين من الاختصاصيين لأنهم يعتقدون أنهم غير فعالين في تزويد الأسر بالدعم الذي تحتاج إليه.</a:t>
            </a:r>
            <a:endParaRPr kumimoji="0" lang="en-US" sz="2400" b="1" i="0" u="none" strike="noStrike" kern="1200" cap="none" spc="0" normalizeH="0" baseline="0" noProof="0">
              <a:ln>
                <a:noFill/>
              </a:ln>
              <a:solidFill>
                <a:schemeClr val="tx2">
                  <a:lumMod val="50000"/>
                </a:schemeClr>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endParaRPr kumimoji="0" lang="ar-SA" sz="2400" b="1" i="0" u="none" strike="noStrike" kern="1200" cap="none" spc="0" normalizeH="0" baseline="0" noProof="0" dirty="0">
              <a:ln>
                <a:noFill/>
              </a:ln>
              <a:solidFill>
                <a:schemeClr val="tx2">
                  <a:lumMod val="50000"/>
                </a:schemeClr>
              </a:solidFill>
              <a:effectLst/>
              <a:uLnTx/>
              <a:uFillTx/>
              <a:latin typeface="+mn-lt"/>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3" name="Oval Callout 3"/>
          <p:cNvSpPr/>
          <p:nvPr/>
        </p:nvSpPr>
        <p:spPr>
          <a:xfrm>
            <a:off x="755576" y="1484784"/>
            <a:ext cx="7632848" cy="4320480"/>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dirty="0"/>
              <a:t>ماهي أهم حاجة لأسرة الطفل المعوق من وجهة نظرك في مجتمعاتنا العربية؟ ولماذا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4" name="وسيلة شرح مستطيلة مستديرة الزوايا 3"/>
          <p:cNvSpPr/>
          <p:nvPr/>
        </p:nvSpPr>
        <p:spPr>
          <a:xfrm>
            <a:off x="1071538" y="1000108"/>
            <a:ext cx="7143800" cy="4214842"/>
          </a:xfrm>
          <a:prstGeom prst="wedgeRoundRectCallout">
            <a:avLst>
              <a:gd name="adj1" fmla="val -49480"/>
              <a:gd name="adj2" fmla="val 66632"/>
              <a:gd name="adj3" fmla="val 16667"/>
            </a:avLst>
          </a:prstGeom>
          <a:solidFill>
            <a:schemeClr val="bg1"/>
          </a:solidFill>
          <a:ln w="76200"/>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7200" b="1" dirty="0">
                <a:solidFill>
                  <a:srgbClr val="FF0000"/>
                </a:solidFill>
              </a:rPr>
              <a:t>شكرًا ،، إلى اللقاء</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5" name="عنوان 1"/>
          <p:cNvSpPr txBox="1">
            <a:spLocks/>
          </p:cNvSpPr>
          <p:nvPr/>
        </p:nvSpPr>
        <p:spPr>
          <a:xfrm>
            <a:off x="251520" y="404664"/>
            <a:ext cx="8643998" cy="6239046"/>
          </a:xfrm>
          <a:prstGeom prst="rect">
            <a:avLst/>
          </a:prstGeom>
          <a:ln>
            <a:solidFill>
              <a:schemeClr val="tx1"/>
            </a:solidFill>
          </a:ln>
        </p:spPr>
        <p:txBody>
          <a:bodyPr vert="horz" lIns="91440" tIns="45720" rIns="91440" bIns="45720" rtlCol="1" anchor="ctr">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br>
              <a:rPr kumimoji="0" lang="ar-SA" sz="2600" b="1" i="0" u="sng" strike="noStrike" kern="1200" cap="none" spc="0" normalizeH="0" baseline="0" noProof="0" dirty="0">
                <a:ln>
                  <a:noFill/>
                </a:ln>
                <a:solidFill>
                  <a:srgbClr val="FF0000"/>
                </a:solidFill>
                <a:effectLst/>
                <a:uLnTx/>
                <a:uFillTx/>
                <a:latin typeface="+mj-lt"/>
                <a:ea typeface="+mj-ea"/>
                <a:cs typeface="+mj-cs"/>
              </a:rPr>
            </a:br>
            <a:r>
              <a:rPr kumimoji="0" lang="ar-SA" sz="3600" b="1" i="0" u="none" strike="noStrike" kern="1200" cap="none" spc="0" normalizeH="0" baseline="0" noProof="0" dirty="0">
                <a:ln>
                  <a:noFill/>
                </a:ln>
                <a:solidFill>
                  <a:srgbClr val="FF0000"/>
                </a:solidFill>
                <a:effectLst/>
                <a:uLnTx/>
                <a:uFillTx/>
                <a:latin typeface="+mj-lt"/>
                <a:ea typeface="+mj-ea"/>
                <a:cs typeface="+mj-cs"/>
              </a:rPr>
              <a:t>التعايش مع الإعاقة:-</a:t>
            </a:r>
            <a:br>
              <a:rPr kumimoji="0" lang="en-US" sz="2600" b="1" i="0" u="sng" strike="noStrike" kern="1200" cap="none" spc="0" normalizeH="0" baseline="0" noProof="0" dirty="0">
                <a:ln>
                  <a:noFill/>
                </a:ln>
                <a:solidFill>
                  <a:srgbClr val="FF0000"/>
                </a:solidFill>
                <a:effectLst/>
                <a:uLnTx/>
                <a:uFillTx/>
                <a:latin typeface="+mj-lt"/>
                <a:ea typeface="+mj-ea"/>
                <a:cs typeface="+mj-cs"/>
              </a:rPr>
            </a:br>
            <a:r>
              <a:rPr kumimoji="0" lang="ar-SA" sz="2600" b="1" i="0" u="none" strike="noStrike" kern="1200" cap="none" spc="0" normalizeH="0" baseline="0" noProof="0" dirty="0">
                <a:ln>
                  <a:noFill/>
                </a:ln>
                <a:solidFill>
                  <a:schemeClr val="tx1"/>
                </a:solidFill>
                <a:effectLst/>
                <a:uLnTx/>
                <a:uFillTx/>
                <a:latin typeface="+mj-lt"/>
                <a:ea typeface="+mj-ea"/>
                <a:cs typeface="+mj-cs"/>
              </a:rPr>
              <a:t>يتساءل كل أولياء الأمور تقريبا عن تنشئة أطفالهم وتربيتهم ، وبخاصة إذا كان لدى أحد أطفالهم إعاقة..</a:t>
            </a:r>
            <a:br>
              <a:rPr kumimoji="0" lang="en-US" sz="2600" b="1" i="0" u="none" strike="noStrike" kern="1200" cap="none" spc="0" normalizeH="0" baseline="0" noProof="0" dirty="0">
                <a:ln>
                  <a:noFill/>
                </a:ln>
                <a:solidFill>
                  <a:schemeClr val="tx1"/>
                </a:solidFill>
                <a:effectLst/>
                <a:uLnTx/>
                <a:uFillTx/>
                <a:latin typeface="+mj-lt"/>
                <a:ea typeface="+mj-ea"/>
                <a:cs typeface="+mj-cs"/>
              </a:rPr>
            </a:br>
            <a:br>
              <a:rPr kumimoji="0" lang="en-US" sz="2600" b="1" i="0" u="none" strike="noStrike" kern="1200" cap="none" spc="0" normalizeH="0" baseline="0" noProof="0" dirty="0">
                <a:ln>
                  <a:noFill/>
                </a:ln>
                <a:solidFill>
                  <a:schemeClr val="tx1"/>
                </a:solidFill>
                <a:effectLst/>
                <a:uLnTx/>
                <a:uFillTx/>
                <a:latin typeface="+mj-lt"/>
                <a:ea typeface="+mj-ea"/>
                <a:cs typeface="+mj-cs"/>
              </a:rPr>
            </a:br>
            <a:r>
              <a:rPr kumimoji="0" lang="ar-SA" sz="2600" b="1" i="0" u="none" strike="noStrike" kern="1200" cap="none" spc="0" normalizeH="0" baseline="0" noProof="0" dirty="0">
                <a:ln>
                  <a:noFill/>
                </a:ln>
                <a:solidFill>
                  <a:schemeClr val="tx1"/>
                </a:solidFill>
                <a:effectLst/>
                <a:uLnTx/>
                <a:uFillTx/>
                <a:latin typeface="+mj-lt"/>
                <a:ea typeface="+mj-ea"/>
                <a:cs typeface="+mj-cs"/>
              </a:rPr>
              <a:t> أولياء الأمور يفهمون أطفالهم أكثر من أي شخص آخر ويستطيعون أن يدافعوا عن حقوقهم.</a:t>
            </a:r>
            <a:br>
              <a:rPr kumimoji="0" lang="en-US" sz="2600" b="1" i="0" u="none" strike="noStrike" kern="1200" cap="none" spc="0" normalizeH="0" baseline="0" noProof="0" dirty="0">
                <a:ln>
                  <a:noFill/>
                </a:ln>
                <a:solidFill>
                  <a:schemeClr val="tx1"/>
                </a:solidFill>
                <a:effectLst/>
                <a:uLnTx/>
                <a:uFillTx/>
                <a:latin typeface="+mj-lt"/>
                <a:ea typeface="+mj-ea"/>
                <a:cs typeface="+mj-cs"/>
              </a:rPr>
            </a:br>
            <a:br>
              <a:rPr kumimoji="0" lang="en-US" sz="2600" b="1" i="0" u="none" strike="noStrike" kern="1200" cap="none" spc="0" normalizeH="0" baseline="0" noProof="0" dirty="0">
                <a:ln>
                  <a:noFill/>
                </a:ln>
                <a:solidFill>
                  <a:schemeClr val="tx1"/>
                </a:solidFill>
                <a:effectLst/>
                <a:uLnTx/>
                <a:uFillTx/>
                <a:latin typeface="+mj-lt"/>
                <a:ea typeface="+mj-ea"/>
                <a:cs typeface="+mj-cs"/>
              </a:rPr>
            </a:br>
            <a:r>
              <a:rPr kumimoji="0" lang="ar-SA" sz="2600" b="1" i="0" u="none" strike="noStrike" kern="1200" cap="none" spc="0" normalizeH="0" baseline="0" noProof="0" dirty="0">
                <a:ln>
                  <a:noFill/>
                </a:ln>
                <a:solidFill>
                  <a:schemeClr val="tx1"/>
                </a:solidFill>
                <a:effectLst/>
                <a:uLnTx/>
                <a:uFillTx/>
                <a:latin typeface="+mj-lt"/>
                <a:ea typeface="+mj-ea"/>
                <a:cs typeface="+mj-cs"/>
              </a:rPr>
              <a:t>ولكي يقوم أولياء الأمور بدور فهم أطفالهم والمدافعة عن حقوقهم لابد عليهم من الاستعانة بالمتخصصين .</a:t>
            </a:r>
            <a:br>
              <a:rPr kumimoji="0" lang="ar-SA" sz="2600" b="1" i="0" u="none" strike="noStrike" kern="1200" cap="none" spc="0" normalizeH="0" baseline="0" noProof="0" dirty="0">
                <a:ln>
                  <a:noFill/>
                </a:ln>
                <a:solidFill>
                  <a:schemeClr val="tx1"/>
                </a:solidFill>
                <a:effectLst/>
                <a:uLnTx/>
                <a:uFillTx/>
                <a:latin typeface="+mj-lt"/>
                <a:ea typeface="+mj-ea"/>
                <a:cs typeface="+mj-cs"/>
              </a:rPr>
            </a:br>
            <a:r>
              <a:rPr kumimoji="0" lang="ar-SA" sz="2600" b="1" i="0" u="none" strike="noStrike" kern="1200" cap="none" spc="0" normalizeH="0" baseline="0" noProof="0" dirty="0">
                <a:ln>
                  <a:noFill/>
                </a:ln>
                <a:solidFill>
                  <a:schemeClr val="tx1"/>
                </a:solidFill>
                <a:effectLst/>
                <a:uLnTx/>
                <a:uFillTx/>
                <a:latin typeface="+mj-lt"/>
                <a:ea typeface="+mj-ea"/>
                <a:cs typeface="+mj-cs"/>
              </a:rPr>
              <a:t> </a:t>
            </a:r>
            <a:br>
              <a:rPr kumimoji="0" lang="ar-SA" sz="2600" b="1" i="0" u="none" strike="noStrike" kern="1200" cap="none" spc="0" normalizeH="0" baseline="0" noProof="0" dirty="0">
                <a:ln>
                  <a:noFill/>
                </a:ln>
                <a:solidFill>
                  <a:schemeClr val="tx1"/>
                </a:solidFill>
                <a:effectLst/>
                <a:uLnTx/>
                <a:uFillTx/>
                <a:latin typeface="+mj-lt"/>
                <a:ea typeface="+mj-ea"/>
                <a:cs typeface="+mj-cs"/>
              </a:rPr>
            </a:br>
            <a:r>
              <a:rPr kumimoji="0" lang="ar-SA" sz="2600" b="1" i="0" u="none" strike="noStrike" kern="1200" cap="none" spc="0" normalizeH="0" baseline="0" noProof="0" dirty="0">
                <a:ln>
                  <a:noFill/>
                </a:ln>
                <a:solidFill>
                  <a:schemeClr val="tx1"/>
                </a:solidFill>
                <a:effectLst/>
                <a:uLnTx/>
                <a:uFillTx/>
                <a:latin typeface="+mj-lt"/>
                <a:ea typeface="+mj-ea"/>
                <a:cs typeface="+mj-cs"/>
              </a:rPr>
              <a:t> وبوجه عام يجب أن تكون اتجاهات أولياء الأمور إيجابية، ويجب عليهم تلبية حاجاتهم الشخصية وحاجات الأفراد الآخرين في الأسرة.</a:t>
            </a:r>
            <a:br>
              <a:rPr kumimoji="0" lang="ar-SA" sz="2600" b="1" i="0" u="none" strike="noStrike" kern="1200" cap="none" spc="0" normalizeH="0" baseline="0" noProof="0" dirty="0">
                <a:ln>
                  <a:noFill/>
                </a:ln>
                <a:solidFill>
                  <a:schemeClr val="tx1"/>
                </a:solidFill>
                <a:effectLst/>
                <a:uLnTx/>
                <a:uFillTx/>
                <a:latin typeface="+mj-lt"/>
                <a:ea typeface="+mj-ea"/>
                <a:cs typeface="+mj-cs"/>
              </a:rPr>
            </a:br>
            <a:r>
              <a:rPr kumimoji="0" lang="ar-SA" sz="2600" b="1" i="0" u="none" strike="noStrike" kern="1200" cap="none" spc="0" normalizeH="0" baseline="0" noProof="0" dirty="0">
                <a:ln>
                  <a:noFill/>
                </a:ln>
                <a:solidFill>
                  <a:schemeClr val="tx1"/>
                </a:solidFill>
                <a:effectLst/>
                <a:uLnTx/>
                <a:uFillTx/>
                <a:latin typeface="+mj-lt"/>
                <a:ea typeface="+mj-ea"/>
                <a:cs typeface="+mj-cs"/>
              </a:rPr>
              <a:t> </a:t>
            </a:r>
            <a:br>
              <a:rPr kumimoji="0" lang="ar-SA" sz="2600" b="1" i="0" u="none" strike="noStrike" kern="1200" cap="none" spc="0" normalizeH="0" baseline="0" noProof="0" dirty="0">
                <a:ln>
                  <a:noFill/>
                </a:ln>
                <a:solidFill>
                  <a:schemeClr val="tx1"/>
                </a:solidFill>
                <a:effectLst/>
                <a:uLnTx/>
                <a:uFillTx/>
                <a:latin typeface="+mj-lt"/>
                <a:ea typeface="+mj-ea"/>
                <a:cs typeface="+mj-cs"/>
              </a:rPr>
            </a:br>
            <a:r>
              <a:rPr kumimoji="0" lang="ar-SA" sz="2600" b="1" i="0" u="none" strike="noStrike" kern="1200" cap="none" spc="0" normalizeH="0" baseline="0" noProof="0" dirty="0">
                <a:ln>
                  <a:noFill/>
                </a:ln>
                <a:solidFill>
                  <a:schemeClr val="tx1"/>
                </a:solidFill>
                <a:effectLst/>
                <a:uLnTx/>
                <a:uFillTx/>
                <a:latin typeface="+mj-lt"/>
                <a:ea typeface="+mj-ea"/>
                <a:cs typeface="+mj-cs"/>
              </a:rPr>
              <a:t>وكذلك ينبغي أن يتعاملوا مع مشاعر الأخوة بشفافية وأن لا يعزلوا أنفسهم عن الآخرين.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5" name="عنصر نائب للمحتوى 2"/>
          <p:cNvSpPr txBox="1">
            <a:spLocks/>
          </p:cNvSpPr>
          <p:nvPr/>
        </p:nvSpPr>
        <p:spPr>
          <a:xfrm>
            <a:off x="428596" y="1285860"/>
            <a:ext cx="8229600" cy="4525963"/>
          </a:xfrm>
          <a:prstGeom prst="rect">
            <a:avLst/>
          </a:prstGeom>
          <a:ln>
            <a:solidFill>
              <a:schemeClr val="tx1"/>
            </a:solidFill>
          </a:ln>
        </p:spPr>
        <p:txBody>
          <a:bodyPr vert="horz" lIns="91440" tIns="45720" rIns="91440" bIns="45720" rtlCol="1">
            <a:normAutofit/>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4000" b="1" i="0" u="none" strike="noStrike" kern="1200" cap="none" spc="0" normalizeH="0" baseline="0" noProof="0" dirty="0">
                <a:ln>
                  <a:noFill/>
                </a:ln>
                <a:solidFill>
                  <a:srgbClr val="FF0000"/>
                </a:solidFill>
                <a:effectLst/>
                <a:uLnTx/>
                <a:uFillTx/>
                <a:latin typeface="+mn-lt"/>
                <a:ea typeface="+mn-ea"/>
                <a:cs typeface="+mn-cs"/>
              </a:rPr>
              <a:t>الأسرة ذات الحاجات الخاصة</a:t>
            </a:r>
            <a:endParaRPr kumimoji="0" lang="en-US" sz="4000" b="1" i="0" u="none" strike="noStrike" kern="1200" cap="none" spc="0" normalizeH="0" baseline="0" noProof="0" dirty="0">
              <a:ln>
                <a:noFill/>
              </a:ln>
              <a:solidFill>
                <a:srgbClr val="FF0000"/>
              </a:solidFill>
              <a:effectLst/>
              <a:uLnTx/>
              <a:uFillTx/>
              <a:latin typeface="+mn-lt"/>
              <a:ea typeface="+mn-ea"/>
              <a:cs typeface="+mn-cs"/>
            </a:endParaRPr>
          </a:p>
          <a:p>
            <a:pPr marL="0" marR="0" lvl="0" indent="0" algn="just"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a:ln>
                  <a:noFill/>
                </a:ln>
                <a:solidFill>
                  <a:schemeClr val="tx2">
                    <a:lumMod val="75000"/>
                  </a:schemeClr>
                </a:solidFill>
                <a:effectLst/>
                <a:uLnTx/>
                <a:uFillTx/>
                <a:latin typeface="+mn-lt"/>
                <a:ea typeface="+mn-ea"/>
                <a:cs typeface="+mn-cs"/>
              </a:rPr>
              <a:t>كثيرا ما تستخدم الأدبيات التربوية الخاصة مصطلح الأسر ذات الحاجات الخاصة عند الحديث عن أسر الأفراد المعوقين.</a:t>
            </a:r>
          </a:p>
          <a:p>
            <a:pPr marL="0" marR="0" lvl="0" indent="0" algn="just"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a:ln>
                  <a:noFill/>
                </a:ln>
                <a:solidFill>
                  <a:schemeClr val="tx2">
                    <a:lumMod val="75000"/>
                  </a:schemeClr>
                </a:solidFill>
                <a:effectLst/>
                <a:uLnTx/>
                <a:uFillTx/>
                <a:latin typeface="+mn-lt"/>
                <a:ea typeface="+mn-ea"/>
                <a:cs typeface="+mn-cs"/>
              </a:rPr>
              <a:t> ويقصد بذلك أن هذه الأسر تتحمل مسؤوليات وتواجه صعوبات تختلف عن تلك التي تواجهها الأسر الأخرى.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5" name="عنصر نائب للمحتوى 2"/>
          <p:cNvSpPr txBox="1">
            <a:spLocks/>
          </p:cNvSpPr>
          <p:nvPr/>
        </p:nvSpPr>
        <p:spPr>
          <a:xfrm>
            <a:off x="467544" y="620688"/>
            <a:ext cx="8229600" cy="5217443"/>
          </a:xfrm>
          <a:prstGeom prst="rect">
            <a:avLst/>
          </a:prstGeom>
          <a:ln>
            <a:solidFill>
              <a:schemeClr val="tx1"/>
            </a:solidFill>
          </a:ln>
        </p:spPr>
        <p:txBody>
          <a:bodyPr vert="horz" lIns="91440" tIns="45720" rIns="91440" bIns="45720" rtlCol="1">
            <a:normAutofit fontScale="62500" lnSpcReduction="20000"/>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200" b="1" i="0" u="none" strike="noStrike" kern="1200" cap="none" spc="0" normalizeH="0" baseline="0" noProof="0" dirty="0">
              <a:ln>
                <a:noFill/>
              </a:ln>
              <a:solidFill>
                <a:schemeClr val="tx2">
                  <a:lumMod val="60000"/>
                  <a:lumOff val="40000"/>
                </a:schemeClr>
              </a:solidFill>
              <a:effectLst/>
              <a:uLnTx/>
              <a:uFillTx/>
              <a:latin typeface="+mn-lt"/>
              <a:ea typeface="+mn-ea"/>
              <a:cs typeface="+mn-cs"/>
            </a:endParaRP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200" b="1" i="0" u="none" strike="noStrike" kern="1200" cap="none" spc="0" normalizeH="0" baseline="0" noProof="0" dirty="0">
              <a:ln>
                <a:noFill/>
              </a:ln>
              <a:solidFill>
                <a:schemeClr val="tx1">
                  <a:tint val="75000"/>
                </a:schemeClr>
              </a:solidFill>
              <a:effectLst/>
              <a:uLnTx/>
              <a:uFillTx/>
              <a:latin typeface="+mn-lt"/>
              <a:ea typeface="+mn-ea"/>
              <a:cs typeface="+mn-cs"/>
            </a:endParaRP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4000" b="1" i="0" u="none" strike="noStrike" kern="1200" cap="none" spc="0" normalizeH="0" baseline="0" noProof="0" dirty="0">
                <a:ln>
                  <a:noFill/>
                </a:ln>
                <a:solidFill>
                  <a:schemeClr val="tx2">
                    <a:lumMod val="75000"/>
                  </a:schemeClr>
                </a:solidFill>
                <a:effectLst/>
                <a:uLnTx/>
                <a:uFillTx/>
                <a:latin typeface="+mn-lt"/>
                <a:ea typeface="+mn-ea"/>
                <a:cs typeface="+mn-cs"/>
              </a:rPr>
              <a:t>تربية الأطفال مسؤولية كبيرة ومهمة  صعبة وشاقة. وإذا كان الأمر كذلك بالنسبة للأطفال العادين فهو أكثر صعوبة وأكثر مشقة لذوي الحاجات الخاصة. لأن أسرة الطفل المعوق تواجه مشكلات وتتصدى لتحديات خاصة . </a:t>
            </a: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400" b="1" i="0" u="none" strike="noStrike" kern="1200" cap="none" spc="0" normalizeH="0" baseline="0" noProof="0" dirty="0">
              <a:ln>
                <a:noFill/>
              </a:ln>
              <a:solidFill>
                <a:schemeClr val="accent3">
                  <a:lumMod val="75000"/>
                </a:schemeClr>
              </a:solidFill>
              <a:effectLst/>
              <a:uLnTx/>
              <a:uFillTx/>
              <a:latin typeface="+mn-lt"/>
              <a:ea typeface="+mn-ea"/>
              <a:cs typeface="+mn-cs"/>
            </a:endParaRP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400" b="1" i="0" u="none" strike="noStrike" kern="1200" cap="none" spc="0" normalizeH="0" baseline="0" noProof="0" dirty="0">
                <a:ln>
                  <a:noFill/>
                </a:ln>
                <a:solidFill>
                  <a:schemeClr val="accent3">
                    <a:lumMod val="75000"/>
                  </a:schemeClr>
                </a:solidFill>
                <a:effectLst/>
                <a:uLnTx/>
                <a:uFillTx/>
                <a:latin typeface="+mn-lt"/>
                <a:ea typeface="+mn-ea"/>
                <a:cs typeface="+mn-cs"/>
              </a:rPr>
              <a:t> فالإعاقة غالبا ما تنطوي على صعوبات نفسية ومادية وطبية واجتماعية وتربوية.</a:t>
            </a: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3400" b="1" i="0" u="none" strike="noStrike" kern="1200" cap="none" spc="0" normalizeH="0" baseline="0" noProof="0" dirty="0">
              <a:ln>
                <a:noFill/>
              </a:ln>
              <a:solidFill>
                <a:schemeClr val="tx1">
                  <a:tint val="75000"/>
                </a:schemeClr>
              </a:solidFill>
              <a:effectLst/>
              <a:uLnTx/>
              <a:uFillTx/>
              <a:latin typeface="+mn-lt"/>
              <a:ea typeface="+mn-ea"/>
              <a:cs typeface="+mn-cs"/>
            </a:endParaRP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400" b="1" i="0" u="none" strike="noStrike" kern="1200" cap="none" spc="0" normalizeH="0" baseline="0" noProof="0" dirty="0">
                <a:ln>
                  <a:noFill/>
                </a:ln>
                <a:solidFill>
                  <a:schemeClr val="tx2">
                    <a:lumMod val="75000"/>
                  </a:schemeClr>
                </a:solidFill>
                <a:effectLst/>
                <a:uLnTx/>
                <a:uFillTx/>
                <a:latin typeface="+mn-lt"/>
                <a:ea typeface="+mn-ea"/>
                <a:cs typeface="+mn-cs"/>
              </a:rPr>
              <a:t>ليس هناك نتائج متشابهة للإعاقة في جميع الأسر.</a:t>
            </a: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400" b="1" i="0" u="none" strike="noStrike" kern="1200" cap="none" spc="0" normalizeH="0" baseline="0" noProof="0" dirty="0">
                <a:ln>
                  <a:noFill/>
                </a:ln>
                <a:solidFill>
                  <a:schemeClr val="tx2">
                    <a:lumMod val="75000"/>
                  </a:schemeClr>
                </a:solidFill>
                <a:effectLst/>
                <a:uLnTx/>
                <a:uFillTx/>
                <a:latin typeface="+mn-lt"/>
                <a:ea typeface="+mn-ea"/>
                <a:cs typeface="+mn-cs"/>
              </a:rPr>
              <a:t> فكل أسرة لها خصائصها الفريدة وتتمتع بمواطن قوة محددة وقد تعاني من مواطن ضعف معينة .</a:t>
            </a: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400" b="1" i="0" u="none" strike="noStrike" kern="1200" cap="none" spc="0" normalizeH="0" baseline="0" noProof="0" dirty="0">
              <a:ln>
                <a:noFill/>
              </a:ln>
              <a:solidFill>
                <a:schemeClr val="tx2">
                  <a:lumMod val="75000"/>
                </a:schemeClr>
              </a:solidFill>
              <a:effectLst/>
              <a:uLnTx/>
              <a:uFillTx/>
              <a:latin typeface="+mn-lt"/>
              <a:ea typeface="+mn-ea"/>
              <a:cs typeface="+mn-cs"/>
            </a:endParaRP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400" b="1" i="0" u="none" strike="noStrike" kern="1200" cap="none" spc="0" normalizeH="0" baseline="0" noProof="0" dirty="0">
                <a:ln>
                  <a:noFill/>
                </a:ln>
                <a:solidFill>
                  <a:schemeClr val="tx2">
                    <a:lumMod val="75000"/>
                  </a:schemeClr>
                </a:solidFill>
                <a:effectLst/>
                <a:uLnTx/>
                <a:uFillTx/>
                <a:latin typeface="+mn-lt"/>
                <a:ea typeface="+mn-ea"/>
                <a:cs typeface="+mn-cs"/>
              </a:rPr>
              <a:t>ولهذا السبب نجد أن الدراسات العلمية التي بحثت في هذا الموضوع انتهت إلى نتائج مختلفة.</a:t>
            </a:r>
            <a:endParaRPr kumimoji="0" lang="en-US" sz="3400" b="1" i="0" u="none" strike="noStrike" kern="1200" cap="none" spc="0" normalizeH="0" baseline="0" noProof="0" dirty="0">
              <a:ln>
                <a:noFill/>
              </a:ln>
              <a:solidFill>
                <a:schemeClr val="tx2">
                  <a:lumMod val="75000"/>
                </a:schemeClr>
              </a:solidFill>
              <a:effectLst/>
              <a:uLnTx/>
              <a:uFillTx/>
              <a:latin typeface="+mn-lt"/>
              <a:ea typeface="+mn-ea"/>
              <a:cs typeface="+mn-cs"/>
            </a:endParaRP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tint val="75000"/>
                </a:schemeClr>
              </a:solidFill>
              <a:effectLst/>
              <a:uLnTx/>
              <a:uFillTx/>
              <a:latin typeface="+mn-lt"/>
              <a:ea typeface="+mn-ea"/>
              <a:cs typeface="+mn-cs"/>
            </a:endParaRP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5" name="Content Placeholder 2"/>
          <p:cNvSpPr txBox="1">
            <a:spLocks/>
          </p:cNvSpPr>
          <p:nvPr/>
        </p:nvSpPr>
        <p:spPr>
          <a:xfrm>
            <a:off x="714348" y="1643050"/>
            <a:ext cx="7772400" cy="4572000"/>
          </a:xfrm>
          <a:prstGeom prst="rect">
            <a:avLst/>
          </a:prstGeom>
        </p:spPr>
        <p:txBody>
          <a:bodyPr vert="horz" lIns="91440" tIns="45720" rIns="91440" bIns="45720" rtlCol="1">
            <a:normAutofit fontScale="92500" lnSpcReduction="20000"/>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a:ln>
                  <a:noFill/>
                </a:ln>
                <a:solidFill>
                  <a:schemeClr val="tx1">
                    <a:tint val="75000"/>
                  </a:schemeClr>
                </a:solidFill>
                <a:effectLst>
                  <a:outerShdw blurRad="38100" dist="38100" dir="2700000" algn="tl">
                    <a:srgbClr val="000000">
                      <a:alpha val="43137"/>
                    </a:srgbClr>
                  </a:outerShdw>
                </a:effectLst>
                <a:uLnTx/>
                <a:uFillTx/>
                <a:latin typeface="+mn-lt"/>
                <a:ea typeface="+mn-ea"/>
                <a:cs typeface="+mn-cs"/>
              </a:rPr>
              <a:t>1</a:t>
            </a:r>
            <a:r>
              <a:rPr kumimoji="0" lang="ar-SA" sz="3200" b="0" i="0" u="none" strike="noStrike" kern="1200" cap="none" spc="0" normalizeH="0" baseline="0" noProof="0" dirty="0">
                <a:ln>
                  <a:noFill/>
                </a:ln>
                <a:solidFill>
                  <a:schemeClr val="tx2">
                    <a:lumMod val="75000"/>
                  </a:schemeClr>
                </a:solidFill>
                <a:effectLst>
                  <a:outerShdw blurRad="38100" dist="38100" dir="2700000" algn="tl">
                    <a:srgbClr val="000000">
                      <a:alpha val="43137"/>
                    </a:srgbClr>
                  </a:outerShdw>
                </a:effectLst>
                <a:uLnTx/>
                <a:uFillTx/>
                <a:latin typeface="+mn-lt"/>
                <a:ea typeface="+mn-ea"/>
                <a:cs typeface="+mn-cs"/>
              </a:rPr>
              <a:t>- إن الإعاقة قد تفرض على الوالدين تغييرات مهمة في مجرى حياتهما وهي تقود إلى الشعور بالحزن الذي يختفي أحياناً ولكنه قد يعود فيظهر مجدداً .</a:t>
            </a: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a:ln>
                  <a:noFill/>
                </a:ln>
                <a:solidFill>
                  <a:schemeClr val="tx2">
                    <a:lumMod val="75000"/>
                  </a:schemeClr>
                </a:solidFill>
                <a:effectLst>
                  <a:outerShdw blurRad="38100" dist="38100" dir="2700000" algn="tl">
                    <a:srgbClr val="000000">
                      <a:alpha val="43137"/>
                    </a:srgbClr>
                  </a:outerShdw>
                </a:effectLst>
                <a:uLnTx/>
                <a:uFillTx/>
                <a:latin typeface="+mn-lt"/>
                <a:ea typeface="+mn-ea"/>
                <a:cs typeface="+mn-cs"/>
              </a:rPr>
              <a:t>2- إن الإعاقة شيء غير متوقع، فكل أب وأم في الدنيا ينتظران طفلاً عادياً،فليس غريباً أن تمثل إعاقة الطفل صفعة قوية للآمال.</a:t>
            </a: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0" i="0" u="none" strike="noStrike" kern="1200" cap="none" spc="0" normalizeH="0" baseline="0" noProof="0" dirty="0">
                <a:ln>
                  <a:noFill/>
                </a:ln>
                <a:solidFill>
                  <a:schemeClr val="tx2">
                    <a:lumMod val="75000"/>
                  </a:schemeClr>
                </a:solidFill>
                <a:effectLst>
                  <a:outerShdw blurRad="38100" dist="38100" dir="2700000" algn="tl">
                    <a:srgbClr val="000000">
                      <a:alpha val="43137"/>
                    </a:srgbClr>
                  </a:outerShdw>
                </a:effectLst>
                <a:uLnTx/>
                <a:uFillTx/>
                <a:latin typeface="+mn-lt"/>
                <a:ea typeface="+mn-ea"/>
                <a:cs typeface="+mn-cs"/>
              </a:rPr>
              <a:t>3- لما كانت الإعاقة تشكل أزمة حقيقية فإنها تحدث ردود فعل نفسية قد تكون شديدة، وهذا أمر طبيعي. </a:t>
            </a:r>
          </a:p>
          <a:p>
            <a:pPr lvl="0" algn="ctr">
              <a:spcBef>
                <a:spcPct val="20000"/>
              </a:spcBef>
            </a:pPr>
            <a:r>
              <a:rPr lang="ar-SA" sz="3200" dirty="0">
                <a:solidFill>
                  <a:schemeClr val="accent3">
                    <a:lumMod val="75000"/>
                  </a:schemeClr>
                </a:solidFill>
              </a:rPr>
              <a:t>وعلى الرغم من كل المشكلات التي تواجهها أسرة المعاق فهي ما تزال قادرة على إيجاد الحلول من خلال شبكة دعم من أقاربها وأصدقائها وجيرانها وآخرين.</a:t>
            </a:r>
            <a:endParaRPr kumimoji="0" lang="ar-SA" sz="3200" b="0" i="0" u="none" strike="noStrike" kern="1200" cap="none" spc="0" normalizeH="0" baseline="0" noProof="0" dirty="0">
              <a:ln>
                <a:noFill/>
              </a:ln>
              <a:solidFill>
                <a:schemeClr val="accent3">
                  <a:lumMod val="75000"/>
                </a:schemeClr>
              </a:solidFill>
              <a:effectLst>
                <a:outerShdw blurRad="38100" dist="38100" dir="2700000" algn="tl">
                  <a:srgbClr val="000000">
                    <a:alpha val="43137"/>
                  </a:srgbClr>
                </a:outerShdw>
              </a:effectLst>
              <a:uLnTx/>
              <a:uFillTx/>
              <a:latin typeface="+mn-lt"/>
              <a:ea typeface="+mn-ea"/>
              <a:cs typeface="+mn-cs"/>
            </a:endParaRPr>
          </a:p>
        </p:txBody>
      </p:sp>
      <p:sp>
        <p:nvSpPr>
          <p:cNvPr id="7" name="Title 1"/>
          <p:cNvSpPr txBox="1">
            <a:spLocks/>
          </p:cNvSpPr>
          <p:nvPr/>
        </p:nvSpPr>
        <p:spPr>
          <a:xfrm>
            <a:off x="428596" y="428604"/>
            <a:ext cx="7772400" cy="1143000"/>
          </a:xfrm>
          <a:prstGeom prst="rect">
            <a:avLst/>
          </a:prstGeom>
        </p:spPr>
        <p:txBody>
          <a:bodyPr bIns="91440" anchor="b" anchorCtr="0">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3600" b="1" i="0" u="none" strike="noStrike" kern="1200" cap="none" spc="0" normalizeH="0" baseline="0" noProof="0">
                <a:ln>
                  <a:noFill/>
                </a:ln>
                <a:solidFill>
                  <a:srgbClr val="C00000"/>
                </a:solidFill>
                <a:effectLst/>
                <a:uLnTx/>
                <a:uFillTx/>
                <a:latin typeface="Franklin Gothic Book"/>
                <a:ea typeface="+mj-ea"/>
                <a:cs typeface="Tahoma"/>
              </a:rPr>
              <a:t>القضايا الأساسية في حاجات الأسر   </a:t>
            </a:r>
            <a:endParaRPr kumimoji="0" lang="ar-SA" sz="3600" b="1" i="0" u="none" strike="noStrike" kern="1200" cap="none" spc="0" normalizeH="0" baseline="0" noProof="0" dirty="0">
              <a:ln>
                <a:noFill/>
              </a:ln>
              <a:solidFill>
                <a:srgbClr val="C00000"/>
              </a:solidFill>
              <a:effectLst/>
              <a:uLnTx/>
              <a:uFillTx/>
              <a:latin typeface="Franklin Gothic Book"/>
              <a:ea typeface="+mj-ea"/>
              <a:cs typeface="Tahom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5" name="عنصر نائب للمحتوى 2"/>
          <p:cNvSpPr txBox="1">
            <a:spLocks/>
          </p:cNvSpPr>
          <p:nvPr/>
        </p:nvSpPr>
        <p:spPr>
          <a:xfrm>
            <a:off x="457200" y="260648"/>
            <a:ext cx="8229600" cy="5865515"/>
          </a:xfrm>
          <a:prstGeom prst="rect">
            <a:avLst/>
          </a:prstGeom>
          <a:ln>
            <a:solidFill>
              <a:schemeClr val="tx1"/>
            </a:solidFill>
          </a:ln>
        </p:spPr>
        <p:txBody>
          <a:bodyPr vert="horz" lIns="91440" tIns="45720" rIns="91440" bIns="45720" rtlCol="1">
            <a:normAutofit fontScale="77500" lnSpcReduction="20000"/>
          </a:bodyPr>
          <a:lstStyle/>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400" b="1" i="0" u="none" strike="noStrike" kern="1200" cap="none" spc="0" normalizeH="0" baseline="0" noProof="0" dirty="0">
              <a:ln>
                <a:noFill/>
              </a:ln>
              <a:solidFill>
                <a:srgbClr val="FF0000"/>
              </a:solidFill>
              <a:effectLst/>
              <a:uLnTx/>
              <a:uFillTx/>
              <a:latin typeface="+mn-lt"/>
              <a:ea typeface="+mn-ea"/>
              <a:cs typeface="+mn-cs"/>
            </a:endParaRP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400" b="1" i="0" u="none" strike="noStrike" kern="1200" cap="none" spc="0" normalizeH="0" baseline="0" noProof="0" dirty="0">
                <a:ln>
                  <a:noFill/>
                </a:ln>
                <a:solidFill>
                  <a:srgbClr val="FF0000"/>
                </a:solidFill>
                <a:effectLst/>
                <a:uLnTx/>
                <a:uFillTx/>
                <a:latin typeface="+mn-lt"/>
                <a:ea typeface="+mn-ea"/>
                <a:cs typeface="+mn-cs"/>
              </a:rPr>
              <a:t>وهناك  قناعات لدى </a:t>
            </a:r>
            <a:r>
              <a:rPr kumimoji="0" lang="ar-SA" sz="3400" b="1" i="0" u="none" strike="noStrike" kern="1200" cap="none" spc="0" normalizeH="0" baseline="0" noProof="0" dirty="0" err="1">
                <a:ln>
                  <a:noFill/>
                </a:ln>
                <a:solidFill>
                  <a:srgbClr val="FF0000"/>
                </a:solidFill>
                <a:effectLst/>
                <a:uLnTx/>
                <a:uFillTx/>
                <a:latin typeface="+mn-lt"/>
                <a:ea typeface="+mn-ea"/>
                <a:cs typeface="+mn-cs"/>
              </a:rPr>
              <a:t>الأخصائين</a:t>
            </a:r>
            <a:r>
              <a:rPr kumimoji="0" lang="ar-SA" sz="3400" b="1" i="0" u="none" strike="noStrike" kern="1200" cap="none" spc="0" normalizeH="0" baseline="0" noProof="0" dirty="0">
                <a:ln>
                  <a:noFill/>
                </a:ln>
                <a:solidFill>
                  <a:srgbClr val="FF0000"/>
                </a:solidFill>
                <a:effectLst/>
                <a:uLnTx/>
                <a:uFillTx/>
                <a:latin typeface="+mn-lt"/>
                <a:ea typeface="+mn-ea"/>
                <a:cs typeface="+mn-cs"/>
              </a:rPr>
              <a:t> قد تعمل بمثابة عوائق تحول دون مساعدة الأسرة ودعمها. ومن أهم هذه القناعات:-</a:t>
            </a:r>
            <a:endParaRPr kumimoji="0" lang="en-US" sz="3400" b="1" i="0" u="none" strike="noStrike" kern="1200" cap="none" spc="0" normalizeH="0" baseline="0" noProof="0" dirty="0">
              <a:ln>
                <a:noFill/>
              </a:ln>
              <a:solidFill>
                <a:srgbClr val="FF0000"/>
              </a:solidFill>
              <a:effectLst/>
              <a:uLnTx/>
              <a:uFillTx/>
              <a:latin typeface="+mn-lt"/>
              <a:ea typeface="+mn-ea"/>
              <a:cs typeface="+mn-cs"/>
            </a:endParaRP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tint val="75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a:ln>
                  <a:noFill/>
                </a:ln>
                <a:solidFill>
                  <a:schemeClr val="tx2">
                    <a:lumMod val="75000"/>
                  </a:schemeClr>
                </a:solidFill>
                <a:effectLst/>
                <a:uLnTx/>
                <a:uFillTx/>
                <a:latin typeface="+mn-lt"/>
                <a:ea typeface="+mn-ea"/>
                <a:cs typeface="+mn-cs"/>
              </a:rPr>
              <a:t>أ. الاعتقاد بأن الأسرة لا تستطيع معرفة قدرات الطفل المعوق.</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3200" b="1" i="0" u="none" strike="noStrike" kern="1200" cap="none" spc="0" normalizeH="0" baseline="0" noProof="0" dirty="0">
              <a:ln>
                <a:noFill/>
              </a:ln>
              <a:solidFill>
                <a:schemeClr val="tx2">
                  <a:lumMod val="75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a:ln>
                  <a:noFill/>
                </a:ln>
                <a:solidFill>
                  <a:schemeClr val="tx2">
                    <a:lumMod val="75000"/>
                  </a:schemeClr>
                </a:solidFill>
                <a:effectLst/>
                <a:uLnTx/>
                <a:uFillTx/>
                <a:latin typeface="+mn-lt"/>
                <a:ea typeface="+mn-ea"/>
                <a:cs typeface="+mn-cs"/>
              </a:rPr>
              <a:t>ب. الاعتقاد بأن  الأسرة غير واقعية فيما يتعلق بالأهداف التي ينبغي على البرامج المقدمة لأطفالهم  أن تسعى لتحقيقها.</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3200" b="1" i="0" u="none" strike="noStrike" kern="1200" cap="none" spc="0" normalizeH="0" baseline="0" noProof="0" dirty="0">
              <a:ln>
                <a:noFill/>
              </a:ln>
              <a:solidFill>
                <a:schemeClr val="tx2">
                  <a:lumMod val="75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a:ln>
                  <a:noFill/>
                </a:ln>
                <a:solidFill>
                  <a:schemeClr val="tx2">
                    <a:lumMod val="75000"/>
                  </a:schemeClr>
                </a:solidFill>
                <a:effectLst/>
                <a:uLnTx/>
                <a:uFillTx/>
                <a:latin typeface="+mn-lt"/>
                <a:ea typeface="+mn-ea"/>
                <a:cs typeface="+mn-cs"/>
              </a:rPr>
              <a:t>ج. الاعتقاد بأن الأسرة غير قادرة على تعليم الطفل المعوق بشكل مناسب  وعلى الرغم من أن أساليب الوالدين قد تختلف عن أساليب الاختصاصيين  إلا أن الصواب هو أن يتم تفهم أفكار الوالدين وتشجيعهما على تنفيذها على نحو يزيد من فاعليتها.</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200" b="1" i="0" u="none" strike="noStrike" kern="1200" cap="none" spc="0" normalizeH="0" baseline="0" noProof="0" dirty="0">
              <a:ln>
                <a:noFill/>
              </a:ln>
              <a:solidFill>
                <a:schemeClr val="tx2">
                  <a:lumMod val="75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3200" b="1" i="0" u="none" strike="noStrike" kern="1200" cap="none" spc="0" normalizeH="0" baseline="0" noProof="0" dirty="0">
                <a:ln>
                  <a:noFill/>
                </a:ln>
                <a:solidFill>
                  <a:schemeClr val="tx2">
                    <a:lumMod val="75000"/>
                  </a:schemeClr>
                </a:solidFill>
                <a:effectLst/>
                <a:uLnTx/>
                <a:uFillTx/>
                <a:latin typeface="+mn-lt"/>
                <a:ea typeface="+mn-ea"/>
                <a:cs typeface="+mn-cs"/>
              </a:rPr>
              <a:t>د. الاعتقاد بان كل ما تريده الأسرة وتبحث عنه هو أن يقوم طرف ما بحل مشكلاتها . </a:t>
            </a: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3200" b="0" i="0" u="none" strike="noStrike" kern="1200" cap="none" spc="0" normalizeH="0" baseline="0" noProof="0" dirty="0">
              <a:ln>
                <a:noFill/>
              </a:ln>
              <a:solidFill>
                <a:schemeClr val="tx1">
                  <a:tint val="75000"/>
                </a:schemeClr>
              </a:solidFill>
              <a:effectLst/>
              <a:uLnTx/>
              <a:uFillTx/>
              <a:latin typeface="+mn-lt"/>
              <a:ea typeface="+mn-ea"/>
              <a:cs typeface="+mn-cs"/>
            </a:endParaRP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tint val="75000"/>
                </a:schemeClr>
              </a:solidFill>
              <a:effectLst/>
              <a:uLnTx/>
              <a:uFillTx/>
              <a:latin typeface="+mn-lt"/>
              <a:ea typeface="+mn-ea"/>
              <a:cs typeface="+mn-cs"/>
            </a:endParaRPr>
          </a:p>
          <a:p>
            <a:pPr marL="0" marR="0" lvl="0" indent="0" algn="ct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3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sp>
        <p:nvSpPr>
          <p:cNvPr id="5" name="عنصر نائب للمحتوى 2"/>
          <p:cNvSpPr txBox="1">
            <a:spLocks/>
          </p:cNvSpPr>
          <p:nvPr/>
        </p:nvSpPr>
        <p:spPr>
          <a:xfrm>
            <a:off x="357158" y="1643050"/>
            <a:ext cx="8215370" cy="4429156"/>
          </a:xfrm>
          <a:prstGeom prst="rect">
            <a:avLst/>
          </a:prstGeom>
          <a:ln>
            <a:solidFill>
              <a:schemeClr val="tx1"/>
            </a:solidFill>
          </a:ln>
        </p:spPr>
        <p:txBody>
          <a:bodyPr vert="horz" lIns="91440" tIns="45720" rIns="91440" bIns="45720" rtlCol="1">
            <a:noAutofit/>
          </a:bodyPr>
          <a:lstStyle/>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500" b="1" i="0" u="none" strike="noStrike" kern="1200" cap="none" spc="0" normalizeH="0" baseline="0" noProof="0" dirty="0">
                <a:ln>
                  <a:noFill/>
                </a:ln>
                <a:solidFill>
                  <a:schemeClr val="tx2">
                    <a:lumMod val="50000"/>
                  </a:schemeClr>
                </a:solidFill>
                <a:effectLst/>
                <a:uLnTx/>
                <a:uFillTx/>
                <a:latin typeface="+mn-lt"/>
                <a:ea typeface="+mn-ea"/>
                <a:cs typeface="+mn-cs"/>
              </a:rPr>
              <a:t>لعل أحد أهم المعايير للحكم على فاعلية خدمات التربية الخاصة هو ذلك المتعلق بالعمل مع أسر الأطفال ذوي الحاجات الخاصة ، والعمل مع الأسر يتضمن إجراءات معقدة ومتنوعة تشتمل تقييم الحاجات الأسرية . </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500" b="1" i="0" u="none" strike="noStrike" kern="1200" cap="none" spc="0" normalizeH="0" baseline="0" noProof="0" dirty="0">
                <a:ln>
                  <a:noFill/>
                </a:ln>
                <a:solidFill>
                  <a:schemeClr val="tx2">
                    <a:lumMod val="50000"/>
                  </a:schemeClr>
                </a:solidFill>
                <a:effectLst/>
                <a:uLnTx/>
                <a:uFillTx/>
                <a:latin typeface="+mn-lt"/>
                <a:ea typeface="+mn-ea"/>
                <a:cs typeface="+mn-cs"/>
              </a:rPr>
              <a:t>    وإذا كان تقييم حاجات الأسرة يشكل إحدى الخصائص التي ينبغي توافرها في برامج التربية الخاصة بوجه عام،  فهو يتبوأ مكانة خاصة وأهمية استثنائية في برامج التدخل المبكر.</a:t>
            </a: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500" b="1" i="0" u="none" strike="noStrike" kern="1200" cap="none" spc="0" normalizeH="0" baseline="0" noProof="0" dirty="0">
                <a:ln>
                  <a:noFill/>
                </a:ln>
                <a:solidFill>
                  <a:schemeClr val="tx2">
                    <a:lumMod val="50000"/>
                  </a:schemeClr>
                </a:solidFill>
                <a:effectLst/>
                <a:uLnTx/>
                <a:uFillTx/>
                <a:latin typeface="+mn-lt"/>
                <a:ea typeface="+mn-ea"/>
                <a:cs typeface="+mn-cs"/>
              </a:rPr>
              <a:t> فالتشريعات التربوية الخاصة ذات العلاقة بآليات تنفيذ الخدمات في مرحلة الطفولة المبكرة تؤكد أهمية تطوير خطة فردية لخدمة الأسرة بناء على حاجتها الخاصة.</a:t>
            </a:r>
            <a:endParaRPr kumimoji="0" lang="en-US" sz="2500" b="1" i="0" u="none" strike="noStrike" kern="1200" cap="none" spc="0" normalizeH="0" baseline="0" noProof="0" dirty="0">
              <a:ln>
                <a:noFill/>
              </a:ln>
              <a:solidFill>
                <a:schemeClr val="tx2">
                  <a:lumMod val="50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r>
              <a:rPr kumimoji="0" lang="ar-SA" sz="2500" b="1" i="0" u="none" strike="noStrike" kern="1200" cap="none" spc="0" normalizeH="0" baseline="0" noProof="0" dirty="0">
                <a:ln>
                  <a:noFill/>
                </a:ln>
                <a:solidFill>
                  <a:schemeClr val="tx2">
                    <a:lumMod val="50000"/>
                  </a:schemeClr>
                </a:solidFill>
                <a:effectLst/>
                <a:uLnTx/>
                <a:uFillTx/>
                <a:latin typeface="+mn-lt"/>
                <a:ea typeface="+mn-ea"/>
                <a:cs typeface="+mn-cs"/>
              </a:rPr>
              <a:t>ويعرف( </a:t>
            </a:r>
            <a:r>
              <a:rPr kumimoji="0" lang="ar-SA" sz="2500" b="1" i="0" u="none" strike="noStrike" kern="1200" cap="none" spc="0" normalizeH="0" baseline="0" noProof="0" dirty="0" err="1">
                <a:ln>
                  <a:noFill/>
                </a:ln>
                <a:solidFill>
                  <a:schemeClr val="tx2">
                    <a:lumMod val="50000"/>
                  </a:schemeClr>
                </a:solidFill>
                <a:effectLst/>
                <a:uLnTx/>
                <a:uFillTx/>
                <a:latin typeface="+mn-lt"/>
                <a:ea typeface="+mn-ea"/>
                <a:cs typeface="+mn-cs"/>
              </a:rPr>
              <a:t>بيلي</a:t>
            </a:r>
            <a:r>
              <a:rPr kumimoji="0" lang="ar-SA" sz="2500" b="1" i="0" u="none" strike="noStrike" kern="1200" cap="none" spc="0" normalizeH="0" baseline="0" noProof="0" dirty="0">
                <a:ln>
                  <a:noFill/>
                </a:ln>
                <a:solidFill>
                  <a:schemeClr val="tx2">
                    <a:lumMod val="50000"/>
                  </a:schemeClr>
                </a:solidFill>
                <a:effectLst/>
                <a:uLnTx/>
                <a:uFillTx/>
                <a:latin typeface="+mn-lt"/>
                <a:ea typeface="+mn-ea"/>
                <a:cs typeface="+mn-cs"/>
              </a:rPr>
              <a:t> </a:t>
            </a:r>
            <a:r>
              <a:rPr kumimoji="0" lang="ar-SA" sz="2500" b="1" i="0" u="none" strike="noStrike" kern="1200" cap="none" spc="0" normalizeH="0" baseline="0" noProof="0" dirty="0" err="1">
                <a:ln>
                  <a:noFill/>
                </a:ln>
                <a:solidFill>
                  <a:schemeClr val="tx2">
                    <a:lumMod val="50000"/>
                  </a:schemeClr>
                </a:solidFill>
                <a:effectLst/>
                <a:uLnTx/>
                <a:uFillTx/>
                <a:latin typeface="+mn-lt"/>
                <a:ea typeface="+mn-ea"/>
                <a:cs typeface="+mn-cs"/>
              </a:rPr>
              <a:t>وبلاسكو</a:t>
            </a:r>
            <a:r>
              <a:rPr kumimoji="0" lang="ar-SA" sz="2500" b="1" i="0" u="none" strike="noStrike" kern="1200" cap="none" spc="0" normalizeH="0" baseline="0" noProof="0" dirty="0">
                <a:ln>
                  <a:noFill/>
                </a:ln>
                <a:solidFill>
                  <a:schemeClr val="tx2">
                    <a:lumMod val="50000"/>
                  </a:schemeClr>
                </a:solidFill>
                <a:effectLst/>
                <a:uLnTx/>
                <a:uFillTx/>
                <a:latin typeface="+mn-lt"/>
                <a:ea typeface="+mn-ea"/>
                <a:cs typeface="+mn-cs"/>
              </a:rPr>
              <a:t>) الحاجة الأسرية بأنها الرغبة في الحصول على خدمات أو هي الأهداف التي ينبغي تحقيقها من وجهة نظر الأسرة</a:t>
            </a:r>
            <a:r>
              <a:rPr kumimoji="0" lang="ar-SA" sz="2500" b="0" i="0" u="none" strike="noStrike" kern="1200" cap="none" spc="0" normalizeH="0" baseline="0" noProof="0" dirty="0">
                <a:ln>
                  <a:noFill/>
                </a:ln>
                <a:solidFill>
                  <a:schemeClr val="tx2">
                    <a:lumMod val="75000"/>
                  </a:schemeClr>
                </a:solidFill>
                <a:effectLst/>
                <a:uLnTx/>
                <a:uFillTx/>
                <a:latin typeface="+mn-lt"/>
                <a:ea typeface="+mn-ea"/>
                <a:cs typeface="+mn-cs"/>
              </a:rPr>
              <a:t>.</a:t>
            </a:r>
            <a:endParaRPr kumimoji="0" lang="en-US" sz="2500" b="0" i="0" u="none" strike="noStrike" kern="1200" cap="none" spc="0" normalizeH="0" baseline="0" noProof="0" dirty="0">
              <a:ln>
                <a:noFill/>
              </a:ln>
              <a:solidFill>
                <a:schemeClr val="tx2">
                  <a:lumMod val="75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en-US" sz="2500" b="0" i="0" u="none" strike="noStrike" kern="1200" cap="none" spc="0" normalizeH="0" baseline="0" noProof="0" dirty="0">
              <a:ln>
                <a:noFill/>
              </a:ln>
              <a:solidFill>
                <a:schemeClr val="tx2">
                  <a:lumMod val="75000"/>
                </a:schemeClr>
              </a:solidFill>
              <a:effectLst/>
              <a:uLnTx/>
              <a:uFillTx/>
              <a:latin typeface="+mn-lt"/>
              <a:ea typeface="+mn-ea"/>
              <a:cs typeface="+mn-cs"/>
            </a:endParaRPr>
          </a:p>
          <a:p>
            <a:pPr marL="0" marR="0" lvl="0" indent="0"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500" b="0" i="0" u="none" strike="noStrike" kern="1200" cap="none" spc="0" normalizeH="0" baseline="0" noProof="0" dirty="0">
              <a:ln>
                <a:noFill/>
              </a:ln>
              <a:solidFill>
                <a:schemeClr val="tx2">
                  <a:lumMod val="75000"/>
                </a:schemeClr>
              </a:solidFill>
              <a:effectLst/>
              <a:uLnTx/>
              <a:uFillTx/>
              <a:latin typeface="+mn-lt"/>
              <a:ea typeface="+mn-ea"/>
              <a:cs typeface="+mn-cs"/>
            </a:endParaRPr>
          </a:p>
        </p:txBody>
      </p:sp>
      <p:sp>
        <p:nvSpPr>
          <p:cNvPr id="6" name="عنوان 1"/>
          <p:cNvSpPr>
            <a:spLocks noGrp="1"/>
          </p:cNvSpPr>
          <p:nvPr>
            <p:ph type="ctrTitle"/>
          </p:nvPr>
        </p:nvSpPr>
        <p:spPr>
          <a:xfrm>
            <a:off x="785813" y="428625"/>
            <a:ext cx="7772400" cy="1470025"/>
          </a:xfrm>
        </p:spPr>
        <p:txBody>
          <a:bodyPr>
            <a:normAutofit fontScale="90000"/>
          </a:bodyPr>
          <a:lstStyle/>
          <a:p>
            <a:br>
              <a:rPr lang="ar-SA" b="1" dirty="0">
                <a:solidFill>
                  <a:srgbClr val="FF0000"/>
                </a:solidFill>
              </a:rPr>
            </a:br>
            <a:r>
              <a:rPr lang="ar-SA" b="1" dirty="0">
                <a:solidFill>
                  <a:srgbClr val="FF0000"/>
                </a:solidFill>
              </a:rPr>
              <a:t>الحاجات الرئيسية لأسر الأطفال المعوقين.</a:t>
            </a:r>
            <a:br>
              <a:rPr lang="en-US" dirty="0">
                <a:solidFill>
                  <a:srgbClr val="FF0000"/>
                </a:solidFill>
              </a:rPr>
            </a:br>
            <a:endParaRPr lang="ar-SA" dirty="0">
              <a:solidFill>
                <a:srgbClr val="FF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graphicFrame>
        <p:nvGraphicFramePr>
          <p:cNvPr id="5" name="Content Placeholder 3"/>
          <p:cNvGraphicFramePr>
            <a:graphicFrameLocks/>
          </p:cNvGraphicFramePr>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itle 1"/>
          <p:cNvSpPr txBox="1">
            <a:spLocks/>
          </p:cNvSpPr>
          <p:nvPr/>
        </p:nvSpPr>
        <p:spPr>
          <a:xfrm>
            <a:off x="500034" y="428604"/>
            <a:ext cx="7772400" cy="1143000"/>
          </a:xfrm>
          <a:prstGeom prst="rect">
            <a:avLst/>
          </a:prstGeom>
        </p:spPr>
        <p:txBody>
          <a:bodyPr vert="horz" lIns="91440" tIns="45720" rIns="91440" bIns="45720" rtlCol="1" anchor="ctr">
            <a:norm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kumimoji="0" lang="ar-SA" sz="4000" b="1" i="0" u="none" strike="noStrike" kern="1200" cap="none" spc="0" normalizeH="0" baseline="0" noProof="0">
                <a:ln>
                  <a:noFill/>
                </a:ln>
                <a:solidFill>
                  <a:srgbClr val="FF0000"/>
                </a:solidFill>
                <a:effectLst/>
                <a:uLnTx/>
                <a:uFillTx/>
                <a:latin typeface="+mj-lt"/>
                <a:ea typeface="+mj-ea"/>
                <a:cs typeface="+mj-cs"/>
              </a:rPr>
              <a:t>الحاجات الرئيسية لأسر الأطفال المعوقين</a:t>
            </a:r>
            <a:endParaRPr kumimoji="0" lang="ar-SA" sz="4000" b="1" i="0" u="none" strike="noStrike" kern="1200" cap="none" spc="0" normalizeH="0" baseline="0" noProof="0" dirty="0">
              <a:ln>
                <a:noFill/>
              </a:ln>
              <a:solidFill>
                <a:srgbClr val="FF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CFBD37DA-23C1-42B4-9627-428F75546A2E}"/>
                                            </p:graphicEl>
                                          </p:spTgt>
                                        </p:tgtEl>
                                        <p:attrNameLst>
                                          <p:attrName>style.visibility</p:attrName>
                                        </p:attrNameLst>
                                      </p:cBhvr>
                                      <p:to>
                                        <p:strVal val="visible"/>
                                      </p:to>
                                    </p:set>
                                    <p:animEffect transition="in" filter="fade">
                                      <p:cBhvr>
                                        <p:cTn id="7" dur="2000"/>
                                        <p:tgtEl>
                                          <p:spTgt spid="5">
                                            <p:graphicEl>
                                              <a:dgm id="{CFBD37DA-23C1-42B4-9627-428F75546A2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F5DC908A-3BA6-4F74-BB31-5A7A46E47698}"/>
                                            </p:graphicEl>
                                          </p:spTgt>
                                        </p:tgtEl>
                                        <p:attrNameLst>
                                          <p:attrName>style.visibility</p:attrName>
                                        </p:attrNameLst>
                                      </p:cBhvr>
                                      <p:to>
                                        <p:strVal val="visible"/>
                                      </p:to>
                                    </p:set>
                                    <p:animEffect transition="in" filter="fade">
                                      <p:cBhvr>
                                        <p:cTn id="12" dur="2000"/>
                                        <p:tgtEl>
                                          <p:spTgt spid="5">
                                            <p:graphicEl>
                                              <a:dgm id="{F5DC908A-3BA6-4F74-BB31-5A7A46E4769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78EE4959-4157-4ED4-9DDA-19ACFCC3A560}"/>
                                            </p:graphicEl>
                                          </p:spTgt>
                                        </p:tgtEl>
                                        <p:attrNameLst>
                                          <p:attrName>style.visibility</p:attrName>
                                        </p:attrNameLst>
                                      </p:cBhvr>
                                      <p:to>
                                        <p:strVal val="visible"/>
                                      </p:to>
                                    </p:set>
                                    <p:animEffect transition="in" filter="fade">
                                      <p:cBhvr>
                                        <p:cTn id="17" dur="2000"/>
                                        <p:tgtEl>
                                          <p:spTgt spid="5">
                                            <p:graphicEl>
                                              <a:dgm id="{78EE4959-4157-4ED4-9DDA-19ACFCC3A56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dgm id="{97E9B991-A4B7-4BBA-8EBA-198D74757A3D}"/>
                                            </p:graphicEl>
                                          </p:spTgt>
                                        </p:tgtEl>
                                        <p:attrNameLst>
                                          <p:attrName>style.visibility</p:attrName>
                                        </p:attrNameLst>
                                      </p:cBhvr>
                                      <p:to>
                                        <p:strVal val="visible"/>
                                      </p:to>
                                    </p:set>
                                    <p:animEffect transition="in" filter="fade">
                                      <p:cBhvr>
                                        <p:cTn id="22" dur="2000"/>
                                        <p:tgtEl>
                                          <p:spTgt spid="5">
                                            <p:graphicEl>
                                              <a:dgm id="{97E9B991-A4B7-4BBA-8EBA-198D74757A3D}"/>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dgm id="{472EB23B-6161-4890-8D72-2074E50084D9}"/>
                                            </p:graphicEl>
                                          </p:spTgt>
                                        </p:tgtEl>
                                        <p:attrNameLst>
                                          <p:attrName>style.visibility</p:attrName>
                                        </p:attrNameLst>
                                      </p:cBhvr>
                                      <p:to>
                                        <p:strVal val="visible"/>
                                      </p:to>
                                    </p:set>
                                    <p:animEffect transition="in" filter="fade">
                                      <p:cBhvr>
                                        <p:cTn id="27" dur="2000"/>
                                        <p:tgtEl>
                                          <p:spTgt spid="5">
                                            <p:graphicEl>
                                              <a:dgm id="{472EB23B-6161-4890-8D72-2074E50084D9}"/>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graphicEl>
                                              <a:dgm id="{702C9561-3F31-4828-9841-E079CBD52B83}"/>
                                            </p:graphicEl>
                                          </p:spTgt>
                                        </p:tgtEl>
                                        <p:attrNameLst>
                                          <p:attrName>style.visibility</p:attrName>
                                        </p:attrNameLst>
                                      </p:cBhvr>
                                      <p:to>
                                        <p:strVal val="visible"/>
                                      </p:to>
                                    </p:set>
                                    <p:animEffect transition="in" filter="fade">
                                      <p:cBhvr>
                                        <p:cTn id="32" dur="2000"/>
                                        <p:tgtEl>
                                          <p:spTgt spid="5">
                                            <p:graphicEl>
                                              <a:dgm id="{702C9561-3F31-4828-9841-E079CBD52B8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a:p>
        </p:txBody>
      </p:sp>
      <p:sp>
        <p:nvSpPr>
          <p:cNvPr id="3" name="عنوان فرعي 2"/>
          <p:cNvSpPr>
            <a:spLocks noGrp="1"/>
          </p:cNvSpPr>
          <p:nvPr>
            <p:ph type="subTitle" idx="1"/>
          </p:nvPr>
        </p:nvSpPr>
        <p:spPr/>
        <p:txBody>
          <a:bodyPr/>
          <a:lstStyle/>
          <a:p>
            <a:endParaRPr lang="ar-SA"/>
          </a:p>
        </p:txBody>
      </p:sp>
      <p:pic>
        <p:nvPicPr>
          <p:cNvPr id="4" name="صورة 3" descr="for-business-backgrounds-wallpapers.jpg"/>
          <p:cNvPicPr>
            <a:picLocks noChangeAspect="1"/>
          </p:cNvPicPr>
          <p:nvPr/>
        </p:nvPicPr>
        <p:blipFill>
          <a:blip r:embed="rId2" cstate="print"/>
          <a:stretch>
            <a:fillRect/>
          </a:stretch>
        </p:blipFill>
        <p:spPr>
          <a:xfrm>
            <a:off x="0" y="0"/>
            <a:ext cx="9144000" cy="6858000"/>
          </a:xfrm>
          <a:prstGeom prst="rect">
            <a:avLst/>
          </a:prstGeom>
        </p:spPr>
      </p:pic>
      <p:graphicFrame>
        <p:nvGraphicFramePr>
          <p:cNvPr id="5" name="Content Placeholder 3"/>
          <p:cNvGraphicFramePr>
            <a:graphicFrameLocks/>
          </p:cNvGraphicFramePr>
          <p:nvPr/>
        </p:nvGraphicFramePr>
        <p:xfrm>
          <a:off x="914400" y="1447800"/>
          <a:ext cx="77724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CFBD37DA-23C1-42B4-9627-428F75546A2E}"/>
                                            </p:graphicEl>
                                          </p:spTgt>
                                        </p:tgtEl>
                                        <p:attrNameLst>
                                          <p:attrName>style.visibility</p:attrName>
                                        </p:attrNameLst>
                                      </p:cBhvr>
                                      <p:to>
                                        <p:strVal val="visible"/>
                                      </p:to>
                                    </p:set>
                                    <p:animEffect transition="in" filter="fade">
                                      <p:cBhvr>
                                        <p:cTn id="7" dur="2000"/>
                                        <p:tgtEl>
                                          <p:spTgt spid="5">
                                            <p:graphicEl>
                                              <a:dgm id="{CFBD37DA-23C1-42B4-9627-428F75546A2E}"/>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graphicEl>
                                              <a:dgm id="{F5DC908A-3BA6-4F74-BB31-5A7A46E47698}"/>
                                            </p:graphicEl>
                                          </p:spTgt>
                                        </p:tgtEl>
                                        <p:attrNameLst>
                                          <p:attrName>style.visibility</p:attrName>
                                        </p:attrNameLst>
                                      </p:cBhvr>
                                      <p:to>
                                        <p:strVal val="visible"/>
                                      </p:to>
                                    </p:set>
                                    <p:animEffect transition="in" filter="fade">
                                      <p:cBhvr>
                                        <p:cTn id="12" dur="2000"/>
                                        <p:tgtEl>
                                          <p:spTgt spid="5">
                                            <p:graphicEl>
                                              <a:dgm id="{F5DC908A-3BA6-4F74-BB31-5A7A46E47698}"/>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graphicEl>
                                              <a:dgm id="{78EE4959-4157-4ED4-9DDA-19ACFCC3A560}"/>
                                            </p:graphicEl>
                                          </p:spTgt>
                                        </p:tgtEl>
                                        <p:attrNameLst>
                                          <p:attrName>style.visibility</p:attrName>
                                        </p:attrNameLst>
                                      </p:cBhvr>
                                      <p:to>
                                        <p:strVal val="visible"/>
                                      </p:to>
                                    </p:set>
                                    <p:animEffect transition="in" filter="fade">
                                      <p:cBhvr>
                                        <p:cTn id="17" dur="2000"/>
                                        <p:tgtEl>
                                          <p:spTgt spid="5">
                                            <p:graphicEl>
                                              <a:dgm id="{78EE4959-4157-4ED4-9DDA-19ACFCC3A560}"/>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graphicEl>
                                              <a:dgm id="{97E9B991-A4B7-4BBA-8EBA-198D74757A3D}"/>
                                            </p:graphicEl>
                                          </p:spTgt>
                                        </p:tgtEl>
                                        <p:attrNameLst>
                                          <p:attrName>style.visibility</p:attrName>
                                        </p:attrNameLst>
                                      </p:cBhvr>
                                      <p:to>
                                        <p:strVal val="visible"/>
                                      </p:to>
                                    </p:set>
                                    <p:animEffect transition="in" filter="fade">
                                      <p:cBhvr>
                                        <p:cTn id="22" dur="2000"/>
                                        <p:tgtEl>
                                          <p:spTgt spid="5">
                                            <p:graphicEl>
                                              <a:dgm id="{97E9B991-A4B7-4BBA-8EBA-198D74757A3D}"/>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graphicEl>
                                              <a:dgm id="{472EB23B-6161-4890-8D72-2074E50084D9}"/>
                                            </p:graphicEl>
                                          </p:spTgt>
                                        </p:tgtEl>
                                        <p:attrNameLst>
                                          <p:attrName>style.visibility</p:attrName>
                                        </p:attrNameLst>
                                      </p:cBhvr>
                                      <p:to>
                                        <p:strVal val="visible"/>
                                      </p:to>
                                    </p:set>
                                    <p:animEffect transition="in" filter="fade">
                                      <p:cBhvr>
                                        <p:cTn id="27" dur="2000"/>
                                        <p:tgtEl>
                                          <p:spTgt spid="5">
                                            <p:graphicEl>
                                              <a:dgm id="{472EB23B-6161-4890-8D72-2074E50084D9}"/>
                                            </p:graphic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
                                            <p:graphicEl>
                                              <a:dgm id="{702C9561-3F31-4828-9841-E079CBD52B83}"/>
                                            </p:graphicEl>
                                          </p:spTgt>
                                        </p:tgtEl>
                                        <p:attrNameLst>
                                          <p:attrName>style.visibility</p:attrName>
                                        </p:attrNameLst>
                                      </p:cBhvr>
                                      <p:to>
                                        <p:strVal val="visible"/>
                                      </p:to>
                                    </p:set>
                                    <p:animEffect transition="in" filter="fade">
                                      <p:cBhvr>
                                        <p:cTn id="32" dur="2000"/>
                                        <p:tgtEl>
                                          <p:spTgt spid="5">
                                            <p:graphicEl>
                                              <a:dgm id="{702C9561-3F31-4828-9841-E079CBD52B8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934</Words>
  <Application>Microsoft Office PowerPoint</Application>
  <PresentationFormat>عرض على الشاشة (4:3)</PresentationFormat>
  <Paragraphs>82</Paragraphs>
  <Slides>17</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17</vt:i4>
      </vt:variant>
    </vt:vector>
  </HeadingPairs>
  <TitlesOfParts>
    <vt:vector size="23" baseType="lpstr">
      <vt:lpstr>Arial</vt:lpstr>
      <vt:lpstr>Calibri</vt:lpstr>
      <vt:lpstr>Franklin Gothic Book</vt:lpstr>
      <vt:lpstr>Tahoma</vt:lpstr>
      <vt:lpstr>Times New Roman</vt:lpstr>
      <vt:lpstr>سمة Office</vt:lpstr>
      <vt:lpstr>المحاضرة الأولى الفصل الثالث أسرة الطفل المعوق : الحاجات والمشكلات </vt:lpstr>
      <vt:lpstr>عرض تقديمي في PowerPoint</vt:lpstr>
      <vt:lpstr>عرض تقديمي في PowerPoint</vt:lpstr>
      <vt:lpstr>عرض تقديمي في PowerPoint</vt:lpstr>
      <vt:lpstr>عرض تقديمي في PowerPoint</vt:lpstr>
      <vt:lpstr>عرض تقديمي في PowerPoint</vt:lpstr>
      <vt:lpstr> الحاجات الرئيسية لأسر الأطفال المعوقين. </vt:lpstr>
      <vt:lpstr>عرض تقديمي في PowerPoint</vt:lpstr>
      <vt:lpstr>عرض تقديمي في PowerPoint</vt:lpstr>
      <vt:lpstr>- الحاجة للمعلومات:- يشكل الحصول على المعلومات حاجة ملحة بالنسبة للوالدين.  وتدل الأبحاث على أن حاجة الوالدين لفهم إعاقة الطفل ذات طابع هام . كما أنهما بحاجة  لمعرفة ما يجب أن يتوقعاه في المستقبل. وهما بحاجة أيضا لمعلومات تتعلق باحتياجات الطفل وكيفية مساعدته ضمن نطاق روتين الحياة اليومية. وتعتمد طبيعة الحاجة للمعلومات على نوع الإعاقة وشدتها. تفسير حالة الطفل المعاق للآخرين وخصوصًا إخوة الطفل والأطفال الآخرين والأصدقاء والأقارب.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المحاضرة الأول أسرة الطفل المعوق : الحاجات والمشكلات</dc:title>
  <dc:creator>DELL</dc:creator>
  <cp:lastModifiedBy>العنود العسكر</cp:lastModifiedBy>
  <cp:revision>8</cp:revision>
  <dcterms:created xsi:type="dcterms:W3CDTF">2013-02-09T21:25:54Z</dcterms:created>
  <dcterms:modified xsi:type="dcterms:W3CDTF">2017-02-07T14:19:52Z</dcterms:modified>
</cp:coreProperties>
</file>