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75" d="100"/>
          <a:sy n="75" d="100"/>
        </p:scale>
        <p:origin x="-108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06/06/1434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06/06/1434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06/06/1434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06/06/1434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06/06/1434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06/06/1434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06/06/1434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06/06/1434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06/06/1434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06/06/1434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2" name="مستطيل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1B8ABB09-4A1D-463E-8065-109CC2B7EFAA}" type="datetimeFigureOut">
              <a:rPr lang="ar-SA" smtClean="0"/>
              <a:pPr/>
              <a:t>06/06/1434</a:t>
            </a:fld>
            <a:endParaRPr lang="ar-SA"/>
          </a:p>
        </p:txBody>
      </p:sp>
      <p:sp>
        <p:nvSpPr>
          <p:cNvPr id="11" name="مستطيل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ستطيل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مستطيل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B8ABB09-4A1D-463E-8065-109CC2B7EFAA}" type="datetimeFigureOut">
              <a:rPr lang="ar-SA" smtClean="0"/>
              <a:pPr/>
              <a:t>06/06/1434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1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r" rtl="1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r" rtl="1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r" rtl="1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r" rtl="1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r" rtl="1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r" rtl="1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r" rtl="1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r" rtl="1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642918"/>
            <a:ext cx="8077200" cy="4386282"/>
          </a:xfrm>
        </p:spPr>
        <p:txBody>
          <a:bodyPr>
            <a:normAutofit/>
          </a:bodyPr>
          <a:lstStyle/>
          <a:p>
            <a:pPr algn="ctr"/>
            <a:r>
              <a:rPr lang="ar-SA" sz="2400" dirty="0" smtClean="0">
                <a:cs typeface="AL-Mateen" pitchFamily="1" charset="-78"/>
              </a:rPr>
              <a:t/>
            </a:r>
            <a:br>
              <a:rPr lang="ar-SA" sz="2400" dirty="0" smtClean="0">
                <a:cs typeface="AL-Mateen" pitchFamily="1" charset="-78"/>
              </a:rPr>
            </a:br>
            <a:r>
              <a:rPr lang="ar-SA" sz="11500" dirty="0" smtClean="0">
                <a:solidFill>
                  <a:srgbClr val="FFFF00"/>
                </a:solidFill>
                <a:cs typeface="AL-Mateen" pitchFamily="1" charset="-78"/>
              </a:rPr>
              <a:t>أسس النظام </a:t>
            </a:r>
            <a:br>
              <a:rPr lang="ar-SA" sz="11500" dirty="0" smtClean="0">
                <a:solidFill>
                  <a:srgbClr val="FFFF00"/>
                </a:solidFill>
                <a:cs typeface="AL-Mateen" pitchFamily="1" charset="-78"/>
              </a:rPr>
            </a:br>
            <a:r>
              <a:rPr lang="ar-SA" sz="7200" dirty="0" smtClean="0">
                <a:solidFill>
                  <a:srgbClr val="FFFF00"/>
                </a:solidFill>
                <a:cs typeface="AL-Mateen" pitchFamily="1" charset="-78"/>
              </a:rPr>
              <a:t>الاقتصادي الإسلامي</a:t>
            </a:r>
            <a:endParaRPr lang="ar-SA" sz="11500" dirty="0">
              <a:solidFill>
                <a:srgbClr val="FFFF00"/>
              </a:solidFill>
              <a:cs typeface="AL-Mateen" pitchFamily="1" charset="-78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خطط انسيابي: شريط مثقب 3"/>
          <p:cNvSpPr/>
          <p:nvPr/>
        </p:nvSpPr>
        <p:spPr>
          <a:xfrm>
            <a:off x="857224" y="1571612"/>
            <a:ext cx="7500990" cy="4714908"/>
          </a:xfrm>
          <a:prstGeom prst="flowChartPunchedTape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8800" dirty="0" smtClean="0">
                <a:cs typeface="Al-Mothnna" pitchFamily="2" charset="-78"/>
              </a:rPr>
              <a:t>أنواع الملكيّة</a:t>
            </a:r>
            <a:endParaRPr lang="ar-SA" sz="8800" dirty="0">
              <a:cs typeface="Al-Mothnna" pitchFamily="2" charset="-78"/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خطط انسيابي: شريط مثقب 3"/>
          <p:cNvSpPr/>
          <p:nvPr/>
        </p:nvSpPr>
        <p:spPr>
          <a:xfrm>
            <a:off x="857224" y="1571612"/>
            <a:ext cx="7500990" cy="4714908"/>
          </a:xfrm>
          <a:prstGeom prst="flowChartPunchedTape">
            <a:avLst/>
          </a:prstGeom>
          <a:solidFill>
            <a:srgbClr val="C00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88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l-Mothnna" pitchFamily="2" charset="-78"/>
              </a:rPr>
              <a:t>الملكيّة العامة</a:t>
            </a:r>
            <a:endParaRPr lang="ar-SA" sz="8800" dirty="0">
              <a:solidFill>
                <a:schemeClr val="tx1">
                  <a:lumMod val="95000"/>
                  <a:lumOff val="5000"/>
                </a:schemeClr>
              </a:solidFill>
              <a:cs typeface="Al-Mothnna" pitchFamily="2" charset="-78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428596" y="1500174"/>
            <a:ext cx="8501122" cy="4929222"/>
          </a:xfrm>
          <a:prstGeom prst="round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000" dirty="0" smtClean="0">
                <a:cs typeface="Al-Mothnna" pitchFamily="2" charset="-78"/>
              </a:rPr>
              <a:t>ما وجد بإيجاد الله – تعالى – مما يملكه عموم الأمة دون اختصاص أحد بعينه </a:t>
            </a:r>
            <a:r>
              <a:rPr lang="ar-SA" sz="4000" dirty="0" err="1" smtClean="0">
                <a:cs typeface="Al-Mothnna" pitchFamily="2" charset="-78"/>
              </a:rPr>
              <a:t>به</a:t>
            </a:r>
            <a:r>
              <a:rPr lang="ar-SA" sz="4000" dirty="0" smtClean="0">
                <a:cs typeface="Al-Mothnna" pitchFamily="2" charset="-78"/>
              </a:rPr>
              <a:t>، كالأنهار والبراري والآبار</a:t>
            </a:r>
            <a:endParaRPr lang="ar-SA" sz="4000" dirty="0">
              <a:cs typeface="Al-Mothnna" pitchFamily="2" charset="-78"/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خطط انسيابي: معالجة متعاقبة 3"/>
          <p:cNvSpPr/>
          <p:nvPr/>
        </p:nvSpPr>
        <p:spPr>
          <a:xfrm>
            <a:off x="500034" y="1928802"/>
            <a:ext cx="8143932" cy="4000528"/>
          </a:xfrm>
          <a:prstGeom prst="flowChartAlternateProcess">
            <a:avLst/>
          </a:prstGeom>
          <a:solidFill>
            <a:srgbClr val="002060"/>
          </a:solidFill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6000" dirty="0" smtClean="0">
                <a:cs typeface="AL-Mateen" pitchFamily="1" charset="-78"/>
              </a:rPr>
              <a:t>قال – صلى الله عليه وسلم -: ”المسلمون شركاء في ثلاث في الماء والكلأ والنار“</a:t>
            </a:r>
            <a:endParaRPr lang="ar-SA" sz="6000" dirty="0">
              <a:cs typeface="AL-Mateen" pitchFamily="1" charset="-78"/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خطط انسيابي: تخزين داخلي 3"/>
          <p:cNvSpPr/>
          <p:nvPr/>
        </p:nvSpPr>
        <p:spPr>
          <a:xfrm>
            <a:off x="428596" y="2786058"/>
            <a:ext cx="8143932" cy="3500462"/>
          </a:xfrm>
          <a:prstGeom prst="flowChartInternalStorage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72000">
              <a:spcBef>
                <a:spcPts val="600"/>
              </a:spcBef>
              <a:spcAft>
                <a:spcPts val="600"/>
              </a:spcAft>
            </a:pPr>
            <a:endParaRPr lang="ar-SA" b="1" dirty="0" smtClean="0">
              <a:solidFill>
                <a:schemeClr val="bg1"/>
              </a:solidFill>
              <a:cs typeface="Simplified Arabic" pitchFamily="2" charset="-78"/>
            </a:endParaRPr>
          </a:p>
          <a:p>
            <a:pPr marL="72000">
              <a:spcBef>
                <a:spcPts val="600"/>
              </a:spcBef>
              <a:spcAft>
                <a:spcPts val="600"/>
              </a:spcAft>
            </a:pPr>
            <a:r>
              <a:rPr lang="ar-SA" sz="2800" b="1" dirty="0" smtClean="0">
                <a:solidFill>
                  <a:schemeClr val="bg1"/>
                </a:solidFill>
                <a:cs typeface="Simplified Arabic" pitchFamily="2" charset="-78"/>
              </a:rPr>
              <a:t>1- علاقتها مع مصالح عموم المسلمين وحاجاتهم.</a:t>
            </a:r>
          </a:p>
          <a:p>
            <a:pPr marL="72000">
              <a:spcBef>
                <a:spcPts val="600"/>
              </a:spcBef>
              <a:spcAft>
                <a:spcPts val="600"/>
              </a:spcAft>
            </a:pPr>
            <a:r>
              <a:rPr lang="ar-SA" sz="2800" b="1" dirty="0" smtClean="0">
                <a:solidFill>
                  <a:schemeClr val="bg1"/>
                </a:solidFill>
                <a:cs typeface="Simplified Arabic" pitchFamily="2" charset="-78"/>
              </a:rPr>
              <a:t>2- لا يملك أحد التصرّف فيها.</a:t>
            </a:r>
          </a:p>
          <a:p>
            <a:pPr marL="72000">
              <a:spcBef>
                <a:spcPts val="600"/>
              </a:spcBef>
              <a:spcAft>
                <a:spcPts val="600"/>
              </a:spcAft>
            </a:pPr>
            <a:r>
              <a:rPr lang="ar-SA" sz="2800" b="1" dirty="0" smtClean="0">
                <a:solidFill>
                  <a:schemeClr val="bg1"/>
                </a:solidFill>
                <a:cs typeface="Simplified Arabic" pitchFamily="2" charset="-78"/>
              </a:rPr>
              <a:t>3- ملكيتها دائمة ومستقرة.</a:t>
            </a:r>
          </a:p>
          <a:p>
            <a:pPr marL="72000">
              <a:spcBef>
                <a:spcPts val="600"/>
              </a:spcBef>
              <a:spcAft>
                <a:spcPts val="600"/>
              </a:spcAft>
            </a:pPr>
            <a:r>
              <a:rPr lang="ar-SA" sz="2800" b="1" dirty="0" smtClean="0">
                <a:solidFill>
                  <a:schemeClr val="bg1"/>
                </a:solidFill>
                <a:cs typeface="Simplified Arabic" pitchFamily="2" charset="-78"/>
              </a:rPr>
              <a:t>4- حق مستقر للجماعة.</a:t>
            </a:r>
          </a:p>
          <a:p>
            <a:endParaRPr lang="ar-SA" sz="2800" dirty="0" smtClean="0">
              <a:solidFill>
                <a:schemeClr val="bg1"/>
              </a:solidFill>
              <a:cs typeface="Simplified Arabic" pitchFamily="2" charset="-78"/>
            </a:endParaRPr>
          </a:p>
          <a:p>
            <a:endParaRPr lang="ar-SA" sz="2800" dirty="0">
              <a:solidFill>
                <a:schemeClr val="bg1"/>
              </a:solidFill>
              <a:cs typeface="Simplified Arabic" pitchFamily="2" charset="-78"/>
            </a:endParaRPr>
          </a:p>
        </p:txBody>
      </p:sp>
      <p:sp>
        <p:nvSpPr>
          <p:cNvPr id="5" name="وسيلة شرح مع سهم إلى اليسار واليمين 4"/>
          <p:cNvSpPr/>
          <p:nvPr/>
        </p:nvSpPr>
        <p:spPr>
          <a:xfrm>
            <a:off x="714348" y="1500174"/>
            <a:ext cx="8072494" cy="1071570"/>
          </a:xfrm>
          <a:prstGeom prst="leftRightArrowCallout">
            <a:avLst>
              <a:gd name="adj1" fmla="val 25000"/>
              <a:gd name="adj2" fmla="val 25000"/>
              <a:gd name="adj3" fmla="val 25000"/>
              <a:gd name="adj4" fmla="val 90153"/>
            </a:avLst>
          </a:prstGeom>
          <a:solidFill>
            <a:srgbClr val="66FF66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400" b="1" dirty="0" smtClean="0">
                <a:solidFill>
                  <a:srgbClr val="7030A0"/>
                </a:solidFill>
                <a:cs typeface="Al-Mothnna" pitchFamily="2" charset="-78"/>
              </a:rPr>
              <a:t>خصائص الملكيّة العامة:</a:t>
            </a:r>
            <a:endParaRPr lang="ar-SA" sz="4400" b="1" dirty="0">
              <a:solidFill>
                <a:srgbClr val="7030A0"/>
              </a:solidFill>
              <a:cs typeface="Al-Mothnna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شريط إلى الأسفل 3"/>
          <p:cNvSpPr/>
          <p:nvPr/>
        </p:nvSpPr>
        <p:spPr>
          <a:xfrm>
            <a:off x="642910" y="1643050"/>
            <a:ext cx="7572428" cy="4429156"/>
          </a:xfrm>
          <a:prstGeom prst="ribbon">
            <a:avLst>
              <a:gd name="adj1" fmla="val 3530"/>
              <a:gd name="adj2" fmla="val 75000"/>
            </a:avLst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8800" dirty="0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ملكيّة الدولة</a:t>
            </a:r>
            <a:endParaRPr lang="ar-SA" sz="8800" dirty="0"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شريط إلى الأسفل 3"/>
          <p:cNvSpPr/>
          <p:nvPr/>
        </p:nvSpPr>
        <p:spPr>
          <a:xfrm>
            <a:off x="7786710" y="3786190"/>
            <a:ext cx="1214446" cy="1285884"/>
          </a:xfrm>
          <a:prstGeom prst="ribbon">
            <a:avLst>
              <a:gd name="adj1" fmla="val 3530"/>
              <a:gd name="adj2" fmla="val 75000"/>
            </a:avLst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b="1" dirty="0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المعادن</a:t>
            </a:r>
            <a:endParaRPr lang="ar-SA" sz="2000" b="1" dirty="0"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sp>
        <p:nvSpPr>
          <p:cNvPr id="3" name="شريط إلى الأسفل 2"/>
          <p:cNvSpPr/>
          <p:nvPr/>
        </p:nvSpPr>
        <p:spPr>
          <a:xfrm>
            <a:off x="6286512" y="3786190"/>
            <a:ext cx="1357322" cy="1285884"/>
          </a:xfrm>
          <a:prstGeom prst="ribbon">
            <a:avLst>
              <a:gd name="adj1" fmla="val 3530"/>
              <a:gd name="adj2" fmla="val 75000"/>
            </a:avLst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dirty="0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الزكاة</a:t>
            </a:r>
          </a:p>
        </p:txBody>
      </p:sp>
      <p:sp>
        <p:nvSpPr>
          <p:cNvPr id="5" name="شريط إلى الأسفل 4"/>
          <p:cNvSpPr/>
          <p:nvPr/>
        </p:nvSpPr>
        <p:spPr>
          <a:xfrm>
            <a:off x="4786314" y="3786190"/>
            <a:ext cx="1357322" cy="1285884"/>
          </a:xfrm>
          <a:prstGeom prst="ribbon">
            <a:avLst>
              <a:gd name="adj1" fmla="val 3530"/>
              <a:gd name="adj2" fmla="val 75000"/>
            </a:avLst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dirty="0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الخراج</a:t>
            </a:r>
          </a:p>
        </p:txBody>
      </p:sp>
      <p:sp>
        <p:nvSpPr>
          <p:cNvPr id="6" name="شريط إلى الأسفل 5"/>
          <p:cNvSpPr/>
          <p:nvPr/>
        </p:nvSpPr>
        <p:spPr>
          <a:xfrm>
            <a:off x="3214678" y="3786190"/>
            <a:ext cx="1428760" cy="1285884"/>
          </a:xfrm>
          <a:prstGeom prst="ribbon">
            <a:avLst>
              <a:gd name="adj1" fmla="val 3530"/>
              <a:gd name="adj2" fmla="val 75000"/>
            </a:avLst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dirty="0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الفيء</a:t>
            </a:r>
          </a:p>
        </p:txBody>
      </p:sp>
      <p:sp>
        <p:nvSpPr>
          <p:cNvPr id="7" name="شريط إلى الأسفل 6"/>
          <p:cNvSpPr/>
          <p:nvPr/>
        </p:nvSpPr>
        <p:spPr>
          <a:xfrm>
            <a:off x="1643042" y="3786190"/>
            <a:ext cx="1428760" cy="1285884"/>
          </a:xfrm>
          <a:prstGeom prst="ribbon">
            <a:avLst>
              <a:gd name="adj1" fmla="val 3530"/>
              <a:gd name="adj2" fmla="val 75000"/>
            </a:avLst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dirty="0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الغنائم</a:t>
            </a:r>
          </a:p>
        </p:txBody>
      </p:sp>
      <p:sp>
        <p:nvSpPr>
          <p:cNvPr id="8" name="شريط إلى الأسفل 7"/>
          <p:cNvSpPr/>
          <p:nvPr/>
        </p:nvSpPr>
        <p:spPr>
          <a:xfrm>
            <a:off x="71406" y="3786190"/>
            <a:ext cx="1428760" cy="1285884"/>
          </a:xfrm>
          <a:prstGeom prst="ribbon">
            <a:avLst>
              <a:gd name="adj1" fmla="val 3530"/>
              <a:gd name="adj2" fmla="val 75000"/>
            </a:avLst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dirty="0" err="1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العشور</a:t>
            </a:r>
            <a:endParaRPr lang="ar-SA" sz="2400" dirty="0" smtClean="0"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sp>
        <p:nvSpPr>
          <p:cNvPr id="9" name="تمرير أفقي 8"/>
          <p:cNvSpPr/>
          <p:nvPr/>
        </p:nvSpPr>
        <p:spPr>
          <a:xfrm>
            <a:off x="2714612" y="1428736"/>
            <a:ext cx="4357718" cy="1214446"/>
          </a:xfrm>
          <a:prstGeom prst="horizontalScroll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400" b="1" dirty="0" smtClean="0">
                <a:solidFill>
                  <a:srgbClr val="FF0000"/>
                </a:solidFill>
                <a:cs typeface="AL-Mateen" pitchFamily="1" charset="-78"/>
              </a:rPr>
              <a:t>موارد ملكيّة الدولة</a:t>
            </a:r>
            <a:endParaRPr lang="ar-SA" sz="4400" b="1" dirty="0">
              <a:solidFill>
                <a:srgbClr val="FF0000"/>
              </a:solidFill>
              <a:cs typeface="AL-Mateen" pitchFamily="1" charset="-78"/>
            </a:endParaRPr>
          </a:p>
        </p:txBody>
      </p:sp>
      <p:grpSp>
        <p:nvGrpSpPr>
          <p:cNvPr id="36" name="مجموعة 35"/>
          <p:cNvGrpSpPr/>
          <p:nvPr/>
        </p:nvGrpSpPr>
        <p:grpSpPr>
          <a:xfrm>
            <a:off x="714348" y="2620717"/>
            <a:ext cx="7574016" cy="1165473"/>
            <a:chOff x="714348" y="2906469"/>
            <a:chExt cx="7574016" cy="1165473"/>
          </a:xfrm>
        </p:grpSpPr>
        <p:cxnSp>
          <p:nvCxnSpPr>
            <p:cNvPr id="22" name="رابط مستقيم 21"/>
            <p:cNvCxnSpPr/>
            <p:nvPr/>
          </p:nvCxnSpPr>
          <p:spPr>
            <a:xfrm rot="16200000" flipH="1">
              <a:off x="4639911" y="3160029"/>
              <a:ext cx="510502" cy="3381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رابط مستقيم 27"/>
            <p:cNvCxnSpPr/>
            <p:nvPr/>
          </p:nvCxnSpPr>
          <p:spPr>
            <a:xfrm rot="10800000">
              <a:off x="714348" y="3429000"/>
              <a:ext cx="7572428" cy="158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رابط مستقيم 29"/>
            <p:cNvCxnSpPr/>
            <p:nvPr/>
          </p:nvCxnSpPr>
          <p:spPr>
            <a:xfrm rot="5400000">
              <a:off x="7966099" y="3749677"/>
              <a:ext cx="642942" cy="158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رابط مستقيم 30"/>
            <p:cNvCxnSpPr/>
            <p:nvPr/>
          </p:nvCxnSpPr>
          <p:spPr>
            <a:xfrm rot="5400000">
              <a:off x="6537339" y="3749677"/>
              <a:ext cx="642942" cy="158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رابط مستقيم 31"/>
            <p:cNvCxnSpPr/>
            <p:nvPr/>
          </p:nvCxnSpPr>
          <p:spPr>
            <a:xfrm rot="5400000">
              <a:off x="5108579" y="3749677"/>
              <a:ext cx="642942" cy="158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رابط مستقيم 32"/>
            <p:cNvCxnSpPr/>
            <p:nvPr/>
          </p:nvCxnSpPr>
          <p:spPr>
            <a:xfrm rot="5400000">
              <a:off x="3536943" y="3749677"/>
              <a:ext cx="642942" cy="158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رابط مستقيم 33"/>
            <p:cNvCxnSpPr/>
            <p:nvPr/>
          </p:nvCxnSpPr>
          <p:spPr>
            <a:xfrm rot="5400000">
              <a:off x="1965307" y="3749677"/>
              <a:ext cx="642942" cy="158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رابط مستقيم 34"/>
            <p:cNvCxnSpPr/>
            <p:nvPr/>
          </p:nvCxnSpPr>
          <p:spPr>
            <a:xfrm rot="5400000">
              <a:off x="393671" y="3749677"/>
              <a:ext cx="642942" cy="158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ذو زاوية واحدة مستديرة 3"/>
          <p:cNvSpPr/>
          <p:nvPr/>
        </p:nvSpPr>
        <p:spPr>
          <a:xfrm>
            <a:off x="785786" y="1928802"/>
            <a:ext cx="8001056" cy="4000528"/>
          </a:xfrm>
          <a:prstGeom prst="round1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8000" dirty="0" smtClean="0">
                <a:solidFill>
                  <a:srgbClr val="FFFF00"/>
                </a:solidFill>
                <a:cs typeface="PT Bold Dusky" pitchFamily="2" charset="-78"/>
              </a:rPr>
              <a:t>الملكيّة الخاصـة</a:t>
            </a:r>
            <a:endParaRPr lang="ar-SA" sz="8000" dirty="0">
              <a:solidFill>
                <a:srgbClr val="FFFF00"/>
              </a:solidFill>
              <a:cs typeface="PT Bold Dusky" pitchFamily="2" charset="-78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ذو زاوية واحدة مستديرة 3"/>
          <p:cNvSpPr/>
          <p:nvPr/>
        </p:nvSpPr>
        <p:spPr>
          <a:xfrm>
            <a:off x="785786" y="1928802"/>
            <a:ext cx="8001056" cy="4000528"/>
          </a:xfrm>
          <a:prstGeom prst="round1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000" b="1" dirty="0" smtClean="0">
                <a:solidFill>
                  <a:srgbClr val="FF0000"/>
                </a:solidFill>
                <a:cs typeface="Simplified Arabic" pitchFamily="2" charset="-78"/>
              </a:rPr>
              <a:t>ما كانت لفرد أو لمجموعة من الأفراد على سبيل الاشتراك، وتخوّل صاحبها الاستئثار بمنافعها والتصرف في محلها</a:t>
            </a:r>
            <a:endParaRPr lang="ar-SA" sz="4000" b="1" dirty="0">
              <a:solidFill>
                <a:srgbClr val="FF0000"/>
              </a:solidFill>
              <a:cs typeface="Simplified Arabic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شكل بيضاوي 3"/>
          <p:cNvSpPr/>
          <p:nvPr/>
        </p:nvSpPr>
        <p:spPr>
          <a:xfrm>
            <a:off x="785786" y="1643050"/>
            <a:ext cx="7715304" cy="4000528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ar-SA" sz="4800" b="1" dirty="0" smtClean="0">
                <a:solidFill>
                  <a:srgbClr val="FFFF00"/>
                </a:solidFill>
              </a:rPr>
              <a:t>موقف الشريعة الإسلامية من الملكيّة الخاصة</a:t>
            </a:r>
            <a:endParaRPr lang="ar-SA" sz="4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714356"/>
            <a:ext cx="8077200" cy="4314844"/>
          </a:xfrm>
        </p:spPr>
        <p:txBody>
          <a:bodyPr>
            <a:normAutofit fontScale="90000"/>
          </a:bodyPr>
          <a:lstStyle/>
          <a:p>
            <a:pPr algn="ctr"/>
            <a:r>
              <a:rPr lang="ar-SA" sz="3600" dirty="0" smtClean="0">
                <a:cs typeface="AL-Mateen" pitchFamily="1" charset="-78"/>
              </a:rPr>
              <a:t/>
            </a:r>
            <a:br>
              <a:rPr lang="ar-SA" sz="3600" dirty="0" smtClean="0">
                <a:cs typeface="AL-Mateen" pitchFamily="1" charset="-78"/>
              </a:rPr>
            </a:br>
            <a:r>
              <a:rPr lang="ar-SA" sz="8900" dirty="0" smtClean="0">
                <a:solidFill>
                  <a:srgbClr val="00B0F0"/>
                </a:solidFill>
                <a:cs typeface="AL-Mateen" pitchFamily="1" charset="-78"/>
              </a:rPr>
              <a:t>الملكيّة</a:t>
            </a:r>
            <a:r>
              <a:rPr lang="ar-SA" sz="8800" dirty="0" smtClean="0">
                <a:solidFill>
                  <a:srgbClr val="00B0F0"/>
                </a:solidFill>
                <a:cs typeface="AL-Mateen" pitchFamily="1" charset="-78"/>
              </a:rPr>
              <a:t> </a:t>
            </a:r>
            <a:br>
              <a:rPr lang="ar-SA" sz="8800" dirty="0" smtClean="0">
                <a:solidFill>
                  <a:srgbClr val="00B0F0"/>
                </a:solidFill>
                <a:cs typeface="AL-Mateen" pitchFamily="1" charset="-78"/>
              </a:rPr>
            </a:br>
            <a:r>
              <a:rPr lang="ar-SA" sz="8800" dirty="0" smtClean="0">
                <a:solidFill>
                  <a:srgbClr val="00B0F0"/>
                </a:solidFill>
                <a:cs typeface="AL-Mateen" pitchFamily="1" charset="-78"/>
              </a:rPr>
              <a:t>فــــي </a:t>
            </a:r>
            <a:br>
              <a:rPr lang="ar-SA" sz="8800" dirty="0" smtClean="0">
                <a:solidFill>
                  <a:srgbClr val="00B0F0"/>
                </a:solidFill>
                <a:cs typeface="AL-Mateen" pitchFamily="1" charset="-78"/>
              </a:rPr>
            </a:br>
            <a:r>
              <a:rPr lang="ar-SA" sz="7300" dirty="0" smtClean="0">
                <a:solidFill>
                  <a:srgbClr val="00B0F0"/>
                </a:solidFill>
                <a:cs typeface="AL-Mateen" pitchFamily="1" charset="-78"/>
              </a:rPr>
              <a:t>الاقتصاد الإسلامي</a:t>
            </a:r>
            <a:endParaRPr lang="ar-SA" sz="8800" dirty="0">
              <a:solidFill>
                <a:srgbClr val="00B0F0"/>
              </a:solidFill>
              <a:cs typeface="AL-Mateen" pitchFamily="1" charset="-78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خطط انسيابي: معالجة متعاقبة 3"/>
          <p:cNvSpPr/>
          <p:nvPr/>
        </p:nvSpPr>
        <p:spPr>
          <a:xfrm>
            <a:off x="500034" y="1785926"/>
            <a:ext cx="8429684" cy="3357586"/>
          </a:xfrm>
          <a:prstGeom prst="flowChartAlternateProcess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ar-SA" sz="2800" dirty="0" smtClean="0">
                <a:cs typeface="Al-Mothnna" pitchFamily="2" charset="-78"/>
              </a:rPr>
              <a:t>قال تعالى: </a:t>
            </a:r>
          </a:p>
          <a:p>
            <a:endParaRPr lang="ar-SA" sz="2800" dirty="0" smtClean="0">
              <a:cs typeface="Al-Mothnna" pitchFamily="2" charset="-78"/>
            </a:endParaRPr>
          </a:p>
          <a:p>
            <a:pPr algn="ctr"/>
            <a:r>
              <a:rPr lang="ar-SA" sz="2800" dirty="0" smtClean="0">
                <a:cs typeface="Al-Mothnna" pitchFamily="2" charset="-78"/>
              </a:rPr>
              <a:t> {وَإِن تُبْتُمْ فَلَكُمْ رُؤُوسُ أَمْوَالِكُمْ لاَ تَظْلِمُونَ وَلاَ تُظْلَمُونَ }</a:t>
            </a:r>
            <a:endParaRPr lang="ar-SA" sz="2800" dirty="0">
              <a:cs typeface="Al-Mothnna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>
                <a:solidFill>
                  <a:srgbClr val="FF0000"/>
                </a:solidFill>
              </a:rPr>
              <a:t>خصائص الملكيّة الخاصة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4" name="مخطط انسيابي: تخزين داخلي 3"/>
          <p:cNvSpPr/>
          <p:nvPr/>
        </p:nvSpPr>
        <p:spPr>
          <a:xfrm>
            <a:off x="357158" y="1571612"/>
            <a:ext cx="8501122" cy="4071966"/>
          </a:xfrm>
          <a:prstGeom prst="flowChartInternalStorage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just"/>
            <a:r>
              <a:rPr lang="ar-SA" sz="3200" b="1" dirty="0" smtClean="0">
                <a:solidFill>
                  <a:srgbClr val="00B0F0"/>
                </a:solidFill>
                <a:cs typeface="Simplified Arabic" pitchFamily="2" charset="-78"/>
              </a:rPr>
              <a:t>1- لا حد لما يمتلكه الإنسان.</a:t>
            </a:r>
          </a:p>
          <a:p>
            <a:pPr algn="just"/>
            <a:r>
              <a:rPr lang="ar-SA" sz="3200" b="1" dirty="0" smtClean="0">
                <a:solidFill>
                  <a:srgbClr val="00B0F0"/>
                </a:solidFill>
                <a:cs typeface="Simplified Arabic" pitchFamily="2" charset="-78"/>
              </a:rPr>
              <a:t>2- حرية التصرف.</a:t>
            </a:r>
          </a:p>
          <a:p>
            <a:pPr algn="just"/>
            <a:r>
              <a:rPr lang="ar-SA" sz="3200" b="1" dirty="0" smtClean="0">
                <a:solidFill>
                  <a:srgbClr val="00B0F0"/>
                </a:solidFill>
                <a:cs typeface="Simplified Arabic" pitchFamily="2" charset="-78"/>
              </a:rPr>
              <a:t>3- حق دائم.</a:t>
            </a:r>
          </a:p>
          <a:p>
            <a:pPr algn="just"/>
            <a:r>
              <a:rPr lang="ar-SA" sz="3200" b="1" dirty="0" smtClean="0">
                <a:solidFill>
                  <a:srgbClr val="00B0F0"/>
                </a:solidFill>
                <a:cs typeface="Simplified Arabic" pitchFamily="2" charset="-78"/>
              </a:rPr>
              <a:t>4- حق التبرّع.</a:t>
            </a:r>
          </a:p>
          <a:p>
            <a:pPr algn="just"/>
            <a:r>
              <a:rPr lang="ar-SA" sz="3200" b="1" dirty="0" smtClean="0">
                <a:solidFill>
                  <a:srgbClr val="00B0F0"/>
                </a:solidFill>
                <a:cs typeface="Simplified Arabic" pitchFamily="2" charset="-78"/>
              </a:rPr>
              <a:t>5- أثرها على النمو الاقتصادي.</a:t>
            </a:r>
            <a:endParaRPr lang="ar-SA" sz="3200" b="1" dirty="0">
              <a:solidFill>
                <a:srgbClr val="00B0F0"/>
              </a:solidFill>
              <a:cs typeface="Simplified Arabic" pitchFamily="2" charset="-78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سهم إلى اليسار 3"/>
          <p:cNvSpPr/>
          <p:nvPr/>
        </p:nvSpPr>
        <p:spPr>
          <a:xfrm>
            <a:off x="571472" y="1571612"/>
            <a:ext cx="8143932" cy="4572032"/>
          </a:xfrm>
          <a:prstGeom prst="leftArrow">
            <a:avLst>
              <a:gd name="adj1" fmla="val 50000"/>
              <a:gd name="adj2" fmla="val 42038"/>
            </a:avLst>
          </a:prstGeom>
          <a:solidFill>
            <a:schemeClr val="accent4">
              <a:lumMod val="50000"/>
            </a:schemeClr>
          </a:solidFill>
          <a:scene3d>
            <a:camera prst="perspectiveContrasting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400" dirty="0" smtClean="0">
                <a:solidFill>
                  <a:srgbClr val="FFFF00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لماذا منحت الشريعة الإنسان الحق في أن يتملك ملكاً خاصاً ؟!!</a:t>
            </a:r>
            <a:endParaRPr lang="ar-SA" sz="4400" dirty="0">
              <a:solidFill>
                <a:srgbClr val="FFFF00"/>
              </a:solidFill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خطط انسيابي: معالجة معرّفة مسبقاً 3"/>
          <p:cNvSpPr/>
          <p:nvPr/>
        </p:nvSpPr>
        <p:spPr>
          <a:xfrm>
            <a:off x="785786" y="1714488"/>
            <a:ext cx="7786742" cy="3071834"/>
          </a:xfrm>
          <a:prstGeom prst="flowChartPredefinedProces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5400" dirty="0" smtClean="0">
                <a:cs typeface="PT Bold Heading" pitchFamily="2" charset="-78"/>
              </a:rPr>
              <a:t>أولاً: حاجة الإنسان</a:t>
            </a:r>
            <a:endParaRPr lang="ar-SA" sz="5400" dirty="0">
              <a:cs typeface="PT Bold Heading" pitchFamily="2" charset="-78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خطط انسيابي: معالجة معرّفة مسبقاً 3"/>
          <p:cNvSpPr/>
          <p:nvPr/>
        </p:nvSpPr>
        <p:spPr>
          <a:xfrm>
            <a:off x="642910" y="1714488"/>
            <a:ext cx="8072494" cy="3071834"/>
          </a:xfrm>
          <a:prstGeom prst="flowChartPredefinedProces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800" dirty="0" smtClean="0">
                <a:cs typeface="PT Bold Heading" pitchFamily="2" charset="-78"/>
              </a:rPr>
              <a:t>ثانياً: لأجل عمارة الأرض</a:t>
            </a:r>
            <a:endParaRPr lang="ar-SA" sz="4800" dirty="0">
              <a:cs typeface="PT Bold Heading" pitchFamily="2" charset="-78"/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خطط انسيابي: معالجة معرّفة مسبقاً 3"/>
          <p:cNvSpPr/>
          <p:nvPr/>
        </p:nvSpPr>
        <p:spPr>
          <a:xfrm>
            <a:off x="642910" y="1714488"/>
            <a:ext cx="8072494" cy="3071834"/>
          </a:xfrm>
          <a:prstGeom prst="flowChartPredefinedProces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800" dirty="0" smtClean="0">
                <a:cs typeface="PT Bold Heading" pitchFamily="2" charset="-78"/>
              </a:rPr>
              <a:t>ثالثاً: إعداد القوّة</a:t>
            </a:r>
            <a:endParaRPr lang="ar-SA" sz="4800" dirty="0">
              <a:cs typeface="PT Bold Heading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خطط انسيابي: معالجة معرّفة مسبقاً 3"/>
          <p:cNvSpPr/>
          <p:nvPr/>
        </p:nvSpPr>
        <p:spPr>
          <a:xfrm>
            <a:off x="642910" y="1714488"/>
            <a:ext cx="8072494" cy="3071834"/>
          </a:xfrm>
          <a:prstGeom prst="flowChartPredefinedProces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600" dirty="0" smtClean="0">
                <a:cs typeface="PT Bold Heading" pitchFamily="2" charset="-78"/>
              </a:rPr>
              <a:t>رابعاً: البذل والإنفاق في وجوه البر</a:t>
            </a:r>
            <a:endParaRPr lang="ar-SA" sz="3600" dirty="0">
              <a:cs typeface="PT Bold Heading" pitchFamily="2" charset="-78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ctrTitle"/>
          </p:nvPr>
        </p:nvSpPr>
        <p:spPr>
          <a:xfrm>
            <a:off x="642910" y="428604"/>
            <a:ext cx="8077200" cy="1214446"/>
          </a:xfrm>
        </p:spPr>
        <p:txBody>
          <a:bodyPr>
            <a:normAutofit/>
          </a:bodyPr>
          <a:lstStyle/>
          <a:p>
            <a:pPr algn="ctr"/>
            <a:r>
              <a:rPr lang="ar-SA" sz="6000" dirty="0" smtClean="0">
                <a:solidFill>
                  <a:srgbClr val="FF0000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أنــــــــواع:</a:t>
            </a:r>
            <a:endParaRPr lang="ar-SA" sz="6000" dirty="0">
              <a:solidFill>
                <a:srgbClr val="FF0000"/>
              </a:solidFill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grpSp>
        <p:nvGrpSpPr>
          <p:cNvPr id="17" name="مجموعة 16"/>
          <p:cNvGrpSpPr/>
          <p:nvPr/>
        </p:nvGrpSpPr>
        <p:grpSpPr>
          <a:xfrm>
            <a:off x="1000100" y="1571612"/>
            <a:ext cx="6788198" cy="1285884"/>
            <a:chOff x="1000100" y="1571612"/>
            <a:chExt cx="6788198" cy="1285884"/>
          </a:xfrm>
        </p:grpSpPr>
        <p:cxnSp>
          <p:nvCxnSpPr>
            <p:cNvPr id="7" name="رابط مستقيم 6"/>
            <p:cNvCxnSpPr/>
            <p:nvPr/>
          </p:nvCxnSpPr>
          <p:spPr>
            <a:xfrm rot="5400000">
              <a:off x="4286248" y="1928008"/>
              <a:ext cx="71438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رابط مستقيم 8"/>
            <p:cNvCxnSpPr/>
            <p:nvPr/>
          </p:nvCxnSpPr>
          <p:spPr>
            <a:xfrm rot="10800000">
              <a:off x="1000100" y="2285992"/>
              <a:ext cx="678661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رابط مستقيم 9"/>
            <p:cNvCxnSpPr/>
            <p:nvPr/>
          </p:nvCxnSpPr>
          <p:spPr>
            <a:xfrm rot="5400000">
              <a:off x="4358480" y="2570950"/>
              <a:ext cx="571504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رابط مستقيم 11"/>
            <p:cNvCxnSpPr/>
            <p:nvPr/>
          </p:nvCxnSpPr>
          <p:spPr>
            <a:xfrm rot="5400000">
              <a:off x="7501752" y="2570950"/>
              <a:ext cx="571504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رابط مستقيم 12"/>
            <p:cNvCxnSpPr/>
            <p:nvPr/>
          </p:nvCxnSpPr>
          <p:spPr>
            <a:xfrm rot="5400000">
              <a:off x="715142" y="2570950"/>
              <a:ext cx="571504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مستطيل 13"/>
          <p:cNvSpPr/>
          <p:nvPr/>
        </p:nvSpPr>
        <p:spPr>
          <a:xfrm>
            <a:off x="7215206" y="2714620"/>
            <a:ext cx="1214446" cy="135732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cs typeface="Simplified Arabic" pitchFamily="2" charset="-78"/>
              </a:rPr>
              <a:t>ملكيّة عامة</a:t>
            </a:r>
            <a:endParaRPr lang="ar-SA" sz="3200" b="1" dirty="0">
              <a:cs typeface="Simplified Arabic" pitchFamily="2" charset="-78"/>
            </a:endParaRPr>
          </a:p>
        </p:txBody>
      </p:sp>
      <p:sp>
        <p:nvSpPr>
          <p:cNvPr id="15" name="مستطيل 14"/>
          <p:cNvSpPr/>
          <p:nvPr/>
        </p:nvSpPr>
        <p:spPr>
          <a:xfrm>
            <a:off x="4071934" y="2786058"/>
            <a:ext cx="1214446" cy="135732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cs typeface="Simplified Arabic" pitchFamily="2" charset="-78"/>
              </a:rPr>
              <a:t>ملكيّة خاصة</a:t>
            </a:r>
            <a:endParaRPr lang="ar-SA" sz="3200" b="1" dirty="0">
              <a:cs typeface="Simplified Arabic" pitchFamily="2" charset="-78"/>
            </a:endParaRPr>
          </a:p>
        </p:txBody>
      </p:sp>
      <p:sp>
        <p:nvSpPr>
          <p:cNvPr id="16" name="مستطيل 15"/>
          <p:cNvSpPr/>
          <p:nvPr/>
        </p:nvSpPr>
        <p:spPr>
          <a:xfrm>
            <a:off x="357158" y="2786058"/>
            <a:ext cx="1214446" cy="135732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cs typeface="Simplified Arabic" pitchFamily="2" charset="-78"/>
              </a:rPr>
              <a:t>ملكيّة الدولة</a:t>
            </a:r>
            <a:endParaRPr lang="ar-SA" sz="3200" b="1" dirty="0">
              <a:cs typeface="Simplified Arabic" pitchFamily="2" charset="-78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4" grpId="0" animBg="1"/>
      <p:bldP spid="15" grpId="0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مخطط انسيابي: معالجة متعاقبة 16"/>
          <p:cNvSpPr/>
          <p:nvPr/>
        </p:nvSpPr>
        <p:spPr>
          <a:xfrm>
            <a:off x="2214546" y="1071546"/>
            <a:ext cx="4429156" cy="2643206"/>
          </a:xfrm>
          <a:prstGeom prst="flowChartAlternateProcess">
            <a:avLst/>
          </a:prstGeom>
          <a:solidFill>
            <a:srgbClr val="FF0000"/>
          </a:solidFill>
          <a:scene3d>
            <a:camera prst="isometricOffAxis1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6600" dirty="0" smtClean="0">
                <a:solidFill>
                  <a:schemeClr val="bg1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مبدأ التملك</a:t>
            </a:r>
            <a:endParaRPr lang="ar-SA" sz="6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مخطط انسيابي: معالجة متعاقبة 16"/>
          <p:cNvSpPr/>
          <p:nvPr/>
        </p:nvSpPr>
        <p:spPr>
          <a:xfrm>
            <a:off x="642910" y="1071546"/>
            <a:ext cx="7643866" cy="2643206"/>
          </a:xfrm>
          <a:prstGeom prst="flowChartAlternateProcess">
            <a:avLst/>
          </a:prstGeom>
          <a:solidFill>
            <a:srgbClr val="7030A0"/>
          </a:solidFill>
          <a:ln>
            <a:solidFill>
              <a:srgbClr val="7030A0"/>
            </a:solidFill>
          </a:ln>
          <a:scene3d>
            <a:camera prst="perspectiveRelaxedModerately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6600" dirty="0" smtClean="0">
                <a:solidFill>
                  <a:srgbClr val="FFFF00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حب التملك = أمر فطري</a:t>
            </a:r>
            <a:endParaRPr lang="ar-SA" sz="6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428737"/>
            <a:ext cx="8229600" cy="4972064"/>
          </a:xfrm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pPr>
              <a:buNone/>
            </a:pPr>
            <a:endParaRPr lang="ar-SA" dirty="0" smtClean="0"/>
          </a:p>
          <a:p>
            <a:pPr algn="justLow">
              <a:buNone/>
            </a:pPr>
            <a:r>
              <a:rPr lang="ar-SA" sz="3600" b="1" dirty="0" smtClean="0"/>
              <a:t> {زُيِّنَ لِلنَّاسِ حُبُّ الشَّهَوَاتِ مِنَ النِّسَاء وَالْبَنِينَ وَالْقَنَاطِيرِ الْمُقَنطَرَةِ مِنَ الذَّهَبِ وَالْفِضَّةِ وَالْخَيْلِ الْمُسَوَّمَةِ وَالأَنْعَامِ وَالْحَرْثِ ذَلِكَ مَتَاعُ الْحَيَاةِ الدُّنْيَا وَاللّهُ عِندَهُ حُسْنُ الْمَآبِ }آل عمران14</a:t>
            </a:r>
            <a:endParaRPr lang="ar-SA" sz="3600" b="1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2653941"/>
          </a:xfrm>
        </p:spPr>
        <p:txBody>
          <a:bodyPr>
            <a:normAutofit/>
          </a:bodyPr>
          <a:lstStyle/>
          <a:p>
            <a:pPr>
              <a:buNone/>
            </a:pPr>
            <a:endParaRPr lang="ar-SA" sz="3600" b="1" dirty="0" smtClean="0">
              <a:cs typeface="Simplified Arabic" pitchFamily="2" charset="-78"/>
            </a:endParaRPr>
          </a:p>
          <a:p>
            <a:pPr>
              <a:buNone/>
            </a:pPr>
            <a:r>
              <a:rPr lang="ar-SA" sz="3600" b="1" dirty="0" smtClean="0">
                <a:solidFill>
                  <a:srgbClr val="7030A0"/>
                </a:solidFill>
                <a:cs typeface="Simplified Arabic" pitchFamily="2" charset="-78"/>
              </a:rPr>
              <a:t>قال - صلى الله عليه وسلم -: </a:t>
            </a:r>
          </a:p>
          <a:p>
            <a:pPr>
              <a:buNone/>
            </a:pPr>
            <a:r>
              <a:rPr lang="ar-SA" sz="3600" b="1" dirty="0" smtClean="0">
                <a:solidFill>
                  <a:srgbClr val="7030A0"/>
                </a:solidFill>
                <a:cs typeface="Simplified Arabic" pitchFamily="2" charset="-78"/>
              </a:rPr>
              <a:t>”لو كان لابن آدم واديان من مال لابتغى وادياً ثالثاً...“</a:t>
            </a:r>
            <a:endParaRPr lang="ar-SA" sz="3600" b="1" dirty="0">
              <a:solidFill>
                <a:srgbClr val="7030A0"/>
              </a:solidFill>
              <a:cs typeface="Simplified Arabic" pitchFamily="2" charset="-78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خطط انسيابي: معالجة معرّفة مسبقاً 4"/>
          <p:cNvSpPr/>
          <p:nvPr/>
        </p:nvSpPr>
        <p:spPr>
          <a:xfrm>
            <a:off x="0" y="0"/>
            <a:ext cx="9144000" cy="6858000"/>
          </a:xfrm>
          <a:prstGeom prst="flowChartPredefinedProcess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6600" b="1" dirty="0" smtClean="0">
                <a:cs typeface="AL-Battar" pitchFamily="2" charset="-78"/>
              </a:rPr>
              <a:t>موقف الشريعة الإسلامية من التملك</a:t>
            </a:r>
            <a:endParaRPr lang="ar-SA" sz="6600" b="1" dirty="0">
              <a:cs typeface="AL-Battar" pitchFamily="2" charset="-78"/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سهم للأسفل 2"/>
          <p:cNvSpPr/>
          <p:nvPr/>
        </p:nvSpPr>
        <p:spPr>
          <a:xfrm>
            <a:off x="857224" y="1428736"/>
            <a:ext cx="7786742" cy="5072098"/>
          </a:xfrm>
          <a:prstGeom prst="downArrow">
            <a:avLst>
              <a:gd name="adj1" fmla="val 91219"/>
              <a:gd name="adj2" fmla="val 26256"/>
            </a:avLst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13800" b="1" dirty="0" smtClean="0">
                <a:solidFill>
                  <a:srgbClr val="66FF66"/>
                </a:solidFill>
                <a:cs typeface="AL-Battar" pitchFamily="2" charset="-78"/>
              </a:rPr>
              <a:t>الإقـــــــــــــرار</a:t>
            </a:r>
          </a:p>
          <a:p>
            <a:pPr algn="ctr"/>
            <a:endParaRPr lang="ar-SA" dirty="0"/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وحدة نمطية">
  <a:themeElements>
    <a:clrScheme name="وحدة نمطية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وحدة نمطية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وحدة نمطية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85</TotalTime>
  <Words>250</Words>
  <PresentationFormat>عرض على الشاشة (3:4)‏</PresentationFormat>
  <Paragraphs>50</Paragraphs>
  <Slides>26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26</vt:i4>
      </vt:variant>
    </vt:vector>
  </HeadingPairs>
  <TitlesOfParts>
    <vt:vector size="27" baseType="lpstr">
      <vt:lpstr>وحدة نمطية</vt:lpstr>
      <vt:lpstr> أسس النظام  الاقتصادي الإسلامي</vt:lpstr>
      <vt:lpstr> الملكيّة  فــــي  الاقتصاد الإسلامي</vt:lpstr>
      <vt:lpstr>أنــــــــواع: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الشريحة 18</vt:lpstr>
      <vt:lpstr>الشريحة 19</vt:lpstr>
      <vt:lpstr>الشريحة 20</vt:lpstr>
      <vt:lpstr>خصائص الملكيّة الخاصة</vt:lpstr>
      <vt:lpstr>الشريحة 22</vt:lpstr>
      <vt:lpstr>الشريحة 23</vt:lpstr>
      <vt:lpstr>الشريحة 24</vt:lpstr>
      <vt:lpstr>الشريحة 25</vt:lpstr>
      <vt:lpstr>الشريحة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أسس النظام  الاقتصادي الإسلامي</dc:title>
  <cp:lastModifiedBy>user</cp:lastModifiedBy>
  <cp:revision>51</cp:revision>
  <dcterms:modified xsi:type="dcterms:W3CDTF">2013-04-15T22:22:14Z</dcterms:modified>
</cp:coreProperties>
</file>