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53"/>
  </p:notesMasterIdLst>
  <p:handoutMasterIdLst>
    <p:handoutMasterId r:id="rId54"/>
  </p:handoutMasterIdLst>
  <p:sldIdLst>
    <p:sldId id="267" r:id="rId5"/>
    <p:sldId id="268" r:id="rId6"/>
    <p:sldId id="329" r:id="rId7"/>
    <p:sldId id="269" r:id="rId8"/>
    <p:sldId id="278" r:id="rId9"/>
    <p:sldId id="328" r:id="rId10"/>
    <p:sldId id="279" r:id="rId11"/>
    <p:sldId id="280" r:id="rId12"/>
    <p:sldId id="281" r:id="rId13"/>
    <p:sldId id="282" r:id="rId14"/>
    <p:sldId id="283" r:id="rId15"/>
    <p:sldId id="284" r:id="rId16"/>
    <p:sldId id="285" r:id="rId17"/>
    <p:sldId id="271" r:id="rId18"/>
    <p:sldId id="272" r:id="rId19"/>
    <p:sldId id="273" r:id="rId20"/>
    <p:sldId id="299" r:id="rId21"/>
    <p:sldId id="300" r:id="rId22"/>
    <p:sldId id="274" r:id="rId23"/>
    <p:sldId id="275" r:id="rId24"/>
    <p:sldId id="276" r:id="rId25"/>
    <p:sldId id="277" r:id="rId26"/>
    <p:sldId id="327" r:id="rId27"/>
    <p:sldId id="286" r:id="rId28"/>
    <p:sldId id="301" r:id="rId29"/>
    <p:sldId id="326" r:id="rId30"/>
    <p:sldId id="312" r:id="rId31"/>
    <p:sldId id="314" r:id="rId32"/>
    <p:sldId id="316" r:id="rId33"/>
    <p:sldId id="319" r:id="rId34"/>
    <p:sldId id="313" r:id="rId35"/>
    <p:sldId id="324" r:id="rId36"/>
    <p:sldId id="315" r:id="rId37"/>
    <p:sldId id="325" r:id="rId38"/>
    <p:sldId id="317" r:id="rId39"/>
    <p:sldId id="318" r:id="rId40"/>
    <p:sldId id="303" r:id="rId41"/>
    <p:sldId id="304" r:id="rId42"/>
    <p:sldId id="305" r:id="rId43"/>
    <p:sldId id="320" r:id="rId44"/>
    <p:sldId id="321" r:id="rId45"/>
    <p:sldId id="323" r:id="rId46"/>
    <p:sldId id="306" r:id="rId47"/>
    <p:sldId id="307" r:id="rId48"/>
    <p:sldId id="308" r:id="rId49"/>
    <p:sldId id="309" r:id="rId50"/>
    <p:sldId id="310" r:id="rId51"/>
    <p:sldId id="311" r:id="rId52"/>
  </p:sldIdLst>
  <p:sldSz cx="9144000" cy="6858000" type="screen4x3"/>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kumimoji="1"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kumimoji="1"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kumimoji="1"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kumimoji="1"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kumimoji="1"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kumimoji="1"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kumimoji="1"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kumimoji="1" sz="2400" kern="1200">
        <a:solidFill>
          <a:schemeClr val="tx1"/>
        </a:solidFill>
        <a:latin typeface="Times New Roman" pitchFamily="18"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FF66"/>
    <a:srgbClr val="FFCC00"/>
    <a:srgbClr val="00FF00"/>
    <a:srgbClr val="00CC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00" autoAdjust="0"/>
    <p:restoredTop sz="94727" autoAdjust="0"/>
  </p:normalViewPr>
  <p:slideViewPr>
    <p:cSldViewPr>
      <p:cViewPr varScale="1">
        <p:scale>
          <a:sx n="67" d="100"/>
          <a:sy n="67" d="100"/>
        </p:scale>
        <p:origin x="-170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6" d="100"/>
          <a:sy n="56" d="100"/>
        </p:scale>
        <p:origin x="-2886"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3074"/>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kumimoji="0" sz="1200">
                <a:latin typeface="Times New Roman" charset="0"/>
                <a:cs typeface="Times New Roman" charset="0"/>
              </a:defRPr>
            </a:lvl1pPr>
          </a:lstStyle>
          <a:p>
            <a:pPr>
              <a:defRPr/>
            </a:pPr>
            <a:endParaRPr lang="en-US"/>
          </a:p>
        </p:txBody>
      </p:sp>
      <p:sp>
        <p:nvSpPr>
          <p:cNvPr id="15363" name="Rectangle 3075"/>
          <p:cNvSpPr>
            <a:spLocks noGrp="1" noChangeArrowheads="1"/>
          </p:cNvSpPr>
          <p:nvPr>
            <p:ph type="dt" sz="quarter" idx="1"/>
          </p:nvPr>
        </p:nvSpPr>
        <p:spPr bwMode="auto">
          <a:xfrm>
            <a:off x="388620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kumimoji="0" sz="1200">
                <a:latin typeface="Times New Roman" charset="0"/>
                <a:cs typeface="Times New Roman" charset="0"/>
              </a:defRPr>
            </a:lvl1pPr>
          </a:lstStyle>
          <a:p>
            <a:pPr>
              <a:defRPr/>
            </a:pPr>
            <a:endParaRPr lang="en-US"/>
          </a:p>
        </p:txBody>
      </p:sp>
      <p:sp>
        <p:nvSpPr>
          <p:cNvPr id="15364" name="Rectangle 3076"/>
          <p:cNvSpPr>
            <a:spLocks noGrp="1" noChangeArrowheads="1"/>
          </p:cNvSpPr>
          <p:nvPr>
            <p:ph type="ftr" sz="quarter" idx="2"/>
          </p:nvPr>
        </p:nvSpPr>
        <p:spPr bwMode="auto">
          <a:xfrm>
            <a:off x="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kumimoji="0" sz="1200">
                <a:latin typeface="Times New Roman" charset="0"/>
                <a:cs typeface="Times New Roman" charset="0"/>
              </a:defRPr>
            </a:lvl1pPr>
          </a:lstStyle>
          <a:p>
            <a:pPr>
              <a:defRPr/>
            </a:pPr>
            <a:endParaRPr lang="en-US"/>
          </a:p>
        </p:txBody>
      </p:sp>
      <p:sp>
        <p:nvSpPr>
          <p:cNvPr id="15365" name="Rectangle 3077"/>
          <p:cNvSpPr>
            <a:spLocks noGrp="1" noChangeArrowheads="1"/>
          </p:cNvSpPr>
          <p:nvPr>
            <p:ph type="sldNum" sz="quarter" idx="3"/>
          </p:nvPr>
        </p:nvSpPr>
        <p:spPr bwMode="auto">
          <a:xfrm>
            <a:off x="388620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kumimoji="0" sz="1200">
                <a:latin typeface="Times New Roman" charset="0"/>
                <a:cs typeface="Times New Roman" charset="0"/>
              </a:defRPr>
            </a:lvl1pPr>
          </a:lstStyle>
          <a:p>
            <a:pPr>
              <a:defRPr/>
            </a:pPr>
            <a:fld id="{3A2BFFA6-F8B3-419D-AB45-DFFA68293DB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1026"/>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kumimoji="0" sz="1200">
                <a:latin typeface="Times New Roman" charset="0"/>
                <a:cs typeface="Times New Roman" charset="0"/>
              </a:defRPr>
            </a:lvl1pPr>
          </a:lstStyle>
          <a:p>
            <a:pPr>
              <a:defRPr/>
            </a:pPr>
            <a:endParaRPr lang="en-US"/>
          </a:p>
        </p:txBody>
      </p:sp>
      <p:sp>
        <p:nvSpPr>
          <p:cNvPr id="17411" name="Rectangle 1027"/>
          <p:cNvSpPr>
            <a:spLocks noGrp="1" noChangeArrowheads="1"/>
          </p:cNvSpPr>
          <p:nvPr>
            <p:ph type="dt" idx="1"/>
          </p:nvPr>
        </p:nvSpPr>
        <p:spPr bwMode="auto">
          <a:xfrm>
            <a:off x="388620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kumimoji="0" sz="1200">
                <a:latin typeface="Times New Roman" charset="0"/>
                <a:cs typeface="Times New Roman" charset="0"/>
              </a:defRPr>
            </a:lvl1pPr>
          </a:lstStyle>
          <a:p>
            <a:pPr>
              <a:defRPr/>
            </a:pPr>
            <a:endParaRPr lang="en-US"/>
          </a:p>
        </p:txBody>
      </p:sp>
      <p:sp>
        <p:nvSpPr>
          <p:cNvPr id="4608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7413" name="Rectangle 1029"/>
          <p:cNvSpPr>
            <a:spLocks noGrp="1" noChangeArrowheads="1"/>
          </p:cNvSpPr>
          <p:nvPr>
            <p:ph type="body" sz="quarter" idx="3"/>
          </p:nvPr>
        </p:nvSpPr>
        <p:spPr bwMode="auto">
          <a:xfrm>
            <a:off x="914400" y="4343400"/>
            <a:ext cx="5029200" cy="41148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4" name="Rectangle 1030"/>
          <p:cNvSpPr>
            <a:spLocks noGrp="1" noChangeArrowheads="1"/>
          </p:cNvSpPr>
          <p:nvPr>
            <p:ph type="ftr" sz="quarter" idx="4"/>
          </p:nvPr>
        </p:nvSpPr>
        <p:spPr bwMode="auto">
          <a:xfrm>
            <a:off x="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kumimoji="0" sz="1200">
                <a:latin typeface="Times New Roman" charset="0"/>
                <a:cs typeface="Times New Roman" charset="0"/>
              </a:defRPr>
            </a:lvl1pPr>
          </a:lstStyle>
          <a:p>
            <a:pPr>
              <a:defRPr/>
            </a:pPr>
            <a:endParaRPr lang="en-US"/>
          </a:p>
        </p:txBody>
      </p:sp>
      <p:sp>
        <p:nvSpPr>
          <p:cNvPr id="17415" name="Rectangle 1031"/>
          <p:cNvSpPr>
            <a:spLocks noGrp="1" noChangeArrowheads="1"/>
          </p:cNvSpPr>
          <p:nvPr>
            <p:ph type="sldNum" sz="quarter" idx="5"/>
          </p:nvPr>
        </p:nvSpPr>
        <p:spPr bwMode="auto">
          <a:xfrm>
            <a:off x="388620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kumimoji="0" sz="1200">
                <a:latin typeface="Times New Roman" charset="0"/>
                <a:cs typeface="Times New Roman" charset="0"/>
              </a:defRPr>
            </a:lvl1pPr>
          </a:lstStyle>
          <a:p>
            <a:pPr>
              <a:defRPr/>
            </a:pPr>
            <a:fld id="{F7A0063E-37AF-426B-A966-ACDDD64E957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Times New Roman" charset="0"/>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Times New Roman" charset="0"/>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Times New Roman" charset="0"/>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Times New Roman" charset="0"/>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Times New Roman"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26"/>
          <p:cNvGrpSpPr>
            <a:grpSpLocks/>
          </p:cNvGrpSpPr>
          <p:nvPr/>
        </p:nvGrpSpPr>
        <p:grpSpPr bwMode="auto">
          <a:xfrm>
            <a:off x="-7758113" y="1463675"/>
            <a:ext cx="16902113" cy="10795000"/>
            <a:chOff x="-4887" y="922"/>
            <a:chExt cx="10647" cy="6800"/>
          </a:xfrm>
        </p:grpSpPr>
        <p:sp>
          <p:nvSpPr>
            <p:cNvPr id="5" name="Freeform 1027"/>
            <p:cNvSpPr>
              <a:spLocks/>
            </p:cNvSpPr>
            <p:nvPr/>
          </p:nvSpPr>
          <p:spPr bwMode="auto">
            <a:xfrm>
              <a:off x="2061" y="1707"/>
              <a:ext cx="3699" cy="2613"/>
            </a:xfrm>
            <a:custGeom>
              <a:avLst/>
              <a:gdLst/>
              <a:ahLst/>
              <a:cxnLst>
                <a:cxn ang="0">
                  <a:pos x="1523" y="2611"/>
                </a:cxn>
                <a:cxn ang="0">
                  <a:pos x="3698" y="2612"/>
                </a:cxn>
                <a:cxn ang="0">
                  <a:pos x="3698" y="2228"/>
                </a:cxn>
                <a:cxn ang="0">
                  <a:pos x="0" y="0"/>
                </a:cxn>
                <a:cxn ang="0">
                  <a:pos x="160" y="118"/>
                </a:cxn>
                <a:cxn ang="0">
                  <a:pos x="292" y="219"/>
                </a:cxn>
                <a:cxn ang="0">
                  <a:pos x="441" y="347"/>
                </a:cxn>
                <a:cxn ang="0">
                  <a:pos x="585" y="482"/>
                </a:cxn>
                <a:cxn ang="0">
                  <a:pos x="796" y="711"/>
                </a:cxn>
                <a:cxn ang="0">
                  <a:pos x="983" y="955"/>
                </a:cxn>
                <a:cxn ang="0">
                  <a:pos x="1119" y="1168"/>
                </a:cxn>
                <a:cxn ang="0">
                  <a:pos x="1238" y="1388"/>
                </a:cxn>
                <a:cxn ang="0">
                  <a:pos x="1331" y="1608"/>
                </a:cxn>
                <a:cxn ang="0">
                  <a:pos x="1400" y="1809"/>
                </a:cxn>
                <a:cxn ang="0">
                  <a:pos x="1447" y="1979"/>
                </a:cxn>
                <a:cxn ang="0">
                  <a:pos x="1490" y="2190"/>
                </a:cxn>
                <a:cxn ang="0">
                  <a:pos x="1511" y="2374"/>
                </a:cxn>
                <a:cxn ang="0">
                  <a:pos x="1523" y="2611"/>
                </a:cxn>
              </a:cxnLst>
              <a:rect l="0" t="0" r="r" b="b"/>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chemeClr val="folHlink">
                    <a:gamma/>
                    <a:shade val="46275"/>
                    <a:invGamma/>
                  </a:schemeClr>
                </a:gs>
                <a:gs pos="100000">
                  <a:schemeClr val="folHlink"/>
                </a:gs>
              </a:gsLst>
              <a:lin ang="0" scaled="1"/>
            </a:gradFill>
            <a:ln w="9525">
              <a:noFill/>
              <a:round/>
              <a:headEnd type="none" w="sm" len="sm"/>
              <a:tailEnd type="none" w="sm" len="sm"/>
            </a:ln>
            <a:effectLst/>
          </p:spPr>
          <p:txBody>
            <a:bodyPr/>
            <a:lstStyle/>
            <a:p>
              <a:pPr>
                <a:defRPr/>
              </a:pPr>
              <a:endParaRPr lang="en-US">
                <a:latin typeface="Times New Roman" charset="0"/>
                <a:cs typeface="Times New Roman" charset="0"/>
              </a:endParaRPr>
            </a:p>
          </p:txBody>
        </p:sp>
        <p:sp>
          <p:nvSpPr>
            <p:cNvPr id="6" name="Arc 1028"/>
            <p:cNvSpPr>
              <a:spLocks/>
            </p:cNvSpPr>
            <p:nvPr/>
          </p:nvSpPr>
          <p:spPr bwMode="auto">
            <a:xfrm>
              <a:off x="-4887" y="922"/>
              <a:ext cx="8474" cy="6800"/>
            </a:xfrm>
            <a:custGeom>
              <a:avLst/>
              <a:gdLst>
                <a:gd name="G0" fmla="+- 21600 0 0"/>
                <a:gd name="G1" fmla="+- 21600 0 0"/>
                <a:gd name="G2" fmla="+- 21600 0 0"/>
                <a:gd name="T0" fmla="*/ 43200 w 43200"/>
                <a:gd name="T1" fmla="*/ 21600 h 43200"/>
                <a:gd name="T2" fmla="*/ 24979 w 43200"/>
                <a:gd name="T3" fmla="*/ 266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0" y="9670"/>
                    <a:pt x="9670" y="0"/>
                    <a:pt x="21600" y="0"/>
                  </a:cubicBezTo>
                  <a:cubicBezTo>
                    <a:pt x="22731" y="-1"/>
                    <a:pt x="23861" y="88"/>
                    <a:pt x="24979" y="265"/>
                  </a:cubicBezTo>
                </a:path>
                <a:path w="43200" h="43200" stroke="0" extrusionOk="0">
                  <a:moveTo>
                    <a:pt x="43200" y="21600"/>
                  </a:moveTo>
                  <a:cubicBezTo>
                    <a:pt x="43200" y="33529"/>
                    <a:pt x="33529" y="43200"/>
                    <a:pt x="21600" y="43200"/>
                  </a:cubicBezTo>
                  <a:cubicBezTo>
                    <a:pt x="9670" y="43200"/>
                    <a:pt x="0" y="33529"/>
                    <a:pt x="0" y="21600"/>
                  </a:cubicBezTo>
                  <a:cubicBezTo>
                    <a:pt x="0" y="9670"/>
                    <a:pt x="9670" y="0"/>
                    <a:pt x="21600" y="0"/>
                  </a:cubicBezTo>
                  <a:cubicBezTo>
                    <a:pt x="22731" y="-1"/>
                    <a:pt x="23861" y="88"/>
                    <a:pt x="24979" y="265"/>
                  </a:cubicBezTo>
                  <a:lnTo>
                    <a:pt x="21600" y="21600"/>
                  </a:lnTo>
                  <a:close/>
                </a:path>
              </a:pathLst>
            </a:custGeom>
            <a:noFill/>
            <a:ln w="12700" cap="sq">
              <a:solidFill>
                <a:schemeClr val="folHlink"/>
              </a:solidFill>
              <a:round/>
              <a:headEnd type="none" w="sm" len="sm"/>
              <a:tailEnd type="none" w="sm" len="sm"/>
            </a:ln>
            <a:effectLst/>
          </p:spPr>
          <p:txBody>
            <a:bodyPr/>
            <a:lstStyle/>
            <a:p>
              <a:pPr>
                <a:defRPr/>
              </a:pPr>
              <a:endParaRPr lang="en-US">
                <a:latin typeface="Times New Roman" charset="0"/>
                <a:cs typeface="Times New Roman" charset="0"/>
              </a:endParaRPr>
            </a:p>
          </p:txBody>
        </p:sp>
      </p:grpSp>
      <p:sp>
        <p:nvSpPr>
          <p:cNvPr id="20485" name="Rectangle 1029"/>
          <p:cNvSpPr>
            <a:spLocks noGrp="1" noChangeArrowheads="1"/>
          </p:cNvSpPr>
          <p:nvPr>
            <p:ph type="ctrTitle" sz="quarter"/>
          </p:nvPr>
        </p:nvSpPr>
        <p:spPr>
          <a:xfrm>
            <a:off x="1293813" y="762000"/>
            <a:ext cx="7772400" cy="1143000"/>
          </a:xfrm>
        </p:spPr>
        <p:txBody>
          <a:bodyPr anchor="b"/>
          <a:lstStyle>
            <a:lvl1pPr>
              <a:defRPr/>
            </a:lvl1pPr>
          </a:lstStyle>
          <a:p>
            <a:r>
              <a:rPr lang="en-US" smtClean="0"/>
              <a:t>Click to edit Master title style</a:t>
            </a:r>
            <a:endParaRPr lang="en-US"/>
          </a:p>
        </p:txBody>
      </p:sp>
      <p:sp>
        <p:nvSpPr>
          <p:cNvPr id="20486" name="Rectangle 1030"/>
          <p:cNvSpPr>
            <a:spLocks noGrp="1" noChangeArrowheads="1"/>
          </p:cNvSpPr>
          <p:nvPr>
            <p:ph type="subTitle" sz="quarter" idx="1"/>
          </p:nvPr>
        </p:nvSpPr>
        <p:spPr>
          <a:xfrm>
            <a:off x="3429000" y="2085975"/>
            <a:ext cx="5638800" cy="1038225"/>
          </a:xfrm>
        </p:spPr>
        <p:txBody>
          <a:bodyPr lIns="92075" rIns="92075"/>
          <a:lstStyle>
            <a:lvl1pPr marL="0" indent="0">
              <a:lnSpc>
                <a:spcPct val="70000"/>
              </a:lnSpc>
              <a:buFont typeface="Wingdings" pitchFamily="2" charset="2"/>
              <a:buNone/>
              <a:defRPr/>
            </a:lvl1pPr>
          </a:lstStyle>
          <a:p>
            <a:r>
              <a:rPr lang="en-US" smtClean="0"/>
              <a:t>Click to edit Master subtitle style</a:t>
            </a:r>
            <a:endParaRPr lang="en-US"/>
          </a:p>
        </p:txBody>
      </p:sp>
      <p:sp>
        <p:nvSpPr>
          <p:cNvPr id="7" name="Rectangle 1031"/>
          <p:cNvSpPr>
            <a:spLocks noGrp="1" noChangeArrowheads="1"/>
          </p:cNvSpPr>
          <p:nvPr>
            <p:ph type="dt" sz="quarter" idx="10"/>
          </p:nvPr>
        </p:nvSpPr>
        <p:spPr/>
        <p:txBody>
          <a:bodyPr/>
          <a:lstStyle>
            <a:lvl1pPr>
              <a:defRPr/>
            </a:lvl1pPr>
          </a:lstStyle>
          <a:p>
            <a:pPr>
              <a:defRPr/>
            </a:pPr>
            <a:endParaRPr lang="en-US"/>
          </a:p>
        </p:txBody>
      </p:sp>
      <p:sp>
        <p:nvSpPr>
          <p:cNvPr id="8" name="Rectangle 1032"/>
          <p:cNvSpPr>
            <a:spLocks noGrp="1" noChangeArrowheads="1"/>
          </p:cNvSpPr>
          <p:nvPr>
            <p:ph type="ftr" sz="quarter" idx="11"/>
          </p:nvPr>
        </p:nvSpPr>
        <p:spPr>
          <a:xfrm>
            <a:off x="1295400" y="6365875"/>
            <a:ext cx="4267200" cy="457200"/>
          </a:xfrm>
        </p:spPr>
        <p:txBody>
          <a:bodyPr/>
          <a:lstStyle>
            <a:lvl1pPr>
              <a:defRPr/>
            </a:lvl1pPr>
          </a:lstStyle>
          <a:p>
            <a:pPr>
              <a:defRPr/>
            </a:pPr>
            <a:endParaRPr lang="en-US"/>
          </a:p>
        </p:txBody>
      </p:sp>
      <p:sp>
        <p:nvSpPr>
          <p:cNvPr id="9" name="Rectangle 1033"/>
          <p:cNvSpPr>
            <a:spLocks noGrp="1" noChangeArrowheads="1"/>
          </p:cNvSpPr>
          <p:nvPr>
            <p:ph type="sldNum" sz="quarter" idx="12"/>
          </p:nvPr>
        </p:nvSpPr>
        <p:spPr/>
        <p:txBody>
          <a:bodyPr/>
          <a:lstStyle>
            <a:lvl2pPr lvl="1">
              <a:defRPr>
                <a:latin typeface="+mn-lt"/>
              </a:defRPr>
            </a:lvl2pPr>
          </a:lstStyle>
          <a:p>
            <a:pPr lvl="1">
              <a:defRPr/>
            </a:pPr>
            <a:fld id="{70F5EA5A-30A2-4B4E-B0F2-3B277B0D7AE9}" type="slidenum">
              <a:rPr lang="en-US"/>
              <a:pPr lvl="1">
                <a:defRPr/>
              </a:pPr>
              <a:t>‹#›</a:t>
            </a:fld>
            <a:endParaRPr lang="en-US"/>
          </a:p>
        </p:txBody>
      </p:sp>
    </p:spTree>
  </p:cSld>
  <p:clrMapOvr>
    <a:masterClrMapping/>
  </p:clrMapOvr>
  <p:transition>
    <p:wipe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2pPr lvl="1">
              <a:defRPr/>
            </a:lvl2pPr>
          </a:lstStyle>
          <a:p>
            <a:pPr lvl="1">
              <a:defRPr/>
            </a:pPr>
            <a:fld id="{3A191C0F-E8A9-4BB0-9A36-F9BBAA012F13}" type="slidenum">
              <a:rPr lang="en-US"/>
              <a:pPr lvl="1">
                <a:defRPr/>
              </a:pPr>
              <a:t>‹#›</a:t>
            </a:fld>
            <a:endParaRPr lang="en-US">
              <a:latin typeface="+mn-lt"/>
            </a:endParaRPr>
          </a:p>
        </p:txBody>
      </p:sp>
    </p:spTree>
  </p:cSld>
  <p:clrMapOvr>
    <a:masterClrMapping/>
  </p:clrMapOvr>
  <p:transition>
    <p:wipe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609600"/>
            <a:ext cx="20193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2625" y="609600"/>
            <a:ext cx="5908675"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2pPr lvl="1">
              <a:defRPr/>
            </a:lvl2pPr>
          </a:lstStyle>
          <a:p>
            <a:pPr lvl="1">
              <a:defRPr/>
            </a:pPr>
            <a:fld id="{D5EF948F-E706-41B5-9CD6-758D19E26744}" type="slidenum">
              <a:rPr lang="en-US"/>
              <a:pPr lvl="1">
                <a:defRPr/>
              </a:pPr>
              <a:t>‹#›</a:t>
            </a:fld>
            <a:endParaRPr lang="en-US">
              <a:latin typeface="+mn-lt"/>
            </a:endParaRPr>
          </a:p>
        </p:txBody>
      </p:sp>
    </p:spTree>
  </p:cSld>
  <p:clrMapOvr>
    <a:masterClrMapping/>
  </p:clrMapOvr>
  <p:transition>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2pPr lvl="1">
              <a:defRPr/>
            </a:lvl2pPr>
          </a:lstStyle>
          <a:p>
            <a:pPr lvl="1">
              <a:defRPr/>
            </a:pPr>
            <a:fld id="{7BA3C77B-4712-40BF-B080-F0D6FDFEE135}" type="slidenum">
              <a:rPr lang="en-US"/>
              <a:pPr lvl="1">
                <a:defRPr/>
              </a:pPr>
              <a:t>‹#›</a:t>
            </a:fld>
            <a:endParaRPr lang="en-US">
              <a:latin typeface="+mn-lt"/>
            </a:endParaRPr>
          </a:p>
        </p:txBody>
      </p:sp>
    </p:spTree>
  </p:cSld>
  <p:clrMapOvr>
    <a:masterClrMapping/>
  </p:clrMapOvr>
  <p:transition>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2pPr lvl="1">
              <a:defRPr/>
            </a:lvl2pPr>
          </a:lstStyle>
          <a:p>
            <a:pPr lvl="1">
              <a:defRPr/>
            </a:pPr>
            <a:fld id="{D2A66D77-3939-441F-AEA3-7A4CBDF4BAE0}" type="slidenum">
              <a:rPr lang="en-US"/>
              <a:pPr lvl="1">
                <a:defRPr/>
              </a:pPr>
              <a:t>‹#›</a:t>
            </a:fld>
            <a:endParaRPr lang="en-US">
              <a:latin typeface="+mn-lt"/>
            </a:endParaRPr>
          </a:p>
        </p:txBody>
      </p:sp>
    </p:spTree>
  </p:cSld>
  <p:clrMapOvr>
    <a:masterClrMapping/>
  </p:clrMapOvr>
  <p:transition>
    <p:wipe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2625"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2pPr lvl="1">
              <a:defRPr/>
            </a:lvl2pPr>
          </a:lstStyle>
          <a:p>
            <a:pPr lvl="1">
              <a:defRPr/>
            </a:pPr>
            <a:fld id="{E3B161B1-9E6E-43FA-A32C-DE1CD79D8ABA}" type="slidenum">
              <a:rPr lang="en-US"/>
              <a:pPr lvl="1">
                <a:defRPr/>
              </a:pPr>
              <a:t>‹#›</a:t>
            </a:fld>
            <a:endParaRPr lang="en-US">
              <a:latin typeface="+mn-lt"/>
            </a:endParaRPr>
          </a:p>
        </p:txBody>
      </p:sp>
    </p:spTree>
  </p:cSld>
  <p:clrMapOvr>
    <a:masterClrMapping/>
  </p:clrMapOvr>
  <p:transition>
    <p:wipe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2pPr lvl="1">
              <a:defRPr/>
            </a:lvl2pPr>
          </a:lstStyle>
          <a:p>
            <a:pPr lvl="1">
              <a:defRPr/>
            </a:pPr>
            <a:fld id="{7C2EF92C-D680-4192-B528-A392812B560E}" type="slidenum">
              <a:rPr lang="en-US"/>
              <a:pPr lvl="1">
                <a:defRPr/>
              </a:pPr>
              <a:t>‹#›</a:t>
            </a:fld>
            <a:endParaRPr lang="en-US">
              <a:latin typeface="+mn-lt"/>
            </a:endParaRPr>
          </a:p>
        </p:txBody>
      </p:sp>
    </p:spTree>
  </p:cSld>
  <p:clrMapOvr>
    <a:masterClrMapping/>
  </p:clrMapOvr>
  <p:transition>
    <p:wipe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2pPr lvl="1">
              <a:defRPr/>
            </a:lvl2pPr>
          </a:lstStyle>
          <a:p>
            <a:pPr lvl="1">
              <a:defRPr/>
            </a:pPr>
            <a:fld id="{830F2DE0-2F53-4297-BFAB-4B79288B8BED}" type="slidenum">
              <a:rPr lang="en-US"/>
              <a:pPr lvl="1">
                <a:defRPr/>
              </a:pPr>
              <a:t>‹#›</a:t>
            </a:fld>
            <a:endParaRPr lang="en-US">
              <a:latin typeface="+mn-lt"/>
            </a:endParaRPr>
          </a:p>
        </p:txBody>
      </p:sp>
    </p:spTree>
  </p:cSld>
  <p:clrMapOvr>
    <a:masterClrMapping/>
  </p:clrMapOvr>
  <p:transition>
    <p:wipe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2pPr lvl="1">
              <a:defRPr/>
            </a:lvl2pPr>
          </a:lstStyle>
          <a:p>
            <a:pPr lvl="1">
              <a:defRPr/>
            </a:pPr>
            <a:fld id="{3D4F03F5-5803-496E-A21A-2AE1EB6BCEC1}" type="slidenum">
              <a:rPr lang="en-US"/>
              <a:pPr lvl="1">
                <a:defRPr/>
              </a:pPr>
              <a:t>‹#›</a:t>
            </a:fld>
            <a:endParaRPr lang="en-US">
              <a:latin typeface="+mn-lt"/>
            </a:endParaRPr>
          </a:p>
        </p:txBody>
      </p:sp>
    </p:spTree>
  </p:cSld>
  <p:clrMapOvr>
    <a:masterClrMapping/>
  </p:clrMapOvr>
  <p:transition>
    <p:wipe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2pPr lvl="1">
              <a:defRPr/>
            </a:lvl2pPr>
          </a:lstStyle>
          <a:p>
            <a:pPr lvl="1">
              <a:defRPr/>
            </a:pPr>
            <a:fld id="{DBC0FBA3-E555-4868-9300-3633C4863B63}" type="slidenum">
              <a:rPr lang="en-US"/>
              <a:pPr lvl="1">
                <a:defRPr/>
              </a:pPr>
              <a:t>‹#›</a:t>
            </a:fld>
            <a:endParaRPr lang="en-US">
              <a:latin typeface="+mn-lt"/>
            </a:endParaRPr>
          </a:p>
        </p:txBody>
      </p:sp>
    </p:spTree>
  </p:cSld>
  <p:clrMapOvr>
    <a:masterClrMapping/>
  </p:clrMapOvr>
  <p:transition>
    <p:wipe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2pPr lvl="1">
              <a:defRPr/>
            </a:lvl2pPr>
          </a:lstStyle>
          <a:p>
            <a:pPr lvl="1">
              <a:defRPr/>
            </a:pPr>
            <a:fld id="{075CBEAF-83D9-497D-9D99-EC88C90ED520}" type="slidenum">
              <a:rPr lang="en-US"/>
              <a:pPr lvl="1">
                <a:defRPr/>
              </a:pPr>
              <a:t>‹#›</a:t>
            </a:fld>
            <a:endParaRPr lang="en-US">
              <a:latin typeface="+mn-lt"/>
            </a:endParaRPr>
          </a:p>
        </p:txBody>
      </p:sp>
    </p:spTree>
  </p:cSld>
  <p:clrMapOvr>
    <a:masterClrMapping/>
  </p:clrMapOvr>
  <p:transition>
    <p:wipe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026" name="Group 2050"/>
          <p:cNvGrpSpPr>
            <a:grpSpLocks/>
          </p:cNvGrpSpPr>
          <p:nvPr/>
        </p:nvGrpSpPr>
        <p:grpSpPr bwMode="auto">
          <a:xfrm>
            <a:off x="-8405813" y="4763"/>
            <a:ext cx="17538701" cy="13690600"/>
            <a:chOff x="-5295" y="3"/>
            <a:chExt cx="11048" cy="8624"/>
          </a:xfrm>
        </p:grpSpPr>
        <p:sp>
          <p:nvSpPr>
            <p:cNvPr id="19459" name="Freeform 2051"/>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folHlink">
                    <a:gamma/>
                    <a:shade val="46275"/>
                    <a:invGamma/>
                  </a:schemeClr>
                </a:gs>
                <a:gs pos="100000">
                  <a:schemeClr val="folHlink"/>
                </a:gs>
              </a:gsLst>
              <a:lin ang="0" scaled="1"/>
            </a:gradFill>
            <a:ln w="9525">
              <a:noFill/>
              <a:round/>
              <a:headEnd type="none" w="sm" len="sm"/>
              <a:tailEnd type="none" w="sm" len="sm"/>
            </a:ln>
            <a:effectLst/>
          </p:spPr>
          <p:txBody>
            <a:bodyPr/>
            <a:lstStyle/>
            <a:p>
              <a:pPr>
                <a:defRPr/>
              </a:pPr>
              <a:endParaRPr lang="en-US">
                <a:latin typeface="Times New Roman" charset="0"/>
                <a:cs typeface="Times New Roman" charset="0"/>
              </a:endParaRPr>
            </a:p>
          </p:txBody>
        </p:sp>
        <p:sp>
          <p:nvSpPr>
            <p:cNvPr id="19460" name="Arc 2052"/>
            <p:cNvSpPr>
              <a:spLocks/>
            </p:cNvSpPr>
            <p:nvPr/>
          </p:nvSpPr>
          <p:spPr bwMode="auto">
            <a:xfrm>
              <a:off x="-5295" y="3"/>
              <a:ext cx="10596" cy="8624"/>
            </a:xfrm>
            <a:custGeom>
              <a:avLst/>
              <a:gdLst>
                <a:gd name="G0" fmla="+- 21600 0 0"/>
                <a:gd name="G1" fmla="+- 21600 0 0"/>
                <a:gd name="G2" fmla="+- 21600 0 0"/>
                <a:gd name="T0" fmla="*/ 43200 w 43200"/>
                <a:gd name="T1" fmla="*/ 21600 h 43200"/>
                <a:gd name="T2" fmla="*/ 21600 w 43200"/>
                <a:gd name="T3" fmla="*/ 0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1" y="9670"/>
                    <a:pt x="9670" y="0"/>
                    <a:pt x="21599" y="0"/>
                  </a:cubicBezTo>
                </a:path>
                <a:path w="43200" h="43200" stroke="0" extrusionOk="0">
                  <a:moveTo>
                    <a:pt x="43200" y="21600"/>
                  </a:moveTo>
                  <a:cubicBezTo>
                    <a:pt x="43200" y="33529"/>
                    <a:pt x="33529" y="43200"/>
                    <a:pt x="21600" y="43200"/>
                  </a:cubicBezTo>
                  <a:cubicBezTo>
                    <a:pt x="9670" y="43200"/>
                    <a:pt x="0" y="33529"/>
                    <a:pt x="0" y="21600"/>
                  </a:cubicBezTo>
                  <a:cubicBezTo>
                    <a:pt x="-1" y="9670"/>
                    <a:pt x="9670" y="0"/>
                    <a:pt x="21599" y="0"/>
                  </a:cubicBezTo>
                  <a:lnTo>
                    <a:pt x="21600" y="21600"/>
                  </a:lnTo>
                  <a:close/>
                </a:path>
              </a:pathLst>
            </a:custGeom>
            <a:noFill/>
            <a:ln w="12700" cap="sq">
              <a:solidFill>
                <a:schemeClr val="folHlink"/>
              </a:solidFill>
              <a:round/>
              <a:headEnd type="none" w="sm" len="sm"/>
              <a:tailEnd type="none" w="sm" len="sm"/>
            </a:ln>
            <a:effectLst/>
          </p:spPr>
          <p:txBody>
            <a:bodyPr/>
            <a:lstStyle/>
            <a:p>
              <a:pPr>
                <a:defRPr/>
              </a:pPr>
              <a:endParaRPr lang="en-US">
                <a:latin typeface="Times New Roman" charset="0"/>
                <a:cs typeface="Times New Roman" charset="0"/>
              </a:endParaRPr>
            </a:p>
          </p:txBody>
        </p:sp>
      </p:grpSp>
      <p:sp>
        <p:nvSpPr>
          <p:cNvPr id="19461" name="Rectangle 2053"/>
          <p:cNvSpPr>
            <a:spLocks noGrp="1" noChangeArrowheads="1"/>
          </p:cNvSpPr>
          <p:nvPr>
            <p:ph type="title"/>
          </p:nvPr>
        </p:nvSpPr>
        <p:spPr bwMode="auto">
          <a:xfrm>
            <a:off x="682625" y="609600"/>
            <a:ext cx="8080375"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28" name="Rectangle 2054"/>
          <p:cNvSpPr>
            <a:spLocks noGrp="1" noChangeArrowheads="1"/>
          </p:cNvSpPr>
          <p:nvPr>
            <p:ph type="body" idx="1"/>
          </p:nvPr>
        </p:nvSpPr>
        <p:spPr bwMode="auto">
          <a:xfrm>
            <a:off x="682625" y="1981200"/>
            <a:ext cx="7772400" cy="4114800"/>
          </a:xfrm>
          <a:prstGeom prst="rect">
            <a:avLst/>
          </a:prstGeom>
          <a:noFill/>
          <a:ln w="9525">
            <a:noFill/>
            <a:miter lim="800000"/>
            <a:headEnd/>
            <a:tailEnd/>
          </a:ln>
        </p:spPr>
        <p:txBody>
          <a:bodyPr vert="horz" wrap="square" lIns="182562" tIns="46038" rIns="182562"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463" name="Rectangle 2055"/>
          <p:cNvSpPr>
            <a:spLocks noGrp="1" noChangeArrowheads="1"/>
          </p:cNvSpPr>
          <p:nvPr>
            <p:ph type="dt" sz="half" idx="2"/>
          </p:nvPr>
        </p:nvSpPr>
        <p:spPr bwMode="auto">
          <a:xfrm>
            <a:off x="7215188" y="6442075"/>
            <a:ext cx="1905000" cy="3810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kumimoji="0" sz="1400">
                <a:latin typeface="Times New Roman" charset="0"/>
                <a:cs typeface="Times New Roman" charset="0"/>
              </a:defRPr>
            </a:lvl1pPr>
          </a:lstStyle>
          <a:p>
            <a:pPr>
              <a:defRPr/>
            </a:pPr>
            <a:endParaRPr lang="en-US"/>
          </a:p>
        </p:txBody>
      </p:sp>
      <p:sp>
        <p:nvSpPr>
          <p:cNvPr id="19464" name="Rectangle 2056"/>
          <p:cNvSpPr>
            <a:spLocks noGrp="1" noChangeArrowheads="1"/>
          </p:cNvSpPr>
          <p:nvPr>
            <p:ph type="ftr" sz="quarter" idx="3"/>
          </p:nvPr>
        </p:nvSpPr>
        <p:spPr bwMode="auto">
          <a:xfrm>
            <a:off x="682625" y="6365875"/>
            <a:ext cx="42672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kumimoji="0" sz="1400">
                <a:latin typeface="Times New Roman" charset="0"/>
                <a:cs typeface="Times New Roman" charset="0"/>
              </a:defRPr>
            </a:lvl1pPr>
          </a:lstStyle>
          <a:p>
            <a:pPr>
              <a:defRPr/>
            </a:pPr>
            <a:endParaRPr lang="en-US"/>
          </a:p>
        </p:txBody>
      </p:sp>
      <p:sp>
        <p:nvSpPr>
          <p:cNvPr id="19465" name="Rectangle 2057"/>
          <p:cNvSpPr>
            <a:spLocks noGrp="1" noChangeArrowheads="1"/>
          </p:cNvSpPr>
          <p:nvPr>
            <p:ph type="sldNum" sz="quarter" idx="4"/>
          </p:nvPr>
        </p:nvSpPr>
        <p:spPr bwMode="auto">
          <a:xfrm>
            <a:off x="7199313" y="6148388"/>
            <a:ext cx="1905000" cy="381000"/>
          </a:xfrm>
          <a:prstGeom prst="rect">
            <a:avLst/>
          </a:prstGeom>
          <a:noFill/>
          <a:ln w="9525">
            <a:noFill/>
            <a:miter lim="800000"/>
            <a:headEnd/>
            <a:tailEnd/>
          </a:ln>
          <a:effectLst/>
        </p:spPr>
        <p:txBody>
          <a:bodyPr vert="horz" wrap="none" lIns="92075" tIns="0" rIns="92075" bIns="0" numCol="1" anchor="b" anchorCtr="0" compatLnSpc="1">
            <a:prstTxWarp prst="textNoShape">
              <a:avLst/>
            </a:prstTxWarp>
          </a:bodyPr>
          <a:lstStyle>
            <a:lvl2pPr lvl="1" algn="r">
              <a:defRPr kumimoji="0" sz="1400">
                <a:latin typeface="+mj-lt"/>
                <a:cs typeface="Times New Roman" charset="0"/>
              </a:defRPr>
            </a:lvl2pPr>
          </a:lstStyle>
          <a:p>
            <a:pPr lvl="1">
              <a:defRPr/>
            </a:pPr>
            <a:fld id="{F1D109BB-5BD8-4737-A4EB-5E99B2FA2652}" type="slidenum">
              <a:rPr lang="en-US"/>
              <a:pPr lvl="1">
                <a:defRPr/>
              </a:pPr>
              <a:t>‹#›</a:t>
            </a:fld>
            <a:endParaRPr lang="en-US"/>
          </a:p>
        </p:txBody>
      </p:sp>
    </p:spTree>
  </p:cSld>
  <p:clrMap bg1="dk2" tx1="lt1" bg2="dk1" tx2="lt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ransition>
    <p:wipe dir="u"/>
  </p:transition>
  <p:txStyles>
    <p:titleStyle>
      <a:lvl1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2pPr>
      <a:lvl3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3pPr>
      <a:lvl4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4pPr>
      <a:lvl5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5pPr>
      <a:lvl6pPr marL="4572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6pPr>
      <a:lvl7pPr marL="9144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7pPr>
      <a:lvl8pPr marL="13716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8pPr>
      <a:lvl9pPr marL="18288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9pPr>
    </p:titleStyle>
    <p:bodyStyle>
      <a:lvl1pPr marL="342900" indent="-342900" algn="l" rtl="0" eaLnBrk="1" fontAlgn="base" hangingPunct="1">
        <a:lnSpc>
          <a:spcPct val="90000"/>
        </a:lnSpc>
        <a:spcBef>
          <a:spcPct val="20000"/>
        </a:spcBef>
        <a:spcAft>
          <a:spcPct val="0"/>
        </a:spcAft>
        <a:buClr>
          <a:schemeClr val="tx2"/>
        </a:buClr>
        <a:buSzPct val="75000"/>
        <a:buFont typeface="Wingdings" pitchFamily="2" charset="2"/>
        <a:buChar char="l"/>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800">
          <a:solidFill>
            <a:schemeClr val="tx1"/>
          </a:solidFill>
          <a:latin typeface="+mn-lt"/>
          <a:cs typeface="+mn-cs"/>
        </a:defRPr>
      </a:lvl2pPr>
      <a:lvl3pPr marL="1143000" indent="-228600" algn="l" rtl="0" eaLnBrk="1" fontAlgn="base" hangingPunct="1">
        <a:spcBef>
          <a:spcPct val="20000"/>
        </a:spcBef>
        <a:spcAft>
          <a:spcPct val="0"/>
        </a:spcAft>
        <a:buClr>
          <a:srgbClr val="00CCFF"/>
        </a:buClr>
        <a:buSzPct val="65000"/>
        <a:buFont typeface="Wingdings" pitchFamily="2" charset="2"/>
        <a:buChar char="l"/>
        <a:defRPr sz="2400">
          <a:solidFill>
            <a:schemeClr val="tx1"/>
          </a:solidFill>
          <a:latin typeface="+mn-lt"/>
          <a:cs typeface="+mn-cs"/>
        </a:defRPr>
      </a:lvl3pPr>
      <a:lvl4pPr marL="1600200" indent="-228600" algn="l" rtl="0" eaLnBrk="1" fontAlgn="base" hangingPunct="1">
        <a:spcBef>
          <a:spcPct val="20000"/>
        </a:spcBef>
        <a:spcAft>
          <a:spcPct val="0"/>
        </a:spcAft>
        <a:buClr>
          <a:schemeClr val="tx1"/>
        </a:buClr>
        <a:buChar char="–"/>
        <a:defRPr sz="2000">
          <a:solidFill>
            <a:schemeClr val="tx1"/>
          </a:solidFill>
          <a:latin typeface="+mn-lt"/>
          <a:cs typeface="+mn-cs"/>
        </a:defRPr>
      </a:lvl4pPr>
      <a:lvl5pPr marL="2057400" indent="-228600" algn="l" rtl="0" eaLnBrk="1" fontAlgn="base" hangingPunct="1">
        <a:spcBef>
          <a:spcPct val="20000"/>
        </a:spcBef>
        <a:spcAft>
          <a:spcPct val="0"/>
        </a:spcAft>
        <a:buClr>
          <a:schemeClr val="accent1"/>
        </a:buClr>
        <a:buChar char="•"/>
        <a:defRPr sz="2000">
          <a:solidFill>
            <a:schemeClr val="tx1"/>
          </a:solidFill>
          <a:latin typeface="+mn-lt"/>
          <a:cs typeface="+mn-cs"/>
        </a:defRPr>
      </a:lvl5pPr>
      <a:lvl6pPr marL="2514600" indent="-228600" algn="l" rtl="0" eaLnBrk="1" fontAlgn="base" hangingPunct="1">
        <a:spcBef>
          <a:spcPct val="20000"/>
        </a:spcBef>
        <a:spcAft>
          <a:spcPct val="0"/>
        </a:spcAft>
        <a:buClr>
          <a:schemeClr val="accent1"/>
        </a:buClr>
        <a:buChar char="•"/>
        <a:defRPr sz="2000">
          <a:solidFill>
            <a:schemeClr val="tx1"/>
          </a:solidFill>
          <a:latin typeface="+mn-lt"/>
          <a:cs typeface="+mn-cs"/>
        </a:defRPr>
      </a:lvl6pPr>
      <a:lvl7pPr marL="2971800" indent="-228600" algn="l" rtl="0" eaLnBrk="1" fontAlgn="base" hangingPunct="1">
        <a:spcBef>
          <a:spcPct val="20000"/>
        </a:spcBef>
        <a:spcAft>
          <a:spcPct val="0"/>
        </a:spcAft>
        <a:buClr>
          <a:schemeClr val="accent1"/>
        </a:buClr>
        <a:buChar char="•"/>
        <a:defRPr sz="2000">
          <a:solidFill>
            <a:schemeClr val="tx1"/>
          </a:solidFill>
          <a:latin typeface="+mn-lt"/>
          <a:cs typeface="+mn-cs"/>
        </a:defRPr>
      </a:lvl7pPr>
      <a:lvl8pPr marL="3429000" indent="-228600" algn="l" rtl="0" eaLnBrk="1" fontAlgn="base" hangingPunct="1">
        <a:spcBef>
          <a:spcPct val="20000"/>
        </a:spcBef>
        <a:spcAft>
          <a:spcPct val="0"/>
        </a:spcAft>
        <a:buClr>
          <a:schemeClr val="accent1"/>
        </a:buClr>
        <a:buChar char="•"/>
        <a:defRPr sz="2000">
          <a:solidFill>
            <a:schemeClr val="tx1"/>
          </a:solidFill>
          <a:latin typeface="+mn-lt"/>
          <a:cs typeface="+mn-cs"/>
        </a:defRPr>
      </a:lvl8pPr>
      <a:lvl9pPr marL="3886200" indent="-228600" algn="l" rtl="0" eaLnBrk="1" fontAlgn="base" hangingPunct="1">
        <a:spcBef>
          <a:spcPct val="20000"/>
        </a:spcBef>
        <a:spcAft>
          <a:spcPct val="0"/>
        </a:spcAft>
        <a:buClr>
          <a:schemeClr val="accent1"/>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4"/>
          <p:cNvSpPr>
            <a:spLocks noGrp="1" noChangeArrowheads="1"/>
          </p:cNvSpPr>
          <p:nvPr>
            <p:ph type="ctrTitle" sz="quarter"/>
          </p:nvPr>
        </p:nvSpPr>
        <p:spPr>
          <a:xfrm>
            <a:off x="762000" y="685800"/>
            <a:ext cx="7620000" cy="1905000"/>
          </a:xfrm>
        </p:spPr>
        <p:txBody>
          <a:bodyPr/>
          <a:lstStyle/>
          <a:p>
            <a:pPr algn="ctr" eaLnBrk="1" hangingPunct="1">
              <a:defRPr/>
            </a:pPr>
            <a:r>
              <a:rPr lang="ar-SA" sz="5400" b="1" dirty="0" smtClean="0">
                <a:solidFill>
                  <a:srgbClr val="FFFF00"/>
                </a:solidFill>
              </a:rPr>
              <a:t>أساسيات  تصنيف نباتات زهرية   222 نبت</a:t>
            </a:r>
            <a:endParaRPr lang="en-US" sz="5400" b="1" dirty="0">
              <a:solidFill>
                <a:srgbClr val="FFFF00"/>
              </a:solidFill>
            </a:endParaRPr>
          </a:p>
        </p:txBody>
      </p:sp>
      <p:sp>
        <p:nvSpPr>
          <p:cNvPr id="4101" name="Rectangle 5"/>
          <p:cNvSpPr>
            <a:spLocks noGrp="1" noChangeArrowheads="1"/>
          </p:cNvSpPr>
          <p:nvPr>
            <p:ph type="subTitle" sz="quarter" idx="1"/>
          </p:nvPr>
        </p:nvSpPr>
        <p:spPr>
          <a:xfrm>
            <a:off x="2514600" y="2895600"/>
            <a:ext cx="5638800" cy="457200"/>
          </a:xfrm>
        </p:spPr>
        <p:txBody>
          <a:bodyPr/>
          <a:lstStyle/>
          <a:p>
            <a:pPr algn="r" eaLnBrk="1" hangingPunct="1"/>
            <a:r>
              <a:rPr lang="ar-SA" smtClean="0"/>
              <a:t> د. نجاة عبد الوهاب بخاري</a:t>
            </a:r>
            <a:endParaRPr lang="en-US" smtClean="0"/>
          </a:p>
        </p:txBody>
      </p:sp>
      <p:sp>
        <p:nvSpPr>
          <p:cNvPr id="4" name="Rectangle 5"/>
          <p:cNvSpPr txBox="1">
            <a:spLocks noChangeArrowheads="1"/>
          </p:cNvSpPr>
          <p:nvPr/>
        </p:nvSpPr>
        <p:spPr bwMode="auto">
          <a:xfrm>
            <a:off x="1676400" y="3505200"/>
            <a:ext cx="6400800" cy="457200"/>
          </a:xfrm>
          <a:prstGeom prst="rect">
            <a:avLst/>
          </a:prstGeom>
          <a:noFill/>
          <a:ln w="9525">
            <a:noFill/>
            <a:miter lim="800000"/>
            <a:headEnd/>
            <a:tailEnd/>
          </a:ln>
          <a:effectLst/>
        </p:spPr>
        <p:txBody>
          <a:bodyPr lIns="92075" tIns="46038" rIns="92075" bIns="46038"/>
          <a:lstStyle/>
          <a:p>
            <a:pPr algn="r">
              <a:lnSpc>
                <a:spcPct val="70000"/>
              </a:lnSpc>
              <a:spcBef>
                <a:spcPct val="20000"/>
              </a:spcBef>
              <a:buClr>
                <a:schemeClr val="tx2"/>
              </a:buClr>
              <a:buSzPct val="75000"/>
              <a:buFont typeface="Wingdings" pitchFamily="2" charset="2"/>
              <a:buNone/>
              <a:defRPr/>
            </a:pPr>
            <a:r>
              <a:rPr kumimoji="0" lang="ar-SA" sz="3200" kern="0" dirty="0">
                <a:latin typeface="+mn-lt"/>
                <a:cs typeface="+mn-cs"/>
              </a:rPr>
              <a:t>قسم النبات والحياء الدقية – جامعة الملك سعود</a:t>
            </a:r>
            <a:endParaRPr kumimoji="0" lang="en-US" sz="3200" kern="0" dirty="0">
              <a:latin typeface="+mn-lt"/>
              <a:cs typeface="+mn-cs"/>
            </a:endParaRPr>
          </a:p>
        </p:txBody>
      </p:sp>
      <p:sp>
        <p:nvSpPr>
          <p:cNvPr id="5" name="Rectangle 5"/>
          <p:cNvSpPr txBox="1">
            <a:spLocks noChangeArrowheads="1"/>
          </p:cNvSpPr>
          <p:nvPr/>
        </p:nvSpPr>
        <p:spPr bwMode="auto">
          <a:xfrm>
            <a:off x="533400" y="5791200"/>
            <a:ext cx="2590800" cy="457200"/>
          </a:xfrm>
          <a:prstGeom prst="rect">
            <a:avLst/>
          </a:prstGeom>
          <a:noFill/>
          <a:ln w="9525">
            <a:noFill/>
            <a:miter lim="800000"/>
            <a:headEnd/>
            <a:tailEnd/>
          </a:ln>
          <a:effectLst/>
        </p:spPr>
        <p:txBody>
          <a:bodyPr lIns="92075" tIns="46038" rIns="92075" bIns="46038"/>
          <a:lstStyle/>
          <a:p>
            <a:pPr>
              <a:lnSpc>
                <a:spcPct val="70000"/>
              </a:lnSpc>
              <a:spcBef>
                <a:spcPct val="20000"/>
              </a:spcBef>
              <a:buClr>
                <a:schemeClr val="tx2"/>
              </a:buClr>
              <a:buSzPct val="75000"/>
              <a:buFont typeface="Wingdings" pitchFamily="2" charset="2"/>
              <a:buNone/>
              <a:defRPr/>
            </a:pPr>
            <a:r>
              <a:rPr kumimoji="0" lang="ar-SA" sz="3200" kern="0" dirty="0">
                <a:solidFill>
                  <a:srgbClr val="FFFF00"/>
                </a:solidFill>
                <a:latin typeface="+mn-lt"/>
                <a:cs typeface="+mn-cs"/>
              </a:rPr>
              <a:t>المحاضرة </a:t>
            </a:r>
            <a:r>
              <a:rPr kumimoji="0" lang="ar-SA" sz="3200" kern="0" dirty="0" smtClean="0">
                <a:solidFill>
                  <a:srgbClr val="FFFF00"/>
                </a:solidFill>
                <a:latin typeface="+mn-lt"/>
                <a:cs typeface="+mn-cs"/>
              </a:rPr>
              <a:t>السادسة</a:t>
            </a:r>
            <a:endParaRPr kumimoji="0" lang="en-US" sz="3200" kern="0" dirty="0">
              <a:solidFill>
                <a:srgbClr val="FFFF00"/>
              </a:solidFill>
              <a:latin typeface="+mn-lt"/>
              <a:cs typeface="+mn-cs"/>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wipe(down)">
                                      <p:cBhvr>
                                        <p:cTn id="7" dur="580">
                                          <p:stCondLst>
                                            <p:cond delay="0"/>
                                          </p:stCondLst>
                                        </p:cTn>
                                        <p:tgtEl>
                                          <p:spTgt spid="4100"/>
                                        </p:tgtEl>
                                      </p:cBhvr>
                                    </p:animEffect>
                                    <p:anim calcmode="lin" valueType="num">
                                      <p:cBhvr>
                                        <p:cTn id="8" dur="1822" tmFilter="0,0; 0.14,0.36; 0.43,0.73; 0.71,0.91; 1.0,1.0">
                                          <p:stCondLst>
                                            <p:cond delay="0"/>
                                          </p:stCondLst>
                                        </p:cTn>
                                        <p:tgtEl>
                                          <p:spTgt spid="4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4100"/>
                                        </p:tgtEl>
                                      </p:cBhvr>
                                      <p:to x="100000" y="60000"/>
                                    </p:animScale>
                                    <p:animScale>
                                      <p:cBhvr>
                                        <p:cTn id="14" dur="166" decel="50000">
                                          <p:stCondLst>
                                            <p:cond delay="676"/>
                                          </p:stCondLst>
                                        </p:cTn>
                                        <p:tgtEl>
                                          <p:spTgt spid="4100"/>
                                        </p:tgtEl>
                                      </p:cBhvr>
                                      <p:to x="100000" y="100000"/>
                                    </p:animScale>
                                    <p:animScale>
                                      <p:cBhvr>
                                        <p:cTn id="15" dur="26">
                                          <p:stCondLst>
                                            <p:cond delay="1312"/>
                                          </p:stCondLst>
                                        </p:cTn>
                                        <p:tgtEl>
                                          <p:spTgt spid="4100"/>
                                        </p:tgtEl>
                                      </p:cBhvr>
                                      <p:to x="100000" y="80000"/>
                                    </p:animScale>
                                    <p:animScale>
                                      <p:cBhvr>
                                        <p:cTn id="16" dur="166" decel="50000">
                                          <p:stCondLst>
                                            <p:cond delay="1338"/>
                                          </p:stCondLst>
                                        </p:cTn>
                                        <p:tgtEl>
                                          <p:spTgt spid="4100"/>
                                        </p:tgtEl>
                                      </p:cBhvr>
                                      <p:to x="100000" y="100000"/>
                                    </p:animScale>
                                    <p:animScale>
                                      <p:cBhvr>
                                        <p:cTn id="17" dur="26">
                                          <p:stCondLst>
                                            <p:cond delay="1642"/>
                                          </p:stCondLst>
                                        </p:cTn>
                                        <p:tgtEl>
                                          <p:spTgt spid="4100"/>
                                        </p:tgtEl>
                                      </p:cBhvr>
                                      <p:to x="100000" y="90000"/>
                                    </p:animScale>
                                    <p:animScale>
                                      <p:cBhvr>
                                        <p:cTn id="18" dur="166" decel="50000">
                                          <p:stCondLst>
                                            <p:cond delay="1668"/>
                                          </p:stCondLst>
                                        </p:cTn>
                                        <p:tgtEl>
                                          <p:spTgt spid="4100"/>
                                        </p:tgtEl>
                                      </p:cBhvr>
                                      <p:to x="100000" y="100000"/>
                                    </p:animScale>
                                    <p:animScale>
                                      <p:cBhvr>
                                        <p:cTn id="19" dur="26">
                                          <p:stCondLst>
                                            <p:cond delay="1808"/>
                                          </p:stCondLst>
                                        </p:cTn>
                                        <p:tgtEl>
                                          <p:spTgt spid="4100"/>
                                        </p:tgtEl>
                                      </p:cBhvr>
                                      <p:to x="100000" y="95000"/>
                                    </p:animScale>
                                    <p:animScale>
                                      <p:cBhvr>
                                        <p:cTn id="20" dur="166" decel="50000">
                                          <p:stCondLst>
                                            <p:cond delay="1834"/>
                                          </p:stCondLst>
                                        </p:cTn>
                                        <p:tgtEl>
                                          <p:spTgt spid="410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101">
                                            <p:txEl>
                                              <p:pRg st="0" end="0"/>
                                            </p:txEl>
                                          </p:spTgt>
                                        </p:tgtEl>
                                        <p:attrNameLst>
                                          <p:attrName>style.visibility</p:attrName>
                                        </p:attrNameLst>
                                      </p:cBhvr>
                                      <p:to>
                                        <p:strVal val="visible"/>
                                      </p:to>
                                    </p:set>
                                    <p:animEffect transition="in" filter="wipe(down)">
                                      <p:cBhvr>
                                        <p:cTn id="25" dur="580">
                                          <p:stCondLst>
                                            <p:cond delay="0"/>
                                          </p:stCondLst>
                                        </p:cTn>
                                        <p:tgtEl>
                                          <p:spTgt spid="4101">
                                            <p:txEl>
                                              <p:pRg st="0" end="0"/>
                                            </p:txEl>
                                          </p:spTgt>
                                        </p:tgtEl>
                                      </p:cBhvr>
                                    </p:animEffect>
                                    <p:anim calcmode="lin" valueType="num">
                                      <p:cBhvr>
                                        <p:cTn id="26" dur="1822" tmFilter="0,0; 0.14,0.36; 0.43,0.73; 0.71,0.91; 1.0,1.0">
                                          <p:stCondLst>
                                            <p:cond delay="0"/>
                                          </p:stCondLst>
                                        </p:cTn>
                                        <p:tgtEl>
                                          <p:spTgt spid="4101">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101">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101">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101">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101">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4101">
                                            <p:txEl>
                                              <p:pRg st="0" end="0"/>
                                            </p:txEl>
                                          </p:spTgt>
                                        </p:tgtEl>
                                      </p:cBhvr>
                                      <p:to x="100000" y="60000"/>
                                    </p:animScale>
                                    <p:animScale>
                                      <p:cBhvr>
                                        <p:cTn id="32" dur="166" decel="50000">
                                          <p:stCondLst>
                                            <p:cond delay="676"/>
                                          </p:stCondLst>
                                        </p:cTn>
                                        <p:tgtEl>
                                          <p:spTgt spid="4101">
                                            <p:txEl>
                                              <p:pRg st="0" end="0"/>
                                            </p:txEl>
                                          </p:spTgt>
                                        </p:tgtEl>
                                      </p:cBhvr>
                                      <p:to x="100000" y="100000"/>
                                    </p:animScale>
                                    <p:animScale>
                                      <p:cBhvr>
                                        <p:cTn id="33" dur="26">
                                          <p:stCondLst>
                                            <p:cond delay="1312"/>
                                          </p:stCondLst>
                                        </p:cTn>
                                        <p:tgtEl>
                                          <p:spTgt spid="4101">
                                            <p:txEl>
                                              <p:pRg st="0" end="0"/>
                                            </p:txEl>
                                          </p:spTgt>
                                        </p:tgtEl>
                                      </p:cBhvr>
                                      <p:to x="100000" y="80000"/>
                                    </p:animScale>
                                    <p:animScale>
                                      <p:cBhvr>
                                        <p:cTn id="34" dur="166" decel="50000">
                                          <p:stCondLst>
                                            <p:cond delay="1338"/>
                                          </p:stCondLst>
                                        </p:cTn>
                                        <p:tgtEl>
                                          <p:spTgt spid="4101">
                                            <p:txEl>
                                              <p:pRg st="0" end="0"/>
                                            </p:txEl>
                                          </p:spTgt>
                                        </p:tgtEl>
                                      </p:cBhvr>
                                      <p:to x="100000" y="100000"/>
                                    </p:animScale>
                                    <p:animScale>
                                      <p:cBhvr>
                                        <p:cTn id="35" dur="26">
                                          <p:stCondLst>
                                            <p:cond delay="1642"/>
                                          </p:stCondLst>
                                        </p:cTn>
                                        <p:tgtEl>
                                          <p:spTgt spid="4101">
                                            <p:txEl>
                                              <p:pRg st="0" end="0"/>
                                            </p:txEl>
                                          </p:spTgt>
                                        </p:tgtEl>
                                      </p:cBhvr>
                                      <p:to x="100000" y="90000"/>
                                    </p:animScale>
                                    <p:animScale>
                                      <p:cBhvr>
                                        <p:cTn id="36" dur="166" decel="50000">
                                          <p:stCondLst>
                                            <p:cond delay="1668"/>
                                          </p:stCondLst>
                                        </p:cTn>
                                        <p:tgtEl>
                                          <p:spTgt spid="4101">
                                            <p:txEl>
                                              <p:pRg st="0" end="0"/>
                                            </p:txEl>
                                          </p:spTgt>
                                        </p:tgtEl>
                                      </p:cBhvr>
                                      <p:to x="100000" y="100000"/>
                                    </p:animScale>
                                    <p:animScale>
                                      <p:cBhvr>
                                        <p:cTn id="37" dur="26">
                                          <p:stCondLst>
                                            <p:cond delay="1808"/>
                                          </p:stCondLst>
                                        </p:cTn>
                                        <p:tgtEl>
                                          <p:spTgt spid="4101">
                                            <p:txEl>
                                              <p:pRg st="0" end="0"/>
                                            </p:txEl>
                                          </p:spTgt>
                                        </p:tgtEl>
                                      </p:cBhvr>
                                      <p:to x="100000" y="95000"/>
                                    </p:animScale>
                                    <p:animScale>
                                      <p:cBhvr>
                                        <p:cTn id="38" dur="166" decel="50000">
                                          <p:stCondLst>
                                            <p:cond delay="1834"/>
                                          </p:stCondLst>
                                        </p:cTn>
                                        <p:tgtEl>
                                          <p:spTgt spid="4101">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80">
                                          <p:stCondLst>
                                            <p:cond delay="0"/>
                                          </p:stCondLst>
                                        </p:cTn>
                                        <p:tgtEl>
                                          <p:spTgt spid="4"/>
                                        </p:tgtEl>
                                      </p:cBhvr>
                                    </p:animEffect>
                                    <p:anim calcmode="lin" valueType="num">
                                      <p:cBhvr>
                                        <p:cTn id="4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9" dur="26">
                                          <p:stCondLst>
                                            <p:cond delay="650"/>
                                          </p:stCondLst>
                                        </p:cTn>
                                        <p:tgtEl>
                                          <p:spTgt spid="4"/>
                                        </p:tgtEl>
                                      </p:cBhvr>
                                      <p:to x="100000" y="60000"/>
                                    </p:animScale>
                                    <p:animScale>
                                      <p:cBhvr>
                                        <p:cTn id="50" dur="166" decel="50000">
                                          <p:stCondLst>
                                            <p:cond delay="676"/>
                                          </p:stCondLst>
                                        </p:cTn>
                                        <p:tgtEl>
                                          <p:spTgt spid="4"/>
                                        </p:tgtEl>
                                      </p:cBhvr>
                                      <p:to x="100000" y="100000"/>
                                    </p:animScale>
                                    <p:animScale>
                                      <p:cBhvr>
                                        <p:cTn id="51" dur="26">
                                          <p:stCondLst>
                                            <p:cond delay="1312"/>
                                          </p:stCondLst>
                                        </p:cTn>
                                        <p:tgtEl>
                                          <p:spTgt spid="4"/>
                                        </p:tgtEl>
                                      </p:cBhvr>
                                      <p:to x="100000" y="80000"/>
                                    </p:animScale>
                                    <p:animScale>
                                      <p:cBhvr>
                                        <p:cTn id="52" dur="166" decel="50000">
                                          <p:stCondLst>
                                            <p:cond delay="1338"/>
                                          </p:stCondLst>
                                        </p:cTn>
                                        <p:tgtEl>
                                          <p:spTgt spid="4"/>
                                        </p:tgtEl>
                                      </p:cBhvr>
                                      <p:to x="100000" y="100000"/>
                                    </p:animScale>
                                    <p:animScale>
                                      <p:cBhvr>
                                        <p:cTn id="53" dur="26">
                                          <p:stCondLst>
                                            <p:cond delay="1642"/>
                                          </p:stCondLst>
                                        </p:cTn>
                                        <p:tgtEl>
                                          <p:spTgt spid="4"/>
                                        </p:tgtEl>
                                      </p:cBhvr>
                                      <p:to x="100000" y="90000"/>
                                    </p:animScale>
                                    <p:animScale>
                                      <p:cBhvr>
                                        <p:cTn id="54" dur="166" decel="50000">
                                          <p:stCondLst>
                                            <p:cond delay="1668"/>
                                          </p:stCondLst>
                                        </p:cTn>
                                        <p:tgtEl>
                                          <p:spTgt spid="4"/>
                                        </p:tgtEl>
                                      </p:cBhvr>
                                      <p:to x="100000" y="100000"/>
                                    </p:animScale>
                                    <p:animScale>
                                      <p:cBhvr>
                                        <p:cTn id="55" dur="26">
                                          <p:stCondLst>
                                            <p:cond delay="1808"/>
                                          </p:stCondLst>
                                        </p:cTn>
                                        <p:tgtEl>
                                          <p:spTgt spid="4"/>
                                        </p:tgtEl>
                                      </p:cBhvr>
                                      <p:to x="100000" y="95000"/>
                                    </p:animScale>
                                    <p:animScale>
                                      <p:cBhvr>
                                        <p:cTn id="56" dur="166" decel="50000">
                                          <p:stCondLst>
                                            <p:cond delay="1834"/>
                                          </p:stCondLst>
                                        </p:cTn>
                                        <p:tgtEl>
                                          <p:spTgt spid="4"/>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1000" fill="hold"/>
                                        <p:tgtEl>
                                          <p:spTgt spid="5"/>
                                        </p:tgtEl>
                                        <p:attrNameLst>
                                          <p:attrName>ppt_x</p:attrName>
                                        </p:attrNameLst>
                                      </p:cBhvr>
                                      <p:tavLst>
                                        <p:tav tm="0">
                                          <p:val>
                                            <p:strVal val="#ppt_x-.2"/>
                                          </p:val>
                                        </p:tav>
                                        <p:tav tm="100000">
                                          <p:val>
                                            <p:strVal val="#ppt_x"/>
                                          </p:val>
                                        </p:tav>
                                      </p:tavLst>
                                    </p:anim>
                                    <p:anim calcmode="lin" valueType="num">
                                      <p:cBhvr>
                                        <p:cTn id="62"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6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4101" grpId="0" build="p"/>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457200"/>
            <a:ext cx="7772400" cy="3505200"/>
          </a:xfrm>
        </p:spPr>
        <p:txBody>
          <a:bodyPr/>
          <a:lstStyle/>
          <a:p>
            <a:pPr lvl="0" algn="just" rtl="1"/>
            <a:r>
              <a:rPr lang="ar-SA" dirty="0" smtClean="0">
                <a:solidFill>
                  <a:srgbClr val="FFC000"/>
                </a:solidFill>
              </a:rPr>
              <a:t>الوضع المركزي السائب </a:t>
            </a:r>
            <a:r>
              <a:rPr lang="en-US" dirty="0" smtClean="0">
                <a:solidFill>
                  <a:srgbClr val="FFC000"/>
                </a:solidFill>
              </a:rPr>
              <a:t>free central</a:t>
            </a:r>
          </a:p>
          <a:p>
            <a:pPr algn="just" rtl="1"/>
            <a:r>
              <a:rPr lang="ar-SA" dirty="0" smtClean="0"/>
              <a:t>فيه يتكون المبيض من أكثر من كربلة غير مقسمة إلى غرف ، وينمو من قاعدة المبيض محور مركزي ينمو إلى أعلى ولا يصل إلى قمة المبيض حيث تنعدم الجدر ويوجد المركز تتجمع عليه البويضات ، ويتكون المحور من جزء من الكرابل وجزء من عنق أو تخت الزهرة كما هو الحال في زهرة الربيع.</a:t>
            </a:r>
            <a:endParaRPr lang="en-US" dirty="0" smtClean="0"/>
          </a:p>
          <a:p>
            <a:pPr>
              <a:buNone/>
            </a:pPr>
            <a:endParaRPr lang="en-US" dirty="0"/>
          </a:p>
        </p:txBody>
      </p:sp>
      <p:pic>
        <p:nvPicPr>
          <p:cNvPr id="4" name="عنصر نائب للمحتوى 3" descr="http://www.floranordica.org/info/termlistfiler/termbilder/placentation.gif"/>
          <p:cNvPicPr>
            <a:picLocks/>
          </p:cNvPicPr>
          <p:nvPr/>
        </p:nvPicPr>
        <p:blipFill>
          <a:blip r:embed="rId2" cstate="email"/>
          <a:srcRect l="45444" b="57746"/>
          <a:stretch>
            <a:fillRect/>
          </a:stretch>
        </p:blipFill>
        <p:spPr bwMode="auto">
          <a:xfrm>
            <a:off x="914400" y="3962400"/>
            <a:ext cx="4267200" cy="24384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strVal val="#ppt_w*0.05"/>
                                          </p:val>
                                        </p:tav>
                                        <p:tav tm="100000">
                                          <p:val>
                                            <p:strVal val="#ppt_w"/>
                                          </p:val>
                                        </p:tav>
                                      </p:tavLst>
                                    </p:anim>
                                    <p:anim calcmode="lin" valueType="num">
                                      <p:cBhvr>
                                        <p:cTn id="26" dur="500" fill="hold"/>
                                        <p:tgtEl>
                                          <p:spTgt spid="4"/>
                                        </p:tgtEl>
                                        <p:attrNameLst>
                                          <p:attrName>ppt_h</p:attrName>
                                        </p:attrNameLst>
                                      </p:cBhvr>
                                      <p:tavLst>
                                        <p:tav tm="0">
                                          <p:val>
                                            <p:strVal val="#ppt_h"/>
                                          </p:val>
                                        </p:tav>
                                        <p:tav tm="100000">
                                          <p:val>
                                            <p:strVal val="#ppt_h"/>
                                          </p:val>
                                        </p:tav>
                                      </p:tavLst>
                                    </p:anim>
                                    <p:anim calcmode="lin" valueType="num">
                                      <p:cBhvr>
                                        <p:cTn id="27" dur="500" fill="hold"/>
                                        <p:tgtEl>
                                          <p:spTgt spid="4"/>
                                        </p:tgtEl>
                                        <p:attrNameLst>
                                          <p:attrName>ppt_x</p:attrName>
                                        </p:attrNameLst>
                                      </p:cBhvr>
                                      <p:tavLst>
                                        <p:tav tm="0">
                                          <p:val>
                                            <p:strVal val="#ppt_x-.2"/>
                                          </p:val>
                                        </p:tav>
                                        <p:tav tm="100000">
                                          <p:val>
                                            <p:strVal val="#ppt_x"/>
                                          </p:val>
                                        </p:tav>
                                      </p:tavLst>
                                    </p:anim>
                                    <p:anim calcmode="lin" valueType="num">
                                      <p:cBhvr>
                                        <p:cTn id="28" dur="500" fill="hold"/>
                                        <p:tgtEl>
                                          <p:spTgt spid="4"/>
                                        </p:tgtEl>
                                        <p:attrNameLst>
                                          <p:attrName>ppt_y</p:attrName>
                                        </p:attrNameLst>
                                      </p:cBhvr>
                                      <p:tavLst>
                                        <p:tav tm="0">
                                          <p:val>
                                            <p:strVal val="#ppt_y"/>
                                          </p:val>
                                        </p:tav>
                                        <p:tav tm="100000">
                                          <p:val>
                                            <p:strVal val="#ppt_y"/>
                                          </p:val>
                                        </p:tav>
                                      </p:tavLst>
                                    </p:anim>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457200"/>
            <a:ext cx="7772400" cy="2590800"/>
          </a:xfrm>
        </p:spPr>
        <p:txBody>
          <a:bodyPr/>
          <a:lstStyle/>
          <a:p>
            <a:pPr lvl="0" algn="just" rtl="1"/>
            <a:r>
              <a:rPr lang="ar-SA" dirty="0" smtClean="0">
                <a:solidFill>
                  <a:srgbClr val="FFC000"/>
                </a:solidFill>
              </a:rPr>
              <a:t>الوضع المشيمي القاعدي </a:t>
            </a:r>
            <a:r>
              <a:rPr lang="en-US" dirty="0" smtClean="0">
                <a:solidFill>
                  <a:srgbClr val="FFC000"/>
                </a:solidFill>
              </a:rPr>
              <a:t> Basal</a:t>
            </a:r>
          </a:p>
          <a:p>
            <a:pPr algn="just" rtl="1"/>
            <a:r>
              <a:rPr lang="ar-SA" dirty="0" smtClean="0"/>
              <a:t>فيه يتكون المبيض من كربلة واحدة أو أكثر ، وتخرج من قاعدة المبيض والتي هي عبارة عن نتوء صغير جداً يحمل بويضة واحدة عادة كما في زهرة عباد الشمس وقد تخرج أكثر من بويضة.</a:t>
            </a:r>
            <a:endParaRPr lang="en-US" dirty="0" smtClean="0"/>
          </a:p>
          <a:p>
            <a:endParaRPr lang="en-US" dirty="0"/>
          </a:p>
        </p:txBody>
      </p:sp>
      <p:pic>
        <p:nvPicPr>
          <p:cNvPr id="4" name="عنصر نائب للمحتوى 3" descr="http://www.floranordica.org/info/termlistfiler/termbilder/placentation.gif"/>
          <p:cNvPicPr>
            <a:picLocks/>
          </p:cNvPicPr>
          <p:nvPr/>
        </p:nvPicPr>
        <p:blipFill>
          <a:blip r:embed="rId2" cstate="email"/>
          <a:srcRect t="67606" r="54556"/>
          <a:stretch>
            <a:fillRect/>
          </a:stretch>
        </p:blipFill>
        <p:spPr bwMode="auto">
          <a:xfrm>
            <a:off x="2133600" y="3657600"/>
            <a:ext cx="4724400" cy="24384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900" decel="100000" fill="hold"/>
                                        <p:tgtEl>
                                          <p:spTgt spid="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7772400" cy="1828800"/>
          </a:xfrm>
        </p:spPr>
        <p:txBody>
          <a:bodyPr/>
          <a:lstStyle/>
          <a:p>
            <a:pPr lvl="0" algn="just" rtl="1"/>
            <a:r>
              <a:rPr lang="ar-SA" dirty="0" smtClean="0">
                <a:solidFill>
                  <a:srgbClr val="FFC000"/>
                </a:solidFill>
              </a:rPr>
              <a:t>الوضع المشيمي القمي </a:t>
            </a:r>
            <a:r>
              <a:rPr lang="en-US" dirty="0" smtClean="0">
                <a:solidFill>
                  <a:srgbClr val="FFC000"/>
                </a:solidFill>
              </a:rPr>
              <a:t> Apical</a:t>
            </a:r>
          </a:p>
          <a:p>
            <a:pPr algn="just" rtl="1"/>
            <a:r>
              <a:rPr lang="ar-SA" dirty="0" smtClean="0"/>
              <a:t>يتكون المبيض من كربلة واحدة أو أكثر ، وتخرج من قمة المبيض بويضة واحدة عادة كما في الخروع.</a:t>
            </a:r>
            <a:endParaRPr lang="en-US" dirty="0" smtClean="0"/>
          </a:p>
          <a:p>
            <a:endParaRPr lang="en-US" dirty="0"/>
          </a:p>
        </p:txBody>
      </p:sp>
      <p:pic>
        <p:nvPicPr>
          <p:cNvPr id="4" name="عنصر نائب للمحتوى 3" descr="http://www.floranordica.org/info/termlistfiler/termbilder/placentation.gif"/>
          <p:cNvPicPr>
            <a:picLocks/>
          </p:cNvPicPr>
          <p:nvPr/>
        </p:nvPicPr>
        <p:blipFill>
          <a:blip r:embed="rId2" cstate="email"/>
          <a:srcRect l="54871" t="69014"/>
          <a:stretch>
            <a:fillRect/>
          </a:stretch>
        </p:blipFill>
        <p:spPr bwMode="auto">
          <a:xfrm>
            <a:off x="1219200" y="3429000"/>
            <a:ext cx="4947672" cy="25908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12" descr="http://content.tutorvista.com/biology_11/content/us/class11biology/chapter27/images/img110.jpeg"/>
          <p:cNvPicPr>
            <a:picLocks/>
          </p:cNvPicPr>
          <p:nvPr/>
        </p:nvPicPr>
        <p:blipFill>
          <a:blip r:embed="rId2" cstate="email"/>
          <a:srcRect/>
          <a:stretch>
            <a:fillRect/>
          </a:stretch>
        </p:blipFill>
        <p:spPr bwMode="auto">
          <a:xfrm>
            <a:off x="3505200" y="762000"/>
            <a:ext cx="5063480" cy="2232248"/>
          </a:xfrm>
          <a:prstGeom prst="rect">
            <a:avLst/>
          </a:prstGeom>
          <a:ln>
            <a:noFill/>
          </a:ln>
          <a:effectLst>
            <a:outerShdw blurRad="292100" dist="139700" dir="2700000" algn="tl" rotWithShape="0">
              <a:srgbClr val="333333">
                <a:alpha val="65000"/>
              </a:srgbClr>
            </a:outerShdw>
          </a:effectLst>
        </p:spPr>
      </p:pic>
      <p:pic>
        <p:nvPicPr>
          <p:cNvPr id="5" name="صورة 13" descr="illustration of placentation types with parts"/>
          <p:cNvPicPr/>
          <p:nvPr/>
        </p:nvPicPr>
        <p:blipFill>
          <a:blip r:embed="rId3" cstate="email"/>
          <a:srcRect/>
          <a:stretch>
            <a:fillRect/>
          </a:stretch>
        </p:blipFill>
        <p:spPr bwMode="auto">
          <a:xfrm>
            <a:off x="762000" y="3733800"/>
            <a:ext cx="4839072" cy="23622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05"/>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 calcmode="lin" valueType="num">
                                      <p:cBhvr>
                                        <p:cTn id="9" dur="500" fill="hold"/>
                                        <p:tgtEl>
                                          <p:spTgt spid="4"/>
                                        </p:tgtEl>
                                        <p:attrNameLst>
                                          <p:attrName>ppt_x</p:attrName>
                                        </p:attrNameLst>
                                      </p:cBhvr>
                                      <p:tavLst>
                                        <p:tav tm="0">
                                          <p:val>
                                            <p:strVal val="#ppt_x-.2"/>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strVal val="#ppt_w*0.05"/>
                                          </p:val>
                                        </p:tav>
                                        <p:tav tm="100000">
                                          <p:val>
                                            <p:strVal val="#ppt_w"/>
                                          </p:val>
                                        </p:tav>
                                      </p:tavLst>
                                    </p:anim>
                                    <p:anim calcmode="lin" valueType="num">
                                      <p:cBhvr>
                                        <p:cTn id="17" dur="500" fill="hold"/>
                                        <p:tgtEl>
                                          <p:spTgt spid="5"/>
                                        </p:tgtEl>
                                        <p:attrNameLst>
                                          <p:attrName>ppt_h</p:attrName>
                                        </p:attrNameLst>
                                      </p:cBhvr>
                                      <p:tavLst>
                                        <p:tav tm="0">
                                          <p:val>
                                            <p:strVal val="#ppt_h"/>
                                          </p:val>
                                        </p:tav>
                                        <p:tav tm="100000">
                                          <p:val>
                                            <p:strVal val="#ppt_h"/>
                                          </p:val>
                                        </p:tav>
                                      </p:tavLst>
                                    </p:anim>
                                    <p:anim calcmode="lin" valueType="num">
                                      <p:cBhvr>
                                        <p:cTn id="18" dur="500" fill="hold"/>
                                        <p:tgtEl>
                                          <p:spTgt spid="5"/>
                                        </p:tgtEl>
                                        <p:attrNameLst>
                                          <p:attrName>ppt_x</p:attrName>
                                        </p:attrNameLst>
                                      </p:cBhvr>
                                      <p:tavLst>
                                        <p:tav tm="0">
                                          <p:val>
                                            <p:strVal val="#ppt_x-.2"/>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304800"/>
            <a:ext cx="8080375" cy="1143000"/>
          </a:xfrm>
          <a:prstGeom prst="rect">
            <a:avLst/>
          </a:prstGeom>
        </p:spPr>
        <p:txBody>
          <a:bodyPr/>
          <a:lstStyle/>
          <a:p>
            <a:pPr rtl="1"/>
            <a:r>
              <a:rPr lang="ar-SA" sz="4400" dirty="0" smtClean="0">
                <a:solidFill>
                  <a:schemeClr val="accent2"/>
                </a:solidFill>
              </a:rPr>
              <a:t>وضع المتاع على التخت "أنواع الأزهار"</a:t>
            </a:r>
            <a:endParaRPr lang="en-US" sz="4400" dirty="0">
              <a:solidFill>
                <a:schemeClr val="accent2"/>
              </a:solidFill>
            </a:endParaRPr>
          </a:p>
        </p:txBody>
      </p:sp>
      <p:sp>
        <p:nvSpPr>
          <p:cNvPr id="6" name="Content Placeholder 2"/>
          <p:cNvSpPr txBox="1">
            <a:spLocks/>
          </p:cNvSpPr>
          <p:nvPr/>
        </p:nvSpPr>
        <p:spPr>
          <a:xfrm>
            <a:off x="3581400" y="1219200"/>
            <a:ext cx="5105400" cy="5486400"/>
          </a:xfrm>
          <a:prstGeom prst="rect">
            <a:avLst/>
          </a:prstGeom>
        </p:spPr>
        <p:txBody>
          <a:bodyPr/>
          <a:lstStyle/>
          <a:p>
            <a:pPr lvl="0" algn="just" rtl="1"/>
            <a:r>
              <a:rPr lang="ar-SA" sz="3200" dirty="0" smtClean="0">
                <a:solidFill>
                  <a:schemeClr val="accent2"/>
                </a:solidFill>
              </a:rPr>
              <a:t>زهرة سفلية </a:t>
            </a:r>
            <a:r>
              <a:rPr lang="en-US" sz="3200" dirty="0" err="1" smtClean="0">
                <a:solidFill>
                  <a:srgbClr val="FF0000"/>
                </a:solidFill>
              </a:rPr>
              <a:t>hypogynous</a:t>
            </a:r>
            <a:endParaRPr lang="ar-SA" sz="3200" dirty="0" smtClean="0">
              <a:solidFill>
                <a:srgbClr val="FF0000"/>
              </a:solidFill>
            </a:endParaRPr>
          </a:p>
          <a:p>
            <a:pPr algn="just" rtl="1"/>
            <a:r>
              <a:rPr lang="ar-SA" sz="3200" dirty="0" smtClean="0"/>
              <a:t>ذلك لأن أجزاء الزهرة تنشأ على التخت في مستوى أسفل المتاع وهنا التخت يأخذ الشكل المحدب أو المخروطي نسبياً وتنشأ أجزاء الزهرة أسفله ما عدا المتاع فإنه ينشأ اعلاه وبذلك تسمى ذات متاع علوي </a:t>
            </a:r>
            <a:r>
              <a:rPr lang="en-US" sz="3200" dirty="0" smtClean="0">
                <a:solidFill>
                  <a:srgbClr val="FF0000"/>
                </a:solidFill>
              </a:rPr>
              <a:t>superior</a:t>
            </a:r>
            <a:r>
              <a:rPr lang="ar-SA" sz="3200" dirty="0" smtClean="0"/>
              <a:t> ويرمز له بالرمز </a:t>
            </a:r>
            <a:r>
              <a:rPr lang="ar-SA" sz="3200" u="sng" dirty="0" smtClean="0"/>
              <a:t>م</a:t>
            </a:r>
            <a:r>
              <a:rPr lang="ar-SA" sz="3200" dirty="0" smtClean="0"/>
              <a:t> وهذه الزهرة تسمى زهرة سفلية ذات متاع علوي كما في الشكل : مثال أزهار العائلة الباذنجانية.</a:t>
            </a:r>
            <a:endParaRPr lang="en-US" sz="3200" dirty="0" smtClean="0"/>
          </a:p>
          <a:p>
            <a:pPr marL="342900" marR="0" lvl="0" indent="-342900" algn="l" defTabSz="914400" rtl="0" eaLnBrk="1" fontAlgn="base" latinLnBrk="0" hangingPunct="1">
              <a:lnSpc>
                <a:spcPct val="90000"/>
              </a:lnSpc>
              <a:spcBef>
                <a:spcPct val="20000"/>
              </a:spcBef>
              <a:spcAft>
                <a:spcPct val="0"/>
              </a:spcAft>
              <a:buClr>
                <a:schemeClr val="tx2"/>
              </a:buClr>
              <a:buSzPct val="75000"/>
              <a:buFont typeface="Wingdings" pitchFamily="2" charset="2"/>
              <a:buChar char="l"/>
              <a:tabLst/>
              <a:defRPr/>
            </a:pPr>
            <a:endParaRPr kumimoji="0" lang="en-US" sz="3200" b="0" i="0" u="none" strike="noStrike" kern="0" cap="none" spc="0" normalizeH="0" baseline="0" noProof="0" dirty="0">
              <a:ln>
                <a:noFill/>
              </a:ln>
              <a:solidFill>
                <a:schemeClr val="tx1"/>
              </a:solidFill>
              <a:effectLst/>
              <a:uLnTx/>
              <a:uFillTx/>
              <a:latin typeface="+mn-lt"/>
              <a:ea typeface="+mn-ea"/>
              <a:cs typeface="+mn-cs"/>
            </a:endParaRPr>
          </a:p>
        </p:txBody>
      </p:sp>
      <p:pic>
        <p:nvPicPr>
          <p:cNvPr id="7170" name="Picture 2"/>
          <p:cNvPicPr>
            <a:picLocks noChangeAspect="1" noChangeArrowheads="1"/>
          </p:cNvPicPr>
          <p:nvPr/>
        </p:nvPicPr>
        <p:blipFill>
          <a:blip r:embed="rId2" cstate="email"/>
          <a:srcRect/>
          <a:stretch>
            <a:fillRect/>
          </a:stretch>
        </p:blipFill>
        <p:spPr bwMode="auto">
          <a:xfrm>
            <a:off x="152400" y="2286000"/>
            <a:ext cx="3070695" cy="3657600"/>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8" presetClass="entr" presetSubtype="0" accel="10000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strVal val="#ppt_w*2.5"/>
                                          </p:val>
                                        </p:tav>
                                        <p:tav tm="100000">
                                          <p:val>
                                            <p:strVal val="#ppt_w"/>
                                          </p:val>
                                        </p:tav>
                                      </p:tavLst>
                                    </p:anim>
                                    <p:anim calcmode="lin" valueType="num">
                                      <p:cBhvr>
                                        <p:cTn id="15" dur="500" fill="hold"/>
                                        <p:tgtEl>
                                          <p:spTgt spid="6">
                                            <p:txEl>
                                              <p:pRg st="0" end="0"/>
                                            </p:txEl>
                                          </p:spTgt>
                                        </p:tgtEl>
                                        <p:attrNameLst>
                                          <p:attrName>ppt_h</p:attrName>
                                        </p:attrNameLst>
                                      </p:cBhvr>
                                      <p:tavLst>
                                        <p:tav tm="0">
                                          <p:val>
                                            <p:strVal val="#ppt_h*0.01"/>
                                          </p:val>
                                        </p:tav>
                                        <p:tav tm="100000">
                                          <p:val>
                                            <p:strVal val="#ppt_h"/>
                                          </p:val>
                                        </p:tav>
                                      </p:tavLst>
                                    </p:anim>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h+1"/>
                                          </p:val>
                                        </p:tav>
                                        <p:tav tm="100000">
                                          <p:val>
                                            <p:strVal val="#ppt_y"/>
                                          </p:val>
                                        </p:tav>
                                      </p:tavLst>
                                    </p:anim>
                                    <p:animEffect transition="in" filter="fade">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p:cTn id="23"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24"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7170"/>
                                        </p:tgtEl>
                                        <p:attrNameLst>
                                          <p:attrName>style.visibility</p:attrName>
                                        </p:attrNameLst>
                                      </p:cBhvr>
                                      <p:to>
                                        <p:strVal val="visible"/>
                                      </p:to>
                                    </p:set>
                                    <p:anim calcmode="lin" valueType="num">
                                      <p:cBhvr>
                                        <p:cTn id="30" dur="1000" fill="hold"/>
                                        <p:tgtEl>
                                          <p:spTgt spid="7170"/>
                                        </p:tgtEl>
                                        <p:attrNameLst>
                                          <p:attrName>ppt_x</p:attrName>
                                        </p:attrNameLst>
                                      </p:cBhvr>
                                      <p:tavLst>
                                        <p:tav tm="0">
                                          <p:val>
                                            <p:strVal val="#ppt_x-.2"/>
                                          </p:val>
                                        </p:tav>
                                        <p:tav tm="100000">
                                          <p:val>
                                            <p:strVal val="#ppt_x"/>
                                          </p:val>
                                        </p:tav>
                                      </p:tavLst>
                                    </p:anim>
                                    <p:anim calcmode="lin" valueType="num">
                                      <p:cBhvr>
                                        <p:cTn id="31" dur="1000" fill="hold"/>
                                        <p:tgtEl>
                                          <p:spTgt spid="717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3733800" y="1066800"/>
            <a:ext cx="4953000" cy="5029200"/>
          </a:xfrm>
          <a:prstGeom prst="rect">
            <a:avLst/>
          </a:prstGeom>
        </p:spPr>
        <p:txBody>
          <a:bodyPr/>
          <a:lstStyle/>
          <a:p>
            <a:pPr lvl="0" algn="just" rtl="1"/>
            <a:r>
              <a:rPr lang="ar-SA" sz="3200" dirty="0" smtClean="0">
                <a:solidFill>
                  <a:srgbClr val="FFFF00"/>
                </a:solidFill>
              </a:rPr>
              <a:t>زهرة علوية </a:t>
            </a:r>
            <a:r>
              <a:rPr lang="en-US" sz="3200" dirty="0" err="1" smtClean="0">
                <a:solidFill>
                  <a:srgbClr val="FF0000"/>
                </a:solidFill>
              </a:rPr>
              <a:t>Epigynous</a:t>
            </a:r>
            <a:endParaRPr lang="ar-SA" sz="3200" dirty="0" smtClean="0">
              <a:solidFill>
                <a:srgbClr val="FF0000"/>
              </a:solidFill>
            </a:endParaRPr>
          </a:p>
          <a:p>
            <a:pPr lvl="0" algn="just" rtl="1"/>
            <a:endParaRPr lang="en-US" sz="3200" dirty="0" smtClean="0">
              <a:solidFill>
                <a:srgbClr val="FFFF00"/>
              </a:solidFill>
            </a:endParaRPr>
          </a:p>
          <a:p>
            <a:pPr algn="just" rtl="1"/>
            <a:r>
              <a:rPr lang="ar-SA" sz="3200" dirty="0" smtClean="0"/>
              <a:t>هنا هذه الزهرة يكون التخت مقعر ويحيط بالمبيض إحاطة تامة وتخرج الأجزاء الأخرى للزهرة في مستوى يعلو خروج المتاع وهنا نجد أن المتاع ملتحم بجدارالتخت لذلك سميت هذه الزهرة ذات المتاع السفلي </a:t>
            </a:r>
            <a:r>
              <a:rPr lang="en-US" sz="3200" dirty="0" smtClean="0">
                <a:solidFill>
                  <a:srgbClr val="FF0000"/>
                </a:solidFill>
              </a:rPr>
              <a:t>inferior</a:t>
            </a:r>
            <a:r>
              <a:rPr lang="ar-SA" sz="3200" dirty="0" smtClean="0"/>
              <a:t> ويرمز له بالرمز م ˉ مثال أزهار العائلة القرعية.</a:t>
            </a:r>
            <a:endParaRPr lang="en-US" sz="3200" dirty="0" smtClean="0"/>
          </a:p>
          <a:p>
            <a:pPr marL="342900" marR="0" lvl="0" indent="-342900" algn="l" defTabSz="914400" rtl="0" eaLnBrk="1" fontAlgn="base" latinLnBrk="0" hangingPunct="1">
              <a:lnSpc>
                <a:spcPct val="90000"/>
              </a:lnSpc>
              <a:spcBef>
                <a:spcPct val="20000"/>
              </a:spcBef>
              <a:spcAft>
                <a:spcPct val="0"/>
              </a:spcAft>
              <a:buClr>
                <a:schemeClr val="tx2"/>
              </a:buClr>
              <a:buSzPct val="75000"/>
              <a:buFont typeface="Wingdings" pitchFamily="2" charset="2"/>
              <a:buChar char="l"/>
              <a:tabLst/>
              <a:defRPr/>
            </a:pPr>
            <a:endParaRPr kumimoji="0" lang="en-US" sz="3200" b="0" i="0" u="none" strike="noStrike" kern="0" cap="none" spc="0" normalizeH="0" baseline="0" noProof="0" dirty="0">
              <a:ln>
                <a:noFill/>
              </a:ln>
              <a:solidFill>
                <a:schemeClr val="tx1"/>
              </a:solidFill>
              <a:effectLst/>
              <a:uLnTx/>
              <a:uFillTx/>
              <a:latin typeface="+mn-lt"/>
              <a:ea typeface="+mn-ea"/>
              <a:cs typeface="+mn-cs"/>
            </a:endParaRPr>
          </a:p>
        </p:txBody>
      </p:sp>
      <p:pic>
        <p:nvPicPr>
          <p:cNvPr id="6146" name="Picture 2"/>
          <p:cNvPicPr>
            <a:picLocks noChangeAspect="1" noChangeArrowheads="1"/>
          </p:cNvPicPr>
          <p:nvPr/>
        </p:nvPicPr>
        <p:blipFill>
          <a:blip r:embed="rId2" cstate="email"/>
          <a:srcRect/>
          <a:stretch>
            <a:fillRect/>
          </a:stretch>
        </p:blipFill>
        <p:spPr bwMode="auto">
          <a:xfrm>
            <a:off x="762000" y="1295400"/>
            <a:ext cx="2743200" cy="4343400"/>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anim calcmode="lin" valueType="num">
                                      <p:cBhvr additive="base">
                                        <p:cTn id="19" dur="500" fill="hold"/>
                                        <p:tgtEl>
                                          <p:spTgt spid="6146"/>
                                        </p:tgtEl>
                                        <p:attrNameLst>
                                          <p:attrName>ppt_x</p:attrName>
                                        </p:attrNameLst>
                                      </p:cBhvr>
                                      <p:tavLst>
                                        <p:tav tm="0">
                                          <p:val>
                                            <p:strVal val="#ppt_x"/>
                                          </p:val>
                                        </p:tav>
                                        <p:tav tm="100000">
                                          <p:val>
                                            <p:strVal val="#ppt_x"/>
                                          </p:val>
                                        </p:tav>
                                      </p:tavLst>
                                    </p:anim>
                                    <p:anim calcmode="lin" valueType="num">
                                      <p:cBhvr additive="base">
                                        <p:cTn id="20"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3733800" y="1066473"/>
            <a:ext cx="47244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lang="ar-SA" sz="3200" dirty="0" smtClean="0">
                <a:solidFill>
                  <a:schemeClr val="accent2"/>
                </a:solidFill>
              </a:rPr>
              <a:t>زهرة محيطة </a:t>
            </a:r>
            <a:r>
              <a:rPr lang="en-US" sz="3200" dirty="0" err="1" smtClean="0">
                <a:solidFill>
                  <a:schemeClr val="accent2"/>
                </a:solidFill>
              </a:rPr>
              <a:t>perigenous</a:t>
            </a:r>
            <a:endParaRPr lang="ar-SA" sz="3200" dirty="0" smtClean="0">
              <a:solidFill>
                <a:schemeClr val="accent2"/>
              </a:solidFill>
            </a:endParaRPr>
          </a:p>
          <a:p>
            <a:pPr marL="0" marR="0" lvl="0" indent="0" algn="justLow" defTabSz="914400" rtl="1" eaLnBrk="1" fontAlgn="base" latinLnBrk="0" hangingPunct="1">
              <a:lnSpc>
                <a:spcPct val="100000"/>
              </a:lnSpc>
              <a:spcBef>
                <a:spcPct val="0"/>
              </a:spcBef>
              <a:spcAft>
                <a:spcPct val="0"/>
              </a:spcAft>
              <a:buClrTx/>
              <a:buSzTx/>
              <a:buFontTx/>
              <a:buChar char="•"/>
              <a:tabLst/>
            </a:pPr>
            <a:endParaRPr lang="en-US" sz="3200" dirty="0" smtClean="0">
              <a:solidFill>
                <a:schemeClr val="accent2"/>
              </a:solidFill>
            </a:endParaRPr>
          </a:p>
          <a:p>
            <a:pPr marL="0" marR="0" lvl="0" indent="0" algn="justLow" defTabSz="914400" rtl="1" eaLnBrk="0" fontAlgn="base" latinLnBrk="0" hangingPunct="0">
              <a:lnSpc>
                <a:spcPct val="100000"/>
              </a:lnSpc>
              <a:spcBef>
                <a:spcPct val="0"/>
              </a:spcBef>
              <a:spcAft>
                <a:spcPct val="0"/>
              </a:spcAft>
              <a:buClrTx/>
              <a:buSzTx/>
              <a:buFontTx/>
              <a:buNone/>
              <a:tabLst/>
            </a:pPr>
            <a:r>
              <a:rPr lang="ar-SA" sz="3200" dirty="0" smtClean="0"/>
              <a:t>ولها حالتين وهي ان يكون التخت مقعر قليلاً أو كثيراً وهو في كلا الحالين لا يلتصق بالمبيض والتخت هنا على هيئة فنجان. فإذا كان التخت مقعر قليلاً ونشأ المتاع في قاعه بينما تنشأ الأجزاء الزهرية الأخرى على حوافه. كما في الشكل</a:t>
            </a:r>
            <a:endParaRPr lang="en-US" sz="3200" dirty="0" smtClean="0"/>
          </a:p>
        </p:txBody>
      </p:sp>
      <p:pic>
        <p:nvPicPr>
          <p:cNvPr id="5122" name="Picture 2"/>
          <p:cNvPicPr>
            <a:picLocks noChangeAspect="1" noChangeArrowheads="1"/>
          </p:cNvPicPr>
          <p:nvPr/>
        </p:nvPicPr>
        <p:blipFill>
          <a:blip r:embed="rId2" cstate="email"/>
          <a:srcRect/>
          <a:stretch>
            <a:fillRect/>
          </a:stretch>
        </p:blipFill>
        <p:spPr bwMode="auto">
          <a:xfrm>
            <a:off x="762000" y="1676400"/>
            <a:ext cx="2462213" cy="3857625"/>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5121">
                                            <p:txEl>
                                              <p:pRg st="0" end="0"/>
                                            </p:txEl>
                                          </p:spTgt>
                                        </p:tgtEl>
                                        <p:attrNameLst>
                                          <p:attrName>style.visibility</p:attrName>
                                        </p:attrNameLst>
                                      </p:cBhvr>
                                      <p:to>
                                        <p:strVal val="visible"/>
                                      </p:to>
                                    </p:set>
                                    <p:anim calcmode="lin" valueType="num">
                                      <p:cBhvr>
                                        <p:cTn id="7" dur="500" fill="hold"/>
                                        <p:tgtEl>
                                          <p:spTgt spid="5121">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5121">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5121">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5121">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512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8" presetClass="entr" presetSubtype="0" accel="100000" fill="hold" nodeType="clickEffect">
                                  <p:stCondLst>
                                    <p:cond delay="0"/>
                                  </p:stCondLst>
                                  <p:childTnLst>
                                    <p:set>
                                      <p:cBhvr>
                                        <p:cTn id="15" dur="1" fill="hold">
                                          <p:stCondLst>
                                            <p:cond delay="0"/>
                                          </p:stCondLst>
                                        </p:cTn>
                                        <p:tgtEl>
                                          <p:spTgt spid="5121">
                                            <p:txEl>
                                              <p:pRg st="2" end="2"/>
                                            </p:txEl>
                                          </p:spTgt>
                                        </p:tgtEl>
                                        <p:attrNameLst>
                                          <p:attrName>style.visibility</p:attrName>
                                        </p:attrNameLst>
                                      </p:cBhvr>
                                      <p:to>
                                        <p:strVal val="visible"/>
                                      </p:to>
                                    </p:set>
                                    <p:anim calcmode="lin" valueType="num">
                                      <p:cBhvr>
                                        <p:cTn id="16" dur="500" fill="hold"/>
                                        <p:tgtEl>
                                          <p:spTgt spid="5121">
                                            <p:txEl>
                                              <p:pRg st="2" end="2"/>
                                            </p:txEl>
                                          </p:spTgt>
                                        </p:tgtEl>
                                        <p:attrNameLst>
                                          <p:attrName>ppt_w</p:attrName>
                                        </p:attrNameLst>
                                      </p:cBhvr>
                                      <p:tavLst>
                                        <p:tav tm="0">
                                          <p:val>
                                            <p:strVal val="#ppt_w*2.5"/>
                                          </p:val>
                                        </p:tav>
                                        <p:tav tm="100000">
                                          <p:val>
                                            <p:strVal val="#ppt_w"/>
                                          </p:val>
                                        </p:tav>
                                      </p:tavLst>
                                    </p:anim>
                                    <p:anim calcmode="lin" valueType="num">
                                      <p:cBhvr>
                                        <p:cTn id="17" dur="500" fill="hold"/>
                                        <p:tgtEl>
                                          <p:spTgt spid="5121">
                                            <p:txEl>
                                              <p:pRg st="2" end="2"/>
                                            </p:txEl>
                                          </p:spTgt>
                                        </p:tgtEl>
                                        <p:attrNameLst>
                                          <p:attrName>ppt_h</p:attrName>
                                        </p:attrNameLst>
                                      </p:cBhvr>
                                      <p:tavLst>
                                        <p:tav tm="0">
                                          <p:val>
                                            <p:strVal val="#ppt_h*0.01"/>
                                          </p:val>
                                        </p:tav>
                                        <p:tav tm="100000">
                                          <p:val>
                                            <p:strVal val="#ppt_h"/>
                                          </p:val>
                                        </p:tav>
                                      </p:tavLst>
                                    </p:anim>
                                    <p:anim calcmode="lin" valueType="num">
                                      <p:cBhvr>
                                        <p:cTn id="18" dur="500" fill="hold"/>
                                        <p:tgtEl>
                                          <p:spTgt spid="5121">
                                            <p:txEl>
                                              <p:pRg st="2" end="2"/>
                                            </p:txEl>
                                          </p:spTgt>
                                        </p:tgtEl>
                                        <p:attrNameLst>
                                          <p:attrName>ppt_x</p:attrName>
                                        </p:attrNameLst>
                                      </p:cBhvr>
                                      <p:tavLst>
                                        <p:tav tm="0">
                                          <p:val>
                                            <p:strVal val="#ppt_x"/>
                                          </p:val>
                                        </p:tav>
                                        <p:tav tm="100000">
                                          <p:val>
                                            <p:strVal val="#ppt_x"/>
                                          </p:val>
                                        </p:tav>
                                      </p:tavLst>
                                    </p:anim>
                                    <p:anim calcmode="lin" valueType="num">
                                      <p:cBhvr>
                                        <p:cTn id="19" dur="500" fill="hold"/>
                                        <p:tgtEl>
                                          <p:spTgt spid="5121">
                                            <p:txEl>
                                              <p:pRg st="2" end="2"/>
                                            </p:txEl>
                                          </p:spTgt>
                                        </p:tgtEl>
                                        <p:attrNameLst>
                                          <p:attrName>ppt_y</p:attrName>
                                        </p:attrNameLst>
                                      </p:cBhvr>
                                      <p:tavLst>
                                        <p:tav tm="0">
                                          <p:val>
                                            <p:strVal val="#ppt_h+1"/>
                                          </p:val>
                                        </p:tav>
                                        <p:tav tm="100000">
                                          <p:val>
                                            <p:strVal val="#ppt_y"/>
                                          </p:val>
                                        </p:tav>
                                      </p:tavLst>
                                    </p:anim>
                                    <p:animEffect transition="in" filter="fade">
                                      <p:cBhvr>
                                        <p:cTn id="20" dur="500"/>
                                        <p:tgtEl>
                                          <p:spTgt spid="5121">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8" presetClass="entr" presetSubtype="0" accel="100000"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 calcmode="lin" valueType="num">
                                      <p:cBhvr>
                                        <p:cTn id="25" dur="500" fill="hold"/>
                                        <p:tgtEl>
                                          <p:spTgt spid="5122"/>
                                        </p:tgtEl>
                                        <p:attrNameLst>
                                          <p:attrName>ppt_w</p:attrName>
                                        </p:attrNameLst>
                                      </p:cBhvr>
                                      <p:tavLst>
                                        <p:tav tm="0">
                                          <p:val>
                                            <p:strVal val="#ppt_w*2.5"/>
                                          </p:val>
                                        </p:tav>
                                        <p:tav tm="100000">
                                          <p:val>
                                            <p:strVal val="#ppt_w"/>
                                          </p:val>
                                        </p:tav>
                                      </p:tavLst>
                                    </p:anim>
                                    <p:anim calcmode="lin" valueType="num">
                                      <p:cBhvr>
                                        <p:cTn id="26" dur="500" fill="hold"/>
                                        <p:tgtEl>
                                          <p:spTgt spid="5122"/>
                                        </p:tgtEl>
                                        <p:attrNameLst>
                                          <p:attrName>ppt_h</p:attrName>
                                        </p:attrNameLst>
                                      </p:cBhvr>
                                      <p:tavLst>
                                        <p:tav tm="0">
                                          <p:val>
                                            <p:strVal val="#ppt_h*0.01"/>
                                          </p:val>
                                        </p:tav>
                                        <p:tav tm="100000">
                                          <p:val>
                                            <p:strVal val="#ppt_h"/>
                                          </p:val>
                                        </p:tav>
                                      </p:tavLst>
                                    </p:anim>
                                    <p:anim calcmode="lin" valueType="num">
                                      <p:cBhvr>
                                        <p:cTn id="27" dur="500" fill="hold"/>
                                        <p:tgtEl>
                                          <p:spTgt spid="5122"/>
                                        </p:tgtEl>
                                        <p:attrNameLst>
                                          <p:attrName>ppt_x</p:attrName>
                                        </p:attrNameLst>
                                      </p:cBhvr>
                                      <p:tavLst>
                                        <p:tav tm="0">
                                          <p:val>
                                            <p:strVal val="#ppt_x"/>
                                          </p:val>
                                        </p:tav>
                                        <p:tav tm="100000">
                                          <p:val>
                                            <p:strVal val="#ppt_x"/>
                                          </p:val>
                                        </p:tav>
                                      </p:tavLst>
                                    </p:anim>
                                    <p:anim calcmode="lin" valueType="num">
                                      <p:cBhvr>
                                        <p:cTn id="28" dur="500" fill="hold"/>
                                        <p:tgtEl>
                                          <p:spTgt spid="5122"/>
                                        </p:tgtEl>
                                        <p:attrNameLst>
                                          <p:attrName>ppt_y</p:attrName>
                                        </p:attrNameLst>
                                      </p:cBhvr>
                                      <p:tavLst>
                                        <p:tav tm="0">
                                          <p:val>
                                            <p:strVal val="#ppt_h+1"/>
                                          </p:val>
                                        </p:tav>
                                        <p:tav tm="100000">
                                          <p:val>
                                            <p:strVal val="#ppt_y"/>
                                          </p:val>
                                        </p:tav>
                                      </p:tavLst>
                                    </p:anim>
                                    <p:animEffect transition="in" filter="fade">
                                      <p:cBhvr>
                                        <p:cTn id="29"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495800" y="882521"/>
            <a:ext cx="40386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100000"/>
              </a:lnSpc>
              <a:spcBef>
                <a:spcPct val="0"/>
              </a:spcBef>
              <a:spcAft>
                <a:spcPct val="0"/>
              </a:spcAft>
              <a:buClrTx/>
              <a:buSzTx/>
              <a:buFontTx/>
              <a:buNone/>
              <a:tabLst/>
            </a:pPr>
            <a:endParaRPr lang="en-US" sz="3200" dirty="0" smtClean="0"/>
          </a:p>
          <a:p>
            <a:pPr marL="0" marR="0" lvl="0" indent="0" algn="justLow" defTabSz="914400" rtl="1" eaLnBrk="0" fontAlgn="base" latinLnBrk="0" hangingPunct="0">
              <a:lnSpc>
                <a:spcPct val="100000"/>
              </a:lnSpc>
              <a:spcBef>
                <a:spcPct val="0"/>
              </a:spcBef>
              <a:spcAft>
                <a:spcPct val="0"/>
              </a:spcAft>
              <a:buClrTx/>
              <a:buSzTx/>
              <a:buFontTx/>
              <a:buNone/>
              <a:tabLst/>
            </a:pPr>
            <a:r>
              <a:rPr lang="ar-SA" sz="3200" dirty="0" smtClean="0"/>
              <a:t>وإذا كان هناك شئ من الإلتحام حيث يلتحم النصف السفلي أو الجزء السفلي من المبيض بجدار التخت فإن البعض يسمى الزهرة في هذه الحالة ذات متاع نصف سفلي </a:t>
            </a:r>
            <a:r>
              <a:rPr lang="en-US" sz="3200" dirty="0" smtClean="0">
                <a:solidFill>
                  <a:srgbClr val="FF0000"/>
                </a:solidFill>
              </a:rPr>
              <a:t>half</a:t>
            </a:r>
            <a:r>
              <a:rPr lang="en-US" sz="3200" dirty="0" smtClean="0"/>
              <a:t> </a:t>
            </a:r>
            <a:r>
              <a:rPr lang="en-US" sz="3200" dirty="0" smtClean="0">
                <a:solidFill>
                  <a:srgbClr val="FF0000"/>
                </a:solidFill>
              </a:rPr>
              <a:t>inferior</a:t>
            </a:r>
            <a:r>
              <a:rPr lang="ar-SA" sz="3200" dirty="0" smtClean="0"/>
              <a:t> ولكنها في كلا الحالتين تسمى زهرة محيطية </a:t>
            </a:r>
            <a:r>
              <a:rPr lang="en-US" sz="3200" dirty="0" err="1" smtClean="0">
                <a:solidFill>
                  <a:srgbClr val="FF0000"/>
                </a:solidFill>
              </a:rPr>
              <a:t>perigerous</a:t>
            </a:r>
            <a:endParaRPr lang="en-US" sz="3200" dirty="0" smtClean="0">
              <a:solidFill>
                <a:srgbClr val="FF0000"/>
              </a:solidFill>
            </a:endParaRPr>
          </a:p>
        </p:txBody>
      </p:sp>
      <p:pic>
        <p:nvPicPr>
          <p:cNvPr id="65538" name="Picture 2"/>
          <p:cNvPicPr>
            <a:picLocks noChangeAspect="1" noChangeArrowheads="1"/>
          </p:cNvPicPr>
          <p:nvPr/>
        </p:nvPicPr>
        <p:blipFill>
          <a:blip r:embed="rId2" cstate="email"/>
          <a:srcRect/>
          <a:stretch>
            <a:fillRect/>
          </a:stretch>
        </p:blipFill>
        <p:spPr bwMode="auto">
          <a:xfrm>
            <a:off x="685801" y="1295399"/>
            <a:ext cx="3048000" cy="4267201"/>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65538"/>
                                        </p:tgtEl>
                                        <p:attrNameLst>
                                          <p:attrName>style.visibility</p:attrName>
                                        </p:attrNameLst>
                                      </p:cBhvr>
                                      <p:to>
                                        <p:strVal val="visible"/>
                                      </p:to>
                                    </p:set>
                                    <p:anim calcmode="lin" valueType="num">
                                      <p:cBhvr>
                                        <p:cTn id="16" dur="500" fill="hold"/>
                                        <p:tgtEl>
                                          <p:spTgt spid="65538"/>
                                        </p:tgtEl>
                                        <p:attrNameLst>
                                          <p:attrName>ppt_w</p:attrName>
                                        </p:attrNameLst>
                                      </p:cBhvr>
                                      <p:tavLst>
                                        <p:tav tm="0">
                                          <p:val>
                                            <p:strVal val="#ppt_w*0.05"/>
                                          </p:val>
                                        </p:tav>
                                        <p:tav tm="100000">
                                          <p:val>
                                            <p:strVal val="#ppt_w"/>
                                          </p:val>
                                        </p:tav>
                                      </p:tavLst>
                                    </p:anim>
                                    <p:anim calcmode="lin" valueType="num">
                                      <p:cBhvr>
                                        <p:cTn id="17" dur="500" fill="hold"/>
                                        <p:tgtEl>
                                          <p:spTgt spid="65538"/>
                                        </p:tgtEl>
                                        <p:attrNameLst>
                                          <p:attrName>ppt_h</p:attrName>
                                        </p:attrNameLst>
                                      </p:cBhvr>
                                      <p:tavLst>
                                        <p:tav tm="0">
                                          <p:val>
                                            <p:strVal val="#ppt_h"/>
                                          </p:val>
                                        </p:tav>
                                        <p:tav tm="100000">
                                          <p:val>
                                            <p:strVal val="#ppt_h"/>
                                          </p:val>
                                        </p:tav>
                                      </p:tavLst>
                                    </p:anim>
                                    <p:anim calcmode="lin" valueType="num">
                                      <p:cBhvr>
                                        <p:cTn id="18" dur="500" fill="hold"/>
                                        <p:tgtEl>
                                          <p:spTgt spid="65538"/>
                                        </p:tgtEl>
                                        <p:attrNameLst>
                                          <p:attrName>ppt_x</p:attrName>
                                        </p:attrNameLst>
                                      </p:cBhvr>
                                      <p:tavLst>
                                        <p:tav tm="0">
                                          <p:val>
                                            <p:strVal val="#ppt_x-.2"/>
                                          </p:val>
                                        </p:tav>
                                        <p:tav tm="100000">
                                          <p:val>
                                            <p:strVal val="#ppt_x"/>
                                          </p:val>
                                        </p:tav>
                                      </p:tavLst>
                                    </p:anim>
                                    <p:anim calcmode="lin" valueType="num">
                                      <p:cBhvr>
                                        <p:cTn id="19" dur="500" fill="hold"/>
                                        <p:tgtEl>
                                          <p:spTgt spid="65538"/>
                                        </p:tgtEl>
                                        <p:attrNameLst>
                                          <p:attrName>ppt_y</p:attrName>
                                        </p:attrNameLst>
                                      </p:cBhvr>
                                      <p:tavLst>
                                        <p:tav tm="0">
                                          <p:val>
                                            <p:strVal val="#ppt_y"/>
                                          </p:val>
                                        </p:tav>
                                        <p:tav tm="100000">
                                          <p:val>
                                            <p:strVal val="#ppt_y"/>
                                          </p:val>
                                        </p:tav>
                                      </p:tavLst>
                                    </p:anim>
                                    <p:animEffect transition="in" filter="fade">
                                      <p:cBhvr>
                                        <p:cTn id="20" dur="500"/>
                                        <p:tgtEl>
                                          <p:spTgt spid="65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عنصر نائب للمحتوى 5" descr="position of ovary "/>
          <p:cNvPicPr>
            <a:picLocks/>
          </p:cNvPicPr>
          <p:nvPr/>
        </p:nvPicPr>
        <p:blipFill>
          <a:blip r:embed="rId2" cstate="email"/>
          <a:srcRect/>
          <a:stretch>
            <a:fillRect/>
          </a:stretch>
        </p:blipFill>
        <p:spPr bwMode="auto">
          <a:xfrm>
            <a:off x="533400" y="1676400"/>
            <a:ext cx="8153400" cy="4416896"/>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304800"/>
            <a:ext cx="8080375" cy="1143000"/>
          </a:xfrm>
          <a:prstGeom prst="rect">
            <a:avLst/>
          </a:prstGeom>
        </p:spPr>
        <p:txBody>
          <a:bodyPr/>
          <a:lstStyle/>
          <a:p>
            <a:pPr algn="ctr" rtl="1"/>
            <a:r>
              <a:rPr lang="ar-SA" sz="4800" dirty="0" smtClean="0">
                <a:solidFill>
                  <a:srgbClr val="FFFF00"/>
                </a:solidFill>
              </a:rPr>
              <a:t>إختلاف الأزهار</a:t>
            </a:r>
            <a:endParaRPr lang="en-US" sz="4800" dirty="0">
              <a:solidFill>
                <a:srgbClr val="FFFF00"/>
              </a:solidFill>
            </a:endParaRPr>
          </a:p>
        </p:txBody>
      </p:sp>
      <p:sp>
        <p:nvSpPr>
          <p:cNvPr id="4097" name="Rectangle 1"/>
          <p:cNvSpPr>
            <a:spLocks noChangeArrowheads="1"/>
          </p:cNvSpPr>
          <p:nvPr/>
        </p:nvSpPr>
        <p:spPr bwMode="auto">
          <a:xfrm>
            <a:off x="304800" y="1183958"/>
            <a:ext cx="82296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Char char="•"/>
              <a:tabLst/>
            </a:pP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ازهار كاملة </a:t>
            </a:r>
            <a:r>
              <a:rPr kumimoji="0" lang="en-US" sz="3200" b="0" i="0" u="none" strike="noStrike" cap="none" normalizeH="0" baseline="0" dirty="0" smtClean="0">
                <a:ln>
                  <a:noFill/>
                </a:ln>
                <a:solidFill>
                  <a:srgbClr val="FFC000"/>
                </a:solidFill>
                <a:effectLst/>
                <a:latin typeface="Calibri" pitchFamily="34" charset="0"/>
                <a:ea typeface="Calibri" pitchFamily="34" charset="0"/>
                <a:cs typeface="Arial" pitchFamily="34" charset="0"/>
              </a:rPr>
              <a:t>Complete Flowers</a:t>
            </a:r>
            <a:r>
              <a:rPr kumimoji="0" lang="ar-SA" sz="3200" b="0" i="0" u="none" strike="noStrike" cap="none" normalizeH="0" baseline="0" dirty="0" smtClean="0">
                <a:ln>
                  <a:noFill/>
                </a:ln>
                <a:solidFill>
                  <a:srgbClr val="FFC000"/>
                </a:solidFill>
                <a:effectLst/>
                <a:latin typeface="Calibri" pitchFamily="34" charset="0"/>
                <a:ea typeface="Calibri" pitchFamily="34" charset="0"/>
                <a:cs typeface="Arial" pitchFamily="34" charset="0"/>
              </a:rPr>
              <a:t>: </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هي الأزهار التي تشتمل على المحيطات الأربعة "</a:t>
            </a:r>
            <a:r>
              <a:rPr kumimoji="0" lang="ar-SA" sz="3200" b="0" i="0" u="none" strike="noStrike" cap="none" normalizeH="0" baseline="0" dirty="0" smtClean="0">
                <a:ln>
                  <a:noFill/>
                </a:ln>
                <a:solidFill>
                  <a:srgbClr val="00CCFF"/>
                </a:solidFill>
                <a:effectLst/>
                <a:latin typeface="Calibri" pitchFamily="34" charset="0"/>
                <a:ea typeface="Calibri" pitchFamily="34" charset="0"/>
                <a:cs typeface="Arial" pitchFamily="34" charset="0"/>
              </a:rPr>
              <a:t>الكأس</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3200" b="0" i="0" u="none" strike="noStrike" cap="none" normalizeH="0" baseline="0" dirty="0" smtClean="0">
                <a:ln>
                  <a:noFill/>
                </a:ln>
                <a:solidFill>
                  <a:srgbClr val="00CCFF"/>
                </a:solidFill>
                <a:effectLst/>
                <a:latin typeface="Calibri" pitchFamily="34" charset="0"/>
                <a:ea typeface="Calibri" pitchFamily="34" charset="0"/>
                <a:cs typeface="Arial" pitchFamily="34" charset="0"/>
              </a:rPr>
              <a:t>والتويج</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3200" b="0" i="0" u="none" strike="noStrike" cap="none" normalizeH="0" baseline="0" dirty="0" smtClean="0">
                <a:ln>
                  <a:noFill/>
                </a:ln>
                <a:solidFill>
                  <a:srgbClr val="00CCFF"/>
                </a:solidFill>
                <a:effectLst/>
                <a:latin typeface="Calibri" pitchFamily="34" charset="0"/>
                <a:ea typeface="Calibri" pitchFamily="34" charset="0"/>
                <a:cs typeface="Arial" pitchFamily="34" charset="0"/>
              </a:rPr>
              <a:t>والطلع</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3200" b="0" i="0" u="none" strike="noStrike" cap="none" normalizeH="0" baseline="0" dirty="0" smtClean="0">
                <a:ln>
                  <a:noFill/>
                </a:ln>
                <a:solidFill>
                  <a:srgbClr val="00CCFF"/>
                </a:solidFill>
                <a:effectLst/>
                <a:latin typeface="Calibri" pitchFamily="34" charset="0"/>
                <a:ea typeface="Calibri" pitchFamily="34" charset="0"/>
                <a:cs typeface="Arial" pitchFamily="34" charset="0"/>
              </a:rPr>
              <a:t>والمتاع</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p>
          <a:p>
            <a:pPr marL="0" marR="0" lvl="0" indent="0" algn="just" defTabSz="914400" rtl="1" eaLnBrk="1" fontAlgn="base" latinLnBrk="0" hangingPunct="1">
              <a:lnSpc>
                <a:spcPct val="100000"/>
              </a:lnSpc>
              <a:spcBef>
                <a:spcPct val="0"/>
              </a:spcBef>
              <a:spcAft>
                <a:spcPct val="0"/>
              </a:spcAft>
              <a:buClrTx/>
              <a:buSzTx/>
              <a:buFontTx/>
              <a:buChar char="•"/>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أزهار غير كاملة </a:t>
            </a:r>
            <a:r>
              <a:rPr kumimoji="0" lang="en-US" sz="3200" dirty="0" smtClean="0">
                <a:solidFill>
                  <a:srgbClr val="FFC000"/>
                </a:solidFill>
                <a:latin typeface="Calibri" pitchFamily="34" charset="0"/>
                <a:ea typeface="Calibri" pitchFamily="34" charset="0"/>
                <a:cs typeface="Arial" pitchFamily="34" charset="0"/>
              </a:rPr>
              <a:t>Incomplete Flowers</a:t>
            </a:r>
            <a:r>
              <a:rPr kumimoji="0" lang="ar-SA" sz="3200" dirty="0" smtClean="0">
                <a:solidFill>
                  <a:srgbClr val="FFC000"/>
                </a:solidFill>
                <a:latin typeface="Calibri" pitchFamily="34" charset="0"/>
                <a:ea typeface="Calibri" pitchFamily="34" charset="0"/>
                <a:cs typeface="Arial" pitchFamily="34" charset="0"/>
              </a:rPr>
              <a:t>: </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هي الأزهار التي ينقصها احد هذه المحيطات.</a:t>
            </a:r>
          </a:p>
          <a:p>
            <a:pPr marL="0" marR="0" lvl="0" indent="0" algn="just" defTabSz="914400" rtl="1" eaLnBrk="0" fontAlgn="base" latinLnBrk="0" hangingPunct="0">
              <a:lnSpc>
                <a:spcPct val="100000"/>
              </a:lnSpc>
              <a:spcBef>
                <a:spcPct val="0"/>
              </a:spcBef>
              <a:spcAft>
                <a:spcPct val="0"/>
              </a:spcAft>
              <a:buClrTx/>
              <a:buSzTx/>
              <a:buFontTx/>
              <a:buChar char="•"/>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أزهار تامة </a:t>
            </a:r>
            <a:r>
              <a:rPr kumimoji="0" lang="en-US" sz="3200" dirty="0" smtClean="0">
                <a:solidFill>
                  <a:srgbClr val="FFC000"/>
                </a:solidFill>
                <a:latin typeface="Calibri" pitchFamily="34" charset="0"/>
                <a:ea typeface="Calibri" pitchFamily="34" charset="0"/>
                <a:cs typeface="Arial" pitchFamily="34" charset="0"/>
              </a:rPr>
              <a:t>Perfect flowers</a:t>
            </a:r>
            <a:r>
              <a:rPr kumimoji="0" lang="ar-SA" sz="3200" dirty="0" smtClean="0">
                <a:solidFill>
                  <a:srgbClr val="FFC000"/>
                </a:solidFill>
                <a:latin typeface="Calibri" pitchFamily="34" charset="0"/>
                <a:ea typeface="Calibri" pitchFamily="34" charset="0"/>
                <a:cs typeface="Arial" pitchFamily="34" charset="0"/>
              </a:rPr>
              <a:t>: </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وهي الأزهار التي تحتوي على الطلع والمتاع وتسمى زهرة خنثى </a:t>
            </a:r>
            <a:r>
              <a:rPr kumimoji="0" lang="en-US" sz="3200" b="0" i="0" u="none" strike="noStrike" cap="none" normalizeH="0" baseline="0" dirty="0" smtClean="0">
                <a:ln>
                  <a:noFill/>
                </a:ln>
                <a:solidFill>
                  <a:srgbClr val="FF0000"/>
                </a:solidFill>
                <a:effectLst/>
                <a:latin typeface="Calibri" pitchFamily="34" charset="0"/>
                <a:ea typeface="Calibri" pitchFamily="34" charset="0"/>
                <a:cs typeface="Arial" pitchFamily="34" charset="0"/>
              </a:rPr>
              <a:t>Bisexual</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أو زهرة ذات جنسين </a:t>
            </a:r>
            <a:r>
              <a:rPr kumimoji="0" lang="en-US" sz="3200" b="0" i="0" u="none" strike="noStrike" cap="none" normalizeH="0" baseline="0" dirty="0" err="1" smtClean="0">
                <a:ln>
                  <a:noFill/>
                </a:ln>
                <a:solidFill>
                  <a:srgbClr val="FF0000"/>
                </a:solidFill>
                <a:effectLst/>
                <a:latin typeface="Calibri" pitchFamily="34" charset="0"/>
                <a:ea typeface="Calibri" pitchFamily="34" charset="0"/>
                <a:cs typeface="Arial" pitchFamily="34" charset="0"/>
              </a:rPr>
              <a:t>hermophordite</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097">
                                            <p:txEl>
                                              <p:pRg st="0" end="0"/>
                                            </p:txEl>
                                          </p:spTgt>
                                        </p:tgtEl>
                                        <p:attrNameLst>
                                          <p:attrName>style.visibility</p:attrName>
                                        </p:attrNameLst>
                                      </p:cBhvr>
                                      <p:to>
                                        <p:strVal val="visible"/>
                                      </p:to>
                                    </p:set>
                                    <p:anim calcmode="lin" valueType="num">
                                      <p:cBhvr>
                                        <p:cTn id="14" dur="1000" fill="hold"/>
                                        <p:tgtEl>
                                          <p:spTgt spid="4097">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409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09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097">
                                            <p:txEl>
                                              <p:pRg st="2" end="2"/>
                                            </p:txEl>
                                          </p:spTgt>
                                        </p:tgtEl>
                                        <p:attrNameLst>
                                          <p:attrName>style.visibility</p:attrName>
                                        </p:attrNameLst>
                                      </p:cBhvr>
                                      <p:to>
                                        <p:strVal val="visible"/>
                                      </p:to>
                                    </p:set>
                                    <p:anim calcmode="lin" valueType="num">
                                      <p:cBhvr additive="base">
                                        <p:cTn id="21" dur="500" fill="hold"/>
                                        <p:tgtEl>
                                          <p:spTgt spid="409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09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4097">
                                            <p:txEl>
                                              <p:pRg st="4" end="4"/>
                                            </p:txEl>
                                          </p:spTgt>
                                        </p:tgtEl>
                                        <p:attrNameLst>
                                          <p:attrName>style.visibility</p:attrName>
                                        </p:attrNameLst>
                                      </p:cBhvr>
                                      <p:to>
                                        <p:strVal val="visible"/>
                                      </p:to>
                                    </p:set>
                                    <p:animEffect transition="in" filter="fade">
                                      <p:cBhvr>
                                        <p:cTn id="27" dur="1000"/>
                                        <p:tgtEl>
                                          <p:spTgt spid="4097">
                                            <p:txEl>
                                              <p:pRg st="4" end="4"/>
                                            </p:txEl>
                                          </p:spTgt>
                                        </p:tgtEl>
                                      </p:cBhvr>
                                    </p:animEffect>
                                    <p:anim calcmode="lin" valueType="num">
                                      <p:cBhvr>
                                        <p:cTn id="28" dur="1000" fill="hold"/>
                                        <p:tgtEl>
                                          <p:spTgt spid="4097">
                                            <p:txEl>
                                              <p:pRg st="4" end="4"/>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4097">
                                            <p:txEl>
                                              <p:pRg st="4" end="4"/>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097">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title"/>
          </p:nvPr>
        </p:nvSpPr>
        <p:spPr>
          <a:xfrm>
            <a:off x="304800" y="381000"/>
            <a:ext cx="8458200" cy="990600"/>
          </a:xfrm>
        </p:spPr>
        <p:txBody>
          <a:bodyPr/>
          <a:lstStyle/>
          <a:p>
            <a:pPr algn="ctr" eaLnBrk="1" hangingPunct="1">
              <a:defRPr/>
            </a:pPr>
            <a:r>
              <a:rPr lang="ar-SA" sz="4800" dirty="0" smtClean="0">
                <a:solidFill>
                  <a:srgbClr val="FFFF00"/>
                </a:solidFill>
              </a:rPr>
              <a:t>رؤية ورسالة جامعة الملك سعود</a:t>
            </a:r>
            <a:endParaRPr lang="en-US" sz="4800" dirty="0">
              <a:solidFill>
                <a:srgbClr val="FFFF00"/>
              </a:solidFill>
            </a:endParaRPr>
          </a:p>
        </p:txBody>
      </p:sp>
      <p:sp>
        <p:nvSpPr>
          <p:cNvPr id="9221" name="Rectangle 5"/>
          <p:cNvSpPr>
            <a:spLocks noGrp="1" noChangeArrowheads="1"/>
          </p:cNvSpPr>
          <p:nvPr>
            <p:ph idx="1"/>
          </p:nvPr>
        </p:nvSpPr>
        <p:spPr>
          <a:xfrm>
            <a:off x="457200" y="1524000"/>
            <a:ext cx="8305800" cy="2286000"/>
          </a:xfrm>
        </p:spPr>
        <p:txBody>
          <a:bodyPr/>
          <a:lstStyle/>
          <a:p>
            <a:pPr algn="just" rtl="1" eaLnBrk="1" hangingPunct="1"/>
            <a:r>
              <a:rPr lang="ar-SA" smtClean="0">
                <a:solidFill>
                  <a:srgbClr val="FFFF00"/>
                </a:solidFill>
              </a:rPr>
              <a:t>الرِؤية: </a:t>
            </a:r>
            <a:r>
              <a:rPr lang="ar-SA" smtClean="0"/>
              <a:t>تحقيق الريادة في تنويع أساليب التعليم والتعلم وتطويرها من خلال التعلم الإلكتروني القائم على تقنية المعلومات والاتصال الحديثة وأن تكون العمادة رائدة في نشر التعليم وتيسيره باستخدام أحدث تقنيات المعلومات والاتصال</a:t>
            </a:r>
            <a:r>
              <a:rPr lang="en-US" smtClean="0"/>
              <a:t>.</a:t>
            </a:r>
          </a:p>
        </p:txBody>
      </p:sp>
      <p:sp>
        <p:nvSpPr>
          <p:cNvPr id="4" name="Rectangle 5"/>
          <p:cNvSpPr txBox="1">
            <a:spLocks noChangeArrowheads="1"/>
          </p:cNvSpPr>
          <p:nvPr/>
        </p:nvSpPr>
        <p:spPr bwMode="auto">
          <a:xfrm>
            <a:off x="457200" y="3962400"/>
            <a:ext cx="8305800" cy="2057400"/>
          </a:xfrm>
          <a:prstGeom prst="rect">
            <a:avLst/>
          </a:prstGeom>
          <a:noFill/>
          <a:ln w="9525">
            <a:noFill/>
            <a:miter lim="800000"/>
            <a:headEnd/>
            <a:tailEnd/>
          </a:ln>
          <a:effectLst/>
        </p:spPr>
        <p:txBody>
          <a:bodyPr lIns="182562" tIns="46038" rIns="182562" bIns="46038"/>
          <a:lstStyle/>
          <a:p>
            <a:pPr marL="342900" indent="-342900" algn="just" rtl="1">
              <a:lnSpc>
                <a:spcPct val="90000"/>
              </a:lnSpc>
              <a:spcBef>
                <a:spcPct val="20000"/>
              </a:spcBef>
              <a:buClr>
                <a:schemeClr val="tx2"/>
              </a:buClr>
              <a:buSzPct val="75000"/>
              <a:buFont typeface="Wingdings" pitchFamily="2" charset="2"/>
              <a:buChar char="l"/>
              <a:defRPr/>
            </a:pPr>
            <a:r>
              <a:rPr kumimoji="0" lang="ar-SA" sz="3200" kern="0" dirty="0">
                <a:latin typeface="+mn-lt"/>
                <a:cs typeface="+mn-cs"/>
              </a:rPr>
              <a:t>الرسالة: </a:t>
            </a:r>
            <a:r>
              <a:rPr kumimoji="0" lang="ar-SA" sz="3200" kern="0" dirty="0">
                <a:solidFill>
                  <a:schemeClr val="accent6"/>
                </a:solidFill>
                <a:latin typeface="+mn-lt"/>
                <a:cs typeface="+mn-cs"/>
              </a:rPr>
              <a:t>مساعدة أعضاء هيئة التدريس والطلاب لتجويد عملية التعلم من خلال استثمار أساليب التعلم الإلكتروني، وإتاحة الفرصة للمتعلم لاحتيار المكان والزمان المناسبين للتعلم ومساعدة أعضاء هيئة التدريس على تفعيل التعليم من خلال تقديم المحتوى العلمي بأساليب تعتمد على تقنية المعلومات والاتصال الحديثة</a:t>
            </a:r>
            <a:r>
              <a:rPr kumimoji="0" lang="en-US" sz="3200" kern="0" dirty="0">
                <a:solidFill>
                  <a:schemeClr val="accent6"/>
                </a:solidFill>
                <a:latin typeface="+mn-lt"/>
                <a:cs typeface="+mn-cs"/>
              </a:rPr>
              <a:t> .</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Scale>
                                      <p:cBhvr>
                                        <p:cTn id="7" dur="1000" decel="50000" fill="hold">
                                          <p:stCondLst>
                                            <p:cond delay="0"/>
                                          </p:stCondLst>
                                        </p:cTn>
                                        <p:tgtEl>
                                          <p:spTgt spid="92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220"/>
                                        </p:tgtEl>
                                        <p:attrNameLst>
                                          <p:attrName>ppt_x</p:attrName>
                                          <p:attrName>ppt_y</p:attrName>
                                        </p:attrNameLst>
                                      </p:cBhvr>
                                    </p:animMotion>
                                    <p:animEffect transition="in" filter="fade">
                                      <p:cBhvr>
                                        <p:cTn id="9" dur="1000"/>
                                        <p:tgtEl>
                                          <p:spTgt spid="9220"/>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9221">
                                            <p:txEl>
                                              <p:pRg st="0" end="0"/>
                                            </p:txEl>
                                          </p:spTgt>
                                        </p:tgtEl>
                                        <p:attrNameLst>
                                          <p:attrName>style.visibility</p:attrName>
                                        </p:attrNameLst>
                                      </p:cBhvr>
                                      <p:to>
                                        <p:strVal val="visible"/>
                                      </p:to>
                                    </p:set>
                                    <p:animScale>
                                      <p:cBhvr>
                                        <p:cTn id="14" dur="1000" decel="50000" fill="hold">
                                          <p:stCondLst>
                                            <p:cond delay="0"/>
                                          </p:stCondLst>
                                        </p:cTn>
                                        <p:tgtEl>
                                          <p:spTgt spid="922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221">
                                            <p:txEl>
                                              <p:pRg st="0" end="0"/>
                                            </p:txEl>
                                          </p:spTgt>
                                        </p:tgtEl>
                                        <p:attrNameLst>
                                          <p:attrName>ppt_x</p:attrName>
                                          <p:attrName>ppt_y</p:attrName>
                                        </p:attrNameLst>
                                      </p:cBhvr>
                                    </p:animMotion>
                                    <p:animEffect transition="in" filter="fade">
                                      <p:cBhvr>
                                        <p:cTn id="16" dur="1000"/>
                                        <p:tgtEl>
                                          <p:spTgt spid="922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Scale>
                                      <p:cBhvr>
                                        <p:cTn id="21" dur="1000" decel="50000" fill="hold">
                                          <p:stCondLst>
                                            <p:cond delay="0"/>
                                          </p:stCondLst>
                                        </p:cTn>
                                        <p:tgtEl>
                                          <p:spTgt spid="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xEl>
                                              <p:pRg st="0" end="0"/>
                                            </p:txEl>
                                          </p:spTgt>
                                        </p:tgtEl>
                                        <p:attrNameLst>
                                          <p:attrName>ppt_x</p:attrName>
                                          <p:attrName>ppt_y</p:attrName>
                                        </p:attrNameLst>
                                      </p:cBhvr>
                                    </p:animMotion>
                                    <p:animEffect transition="in" filter="fade">
                                      <p:cBhvr>
                                        <p:cTn id="23"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381000" y="726758"/>
            <a:ext cx="83820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eaLnBrk="0" hangingPunct="0">
              <a:buFontTx/>
              <a:buChar char="•"/>
            </a:pPr>
            <a:r>
              <a:rPr kumimoji="0" lang="ar-SA" sz="3200" dirty="0" smtClean="0">
                <a:latin typeface="Calibri" pitchFamily="34" charset="0"/>
                <a:ea typeface="Calibri" pitchFamily="34" charset="0"/>
                <a:cs typeface="Arial" pitchFamily="34" charset="0"/>
              </a:rPr>
              <a:t>أزهار غير تامّة </a:t>
            </a:r>
            <a:r>
              <a:rPr kumimoji="0" lang="en-US" sz="3200" dirty="0" smtClean="0">
                <a:solidFill>
                  <a:srgbClr val="FFC000"/>
                </a:solidFill>
                <a:latin typeface="Calibri" pitchFamily="34" charset="0"/>
                <a:ea typeface="Calibri" pitchFamily="34" charset="0"/>
                <a:cs typeface="Arial" pitchFamily="34" charset="0"/>
              </a:rPr>
              <a:t>Imperfect Flowers </a:t>
            </a:r>
            <a:r>
              <a:rPr kumimoji="0" lang="ar-SA" sz="3200" dirty="0" smtClean="0">
                <a:latin typeface="Calibri" pitchFamily="34" charset="0"/>
                <a:ea typeface="Calibri" pitchFamily="34" charset="0"/>
                <a:cs typeface="Arial" pitchFamily="34" charset="0"/>
              </a:rPr>
              <a:t>: وهي الأزهار التي </a:t>
            </a:r>
            <a:r>
              <a:rPr kumimoji="0" lang="ar-SA" sz="3200" dirty="0" smtClean="0">
                <a:solidFill>
                  <a:srgbClr val="00CCFF"/>
                </a:solidFill>
                <a:latin typeface="Calibri" pitchFamily="34" charset="0"/>
                <a:ea typeface="Calibri" pitchFamily="34" charset="0"/>
                <a:cs typeface="Arial" pitchFamily="34" charset="0"/>
              </a:rPr>
              <a:t>تحتوي على الطلع أو المتاع </a:t>
            </a:r>
            <a:r>
              <a:rPr kumimoji="0" lang="ar-SA" sz="3200" dirty="0" smtClean="0">
                <a:latin typeface="Calibri" pitchFamily="34" charset="0"/>
                <a:ea typeface="Calibri" pitchFamily="34" charset="0"/>
                <a:cs typeface="Arial" pitchFamily="34" charset="0"/>
              </a:rPr>
              <a:t>أي ينقصها أحد الجنسين.</a:t>
            </a:r>
          </a:p>
          <a:p>
            <a:pPr algn="just" rtl="1" eaLnBrk="0" hangingPunct="0">
              <a:buFontTx/>
              <a:buChar char="•"/>
            </a:pPr>
            <a:endParaRPr kumimoji="0" lang="en-US" sz="3200" dirty="0" smtClean="0">
              <a:latin typeface="Calibri" pitchFamily="34" charset="0"/>
              <a:ea typeface="Calibri" pitchFamily="34" charset="0"/>
              <a:cs typeface="Arial" pitchFamily="34" charset="0"/>
            </a:endParaRPr>
          </a:p>
          <a:p>
            <a:pPr algn="just" rtl="1" eaLnBrk="0" hangingPunct="0">
              <a:buFontTx/>
              <a:buChar char="•"/>
            </a:pPr>
            <a:r>
              <a:rPr kumimoji="0" lang="ar-SA" sz="3200" dirty="0" smtClean="0">
                <a:latin typeface="Calibri" pitchFamily="34" charset="0"/>
                <a:ea typeface="Calibri" pitchFamily="34" charset="0"/>
                <a:cs typeface="Arial" pitchFamily="34" charset="0"/>
              </a:rPr>
              <a:t>أزهار متعادلة </a:t>
            </a:r>
            <a:r>
              <a:rPr kumimoji="0" lang="en-US" sz="3200" dirty="0" smtClean="0">
                <a:solidFill>
                  <a:srgbClr val="FFC000"/>
                </a:solidFill>
                <a:latin typeface="Calibri" pitchFamily="34" charset="0"/>
                <a:ea typeface="Calibri" pitchFamily="34" charset="0"/>
                <a:cs typeface="Arial" pitchFamily="34" charset="0"/>
              </a:rPr>
              <a:t>Neutral</a:t>
            </a:r>
            <a:r>
              <a:rPr kumimoji="0" lang="en-US" sz="3200" dirty="0" smtClean="0">
                <a:latin typeface="Calibri" pitchFamily="34" charset="0"/>
                <a:ea typeface="Calibri" pitchFamily="34" charset="0"/>
                <a:cs typeface="Arial" pitchFamily="34" charset="0"/>
              </a:rPr>
              <a:t> </a:t>
            </a:r>
            <a:r>
              <a:rPr kumimoji="0" lang="en-US" sz="3200" dirty="0" smtClean="0">
                <a:solidFill>
                  <a:srgbClr val="FFC000"/>
                </a:solidFill>
                <a:latin typeface="Calibri" pitchFamily="34" charset="0"/>
                <a:ea typeface="Calibri" pitchFamily="34" charset="0"/>
                <a:cs typeface="Arial" pitchFamily="34" charset="0"/>
              </a:rPr>
              <a:t>Flowers</a:t>
            </a:r>
            <a:r>
              <a:rPr kumimoji="0" lang="ar-SA" sz="3200" dirty="0" smtClean="0">
                <a:latin typeface="Calibri" pitchFamily="34" charset="0"/>
                <a:ea typeface="Calibri" pitchFamily="34" charset="0"/>
                <a:cs typeface="Arial" pitchFamily="34" charset="0"/>
              </a:rPr>
              <a:t> : وهي الأزهار التي </a:t>
            </a:r>
            <a:r>
              <a:rPr kumimoji="0" lang="ar-SA" sz="3200" dirty="0" smtClean="0">
                <a:solidFill>
                  <a:srgbClr val="00CCFF"/>
                </a:solidFill>
                <a:latin typeface="Calibri" pitchFamily="34" charset="0"/>
                <a:ea typeface="Calibri" pitchFamily="34" charset="0"/>
                <a:cs typeface="Arial" pitchFamily="34" charset="0"/>
              </a:rPr>
              <a:t>لا تحتوي على طلع ولا على متاع </a:t>
            </a:r>
            <a:r>
              <a:rPr kumimoji="0" lang="ar-SA" sz="3200" dirty="0" smtClean="0">
                <a:latin typeface="Calibri" pitchFamily="34" charset="0"/>
                <a:ea typeface="Calibri" pitchFamily="34" charset="0"/>
                <a:cs typeface="Arial" pitchFamily="34" charset="0"/>
              </a:rPr>
              <a:t>" زهرة عقيمة تماماً" ليس لها دور في التكاثر الجنسي.</a:t>
            </a:r>
          </a:p>
          <a:p>
            <a:pPr algn="just" rtl="1" eaLnBrk="0" hangingPunct="0">
              <a:buFontTx/>
              <a:buChar char="•"/>
            </a:pPr>
            <a:endParaRPr kumimoji="0" lang="en-US" sz="3200" dirty="0" smtClean="0">
              <a:latin typeface="Calibri" pitchFamily="34" charset="0"/>
              <a:ea typeface="Calibri" pitchFamily="34" charset="0"/>
              <a:cs typeface="Arial" pitchFamily="34" charset="0"/>
            </a:endParaRPr>
          </a:p>
          <a:p>
            <a:pPr algn="just" rtl="1" eaLnBrk="0" hangingPunct="0">
              <a:buFontTx/>
              <a:buChar char="•"/>
            </a:pPr>
            <a:r>
              <a:rPr kumimoji="0" lang="ar-SA" sz="3200" dirty="0" smtClean="0">
                <a:latin typeface="Calibri" pitchFamily="34" charset="0"/>
                <a:ea typeface="Calibri" pitchFamily="34" charset="0"/>
                <a:cs typeface="Arial" pitchFamily="34" charset="0"/>
              </a:rPr>
              <a:t>أزهار عارية </a:t>
            </a:r>
            <a:r>
              <a:rPr kumimoji="0" lang="en-US" sz="3200" dirty="0" smtClean="0">
                <a:solidFill>
                  <a:srgbClr val="FFC000"/>
                </a:solidFill>
                <a:latin typeface="Calibri" pitchFamily="34" charset="0"/>
                <a:ea typeface="Calibri" pitchFamily="34" charset="0"/>
                <a:cs typeface="Arial" pitchFamily="34" charset="0"/>
              </a:rPr>
              <a:t>Nude</a:t>
            </a:r>
            <a:r>
              <a:rPr kumimoji="0" lang="en-US" sz="3200" dirty="0" smtClean="0">
                <a:latin typeface="Calibri" pitchFamily="34" charset="0"/>
                <a:ea typeface="Calibri" pitchFamily="34" charset="0"/>
                <a:cs typeface="Arial" pitchFamily="34" charset="0"/>
              </a:rPr>
              <a:t> </a:t>
            </a:r>
            <a:r>
              <a:rPr kumimoji="0" lang="en-US" sz="3200" dirty="0" smtClean="0">
                <a:solidFill>
                  <a:srgbClr val="FFC000"/>
                </a:solidFill>
                <a:latin typeface="Calibri" pitchFamily="34" charset="0"/>
                <a:ea typeface="Calibri" pitchFamily="34" charset="0"/>
                <a:cs typeface="Arial" pitchFamily="34" charset="0"/>
              </a:rPr>
              <a:t>Flowers</a:t>
            </a:r>
            <a:r>
              <a:rPr kumimoji="0" lang="ar-SA" sz="3200" dirty="0" smtClean="0">
                <a:latin typeface="Calibri" pitchFamily="34" charset="0"/>
                <a:ea typeface="Calibri" pitchFamily="34" charset="0"/>
                <a:cs typeface="Arial" pitchFamily="34" charset="0"/>
              </a:rPr>
              <a:t>: وهي الأزهار التي تشتمل على أحد الجنسين أو على جنس واحد فقط ولكنها </a:t>
            </a:r>
            <a:r>
              <a:rPr kumimoji="0" lang="ar-SA" sz="3200" dirty="0" smtClean="0">
                <a:solidFill>
                  <a:srgbClr val="00CCFF"/>
                </a:solidFill>
                <a:latin typeface="Calibri" pitchFamily="34" charset="0"/>
                <a:ea typeface="Calibri" pitchFamily="34" charset="0"/>
                <a:cs typeface="Arial" pitchFamily="34" charset="0"/>
              </a:rPr>
              <a:t>لا تحتوي على كأس ولا تويج</a:t>
            </a:r>
            <a:r>
              <a:rPr kumimoji="0" lang="ar-SA" sz="3200" dirty="0" smtClean="0">
                <a:latin typeface="Calibri" pitchFamily="34" charset="0"/>
                <a:ea typeface="Calibri" pitchFamily="34" charset="0"/>
                <a:cs typeface="Arial" pitchFamily="34" charset="0"/>
              </a:rPr>
              <a:t>.</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 calcmode="lin" valueType="num">
                                      <p:cBhvr>
                                        <p:cTn id="7" dur="1000" fill="hold"/>
                                        <p:tgtEl>
                                          <p:spTgt spid="307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07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07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07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073">
                                            <p:txEl>
                                              <p:pRg st="2" end="2"/>
                                            </p:txEl>
                                          </p:spTgt>
                                        </p:tgtEl>
                                        <p:attrNameLst>
                                          <p:attrName>style.visibility</p:attrName>
                                        </p:attrNameLst>
                                      </p:cBhvr>
                                      <p:to>
                                        <p:strVal val="visible"/>
                                      </p:to>
                                    </p:set>
                                    <p:animEffect transition="in" filter="fade">
                                      <p:cBhvr>
                                        <p:cTn id="15" dur="1000"/>
                                        <p:tgtEl>
                                          <p:spTgt spid="3073">
                                            <p:txEl>
                                              <p:pRg st="2" end="2"/>
                                            </p:txEl>
                                          </p:spTgt>
                                        </p:tgtEl>
                                      </p:cBhvr>
                                    </p:animEffect>
                                    <p:anim calcmode="lin" valueType="num">
                                      <p:cBhvr>
                                        <p:cTn id="16" dur="1000" fill="hold"/>
                                        <p:tgtEl>
                                          <p:spTgt spid="3073">
                                            <p:txEl>
                                              <p:pRg st="2" end="2"/>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073">
                                            <p:txEl>
                                              <p:pRg st="2" end="2"/>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07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nodeType="clickEffect">
                                  <p:stCondLst>
                                    <p:cond delay="0"/>
                                  </p:stCondLst>
                                  <p:childTnLst>
                                    <p:set>
                                      <p:cBhvr>
                                        <p:cTn id="22" dur="1" fill="hold">
                                          <p:stCondLst>
                                            <p:cond delay="0"/>
                                          </p:stCondLst>
                                        </p:cTn>
                                        <p:tgtEl>
                                          <p:spTgt spid="3073">
                                            <p:txEl>
                                              <p:pRg st="4" end="4"/>
                                            </p:txEl>
                                          </p:spTgt>
                                        </p:tgtEl>
                                        <p:attrNameLst>
                                          <p:attrName>style.visibility</p:attrName>
                                        </p:attrNameLst>
                                      </p:cBhvr>
                                      <p:to>
                                        <p:strVal val="visible"/>
                                      </p:to>
                                    </p:set>
                                    <p:anim calcmode="lin" valueType="num">
                                      <p:cBhvr>
                                        <p:cTn id="23" dur="500" fill="hold"/>
                                        <p:tgtEl>
                                          <p:spTgt spid="3073">
                                            <p:txEl>
                                              <p:pRg st="4" end="4"/>
                                            </p:txEl>
                                          </p:spTgt>
                                        </p:tgtEl>
                                        <p:attrNameLst>
                                          <p:attrName>ppt_w</p:attrName>
                                        </p:attrNameLst>
                                      </p:cBhvr>
                                      <p:tavLst>
                                        <p:tav tm="0">
                                          <p:val>
                                            <p:strVal val="#ppt_w*0.05"/>
                                          </p:val>
                                        </p:tav>
                                        <p:tav tm="100000">
                                          <p:val>
                                            <p:strVal val="#ppt_w"/>
                                          </p:val>
                                        </p:tav>
                                      </p:tavLst>
                                    </p:anim>
                                    <p:anim calcmode="lin" valueType="num">
                                      <p:cBhvr>
                                        <p:cTn id="24" dur="500" fill="hold"/>
                                        <p:tgtEl>
                                          <p:spTgt spid="3073">
                                            <p:txEl>
                                              <p:pRg st="4" end="4"/>
                                            </p:txEl>
                                          </p:spTgt>
                                        </p:tgtEl>
                                        <p:attrNameLst>
                                          <p:attrName>ppt_h</p:attrName>
                                        </p:attrNameLst>
                                      </p:cBhvr>
                                      <p:tavLst>
                                        <p:tav tm="0">
                                          <p:val>
                                            <p:strVal val="#ppt_h"/>
                                          </p:val>
                                        </p:tav>
                                        <p:tav tm="100000">
                                          <p:val>
                                            <p:strVal val="#ppt_h"/>
                                          </p:val>
                                        </p:tav>
                                      </p:tavLst>
                                    </p:anim>
                                    <p:anim calcmode="lin" valueType="num">
                                      <p:cBhvr>
                                        <p:cTn id="25" dur="500" fill="hold"/>
                                        <p:tgtEl>
                                          <p:spTgt spid="3073">
                                            <p:txEl>
                                              <p:pRg st="4" end="4"/>
                                            </p:txEl>
                                          </p:spTgt>
                                        </p:tgtEl>
                                        <p:attrNameLst>
                                          <p:attrName>ppt_x</p:attrName>
                                        </p:attrNameLst>
                                      </p:cBhvr>
                                      <p:tavLst>
                                        <p:tav tm="0">
                                          <p:val>
                                            <p:strVal val="#ppt_x-.2"/>
                                          </p:val>
                                        </p:tav>
                                        <p:tav tm="100000">
                                          <p:val>
                                            <p:strVal val="#ppt_x"/>
                                          </p:val>
                                        </p:tav>
                                      </p:tavLst>
                                    </p:anim>
                                    <p:anim calcmode="lin" valueType="num">
                                      <p:cBhvr>
                                        <p:cTn id="26" dur="500" fill="hold"/>
                                        <p:tgtEl>
                                          <p:spTgt spid="3073">
                                            <p:txEl>
                                              <p:pRg st="4" end="4"/>
                                            </p:txEl>
                                          </p:spTgt>
                                        </p:tgtEl>
                                        <p:attrNameLst>
                                          <p:attrName>ppt_y</p:attrName>
                                        </p:attrNameLst>
                                      </p:cBhvr>
                                      <p:tavLst>
                                        <p:tav tm="0">
                                          <p:val>
                                            <p:strVal val="#ppt_y"/>
                                          </p:val>
                                        </p:tav>
                                        <p:tav tm="100000">
                                          <p:val>
                                            <p:strVal val="#ppt_y"/>
                                          </p:val>
                                        </p:tav>
                                      </p:tavLst>
                                    </p:anim>
                                    <p:animEffect transition="in" filter="fade">
                                      <p:cBhvr>
                                        <p:cTn id="27" dur="500"/>
                                        <p:tgtEl>
                                          <p:spTgt spid="30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457200" y="-97780"/>
            <a:ext cx="8229600"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Char char="•"/>
              <a:tabLst/>
            </a:pP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أزهار طلعية مذكرة </a:t>
            </a:r>
            <a:r>
              <a:rPr kumimoji="0" lang="en-US" sz="3200" b="0" i="0" u="none" strike="noStrike" cap="none" normalizeH="0" baseline="0" dirty="0" smtClean="0">
                <a:ln>
                  <a:noFill/>
                </a:ln>
                <a:solidFill>
                  <a:srgbClr val="FFC000"/>
                </a:solidFill>
                <a:effectLst/>
                <a:latin typeface="Calibri" pitchFamily="34" charset="0"/>
                <a:ea typeface="Calibri" pitchFamily="34" charset="0"/>
                <a:cs typeface="Arial" pitchFamily="34" charset="0"/>
              </a:rPr>
              <a:t>Staminate</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3200" b="0" i="0" u="none" strike="noStrike" cap="none" normalizeH="0" baseline="0" dirty="0" smtClean="0">
                <a:ln>
                  <a:noFill/>
                </a:ln>
                <a:solidFill>
                  <a:srgbClr val="FFC000"/>
                </a:solidFill>
                <a:effectLst/>
                <a:latin typeface="Calibri" pitchFamily="34" charset="0"/>
                <a:ea typeface="Calibri" pitchFamily="34" charset="0"/>
                <a:cs typeface="Arial" pitchFamily="34" charset="0"/>
              </a:rPr>
              <a:t>Flowers</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وهي الأزهار التي تتكون اعضائها الجنسية من </a:t>
            </a:r>
            <a:r>
              <a:rPr kumimoji="0" lang="ar-SA" sz="3200" b="0" i="0" u="none" strike="noStrike" cap="none" normalizeH="0" baseline="0" dirty="0" smtClean="0">
                <a:ln>
                  <a:noFill/>
                </a:ln>
                <a:solidFill>
                  <a:srgbClr val="00CCFF"/>
                </a:solidFill>
                <a:effectLst/>
                <a:latin typeface="Calibri" pitchFamily="34" charset="0"/>
                <a:ea typeface="Calibri" pitchFamily="34" charset="0"/>
                <a:cs typeface="Arial" pitchFamily="34" charset="0"/>
              </a:rPr>
              <a:t>طلع فقط</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p>
          <a:p>
            <a:pPr marL="0" marR="0" lvl="0" indent="0" algn="just" defTabSz="914400" rtl="1" eaLnBrk="1" fontAlgn="base" latinLnBrk="0" hangingPunct="1">
              <a:lnSpc>
                <a:spcPct val="100000"/>
              </a:lnSpc>
              <a:spcBef>
                <a:spcPct val="0"/>
              </a:spcBef>
              <a:spcAft>
                <a:spcPct val="0"/>
              </a:spcAft>
              <a:buClrTx/>
              <a:buSzTx/>
              <a:buFontTx/>
              <a:buChar char="•"/>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أزهار متاعية مؤنثة </a:t>
            </a:r>
            <a:r>
              <a:rPr kumimoji="0" lang="en-US" sz="3200" b="0" i="0" u="none" strike="noStrike" cap="none" normalizeH="0" baseline="0" dirty="0" err="1" smtClean="0">
                <a:ln>
                  <a:noFill/>
                </a:ln>
                <a:solidFill>
                  <a:srgbClr val="FFC000"/>
                </a:solidFill>
                <a:effectLst/>
                <a:latin typeface="Calibri" pitchFamily="34" charset="0"/>
                <a:ea typeface="Calibri" pitchFamily="34" charset="0"/>
                <a:cs typeface="Arial" pitchFamily="34" charset="0"/>
              </a:rPr>
              <a:t>Pistillate</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3200" b="0" i="0" u="none" strike="noStrike" cap="none" normalizeH="0" baseline="0" dirty="0" smtClean="0">
                <a:ln>
                  <a:noFill/>
                </a:ln>
                <a:solidFill>
                  <a:srgbClr val="FFC000"/>
                </a:solidFill>
                <a:effectLst/>
                <a:latin typeface="Calibri" pitchFamily="34" charset="0"/>
                <a:ea typeface="Calibri" pitchFamily="34" charset="0"/>
                <a:cs typeface="Arial" pitchFamily="34" charset="0"/>
              </a:rPr>
              <a:t>Flowers</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وهي الأزهار التي تتكون من </a:t>
            </a:r>
            <a:r>
              <a:rPr kumimoji="0" lang="ar-SA" sz="3200" b="0" i="0" u="none" strike="noStrike" cap="none" normalizeH="0" baseline="0" dirty="0" smtClean="0">
                <a:ln>
                  <a:noFill/>
                </a:ln>
                <a:solidFill>
                  <a:srgbClr val="00CCFF"/>
                </a:solidFill>
                <a:effectLst/>
                <a:latin typeface="Calibri" pitchFamily="34" charset="0"/>
                <a:ea typeface="Calibri" pitchFamily="34" charset="0"/>
                <a:cs typeface="Arial" pitchFamily="34" charset="0"/>
              </a:rPr>
              <a:t>متاع فقط</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p>
          <a:p>
            <a:pPr marL="0" marR="0" lvl="0" indent="0" algn="just" defTabSz="914400" rtl="1" eaLnBrk="0" fontAlgn="base" latinLnBrk="0" hangingPunct="0">
              <a:lnSpc>
                <a:spcPct val="100000"/>
              </a:lnSpc>
              <a:spcBef>
                <a:spcPct val="0"/>
              </a:spcBef>
              <a:spcAft>
                <a:spcPct val="0"/>
              </a:spcAft>
              <a:buClrTx/>
              <a:buSzTx/>
              <a:buFontTx/>
              <a:buChar char="•"/>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إذا حمل النبات أزهاراً من جنس واحد " أي أزهار طلعية أو متاعية" فإن النبات يسمى </a:t>
            </a:r>
            <a:r>
              <a:rPr kumimoji="0" lang="ar-SA" sz="3200" b="0" i="0" u="none" strike="noStrike" cap="none" normalizeH="0" baseline="0" dirty="0" smtClean="0">
                <a:ln>
                  <a:noFill/>
                </a:ln>
                <a:solidFill>
                  <a:srgbClr val="00CCFF"/>
                </a:solidFill>
                <a:effectLst/>
                <a:latin typeface="Calibri" pitchFamily="34" charset="0"/>
                <a:ea typeface="Calibri" pitchFamily="34" charset="0"/>
                <a:cs typeface="Arial" pitchFamily="34" charset="0"/>
              </a:rPr>
              <a:t>ثنائي المسكن </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المنزل" </a:t>
            </a:r>
            <a:r>
              <a:rPr kumimoji="0" lang="en-US" sz="3200" b="0" i="0" u="none" strike="noStrike" cap="none" normalizeH="0" baseline="0" dirty="0" err="1" smtClean="0">
                <a:ln>
                  <a:noFill/>
                </a:ln>
                <a:solidFill>
                  <a:srgbClr val="FFC000"/>
                </a:solidFill>
                <a:effectLst/>
                <a:latin typeface="Calibri" pitchFamily="34" charset="0"/>
                <a:ea typeface="Calibri" pitchFamily="34" charset="0"/>
                <a:cs typeface="Arial" pitchFamily="34" charset="0"/>
              </a:rPr>
              <a:t>Dioecious</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مثال النخيل والصفصاف.</a:t>
            </a:r>
          </a:p>
          <a:p>
            <a:pPr marL="0" marR="0" lvl="0" indent="0" algn="just" defTabSz="914400" rtl="1" eaLnBrk="0" fontAlgn="base" latinLnBrk="0" hangingPunct="0">
              <a:lnSpc>
                <a:spcPct val="100000"/>
              </a:lnSpc>
              <a:spcBef>
                <a:spcPct val="0"/>
              </a:spcBef>
              <a:spcAft>
                <a:spcPct val="0"/>
              </a:spcAft>
              <a:buClrTx/>
              <a:buSzTx/>
              <a:buFontTx/>
              <a:buChar char="•"/>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إذا حمل النبات أزهاراً من وحيدة الجنس وكانت أزهار الجنسين على نفس النبات سمي النبات </a:t>
            </a:r>
            <a:r>
              <a:rPr kumimoji="0" lang="ar-SA" sz="3200" b="0" i="0" u="none" strike="noStrike" cap="none" normalizeH="0" baseline="0" dirty="0" smtClean="0">
                <a:ln>
                  <a:noFill/>
                </a:ln>
                <a:solidFill>
                  <a:srgbClr val="00CCFF"/>
                </a:solidFill>
                <a:effectLst/>
                <a:latin typeface="Calibri" pitchFamily="34" charset="0"/>
                <a:ea typeface="Calibri" pitchFamily="34" charset="0"/>
                <a:cs typeface="Arial" pitchFamily="34" charset="0"/>
              </a:rPr>
              <a:t>وحيد المسكن </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"المنزل" </a:t>
            </a:r>
            <a:r>
              <a:rPr kumimoji="0" lang="en-US" sz="3200" b="0" i="0" u="none" strike="noStrike" cap="none" normalizeH="0" baseline="0" dirty="0" err="1" smtClean="0">
                <a:ln>
                  <a:noFill/>
                </a:ln>
                <a:solidFill>
                  <a:srgbClr val="FFC000"/>
                </a:solidFill>
                <a:effectLst/>
                <a:latin typeface="Calibri" pitchFamily="34" charset="0"/>
                <a:ea typeface="Calibri" pitchFamily="34" charset="0"/>
                <a:cs typeface="Arial" pitchFamily="34" charset="0"/>
              </a:rPr>
              <a:t>Monoecious</a:t>
            </a:r>
            <a:r>
              <a:rPr kumimoji="0" lang="ar-SA"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مثال الذرة.</a:t>
            </a:r>
            <a:endParaRPr kumimoji="0" lang="ar-S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 calcmode="lin" valueType="num">
                                      <p:cBhvr>
                                        <p:cTn id="7" dur="500" fill="hold"/>
                                        <p:tgtEl>
                                          <p:spTgt spid="2049">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2049">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2049">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2049">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204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049">
                                            <p:txEl>
                                              <p:pRg st="2" end="2"/>
                                            </p:txEl>
                                          </p:spTgt>
                                        </p:tgtEl>
                                        <p:attrNameLst>
                                          <p:attrName>style.visibility</p:attrName>
                                        </p:attrNameLst>
                                      </p:cBhvr>
                                      <p:to>
                                        <p:strVal val="visible"/>
                                      </p:to>
                                    </p:set>
                                    <p:anim calcmode="lin" valueType="num">
                                      <p:cBhvr additive="base">
                                        <p:cTn id="16" dur="500" fill="hold"/>
                                        <p:tgtEl>
                                          <p:spTgt spid="2049">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04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8" presetClass="entr" presetSubtype="0" accel="100000" fill="hold" nodeType="clickEffect">
                                  <p:stCondLst>
                                    <p:cond delay="0"/>
                                  </p:stCondLst>
                                  <p:childTnLst>
                                    <p:set>
                                      <p:cBhvr>
                                        <p:cTn id="21" dur="1" fill="hold">
                                          <p:stCondLst>
                                            <p:cond delay="0"/>
                                          </p:stCondLst>
                                        </p:cTn>
                                        <p:tgtEl>
                                          <p:spTgt spid="2049">
                                            <p:txEl>
                                              <p:pRg st="4" end="4"/>
                                            </p:txEl>
                                          </p:spTgt>
                                        </p:tgtEl>
                                        <p:attrNameLst>
                                          <p:attrName>style.visibility</p:attrName>
                                        </p:attrNameLst>
                                      </p:cBhvr>
                                      <p:to>
                                        <p:strVal val="visible"/>
                                      </p:to>
                                    </p:set>
                                    <p:anim calcmode="lin" valueType="num">
                                      <p:cBhvr>
                                        <p:cTn id="22" dur="500" fill="hold"/>
                                        <p:tgtEl>
                                          <p:spTgt spid="2049">
                                            <p:txEl>
                                              <p:pRg st="4" end="4"/>
                                            </p:txEl>
                                          </p:spTgt>
                                        </p:tgtEl>
                                        <p:attrNameLst>
                                          <p:attrName>ppt_w</p:attrName>
                                        </p:attrNameLst>
                                      </p:cBhvr>
                                      <p:tavLst>
                                        <p:tav tm="0">
                                          <p:val>
                                            <p:strVal val="#ppt_w*2.5"/>
                                          </p:val>
                                        </p:tav>
                                        <p:tav tm="100000">
                                          <p:val>
                                            <p:strVal val="#ppt_w"/>
                                          </p:val>
                                        </p:tav>
                                      </p:tavLst>
                                    </p:anim>
                                    <p:anim calcmode="lin" valueType="num">
                                      <p:cBhvr>
                                        <p:cTn id="23" dur="500" fill="hold"/>
                                        <p:tgtEl>
                                          <p:spTgt spid="2049">
                                            <p:txEl>
                                              <p:pRg st="4" end="4"/>
                                            </p:txEl>
                                          </p:spTgt>
                                        </p:tgtEl>
                                        <p:attrNameLst>
                                          <p:attrName>ppt_h</p:attrName>
                                        </p:attrNameLst>
                                      </p:cBhvr>
                                      <p:tavLst>
                                        <p:tav tm="0">
                                          <p:val>
                                            <p:strVal val="#ppt_h*0.01"/>
                                          </p:val>
                                        </p:tav>
                                        <p:tav tm="100000">
                                          <p:val>
                                            <p:strVal val="#ppt_h"/>
                                          </p:val>
                                        </p:tav>
                                      </p:tavLst>
                                    </p:anim>
                                    <p:anim calcmode="lin" valueType="num">
                                      <p:cBhvr>
                                        <p:cTn id="24" dur="500" fill="hold"/>
                                        <p:tgtEl>
                                          <p:spTgt spid="2049">
                                            <p:txEl>
                                              <p:pRg st="4" end="4"/>
                                            </p:txEl>
                                          </p:spTgt>
                                        </p:tgtEl>
                                        <p:attrNameLst>
                                          <p:attrName>ppt_x</p:attrName>
                                        </p:attrNameLst>
                                      </p:cBhvr>
                                      <p:tavLst>
                                        <p:tav tm="0">
                                          <p:val>
                                            <p:strVal val="#ppt_x"/>
                                          </p:val>
                                        </p:tav>
                                        <p:tav tm="100000">
                                          <p:val>
                                            <p:strVal val="#ppt_x"/>
                                          </p:val>
                                        </p:tav>
                                      </p:tavLst>
                                    </p:anim>
                                    <p:anim calcmode="lin" valueType="num">
                                      <p:cBhvr>
                                        <p:cTn id="25" dur="500" fill="hold"/>
                                        <p:tgtEl>
                                          <p:spTgt spid="2049">
                                            <p:txEl>
                                              <p:pRg st="4" end="4"/>
                                            </p:txEl>
                                          </p:spTgt>
                                        </p:tgtEl>
                                        <p:attrNameLst>
                                          <p:attrName>ppt_y</p:attrName>
                                        </p:attrNameLst>
                                      </p:cBhvr>
                                      <p:tavLst>
                                        <p:tav tm="0">
                                          <p:val>
                                            <p:strVal val="#ppt_h+1"/>
                                          </p:val>
                                        </p:tav>
                                        <p:tav tm="100000">
                                          <p:val>
                                            <p:strVal val="#ppt_y"/>
                                          </p:val>
                                        </p:tav>
                                      </p:tavLst>
                                    </p:anim>
                                    <p:animEffect transition="in" filter="fade">
                                      <p:cBhvr>
                                        <p:cTn id="26" dur="500"/>
                                        <p:tgtEl>
                                          <p:spTgt spid="2049">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49">
                                            <p:txEl>
                                              <p:pRg st="6" end="6"/>
                                            </p:txEl>
                                          </p:spTgt>
                                        </p:tgtEl>
                                        <p:attrNameLst>
                                          <p:attrName>style.visibility</p:attrName>
                                        </p:attrNameLst>
                                      </p:cBhvr>
                                      <p:to>
                                        <p:strVal val="visible"/>
                                      </p:to>
                                    </p:set>
                                    <p:anim calcmode="lin" valueType="num">
                                      <p:cBhvr additive="base">
                                        <p:cTn id="31" dur="500" fill="hold"/>
                                        <p:tgtEl>
                                          <p:spTgt spid="204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9600" y="304800"/>
            <a:ext cx="8080375" cy="1143000"/>
          </a:xfrm>
          <a:prstGeom prst="rect">
            <a:avLst/>
          </a:prstGeom>
        </p:spPr>
        <p:txBody>
          <a:bodyPr/>
          <a:lstStyle/>
          <a:p>
            <a:pPr algn="ctr" rtl="1"/>
            <a:r>
              <a:rPr lang="ar-SA" sz="4400" b="1" dirty="0" smtClean="0">
                <a:solidFill>
                  <a:srgbClr val="FFFF00"/>
                </a:solidFill>
              </a:rPr>
              <a:t>النورات </a:t>
            </a:r>
            <a:r>
              <a:rPr lang="en-US" sz="4400" b="1" dirty="0" smtClean="0">
                <a:solidFill>
                  <a:srgbClr val="FFFF00"/>
                </a:solidFill>
              </a:rPr>
              <a:t>The Inflorescences</a:t>
            </a:r>
            <a:endParaRPr lang="en-US" sz="4400" dirty="0">
              <a:solidFill>
                <a:srgbClr val="FFFF00"/>
              </a:solidFill>
            </a:endParaRPr>
          </a:p>
        </p:txBody>
      </p:sp>
      <p:sp>
        <p:nvSpPr>
          <p:cNvPr id="1025" name="Rectangle 1"/>
          <p:cNvSpPr>
            <a:spLocks noChangeArrowheads="1"/>
          </p:cNvSpPr>
          <p:nvPr/>
        </p:nvSpPr>
        <p:spPr bwMode="auto">
          <a:xfrm>
            <a:off x="685800" y="3886200"/>
            <a:ext cx="800100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SA" sz="3200" dirty="0" smtClean="0">
                <a:solidFill>
                  <a:srgbClr val="FF0000"/>
                </a:solidFill>
                <a:latin typeface="Calibri" pitchFamily="34" charset="0"/>
                <a:ea typeface="Calibri" pitchFamily="34" charset="0"/>
                <a:cs typeface="Arial" pitchFamily="34" charset="0"/>
              </a:rPr>
              <a:t>الأزهار وكيفية تواجدها:</a:t>
            </a: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sz="3200" dirty="0" smtClean="0">
                <a:latin typeface="Calibri" pitchFamily="34" charset="0"/>
                <a:ea typeface="Calibri" pitchFamily="34" charset="0"/>
                <a:cs typeface="Arial" pitchFamily="34" charset="0"/>
              </a:rPr>
              <a:t>1- الزهرة قد توجد مفردة </a:t>
            </a:r>
            <a:r>
              <a:rPr kumimoji="0" lang="en-US" sz="3200" dirty="0" smtClean="0">
                <a:solidFill>
                  <a:srgbClr val="FFC000"/>
                </a:solidFill>
                <a:latin typeface="Calibri" pitchFamily="34" charset="0"/>
                <a:ea typeface="Calibri" pitchFamily="34" charset="0"/>
                <a:cs typeface="Arial" pitchFamily="34" charset="0"/>
              </a:rPr>
              <a:t>Solitary </a:t>
            </a:r>
            <a:endParaRPr kumimoji="0" lang="ar-SA" sz="3200" dirty="0" smtClean="0">
              <a:solidFill>
                <a:srgbClr val="FFC000"/>
              </a:solidFill>
              <a:latin typeface="Calibri" pitchFamily="34" charset="0"/>
              <a:ea typeface="Calibri"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sz="3200" dirty="0" smtClean="0">
              <a:latin typeface="Calibri" pitchFamily="34" charset="0"/>
              <a:ea typeface="Calibri"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sz="3200" dirty="0" smtClean="0">
                <a:latin typeface="Calibri" pitchFamily="34" charset="0"/>
                <a:ea typeface="Calibri" pitchFamily="34" charset="0"/>
                <a:cs typeface="Arial" pitchFamily="34" charset="0"/>
              </a:rPr>
              <a:t>2- قد تكون متجمعة </a:t>
            </a:r>
            <a:r>
              <a:rPr kumimoji="0" lang="en-US" sz="3200" dirty="0" smtClean="0">
                <a:solidFill>
                  <a:srgbClr val="FFC000"/>
                </a:solidFill>
                <a:latin typeface="Calibri" pitchFamily="34" charset="0"/>
                <a:ea typeface="Calibri" pitchFamily="34" charset="0"/>
                <a:cs typeface="Arial" pitchFamily="34" charset="0"/>
              </a:rPr>
              <a:t>Clustered</a:t>
            </a:r>
            <a:r>
              <a:rPr kumimoji="0" lang="en-US" sz="3200" dirty="0" smtClean="0">
                <a:latin typeface="Calibri" pitchFamily="34" charset="0"/>
                <a:ea typeface="Calibri" pitchFamily="34" charset="0"/>
                <a:cs typeface="Arial" pitchFamily="34" charset="0"/>
              </a:rPr>
              <a:t> </a:t>
            </a:r>
            <a:r>
              <a:rPr kumimoji="0" lang="ar-SA" sz="3200" dirty="0" smtClean="0">
                <a:latin typeface="Calibri" pitchFamily="34" charset="0"/>
                <a:ea typeface="Calibri" pitchFamily="34" charset="0"/>
                <a:cs typeface="Arial" pitchFamily="34" charset="0"/>
              </a:rPr>
              <a:t> ويطلق عليها مصطلح نورة </a:t>
            </a:r>
            <a:r>
              <a:rPr kumimoji="0" lang="en-US" sz="3200" dirty="0" smtClean="0">
                <a:solidFill>
                  <a:srgbClr val="FFC000"/>
                </a:solidFill>
                <a:latin typeface="Calibri" pitchFamily="34" charset="0"/>
                <a:ea typeface="Calibri" pitchFamily="34" charset="0"/>
                <a:cs typeface="Arial" pitchFamily="34" charset="0"/>
              </a:rPr>
              <a:t>Inflorescences</a:t>
            </a:r>
            <a:r>
              <a:rPr kumimoji="0" lang="ar-SA" sz="3200" dirty="0" smtClean="0">
                <a:latin typeface="Calibri" pitchFamily="34" charset="0"/>
                <a:ea typeface="Calibri" pitchFamily="34" charset="0"/>
                <a:cs typeface="Arial" pitchFamily="34" charset="0"/>
              </a:rPr>
              <a:t> وجمعها نورات.</a:t>
            </a:r>
          </a:p>
        </p:txBody>
      </p:sp>
      <p:pic>
        <p:nvPicPr>
          <p:cNvPr id="4" name="Picture 3" descr="inflorescences1.png"/>
          <p:cNvPicPr>
            <a:picLocks noChangeAspect="1"/>
          </p:cNvPicPr>
          <p:nvPr/>
        </p:nvPicPr>
        <p:blipFill>
          <a:blip r:embed="rId2" cstate="email"/>
          <a:stretch>
            <a:fillRect/>
          </a:stretch>
        </p:blipFill>
        <p:spPr>
          <a:xfrm>
            <a:off x="304800" y="1066800"/>
            <a:ext cx="1744218" cy="2076450"/>
          </a:xfrm>
          <a:prstGeom prst="rect">
            <a:avLst/>
          </a:prstGeom>
        </p:spPr>
      </p:pic>
      <p:pic>
        <p:nvPicPr>
          <p:cNvPr id="5" name="Picture 4" descr="inflorescences2.png"/>
          <p:cNvPicPr>
            <a:picLocks noChangeAspect="1"/>
          </p:cNvPicPr>
          <p:nvPr/>
        </p:nvPicPr>
        <p:blipFill>
          <a:blip r:embed="rId3" cstate="email"/>
          <a:stretch>
            <a:fillRect/>
          </a:stretch>
        </p:blipFill>
        <p:spPr>
          <a:xfrm>
            <a:off x="3810000" y="1905000"/>
            <a:ext cx="2381250" cy="2000250"/>
          </a:xfrm>
          <a:prstGeom prst="rect">
            <a:avLst/>
          </a:prstGeom>
        </p:spPr>
      </p:pic>
      <p:pic>
        <p:nvPicPr>
          <p:cNvPr id="6" name="Picture 5" descr="inflorescences3.png"/>
          <p:cNvPicPr>
            <a:picLocks noChangeAspect="1"/>
          </p:cNvPicPr>
          <p:nvPr/>
        </p:nvPicPr>
        <p:blipFill>
          <a:blip r:embed="rId4" cstate="email"/>
          <a:stretch>
            <a:fillRect/>
          </a:stretch>
        </p:blipFill>
        <p:spPr>
          <a:xfrm>
            <a:off x="1676400" y="1905000"/>
            <a:ext cx="1773555" cy="2533650"/>
          </a:xfrm>
          <a:prstGeom prst="rect">
            <a:avLst/>
          </a:prstGeom>
        </p:spPr>
      </p:pic>
      <p:pic>
        <p:nvPicPr>
          <p:cNvPr id="7" name="Picture 6" descr="inflorescences5.png"/>
          <p:cNvPicPr>
            <a:picLocks noChangeAspect="1"/>
          </p:cNvPicPr>
          <p:nvPr/>
        </p:nvPicPr>
        <p:blipFill>
          <a:blip r:embed="rId5" cstate="email"/>
          <a:stretch>
            <a:fillRect/>
          </a:stretch>
        </p:blipFill>
        <p:spPr>
          <a:xfrm>
            <a:off x="6172200" y="990600"/>
            <a:ext cx="2651760" cy="2209800"/>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2">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2">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2">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8" presetClass="entr" presetSubtype="0" accel="100000" fill="hold" nodeType="clickEffect">
                                  <p:stCondLst>
                                    <p:cond delay="0"/>
                                  </p:stCondLst>
                                  <p:childTnLst>
                                    <p:set>
                                      <p:cBhvr>
                                        <p:cTn id="15" dur="1" fill="hold">
                                          <p:stCondLst>
                                            <p:cond delay="0"/>
                                          </p:stCondLst>
                                        </p:cTn>
                                        <p:tgtEl>
                                          <p:spTgt spid="1025">
                                            <p:txEl>
                                              <p:pRg st="0" end="0"/>
                                            </p:txEl>
                                          </p:spTgt>
                                        </p:tgtEl>
                                        <p:attrNameLst>
                                          <p:attrName>style.visibility</p:attrName>
                                        </p:attrNameLst>
                                      </p:cBhvr>
                                      <p:to>
                                        <p:strVal val="visible"/>
                                      </p:to>
                                    </p:set>
                                    <p:anim calcmode="lin" valueType="num">
                                      <p:cBhvr>
                                        <p:cTn id="16" dur="500" fill="hold"/>
                                        <p:tgtEl>
                                          <p:spTgt spid="1025">
                                            <p:txEl>
                                              <p:pRg st="0" end="0"/>
                                            </p:txEl>
                                          </p:spTgt>
                                        </p:tgtEl>
                                        <p:attrNameLst>
                                          <p:attrName>ppt_w</p:attrName>
                                        </p:attrNameLst>
                                      </p:cBhvr>
                                      <p:tavLst>
                                        <p:tav tm="0">
                                          <p:val>
                                            <p:strVal val="#ppt_w*2.5"/>
                                          </p:val>
                                        </p:tav>
                                        <p:tav tm="100000">
                                          <p:val>
                                            <p:strVal val="#ppt_w"/>
                                          </p:val>
                                        </p:tav>
                                      </p:tavLst>
                                    </p:anim>
                                    <p:anim calcmode="lin" valueType="num">
                                      <p:cBhvr>
                                        <p:cTn id="17" dur="500" fill="hold"/>
                                        <p:tgtEl>
                                          <p:spTgt spid="1025">
                                            <p:txEl>
                                              <p:pRg st="0" end="0"/>
                                            </p:txEl>
                                          </p:spTgt>
                                        </p:tgtEl>
                                        <p:attrNameLst>
                                          <p:attrName>ppt_h</p:attrName>
                                        </p:attrNameLst>
                                      </p:cBhvr>
                                      <p:tavLst>
                                        <p:tav tm="0">
                                          <p:val>
                                            <p:strVal val="#ppt_h*0.01"/>
                                          </p:val>
                                        </p:tav>
                                        <p:tav tm="100000">
                                          <p:val>
                                            <p:strVal val="#ppt_h"/>
                                          </p:val>
                                        </p:tav>
                                      </p:tavLst>
                                    </p:anim>
                                    <p:anim calcmode="lin" valueType="num">
                                      <p:cBhvr>
                                        <p:cTn id="18" dur="500" fill="hold"/>
                                        <p:tgtEl>
                                          <p:spTgt spid="1025">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025">
                                            <p:txEl>
                                              <p:pRg st="0" end="0"/>
                                            </p:txEl>
                                          </p:spTgt>
                                        </p:tgtEl>
                                        <p:attrNameLst>
                                          <p:attrName>ppt_y</p:attrName>
                                        </p:attrNameLst>
                                      </p:cBhvr>
                                      <p:tavLst>
                                        <p:tav tm="0">
                                          <p:val>
                                            <p:strVal val="#ppt_h+1"/>
                                          </p:val>
                                        </p:tav>
                                        <p:tav tm="100000">
                                          <p:val>
                                            <p:strVal val="#ppt_y"/>
                                          </p:val>
                                        </p:tav>
                                      </p:tavLst>
                                    </p:anim>
                                    <p:animEffect transition="in" filter="fade">
                                      <p:cBhvr>
                                        <p:cTn id="20" dur="500"/>
                                        <p:tgtEl>
                                          <p:spTgt spid="102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8" presetClass="entr" presetSubtype="0" accel="100000" fill="hold" nodeType="clickEffect">
                                  <p:stCondLst>
                                    <p:cond delay="0"/>
                                  </p:stCondLst>
                                  <p:childTnLst>
                                    <p:set>
                                      <p:cBhvr>
                                        <p:cTn id="24" dur="1" fill="hold">
                                          <p:stCondLst>
                                            <p:cond delay="0"/>
                                          </p:stCondLst>
                                        </p:cTn>
                                        <p:tgtEl>
                                          <p:spTgt spid="1025">
                                            <p:txEl>
                                              <p:pRg st="1" end="1"/>
                                            </p:txEl>
                                          </p:spTgt>
                                        </p:tgtEl>
                                        <p:attrNameLst>
                                          <p:attrName>style.visibility</p:attrName>
                                        </p:attrNameLst>
                                      </p:cBhvr>
                                      <p:to>
                                        <p:strVal val="visible"/>
                                      </p:to>
                                    </p:set>
                                    <p:anim calcmode="lin" valueType="num">
                                      <p:cBhvr>
                                        <p:cTn id="25" dur="500" fill="hold"/>
                                        <p:tgtEl>
                                          <p:spTgt spid="1025">
                                            <p:txEl>
                                              <p:pRg st="1" end="1"/>
                                            </p:txEl>
                                          </p:spTgt>
                                        </p:tgtEl>
                                        <p:attrNameLst>
                                          <p:attrName>ppt_w</p:attrName>
                                        </p:attrNameLst>
                                      </p:cBhvr>
                                      <p:tavLst>
                                        <p:tav tm="0">
                                          <p:val>
                                            <p:strVal val="#ppt_w*2.5"/>
                                          </p:val>
                                        </p:tav>
                                        <p:tav tm="100000">
                                          <p:val>
                                            <p:strVal val="#ppt_w"/>
                                          </p:val>
                                        </p:tav>
                                      </p:tavLst>
                                    </p:anim>
                                    <p:anim calcmode="lin" valueType="num">
                                      <p:cBhvr>
                                        <p:cTn id="26" dur="500" fill="hold"/>
                                        <p:tgtEl>
                                          <p:spTgt spid="1025">
                                            <p:txEl>
                                              <p:pRg st="1" end="1"/>
                                            </p:txEl>
                                          </p:spTgt>
                                        </p:tgtEl>
                                        <p:attrNameLst>
                                          <p:attrName>ppt_h</p:attrName>
                                        </p:attrNameLst>
                                      </p:cBhvr>
                                      <p:tavLst>
                                        <p:tav tm="0">
                                          <p:val>
                                            <p:strVal val="#ppt_h*0.01"/>
                                          </p:val>
                                        </p:tav>
                                        <p:tav tm="100000">
                                          <p:val>
                                            <p:strVal val="#ppt_h"/>
                                          </p:val>
                                        </p:tav>
                                      </p:tavLst>
                                    </p:anim>
                                    <p:anim calcmode="lin" valueType="num">
                                      <p:cBhvr>
                                        <p:cTn id="27" dur="500" fill="hold"/>
                                        <p:tgtEl>
                                          <p:spTgt spid="1025">
                                            <p:txEl>
                                              <p:pRg st="1" end="1"/>
                                            </p:txEl>
                                          </p:spTgt>
                                        </p:tgtEl>
                                        <p:attrNameLst>
                                          <p:attrName>ppt_x</p:attrName>
                                        </p:attrNameLst>
                                      </p:cBhvr>
                                      <p:tavLst>
                                        <p:tav tm="0">
                                          <p:val>
                                            <p:strVal val="#ppt_x"/>
                                          </p:val>
                                        </p:tav>
                                        <p:tav tm="100000">
                                          <p:val>
                                            <p:strVal val="#ppt_x"/>
                                          </p:val>
                                        </p:tav>
                                      </p:tavLst>
                                    </p:anim>
                                    <p:anim calcmode="lin" valueType="num">
                                      <p:cBhvr>
                                        <p:cTn id="28" dur="500" fill="hold"/>
                                        <p:tgtEl>
                                          <p:spTgt spid="1025">
                                            <p:txEl>
                                              <p:pRg st="1" end="1"/>
                                            </p:txEl>
                                          </p:spTgt>
                                        </p:tgtEl>
                                        <p:attrNameLst>
                                          <p:attrName>ppt_y</p:attrName>
                                        </p:attrNameLst>
                                      </p:cBhvr>
                                      <p:tavLst>
                                        <p:tav tm="0">
                                          <p:val>
                                            <p:strVal val="#ppt_h+1"/>
                                          </p:val>
                                        </p:tav>
                                        <p:tav tm="100000">
                                          <p:val>
                                            <p:strVal val="#ppt_y"/>
                                          </p:val>
                                        </p:tav>
                                      </p:tavLst>
                                    </p:anim>
                                    <p:animEffect transition="in" filter="fade">
                                      <p:cBhvr>
                                        <p:cTn id="29" dur="500"/>
                                        <p:tgtEl>
                                          <p:spTgt spid="102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nodeType="clickEffect">
                                  <p:stCondLst>
                                    <p:cond delay="0"/>
                                  </p:stCondLst>
                                  <p:childTnLst>
                                    <p:set>
                                      <p:cBhvr>
                                        <p:cTn id="33" dur="1" fill="hold">
                                          <p:stCondLst>
                                            <p:cond delay="0"/>
                                          </p:stCondLst>
                                        </p:cTn>
                                        <p:tgtEl>
                                          <p:spTgt spid="1025">
                                            <p:txEl>
                                              <p:pRg st="3" end="3"/>
                                            </p:txEl>
                                          </p:spTgt>
                                        </p:tgtEl>
                                        <p:attrNameLst>
                                          <p:attrName>style.visibility</p:attrName>
                                        </p:attrNameLst>
                                      </p:cBhvr>
                                      <p:to>
                                        <p:strVal val="visible"/>
                                      </p:to>
                                    </p:set>
                                    <p:anim calcmode="lin" valueType="num">
                                      <p:cBhvr>
                                        <p:cTn id="34" dur="500" fill="hold"/>
                                        <p:tgtEl>
                                          <p:spTgt spid="1025">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1025">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1025">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1025">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102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8" presetClass="entr" presetSubtype="0" accel="10000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strVal val="#ppt_w*2.5"/>
                                          </p:val>
                                        </p:tav>
                                        <p:tav tm="100000">
                                          <p:val>
                                            <p:strVal val="#ppt_w"/>
                                          </p:val>
                                        </p:tav>
                                      </p:tavLst>
                                    </p:anim>
                                    <p:anim calcmode="lin" valueType="num">
                                      <p:cBhvr>
                                        <p:cTn id="50" dur="500" fill="hold"/>
                                        <p:tgtEl>
                                          <p:spTgt spid="6"/>
                                        </p:tgtEl>
                                        <p:attrNameLst>
                                          <p:attrName>ppt_h</p:attrName>
                                        </p:attrNameLst>
                                      </p:cBhvr>
                                      <p:tavLst>
                                        <p:tav tm="0">
                                          <p:val>
                                            <p:strVal val="#ppt_h*0.01"/>
                                          </p:val>
                                        </p:tav>
                                        <p:tav tm="100000">
                                          <p:val>
                                            <p:strVal val="#ppt_h"/>
                                          </p:val>
                                        </p:tav>
                                      </p:tavLst>
                                    </p:anim>
                                    <p:anim calcmode="lin" valueType="num">
                                      <p:cBhvr>
                                        <p:cTn id="51" dur="500" fill="hold"/>
                                        <p:tgtEl>
                                          <p:spTgt spid="6"/>
                                        </p:tgtEl>
                                        <p:attrNameLst>
                                          <p:attrName>ppt_x</p:attrName>
                                        </p:attrNameLst>
                                      </p:cBhvr>
                                      <p:tavLst>
                                        <p:tav tm="0">
                                          <p:val>
                                            <p:strVal val="#ppt_x"/>
                                          </p:val>
                                        </p:tav>
                                        <p:tav tm="100000">
                                          <p:val>
                                            <p:strVal val="#ppt_x"/>
                                          </p:val>
                                        </p:tav>
                                      </p:tavLst>
                                    </p:anim>
                                    <p:anim calcmode="lin" valueType="num">
                                      <p:cBhvr>
                                        <p:cTn id="52" dur="500" fill="hold"/>
                                        <p:tgtEl>
                                          <p:spTgt spid="6"/>
                                        </p:tgtEl>
                                        <p:attrNameLst>
                                          <p:attrName>ppt_y</p:attrName>
                                        </p:attrNameLst>
                                      </p:cBhvr>
                                      <p:tavLst>
                                        <p:tav tm="0">
                                          <p:val>
                                            <p:strVal val="#ppt_h+1"/>
                                          </p:val>
                                        </p:tav>
                                        <p:tav tm="100000">
                                          <p:val>
                                            <p:strVal val="#ppt_y"/>
                                          </p:val>
                                        </p:tav>
                                      </p:tavLst>
                                    </p:anim>
                                    <p:animEffect transition="in" filter="fade">
                                      <p:cBhvr>
                                        <p:cTn id="53" dur="5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37" presetClass="entr" presetSubtype="0" fill="hold"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900" decel="100000" fill="hold"/>
                                        <p:tgtEl>
                                          <p:spTgt spid="5"/>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5" presetClass="entr" presetSubtype="0" fill="hold" nodeType="click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1000" fill="hold"/>
                                        <p:tgtEl>
                                          <p:spTgt spid="7"/>
                                        </p:tgtEl>
                                        <p:attrNameLst>
                                          <p:attrName>ppt_w</p:attrName>
                                        </p:attrNameLst>
                                      </p:cBhvr>
                                      <p:tavLst>
                                        <p:tav tm="0">
                                          <p:val>
                                            <p:fltVal val="0"/>
                                          </p:val>
                                        </p:tav>
                                        <p:tav tm="100000">
                                          <p:val>
                                            <p:strVal val="#ppt_w"/>
                                          </p:val>
                                        </p:tav>
                                      </p:tavLst>
                                    </p:anim>
                                    <p:anim calcmode="lin" valueType="num">
                                      <p:cBhvr>
                                        <p:cTn id="67" dur="1000" fill="hold"/>
                                        <p:tgtEl>
                                          <p:spTgt spid="7"/>
                                        </p:tgtEl>
                                        <p:attrNameLst>
                                          <p:attrName>ppt_h</p:attrName>
                                        </p:attrNameLst>
                                      </p:cBhvr>
                                      <p:tavLst>
                                        <p:tav tm="0">
                                          <p:val>
                                            <p:fltVal val="0"/>
                                          </p:val>
                                        </p:tav>
                                        <p:tav tm="100000">
                                          <p:val>
                                            <p:strVal val="#ppt_h"/>
                                          </p:val>
                                        </p:tav>
                                      </p:tavLst>
                                    </p:anim>
                                    <p:anim calcmode="lin" valueType="num">
                                      <p:cBhvr>
                                        <p:cTn id="68"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Y75 001.jpg"/>
          <p:cNvPicPr>
            <a:picLocks noChangeAspect="1"/>
          </p:cNvPicPr>
          <p:nvPr/>
        </p:nvPicPr>
        <p:blipFill>
          <a:blip r:embed="rId2" cstate="email"/>
          <a:stretch>
            <a:fillRect/>
          </a:stretch>
        </p:blipFill>
        <p:spPr>
          <a:xfrm>
            <a:off x="838200" y="538162"/>
            <a:ext cx="7543800" cy="5723857"/>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457200" y="304800"/>
            <a:ext cx="830580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SA" sz="3200" dirty="0" smtClean="0">
                <a:solidFill>
                  <a:srgbClr val="FFFF00"/>
                </a:solidFill>
                <a:latin typeface="Calibri" pitchFamily="34" charset="0"/>
                <a:ea typeface="Calibri" pitchFamily="34" charset="0"/>
                <a:cs typeface="Arial" pitchFamily="34" charset="0"/>
              </a:rPr>
              <a:t>تعريف النورة:</a:t>
            </a:r>
            <a:endParaRPr kumimoji="0" lang="en-US" sz="3200" dirty="0" smtClean="0">
              <a:solidFill>
                <a:srgbClr val="FFFF00"/>
              </a:solidFill>
              <a:latin typeface="Calibri" pitchFamily="34" charset="0"/>
              <a:ea typeface="Calibri"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sz="3200" dirty="0" smtClean="0">
                <a:latin typeface="Calibri" pitchFamily="34" charset="0"/>
                <a:ea typeface="Calibri" pitchFamily="34" charset="0"/>
                <a:cs typeface="Arial" pitchFamily="34" charset="0"/>
              </a:rPr>
              <a:t>هي عبارة عن أزهار متجمعة مع بعضها بشكل أو ترتيب معين ومحّدد.</a:t>
            </a: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sz="3200" dirty="0" smtClean="0">
                <a:latin typeface="Calibri" pitchFamily="34" charset="0"/>
                <a:ea typeface="Calibri" pitchFamily="34" charset="0"/>
                <a:cs typeface="Arial" pitchFamily="34" charset="0"/>
              </a:rPr>
              <a:t>إن الأزهار أو النورات تكون اما:</a:t>
            </a:r>
          </a:p>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sz="3200" dirty="0" smtClean="0">
              <a:latin typeface="Calibri" pitchFamily="34" charset="0"/>
              <a:ea typeface="Calibri" pitchFamily="34" charset="0"/>
              <a:cs typeface="Arial" pitchFamily="34" charset="0"/>
            </a:endParaRPr>
          </a:p>
          <a:p>
            <a:pPr lvl="0" algn="just" rtl="1" eaLnBrk="0" hangingPunct="0"/>
            <a:r>
              <a:rPr kumimoji="0" lang="ar-SA" sz="3200" dirty="0" smtClean="0">
                <a:latin typeface="Calibri" pitchFamily="34" charset="0"/>
                <a:ea typeface="Calibri" pitchFamily="34" charset="0"/>
                <a:cs typeface="Arial" pitchFamily="34" charset="0"/>
              </a:rPr>
              <a:t>1- في رأس الفرع وتسمى في هذه الحالة </a:t>
            </a:r>
            <a:r>
              <a:rPr kumimoji="0" lang="ar-SA" sz="3200" dirty="0" smtClean="0">
                <a:solidFill>
                  <a:srgbClr val="FFFF00"/>
                </a:solidFill>
                <a:latin typeface="Calibri" pitchFamily="34" charset="0"/>
                <a:ea typeface="Calibri" pitchFamily="34" charset="0"/>
                <a:cs typeface="Arial" pitchFamily="34" charset="0"/>
              </a:rPr>
              <a:t>طرفية</a:t>
            </a:r>
            <a:r>
              <a:rPr kumimoji="0" lang="ar-SA" sz="3200" dirty="0" smtClean="0">
                <a:latin typeface="Calibri" pitchFamily="34" charset="0"/>
                <a:ea typeface="Calibri" pitchFamily="34" charset="0"/>
                <a:cs typeface="Arial" pitchFamily="34" charset="0"/>
              </a:rPr>
              <a:t> أو </a:t>
            </a:r>
            <a:r>
              <a:rPr kumimoji="0" lang="ar-SA" sz="3200" dirty="0" smtClean="0">
                <a:solidFill>
                  <a:srgbClr val="FFFF00"/>
                </a:solidFill>
                <a:latin typeface="Calibri" pitchFamily="34" charset="0"/>
                <a:ea typeface="Calibri" pitchFamily="34" charset="0"/>
                <a:cs typeface="Arial" pitchFamily="34" charset="0"/>
              </a:rPr>
              <a:t>قمية</a:t>
            </a:r>
            <a:r>
              <a:rPr kumimoji="0" lang="ar-SA" sz="3200" dirty="0" smtClean="0">
                <a:latin typeface="Calibri" pitchFamily="34" charset="0"/>
                <a:ea typeface="Calibri" pitchFamily="34" charset="0"/>
                <a:cs typeface="Arial" pitchFamily="34" charset="0"/>
              </a:rPr>
              <a:t> </a:t>
            </a:r>
            <a:r>
              <a:rPr kumimoji="0" lang="en-US" sz="3200" dirty="0" smtClean="0">
                <a:solidFill>
                  <a:srgbClr val="FF0000"/>
                </a:solidFill>
                <a:latin typeface="Calibri" pitchFamily="34" charset="0"/>
                <a:ea typeface="Calibri" pitchFamily="34" charset="0"/>
                <a:cs typeface="Arial" pitchFamily="34" charset="0"/>
              </a:rPr>
              <a:t>Terminal</a:t>
            </a:r>
            <a:r>
              <a:rPr kumimoji="0" lang="ar-SA" sz="3200" dirty="0" smtClean="0">
                <a:latin typeface="Calibri" pitchFamily="34" charset="0"/>
                <a:ea typeface="Calibri" pitchFamily="34" charset="0"/>
                <a:cs typeface="Arial" pitchFamily="34" charset="0"/>
              </a:rPr>
              <a:t> .</a:t>
            </a:r>
          </a:p>
          <a:p>
            <a:pPr lvl="0" algn="just" rtl="1" eaLnBrk="0" hangingPunct="0"/>
            <a:endParaRPr kumimoji="0" lang="en-US" sz="3200" dirty="0" smtClean="0">
              <a:latin typeface="Calibri" pitchFamily="34" charset="0"/>
              <a:ea typeface="Calibri" pitchFamily="34" charset="0"/>
              <a:cs typeface="Arial" pitchFamily="34" charset="0"/>
            </a:endParaRPr>
          </a:p>
        </p:txBody>
      </p:sp>
      <p:pic>
        <p:nvPicPr>
          <p:cNvPr id="64514" name="Picture 2"/>
          <p:cNvPicPr>
            <a:picLocks noChangeAspect="1" noChangeArrowheads="1"/>
          </p:cNvPicPr>
          <p:nvPr/>
        </p:nvPicPr>
        <p:blipFill>
          <a:blip r:embed="rId2" cstate="email"/>
          <a:srcRect/>
          <a:stretch>
            <a:fillRect/>
          </a:stretch>
        </p:blipFill>
        <p:spPr bwMode="auto">
          <a:xfrm>
            <a:off x="2438400" y="3608460"/>
            <a:ext cx="2312987" cy="2947085"/>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4513">
                                            <p:txEl>
                                              <p:pRg st="0" end="0"/>
                                            </p:txEl>
                                          </p:spTgt>
                                        </p:tgtEl>
                                        <p:attrNameLst>
                                          <p:attrName>style.visibility</p:attrName>
                                        </p:attrNameLst>
                                      </p:cBhvr>
                                      <p:to>
                                        <p:strVal val="visible"/>
                                      </p:to>
                                    </p:set>
                                    <p:animEffect transition="in" filter="fade">
                                      <p:cBhvr>
                                        <p:cTn id="7" dur="1000"/>
                                        <p:tgtEl>
                                          <p:spTgt spid="64513">
                                            <p:txEl>
                                              <p:pRg st="0" end="0"/>
                                            </p:txEl>
                                          </p:spTgt>
                                        </p:tgtEl>
                                      </p:cBhvr>
                                    </p:animEffect>
                                    <p:anim calcmode="lin" valueType="num">
                                      <p:cBhvr>
                                        <p:cTn id="8" dur="1000" fill="hold"/>
                                        <p:tgtEl>
                                          <p:spTgt spid="645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45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4513">
                                            <p:txEl>
                                              <p:pRg st="1" end="1"/>
                                            </p:txEl>
                                          </p:spTgt>
                                        </p:tgtEl>
                                        <p:attrNameLst>
                                          <p:attrName>style.visibility</p:attrName>
                                        </p:attrNameLst>
                                      </p:cBhvr>
                                      <p:to>
                                        <p:strVal val="visible"/>
                                      </p:to>
                                    </p:set>
                                    <p:anim calcmode="lin" valueType="num">
                                      <p:cBhvr>
                                        <p:cTn id="14" dur="1000" fill="hold"/>
                                        <p:tgtEl>
                                          <p:spTgt spid="6451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6451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4513">
                                            <p:txEl>
                                              <p:pRg st="1" end="1"/>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64513">
                                            <p:txEl>
                                              <p:pRg st="2" end="2"/>
                                            </p:txEl>
                                          </p:spTgt>
                                        </p:tgtEl>
                                        <p:attrNameLst>
                                          <p:attrName>style.visibility</p:attrName>
                                        </p:attrNameLst>
                                      </p:cBhvr>
                                      <p:to>
                                        <p:strVal val="visible"/>
                                      </p:to>
                                    </p:set>
                                    <p:anim calcmode="lin" valueType="num">
                                      <p:cBhvr>
                                        <p:cTn id="19" dur="1000" fill="hold"/>
                                        <p:tgtEl>
                                          <p:spTgt spid="6451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6451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451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4513">
                                            <p:txEl>
                                              <p:pRg st="4" end="4"/>
                                            </p:txEl>
                                          </p:spTgt>
                                        </p:tgtEl>
                                        <p:attrNameLst>
                                          <p:attrName>style.visibility</p:attrName>
                                        </p:attrNameLst>
                                      </p:cBhvr>
                                      <p:to>
                                        <p:strVal val="visible"/>
                                      </p:to>
                                    </p:set>
                                    <p:anim calcmode="lin" valueType="num">
                                      <p:cBhvr additive="base">
                                        <p:cTn id="26" dur="500" fill="hold"/>
                                        <p:tgtEl>
                                          <p:spTgt spid="64513">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451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8" presetClass="entr" presetSubtype="0" accel="100000" fill="hold" nodeType="clickEffect">
                                  <p:stCondLst>
                                    <p:cond delay="0"/>
                                  </p:stCondLst>
                                  <p:childTnLst>
                                    <p:set>
                                      <p:cBhvr>
                                        <p:cTn id="31" dur="1" fill="hold">
                                          <p:stCondLst>
                                            <p:cond delay="0"/>
                                          </p:stCondLst>
                                        </p:cTn>
                                        <p:tgtEl>
                                          <p:spTgt spid="64514"/>
                                        </p:tgtEl>
                                        <p:attrNameLst>
                                          <p:attrName>style.visibility</p:attrName>
                                        </p:attrNameLst>
                                      </p:cBhvr>
                                      <p:to>
                                        <p:strVal val="visible"/>
                                      </p:to>
                                    </p:set>
                                    <p:anim calcmode="lin" valueType="num">
                                      <p:cBhvr>
                                        <p:cTn id="32" dur="500" fill="hold"/>
                                        <p:tgtEl>
                                          <p:spTgt spid="64514"/>
                                        </p:tgtEl>
                                        <p:attrNameLst>
                                          <p:attrName>ppt_w</p:attrName>
                                        </p:attrNameLst>
                                      </p:cBhvr>
                                      <p:tavLst>
                                        <p:tav tm="0">
                                          <p:val>
                                            <p:strVal val="#ppt_w*2.5"/>
                                          </p:val>
                                        </p:tav>
                                        <p:tav tm="100000">
                                          <p:val>
                                            <p:strVal val="#ppt_w"/>
                                          </p:val>
                                        </p:tav>
                                      </p:tavLst>
                                    </p:anim>
                                    <p:anim calcmode="lin" valueType="num">
                                      <p:cBhvr>
                                        <p:cTn id="33" dur="500" fill="hold"/>
                                        <p:tgtEl>
                                          <p:spTgt spid="64514"/>
                                        </p:tgtEl>
                                        <p:attrNameLst>
                                          <p:attrName>ppt_h</p:attrName>
                                        </p:attrNameLst>
                                      </p:cBhvr>
                                      <p:tavLst>
                                        <p:tav tm="0">
                                          <p:val>
                                            <p:strVal val="#ppt_h*0.01"/>
                                          </p:val>
                                        </p:tav>
                                        <p:tav tm="100000">
                                          <p:val>
                                            <p:strVal val="#ppt_h"/>
                                          </p:val>
                                        </p:tav>
                                      </p:tavLst>
                                    </p:anim>
                                    <p:anim calcmode="lin" valueType="num">
                                      <p:cBhvr>
                                        <p:cTn id="34" dur="500" fill="hold"/>
                                        <p:tgtEl>
                                          <p:spTgt spid="64514"/>
                                        </p:tgtEl>
                                        <p:attrNameLst>
                                          <p:attrName>ppt_x</p:attrName>
                                        </p:attrNameLst>
                                      </p:cBhvr>
                                      <p:tavLst>
                                        <p:tav tm="0">
                                          <p:val>
                                            <p:strVal val="#ppt_x"/>
                                          </p:val>
                                        </p:tav>
                                        <p:tav tm="100000">
                                          <p:val>
                                            <p:strVal val="#ppt_x"/>
                                          </p:val>
                                        </p:tav>
                                      </p:tavLst>
                                    </p:anim>
                                    <p:anim calcmode="lin" valueType="num">
                                      <p:cBhvr>
                                        <p:cTn id="35" dur="500" fill="hold"/>
                                        <p:tgtEl>
                                          <p:spTgt spid="64514"/>
                                        </p:tgtEl>
                                        <p:attrNameLst>
                                          <p:attrName>ppt_y</p:attrName>
                                        </p:attrNameLst>
                                      </p:cBhvr>
                                      <p:tavLst>
                                        <p:tav tm="0">
                                          <p:val>
                                            <p:strVal val="#ppt_h+1"/>
                                          </p:val>
                                        </p:tav>
                                        <p:tav tm="100000">
                                          <p:val>
                                            <p:strVal val="#ppt_y"/>
                                          </p:val>
                                        </p:tav>
                                      </p:tavLst>
                                    </p:anim>
                                    <p:animEffect transition="in" filter="fade">
                                      <p:cBhvr>
                                        <p:cTn id="36" dur="500"/>
                                        <p:tgtEl>
                                          <p:spTgt spid="64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81000" y="304800"/>
            <a:ext cx="83058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rtl="1" eaLnBrk="0" hangingPunct="0"/>
            <a:endParaRPr kumimoji="0" lang="en-US" sz="3200" dirty="0" smtClean="0">
              <a:latin typeface="Calibri" pitchFamily="34" charset="0"/>
              <a:ea typeface="Calibri"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sz="3200" dirty="0" smtClean="0">
                <a:latin typeface="Calibri" pitchFamily="34" charset="0"/>
                <a:ea typeface="Calibri" pitchFamily="34" charset="0"/>
                <a:cs typeface="Arial" pitchFamily="34" charset="0"/>
              </a:rPr>
              <a:t>2- اما ان تكون في إبط الفرع أو الجذع فتسمى </a:t>
            </a:r>
            <a:r>
              <a:rPr kumimoji="0" lang="ar-SA" sz="3200" dirty="0" smtClean="0">
                <a:solidFill>
                  <a:srgbClr val="FFFF00"/>
                </a:solidFill>
                <a:latin typeface="Calibri" pitchFamily="34" charset="0"/>
                <a:ea typeface="Calibri" pitchFamily="34" charset="0"/>
                <a:cs typeface="Arial" pitchFamily="34" charset="0"/>
              </a:rPr>
              <a:t>جانبية</a:t>
            </a:r>
            <a:r>
              <a:rPr kumimoji="0" lang="ar-SA" sz="3200" dirty="0" smtClean="0">
                <a:latin typeface="Calibri" pitchFamily="34" charset="0"/>
                <a:ea typeface="Calibri" pitchFamily="34" charset="0"/>
                <a:cs typeface="Arial" pitchFamily="34" charset="0"/>
              </a:rPr>
              <a:t> </a:t>
            </a:r>
            <a:r>
              <a:rPr kumimoji="0" lang="en-US" sz="3200" dirty="0" err="1" smtClean="0">
                <a:solidFill>
                  <a:srgbClr val="FF0000"/>
                </a:solidFill>
                <a:latin typeface="Calibri" pitchFamily="34" charset="0"/>
                <a:ea typeface="Calibri" pitchFamily="34" charset="0"/>
                <a:cs typeface="Arial" pitchFamily="34" charset="0"/>
              </a:rPr>
              <a:t>Axilery</a:t>
            </a:r>
            <a:r>
              <a:rPr kumimoji="0" lang="ar-SA" sz="3200" dirty="0" smtClean="0">
                <a:latin typeface="Calibri" pitchFamily="34" charset="0"/>
                <a:ea typeface="Calibri" pitchFamily="34" charset="0"/>
                <a:cs typeface="Arial" pitchFamily="34" charset="0"/>
              </a:rPr>
              <a:t> او إبطية أو محورية.</a:t>
            </a:r>
            <a:endParaRPr kumimoji="0" lang="en-US" sz="3200" dirty="0" smtClean="0">
              <a:latin typeface="Calibri" pitchFamily="34" charset="0"/>
              <a:ea typeface="Calibri"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SA" sz="3200" dirty="0" smtClean="0">
                <a:latin typeface="Calibri" pitchFamily="34" charset="0"/>
                <a:ea typeface="Calibri" pitchFamily="34" charset="0"/>
                <a:cs typeface="Arial" pitchFamily="34" charset="0"/>
              </a:rPr>
              <a:t>النباتات ذات الأزهار المفردة أقل من النباتات ذات النورات</a:t>
            </a:r>
          </a:p>
        </p:txBody>
      </p:sp>
      <p:pic>
        <p:nvPicPr>
          <p:cNvPr id="66562" name="Picture 2"/>
          <p:cNvPicPr>
            <a:picLocks noChangeAspect="1" noChangeArrowheads="1"/>
          </p:cNvPicPr>
          <p:nvPr/>
        </p:nvPicPr>
        <p:blipFill>
          <a:blip r:embed="rId2" cstate="email"/>
          <a:srcRect/>
          <a:stretch>
            <a:fillRect/>
          </a:stretch>
        </p:blipFill>
        <p:spPr bwMode="auto">
          <a:xfrm>
            <a:off x="3200400" y="3048000"/>
            <a:ext cx="2672408" cy="3367087"/>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 calcmode="lin" valueType="num">
                                      <p:cBhvr>
                                        <p:cTn id="14" dur="1000" fill="hold"/>
                                        <p:tgtEl>
                                          <p:spTgt spid="2">
                                            <p:txEl>
                                              <p:pRg st="2" end="2"/>
                                            </p:txEl>
                                          </p:spTgt>
                                        </p:tgtEl>
                                        <p:attrNameLst>
                                          <p:attrName>ppt_x</p:attrName>
                                        </p:attrNameLst>
                                      </p:cBhvr>
                                      <p:tavLst>
                                        <p:tav tm="0">
                                          <p:val>
                                            <p:strVal val="#ppt_x-.2"/>
                                          </p:val>
                                        </p:tav>
                                        <p:tav tm="100000">
                                          <p:val>
                                            <p:strVal val="#ppt_x"/>
                                          </p:val>
                                        </p:tav>
                                      </p:tavLst>
                                    </p:anim>
                                    <p:anim calcmode="lin" valueType="num">
                                      <p:cBhvr>
                                        <p:cTn id="15" dur="1000" fill="hold"/>
                                        <p:tgtEl>
                                          <p:spTgt spid="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8" presetClass="entr" presetSubtype="0" accel="100000" fill="hold" nodeType="clickEffect">
                                  <p:stCondLst>
                                    <p:cond delay="0"/>
                                  </p:stCondLst>
                                  <p:childTnLst>
                                    <p:set>
                                      <p:cBhvr>
                                        <p:cTn id="20" dur="1" fill="hold">
                                          <p:stCondLst>
                                            <p:cond delay="0"/>
                                          </p:stCondLst>
                                        </p:cTn>
                                        <p:tgtEl>
                                          <p:spTgt spid="66562"/>
                                        </p:tgtEl>
                                        <p:attrNameLst>
                                          <p:attrName>style.visibility</p:attrName>
                                        </p:attrNameLst>
                                      </p:cBhvr>
                                      <p:to>
                                        <p:strVal val="visible"/>
                                      </p:to>
                                    </p:set>
                                    <p:anim calcmode="lin" valueType="num">
                                      <p:cBhvr>
                                        <p:cTn id="21" dur="500" fill="hold"/>
                                        <p:tgtEl>
                                          <p:spTgt spid="66562"/>
                                        </p:tgtEl>
                                        <p:attrNameLst>
                                          <p:attrName>ppt_w</p:attrName>
                                        </p:attrNameLst>
                                      </p:cBhvr>
                                      <p:tavLst>
                                        <p:tav tm="0">
                                          <p:val>
                                            <p:strVal val="#ppt_w*2.5"/>
                                          </p:val>
                                        </p:tav>
                                        <p:tav tm="100000">
                                          <p:val>
                                            <p:strVal val="#ppt_w"/>
                                          </p:val>
                                        </p:tav>
                                      </p:tavLst>
                                    </p:anim>
                                    <p:anim calcmode="lin" valueType="num">
                                      <p:cBhvr>
                                        <p:cTn id="22" dur="500" fill="hold"/>
                                        <p:tgtEl>
                                          <p:spTgt spid="66562"/>
                                        </p:tgtEl>
                                        <p:attrNameLst>
                                          <p:attrName>ppt_h</p:attrName>
                                        </p:attrNameLst>
                                      </p:cBhvr>
                                      <p:tavLst>
                                        <p:tav tm="0">
                                          <p:val>
                                            <p:strVal val="#ppt_h*0.01"/>
                                          </p:val>
                                        </p:tav>
                                        <p:tav tm="100000">
                                          <p:val>
                                            <p:strVal val="#ppt_h"/>
                                          </p:val>
                                        </p:tav>
                                      </p:tavLst>
                                    </p:anim>
                                    <p:anim calcmode="lin" valueType="num">
                                      <p:cBhvr>
                                        <p:cTn id="23" dur="500" fill="hold"/>
                                        <p:tgtEl>
                                          <p:spTgt spid="66562"/>
                                        </p:tgtEl>
                                        <p:attrNameLst>
                                          <p:attrName>ppt_x</p:attrName>
                                        </p:attrNameLst>
                                      </p:cBhvr>
                                      <p:tavLst>
                                        <p:tav tm="0">
                                          <p:val>
                                            <p:strVal val="#ppt_x"/>
                                          </p:val>
                                        </p:tav>
                                        <p:tav tm="100000">
                                          <p:val>
                                            <p:strVal val="#ppt_x"/>
                                          </p:val>
                                        </p:tav>
                                      </p:tavLst>
                                    </p:anim>
                                    <p:anim calcmode="lin" valueType="num">
                                      <p:cBhvr>
                                        <p:cTn id="24" dur="500" fill="hold"/>
                                        <p:tgtEl>
                                          <p:spTgt spid="66562"/>
                                        </p:tgtEl>
                                        <p:attrNameLst>
                                          <p:attrName>ppt_y</p:attrName>
                                        </p:attrNameLst>
                                      </p:cBhvr>
                                      <p:tavLst>
                                        <p:tav tm="0">
                                          <p:val>
                                            <p:strVal val="#ppt_h+1"/>
                                          </p:val>
                                        </p:tav>
                                        <p:tav tm="100000">
                                          <p:val>
                                            <p:strVal val="#ppt_y"/>
                                          </p:val>
                                        </p:tav>
                                      </p:tavLst>
                                    </p:anim>
                                    <p:animEffect transition="in" filter="fade">
                                      <p:cBhvr>
                                        <p:cTn id="25" dur="5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email"/>
          <a:srcRect/>
          <a:stretch>
            <a:fillRect/>
          </a:stretch>
        </p:blipFill>
        <p:spPr bwMode="auto">
          <a:xfrm>
            <a:off x="304800" y="533400"/>
            <a:ext cx="8382000" cy="5791200"/>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p:val>
                                            <p:fltVal val="0"/>
                                          </p:val>
                                        </p:tav>
                                        <p:tav tm="100000">
                                          <p:val>
                                            <p:strVal val="#ppt_w"/>
                                          </p:val>
                                        </p:tav>
                                      </p:tavLst>
                                    </p:anim>
                                    <p:anim calcmode="lin" valueType="num">
                                      <p:cBhvr>
                                        <p:cTn id="8" dur="1000" fill="hold"/>
                                        <p:tgtEl>
                                          <p:spTgt spid="13314"/>
                                        </p:tgtEl>
                                        <p:attrNameLst>
                                          <p:attrName>ppt_h</p:attrName>
                                        </p:attrNameLst>
                                      </p:cBhvr>
                                      <p:tavLst>
                                        <p:tav tm="0">
                                          <p:val>
                                            <p:fltVal val="0"/>
                                          </p:val>
                                        </p:tav>
                                        <p:tav tm="100000">
                                          <p:val>
                                            <p:strVal val="#ppt_h"/>
                                          </p:val>
                                        </p:tav>
                                      </p:tavLst>
                                    </p:anim>
                                    <p:anim calcmode="lin" valueType="num">
                                      <p:cBhvr>
                                        <p:cTn id="9" dur="1000" fill="hold"/>
                                        <p:tgtEl>
                                          <p:spTgt spid="133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3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457200"/>
            <a:ext cx="7467600" cy="646331"/>
          </a:xfrm>
          <a:prstGeom prst="rect">
            <a:avLst/>
          </a:prstGeom>
          <a:noFill/>
        </p:spPr>
        <p:txBody>
          <a:bodyPr wrap="square" rtlCol="0">
            <a:spAutoFit/>
          </a:bodyPr>
          <a:lstStyle/>
          <a:p>
            <a:pPr algn="ctr" rtl="1"/>
            <a:r>
              <a:rPr lang="ar-SA" sz="3600" b="1" dirty="0" smtClean="0">
                <a:solidFill>
                  <a:srgbClr val="FFFF00"/>
                </a:solidFill>
              </a:rPr>
              <a:t>أنواع النورات الغير محدودة </a:t>
            </a:r>
            <a:r>
              <a:rPr lang="en-US" sz="3600" b="1" dirty="0" smtClean="0">
                <a:solidFill>
                  <a:srgbClr val="FFFF00"/>
                </a:solidFill>
              </a:rPr>
              <a:t>Raceme </a:t>
            </a:r>
            <a:r>
              <a:rPr lang="en-US" sz="3600" b="1" dirty="0" err="1" smtClean="0">
                <a:solidFill>
                  <a:srgbClr val="FFFF00"/>
                </a:solidFill>
              </a:rPr>
              <a:t>Inflo</a:t>
            </a:r>
            <a:r>
              <a:rPr lang="en-US" sz="3600" b="1" dirty="0" smtClean="0">
                <a:solidFill>
                  <a:srgbClr val="FFFF00"/>
                </a:solidFill>
              </a:rPr>
              <a:t>.</a:t>
            </a:r>
            <a:endParaRPr lang="en-US" sz="3600" b="1" dirty="0">
              <a:solidFill>
                <a:srgbClr val="FFFF00"/>
              </a:solidFill>
            </a:endParaRPr>
          </a:p>
        </p:txBody>
      </p:sp>
      <p:sp>
        <p:nvSpPr>
          <p:cNvPr id="4" name="TextBox 3"/>
          <p:cNvSpPr txBox="1"/>
          <p:nvPr/>
        </p:nvSpPr>
        <p:spPr>
          <a:xfrm>
            <a:off x="4953000" y="2743200"/>
            <a:ext cx="3886200" cy="954107"/>
          </a:xfrm>
          <a:prstGeom prst="rect">
            <a:avLst/>
          </a:prstGeom>
          <a:noFill/>
        </p:spPr>
        <p:txBody>
          <a:bodyPr wrap="square" rtlCol="0">
            <a:spAutoFit/>
          </a:bodyPr>
          <a:lstStyle/>
          <a:p>
            <a:pPr algn="r" rtl="1"/>
            <a:r>
              <a:rPr lang="ar-SA" sz="2800" dirty="0" smtClean="0"/>
              <a:t>1</a:t>
            </a:r>
            <a:r>
              <a:rPr lang="ar-SA" sz="2800" dirty="0" smtClean="0">
                <a:solidFill>
                  <a:srgbClr val="00FF00"/>
                </a:solidFill>
              </a:rPr>
              <a:t>- العنقودية </a:t>
            </a:r>
            <a:r>
              <a:rPr lang="en-US" sz="2800" dirty="0" smtClean="0">
                <a:solidFill>
                  <a:srgbClr val="00FF00"/>
                </a:solidFill>
              </a:rPr>
              <a:t>Raceme </a:t>
            </a:r>
            <a:r>
              <a:rPr lang="en-US" sz="2800" dirty="0" err="1" smtClean="0">
                <a:solidFill>
                  <a:srgbClr val="00FF00"/>
                </a:solidFill>
              </a:rPr>
              <a:t>Inflo</a:t>
            </a:r>
            <a:r>
              <a:rPr lang="en-US" sz="2800" dirty="0" smtClean="0">
                <a:solidFill>
                  <a:srgbClr val="00FF00"/>
                </a:solidFill>
              </a:rPr>
              <a:t>.</a:t>
            </a:r>
            <a:r>
              <a:rPr lang="ar-SA" sz="2800" dirty="0" smtClean="0">
                <a:solidFill>
                  <a:srgbClr val="00FF00"/>
                </a:solidFill>
              </a:rPr>
              <a:t> </a:t>
            </a:r>
            <a:r>
              <a:rPr lang="ar-SA" sz="2800" dirty="0" smtClean="0"/>
              <a:t>مثال حنك السبع والمنثور</a:t>
            </a:r>
            <a:endParaRPr lang="en-US" sz="2800" dirty="0"/>
          </a:p>
        </p:txBody>
      </p:sp>
      <p:sp>
        <p:nvSpPr>
          <p:cNvPr id="5" name="TextBox 4"/>
          <p:cNvSpPr txBox="1"/>
          <p:nvPr/>
        </p:nvSpPr>
        <p:spPr>
          <a:xfrm>
            <a:off x="4800600" y="4343400"/>
            <a:ext cx="4114800" cy="1384995"/>
          </a:xfrm>
          <a:prstGeom prst="rect">
            <a:avLst/>
          </a:prstGeom>
          <a:noFill/>
        </p:spPr>
        <p:txBody>
          <a:bodyPr wrap="square" rtlCol="0">
            <a:spAutoFit/>
          </a:bodyPr>
          <a:lstStyle/>
          <a:p>
            <a:pPr algn="just" rtl="1"/>
            <a:r>
              <a:rPr lang="ar-SA" sz="2800" dirty="0" smtClean="0">
                <a:solidFill>
                  <a:srgbClr val="00FF00"/>
                </a:solidFill>
              </a:rPr>
              <a:t>2- السنبلية </a:t>
            </a:r>
            <a:r>
              <a:rPr lang="en-US" sz="2800" dirty="0" smtClean="0">
                <a:solidFill>
                  <a:srgbClr val="00FF00"/>
                </a:solidFill>
              </a:rPr>
              <a:t>Spike </a:t>
            </a:r>
            <a:endParaRPr lang="ar-SA" sz="2800" dirty="0" smtClean="0">
              <a:solidFill>
                <a:srgbClr val="00FF00"/>
              </a:solidFill>
            </a:endParaRPr>
          </a:p>
          <a:p>
            <a:pPr algn="just" rtl="1"/>
            <a:r>
              <a:rPr lang="ar-SA" sz="2800" dirty="0" smtClean="0"/>
              <a:t>الازهار خنثى ، جالسه ” غير معنقة“ </a:t>
            </a:r>
            <a:r>
              <a:rPr lang="en-US" sz="2800" dirty="0" smtClean="0">
                <a:solidFill>
                  <a:srgbClr val="FF0000"/>
                </a:solidFill>
              </a:rPr>
              <a:t>sessile</a:t>
            </a:r>
            <a:r>
              <a:rPr lang="en-US" sz="2800" dirty="0" smtClean="0"/>
              <a:t> </a:t>
            </a:r>
            <a:r>
              <a:rPr lang="ar-SA" sz="2800" dirty="0" smtClean="0"/>
              <a:t>. مثال لسان الحمل</a:t>
            </a:r>
            <a:endParaRPr lang="en-US" sz="2800" dirty="0"/>
          </a:p>
        </p:txBody>
      </p:sp>
      <p:sp>
        <p:nvSpPr>
          <p:cNvPr id="7" name="Rectangle 6"/>
          <p:cNvSpPr/>
          <p:nvPr/>
        </p:nvSpPr>
        <p:spPr>
          <a:xfrm>
            <a:off x="4974756" y="1371600"/>
            <a:ext cx="3541354" cy="646331"/>
          </a:xfrm>
          <a:prstGeom prst="rect">
            <a:avLst/>
          </a:prstGeom>
        </p:spPr>
        <p:txBody>
          <a:bodyPr wrap="none">
            <a:spAutoFit/>
          </a:bodyPr>
          <a:lstStyle/>
          <a:p>
            <a:pPr algn="r" rtl="1"/>
            <a:r>
              <a:rPr lang="ar-SA" sz="3600" b="1" dirty="0" smtClean="0">
                <a:solidFill>
                  <a:srgbClr val="FFFF00"/>
                </a:solidFill>
              </a:rPr>
              <a:t>أولا: بسيطة </a:t>
            </a:r>
            <a:r>
              <a:rPr lang="en-US" sz="3600" b="1" dirty="0" smtClean="0">
                <a:solidFill>
                  <a:srgbClr val="FFFF00"/>
                </a:solidFill>
              </a:rPr>
              <a:t>Simple </a:t>
            </a:r>
            <a:endParaRPr lang="ar-SA" sz="3600" b="1" dirty="0" smtClean="0">
              <a:solidFill>
                <a:srgbClr val="FFFF00"/>
              </a:solidFill>
            </a:endParaRPr>
          </a:p>
        </p:txBody>
      </p:sp>
      <p:pic>
        <p:nvPicPr>
          <p:cNvPr id="1026" name="Picture 2"/>
          <p:cNvPicPr>
            <a:picLocks noChangeAspect="1" noChangeArrowheads="1"/>
          </p:cNvPicPr>
          <p:nvPr/>
        </p:nvPicPr>
        <p:blipFill>
          <a:blip r:embed="rId2" cstate="email"/>
          <a:srcRect/>
          <a:stretch>
            <a:fillRect/>
          </a:stretch>
        </p:blipFill>
        <p:spPr bwMode="auto">
          <a:xfrm>
            <a:off x="990600" y="1828800"/>
            <a:ext cx="2592387" cy="1766887"/>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email"/>
          <a:srcRect/>
          <a:stretch>
            <a:fillRect/>
          </a:stretch>
        </p:blipFill>
        <p:spPr bwMode="auto">
          <a:xfrm>
            <a:off x="990600" y="4191000"/>
            <a:ext cx="2209800" cy="2134528"/>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8" presetClass="entr" presetSubtype="0" accel="10000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p:cTn id="22" dur="500" fill="hold"/>
                                        <p:tgtEl>
                                          <p:spTgt spid="4">
                                            <p:txEl>
                                              <p:pRg st="0" end="0"/>
                                            </p:txEl>
                                          </p:spTgt>
                                        </p:tgtEl>
                                        <p:attrNameLst>
                                          <p:attrName>ppt_w</p:attrName>
                                        </p:attrNameLst>
                                      </p:cBhvr>
                                      <p:tavLst>
                                        <p:tav tm="0">
                                          <p:val>
                                            <p:strVal val="#ppt_w*2.5"/>
                                          </p:val>
                                        </p:tav>
                                        <p:tav tm="100000">
                                          <p:val>
                                            <p:strVal val="#ppt_w"/>
                                          </p:val>
                                        </p:tav>
                                      </p:tavLst>
                                    </p:anim>
                                    <p:anim calcmode="lin" valueType="num">
                                      <p:cBhvr>
                                        <p:cTn id="23" dur="500" fill="hold"/>
                                        <p:tgtEl>
                                          <p:spTgt spid="4">
                                            <p:txEl>
                                              <p:pRg st="0" end="0"/>
                                            </p:txEl>
                                          </p:spTgt>
                                        </p:tgtEl>
                                        <p:attrNameLst>
                                          <p:attrName>ppt_h</p:attrName>
                                        </p:attrNameLst>
                                      </p:cBhvr>
                                      <p:tavLst>
                                        <p:tav tm="0">
                                          <p:val>
                                            <p:strVal val="#ppt_h*0.01"/>
                                          </p:val>
                                        </p:tav>
                                        <p:tav tm="100000">
                                          <p:val>
                                            <p:strVal val="#ppt_h"/>
                                          </p:val>
                                        </p:tav>
                                      </p:tavLst>
                                    </p:anim>
                                    <p:anim calcmode="lin" valueType="num">
                                      <p:cBhvr>
                                        <p:cTn id="24"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4">
                                            <p:txEl>
                                              <p:pRg st="0" end="0"/>
                                            </p:txEl>
                                          </p:spTgt>
                                        </p:tgtEl>
                                        <p:attrNameLst>
                                          <p:attrName>ppt_y</p:attrName>
                                        </p:attrNameLst>
                                      </p:cBhvr>
                                      <p:tavLst>
                                        <p:tav tm="0">
                                          <p:val>
                                            <p:strVal val="#ppt_h+1"/>
                                          </p:val>
                                        </p:tav>
                                        <p:tav tm="100000">
                                          <p:val>
                                            <p:strVal val="#ppt_y"/>
                                          </p:val>
                                        </p:tav>
                                      </p:tavLst>
                                    </p:anim>
                                    <p:animEffect transition="in" filter="fade">
                                      <p:cBhvr>
                                        <p:cTn id="26" dur="500"/>
                                        <p:tgtEl>
                                          <p:spTgt spid="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8" presetClass="entr" presetSubtype="0" accel="10000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ppt_w*2.5"/>
                                          </p:val>
                                        </p:tav>
                                        <p:tav tm="100000">
                                          <p:val>
                                            <p:strVal val="#ppt_w"/>
                                          </p:val>
                                        </p:tav>
                                      </p:tavLst>
                                    </p:anim>
                                    <p:anim calcmode="lin" valueType="num">
                                      <p:cBhvr>
                                        <p:cTn id="32" dur="500" fill="hold"/>
                                        <p:tgtEl>
                                          <p:spTgt spid="5"/>
                                        </p:tgtEl>
                                        <p:attrNameLst>
                                          <p:attrName>ppt_h</p:attrName>
                                        </p:attrNameLst>
                                      </p:cBhvr>
                                      <p:tavLst>
                                        <p:tav tm="0">
                                          <p:val>
                                            <p:strVal val="#ppt_h*0.01"/>
                                          </p:val>
                                        </p:tav>
                                        <p:tav tm="100000">
                                          <p:val>
                                            <p:strVal val="#ppt_h"/>
                                          </p:val>
                                        </p:tav>
                                      </p:tavLst>
                                    </p:anim>
                                    <p:anim calcmode="lin" valueType="num">
                                      <p:cBhvr>
                                        <p:cTn id="33" dur="500" fill="hold"/>
                                        <p:tgtEl>
                                          <p:spTgt spid="5"/>
                                        </p:tgtEl>
                                        <p:attrNameLst>
                                          <p:attrName>ppt_x</p:attrName>
                                        </p:attrNameLst>
                                      </p:cBhvr>
                                      <p:tavLst>
                                        <p:tav tm="0">
                                          <p:val>
                                            <p:strVal val="#ppt_x"/>
                                          </p:val>
                                        </p:tav>
                                        <p:tav tm="100000">
                                          <p:val>
                                            <p:strVal val="#ppt_x"/>
                                          </p:val>
                                        </p:tav>
                                      </p:tavLst>
                                    </p:anim>
                                    <p:anim calcmode="lin" valueType="num">
                                      <p:cBhvr>
                                        <p:cTn id="34" dur="500" fill="hold"/>
                                        <p:tgtEl>
                                          <p:spTgt spid="5"/>
                                        </p:tgtEl>
                                        <p:attrNameLst>
                                          <p:attrName>ppt_y</p:attrName>
                                        </p:attrNameLst>
                                      </p:cBhvr>
                                      <p:tavLst>
                                        <p:tav tm="0">
                                          <p:val>
                                            <p:strVal val="#ppt_h+1"/>
                                          </p:val>
                                        </p:tav>
                                        <p:tav tm="100000">
                                          <p:val>
                                            <p:strVal val="#ppt_y"/>
                                          </p:val>
                                        </p:tav>
                                      </p:tavLst>
                                    </p:anim>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1026"/>
                                        </p:tgtEl>
                                        <p:attrNameLst>
                                          <p:attrName>style.visibility</p:attrName>
                                        </p:attrNameLst>
                                      </p:cBhvr>
                                      <p:to>
                                        <p:strVal val="visible"/>
                                      </p:to>
                                    </p:set>
                                    <p:anim calcmode="lin" valueType="num">
                                      <p:cBhvr>
                                        <p:cTn id="40" dur="1000" fill="hold"/>
                                        <p:tgtEl>
                                          <p:spTgt spid="1026"/>
                                        </p:tgtEl>
                                        <p:attrNameLst>
                                          <p:attrName>ppt_x</p:attrName>
                                        </p:attrNameLst>
                                      </p:cBhvr>
                                      <p:tavLst>
                                        <p:tav tm="0">
                                          <p:val>
                                            <p:strVal val="#ppt_x-.2"/>
                                          </p:val>
                                        </p:tav>
                                        <p:tav tm="100000">
                                          <p:val>
                                            <p:strVal val="#ppt_x"/>
                                          </p:val>
                                        </p:tav>
                                      </p:tavLst>
                                    </p:anim>
                                    <p:anim calcmode="lin" valueType="num">
                                      <p:cBhvr>
                                        <p:cTn id="41"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026"/>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nodeType="clickEffect">
                                  <p:stCondLst>
                                    <p:cond delay="0"/>
                                  </p:stCondLst>
                                  <p:childTnLst>
                                    <p:set>
                                      <p:cBhvr>
                                        <p:cTn id="46" dur="1" fill="hold">
                                          <p:stCondLst>
                                            <p:cond delay="0"/>
                                          </p:stCondLst>
                                        </p:cTn>
                                        <p:tgtEl>
                                          <p:spTgt spid="1027"/>
                                        </p:tgtEl>
                                        <p:attrNameLst>
                                          <p:attrName>style.visibility</p:attrName>
                                        </p:attrNameLst>
                                      </p:cBhvr>
                                      <p:to>
                                        <p:strVal val="visible"/>
                                      </p:to>
                                    </p:set>
                                    <p:anim calcmode="lin" valueType="num">
                                      <p:cBhvr>
                                        <p:cTn id="47" dur="1000" fill="hold"/>
                                        <p:tgtEl>
                                          <p:spTgt spid="1027"/>
                                        </p:tgtEl>
                                        <p:attrNameLst>
                                          <p:attrName>ppt_x</p:attrName>
                                        </p:attrNameLst>
                                      </p:cBhvr>
                                      <p:tavLst>
                                        <p:tav tm="0">
                                          <p:val>
                                            <p:strVal val="#ppt_x-.2"/>
                                          </p:val>
                                        </p:tav>
                                        <p:tav tm="100000">
                                          <p:val>
                                            <p:strVal val="#ppt_x"/>
                                          </p:val>
                                        </p:tav>
                                      </p:tavLst>
                                    </p:anim>
                                    <p:anim calcmode="lin" valueType="num">
                                      <p:cBhvr>
                                        <p:cTn id="48" dur="1000" fill="hold"/>
                                        <p:tgtEl>
                                          <p:spTgt spid="1027"/>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91000" y="533400"/>
            <a:ext cx="4495800" cy="2246769"/>
          </a:xfrm>
          <a:prstGeom prst="rect">
            <a:avLst/>
          </a:prstGeom>
          <a:noFill/>
        </p:spPr>
        <p:txBody>
          <a:bodyPr wrap="square" rtlCol="0">
            <a:spAutoFit/>
          </a:bodyPr>
          <a:lstStyle/>
          <a:p>
            <a:pPr algn="just" rtl="1"/>
            <a:r>
              <a:rPr lang="ar-SA" sz="2800" dirty="0" smtClean="0">
                <a:solidFill>
                  <a:srgbClr val="00FF00"/>
                </a:solidFill>
              </a:rPr>
              <a:t>3- الهرية </a:t>
            </a:r>
            <a:r>
              <a:rPr lang="en-US" sz="2800" dirty="0" smtClean="0">
                <a:solidFill>
                  <a:srgbClr val="00FF00"/>
                </a:solidFill>
              </a:rPr>
              <a:t>Catkin </a:t>
            </a:r>
          </a:p>
          <a:p>
            <a:pPr algn="just" rtl="1"/>
            <a:r>
              <a:rPr lang="ar-SA" sz="2800" dirty="0" smtClean="0"/>
              <a:t>الأزهار وحيدة الجنس (مذكرة او مؤنثة) قد تكون معنقة او غير معنقة ”جالسة“ .</a:t>
            </a:r>
            <a:endParaRPr lang="en-US" sz="2800" dirty="0" smtClean="0"/>
          </a:p>
          <a:p>
            <a:pPr algn="just" rtl="1"/>
            <a:r>
              <a:rPr lang="ar-SA" sz="2800" dirty="0" smtClean="0"/>
              <a:t>مثال : الحور والصفصاف والتوت</a:t>
            </a:r>
            <a:endParaRPr lang="en-US" sz="2800" dirty="0" smtClean="0"/>
          </a:p>
        </p:txBody>
      </p:sp>
      <p:sp>
        <p:nvSpPr>
          <p:cNvPr id="4" name="TextBox 3"/>
          <p:cNvSpPr txBox="1"/>
          <p:nvPr/>
        </p:nvSpPr>
        <p:spPr>
          <a:xfrm>
            <a:off x="4572000" y="3962400"/>
            <a:ext cx="4191000" cy="2677656"/>
          </a:xfrm>
          <a:prstGeom prst="rect">
            <a:avLst/>
          </a:prstGeom>
          <a:noFill/>
        </p:spPr>
        <p:txBody>
          <a:bodyPr wrap="square" rtlCol="0">
            <a:spAutoFit/>
          </a:bodyPr>
          <a:lstStyle/>
          <a:p>
            <a:pPr algn="just" rtl="1"/>
            <a:r>
              <a:rPr lang="ar-SA" sz="2800" dirty="0" smtClean="0">
                <a:solidFill>
                  <a:srgbClr val="00FF00"/>
                </a:solidFill>
              </a:rPr>
              <a:t>4- المشطية </a:t>
            </a:r>
            <a:r>
              <a:rPr lang="en-US" sz="2800" dirty="0" err="1" smtClean="0">
                <a:solidFill>
                  <a:srgbClr val="00FF00"/>
                </a:solidFill>
              </a:rPr>
              <a:t>Corymb</a:t>
            </a:r>
            <a:r>
              <a:rPr lang="en-US" sz="2800" dirty="0" smtClean="0">
                <a:solidFill>
                  <a:srgbClr val="00FF00"/>
                </a:solidFill>
              </a:rPr>
              <a:t> </a:t>
            </a:r>
          </a:p>
          <a:p>
            <a:pPr algn="just" rtl="1"/>
            <a:r>
              <a:rPr lang="ar-SA" sz="2800" dirty="0" smtClean="0"/>
              <a:t>تطول اعناق الأزهار حتى تصبح في مستوى واحد مع الأزهار العلوية فتكون متساوية كأسنان المشط. </a:t>
            </a:r>
            <a:endParaRPr lang="en-US" sz="2800" dirty="0" smtClean="0"/>
          </a:p>
          <a:p>
            <a:pPr algn="just" rtl="1"/>
            <a:r>
              <a:rPr lang="ar-SA" sz="2800" dirty="0" smtClean="0"/>
              <a:t>مثال : الفصيلة الصليبية </a:t>
            </a:r>
            <a:r>
              <a:rPr lang="en-US" sz="2800" dirty="0" smtClean="0"/>
              <a:t> </a:t>
            </a:r>
            <a:r>
              <a:rPr lang="en-US" sz="2800" dirty="0" err="1" smtClean="0">
                <a:solidFill>
                  <a:srgbClr val="FF0000"/>
                </a:solidFill>
              </a:rPr>
              <a:t>Cruciferae</a:t>
            </a:r>
            <a:r>
              <a:rPr lang="en-US" sz="2800" dirty="0" smtClean="0"/>
              <a:t> or </a:t>
            </a:r>
            <a:r>
              <a:rPr lang="en-US" sz="2800" dirty="0" err="1" smtClean="0">
                <a:solidFill>
                  <a:srgbClr val="FF0000"/>
                </a:solidFill>
              </a:rPr>
              <a:t>Brassicaceae</a:t>
            </a:r>
            <a:endParaRPr lang="en-US" sz="2800" dirty="0" smtClean="0">
              <a:solidFill>
                <a:srgbClr val="FF0000"/>
              </a:solidFill>
            </a:endParaRPr>
          </a:p>
        </p:txBody>
      </p:sp>
      <p:pic>
        <p:nvPicPr>
          <p:cNvPr id="4098" name="Picture 2"/>
          <p:cNvPicPr>
            <a:picLocks noChangeAspect="1" noChangeArrowheads="1"/>
          </p:cNvPicPr>
          <p:nvPr/>
        </p:nvPicPr>
        <p:blipFill>
          <a:blip r:embed="rId2" cstate="email"/>
          <a:srcRect/>
          <a:stretch>
            <a:fillRect/>
          </a:stretch>
        </p:blipFill>
        <p:spPr bwMode="auto">
          <a:xfrm>
            <a:off x="457200" y="457200"/>
            <a:ext cx="3505200" cy="23622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email"/>
          <a:srcRect/>
          <a:stretch>
            <a:fillRect/>
          </a:stretch>
        </p:blipFill>
        <p:spPr bwMode="auto">
          <a:xfrm>
            <a:off x="457200" y="4191000"/>
            <a:ext cx="3505200" cy="2344737"/>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4098"/>
                                        </p:tgtEl>
                                        <p:attrNameLst>
                                          <p:attrName>style.visibility</p:attrName>
                                        </p:attrNameLst>
                                      </p:cBhvr>
                                      <p:to>
                                        <p:strVal val="visible"/>
                                      </p:to>
                                    </p:set>
                                    <p:anim calcmode="lin" valueType="num">
                                      <p:cBhvr>
                                        <p:cTn id="16" dur="500" fill="hold"/>
                                        <p:tgtEl>
                                          <p:spTgt spid="4098"/>
                                        </p:tgtEl>
                                        <p:attrNameLst>
                                          <p:attrName>ppt_w</p:attrName>
                                        </p:attrNameLst>
                                      </p:cBhvr>
                                      <p:tavLst>
                                        <p:tav tm="0">
                                          <p:val>
                                            <p:strVal val="#ppt_w*0.05"/>
                                          </p:val>
                                        </p:tav>
                                        <p:tav tm="100000">
                                          <p:val>
                                            <p:strVal val="#ppt_w"/>
                                          </p:val>
                                        </p:tav>
                                      </p:tavLst>
                                    </p:anim>
                                    <p:anim calcmode="lin" valueType="num">
                                      <p:cBhvr>
                                        <p:cTn id="17" dur="500" fill="hold"/>
                                        <p:tgtEl>
                                          <p:spTgt spid="4098"/>
                                        </p:tgtEl>
                                        <p:attrNameLst>
                                          <p:attrName>ppt_h</p:attrName>
                                        </p:attrNameLst>
                                      </p:cBhvr>
                                      <p:tavLst>
                                        <p:tav tm="0">
                                          <p:val>
                                            <p:strVal val="#ppt_h"/>
                                          </p:val>
                                        </p:tav>
                                        <p:tav tm="100000">
                                          <p:val>
                                            <p:strVal val="#ppt_h"/>
                                          </p:val>
                                        </p:tav>
                                      </p:tavLst>
                                    </p:anim>
                                    <p:anim calcmode="lin" valueType="num">
                                      <p:cBhvr>
                                        <p:cTn id="18" dur="500" fill="hold"/>
                                        <p:tgtEl>
                                          <p:spTgt spid="4098"/>
                                        </p:tgtEl>
                                        <p:attrNameLst>
                                          <p:attrName>ppt_x</p:attrName>
                                        </p:attrNameLst>
                                      </p:cBhvr>
                                      <p:tavLst>
                                        <p:tav tm="0">
                                          <p:val>
                                            <p:strVal val="#ppt_x-.2"/>
                                          </p:val>
                                        </p:tav>
                                        <p:tav tm="100000">
                                          <p:val>
                                            <p:strVal val="#ppt_x"/>
                                          </p:val>
                                        </p:tav>
                                      </p:tavLst>
                                    </p:anim>
                                    <p:anim calcmode="lin" valueType="num">
                                      <p:cBhvr>
                                        <p:cTn id="19" dur="500" fill="hold"/>
                                        <p:tgtEl>
                                          <p:spTgt spid="4098"/>
                                        </p:tgtEl>
                                        <p:attrNameLst>
                                          <p:attrName>ppt_y</p:attrName>
                                        </p:attrNameLst>
                                      </p:cBhvr>
                                      <p:tavLst>
                                        <p:tav tm="0">
                                          <p:val>
                                            <p:strVal val="#ppt_y"/>
                                          </p:val>
                                        </p:tav>
                                        <p:tav tm="100000">
                                          <p:val>
                                            <p:strVal val="#ppt_y"/>
                                          </p:val>
                                        </p:tav>
                                      </p:tavLst>
                                    </p:anim>
                                    <p:animEffect transition="in" filter="fade">
                                      <p:cBhvr>
                                        <p:cTn id="20" dur="500"/>
                                        <p:tgtEl>
                                          <p:spTgt spid="4098"/>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strVal val="#ppt_w*0.05"/>
                                          </p:val>
                                        </p:tav>
                                        <p:tav tm="100000">
                                          <p:val>
                                            <p:strVal val="#ppt_w"/>
                                          </p:val>
                                        </p:tav>
                                      </p:tavLst>
                                    </p:anim>
                                    <p:anim calcmode="lin" valueType="num">
                                      <p:cBhvr>
                                        <p:cTn id="26" dur="500" fill="hold"/>
                                        <p:tgtEl>
                                          <p:spTgt spid="4"/>
                                        </p:tgtEl>
                                        <p:attrNameLst>
                                          <p:attrName>ppt_h</p:attrName>
                                        </p:attrNameLst>
                                      </p:cBhvr>
                                      <p:tavLst>
                                        <p:tav tm="0">
                                          <p:val>
                                            <p:strVal val="#ppt_h"/>
                                          </p:val>
                                        </p:tav>
                                        <p:tav tm="100000">
                                          <p:val>
                                            <p:strVal val="#ppt_h"/>
                                          </p:val>
                                        </p:tav>
                                      </p:tavLst>
                                    </p:anim>
                                    <p:anim calcmode="lin" valueType="num">
                                      <p:cBhvr>
                                        <p:cTn id="27" dur="500" fill="hold"/>
                                        <p:tgtEl>
                                          <p:spTgt spid="4"/>
                                        </p:tgtEl>
                                        <p:attrNameLst>
                                          <p:attrName>ppt_x</p:attrName>
                                        </p:attrNameLst>
                                      </p:cBhvr>
                                      <p:tavLst>
                                        <p:tav tm="0">
                                          <p:val>
                                            <p:strVal val="#ppt_x-.2"/>
                                          </p:val>
                                        </p:tav>
                                        <p:tav tm="100000">
                                          <p:val>
                                            <p:strVal val="#ppt_x"/>
                                          </p:val>
                                        </p:tav>
                                      </p:tavLst>
                                    </p:anim>
                                    <p:anim calcmode="lin" valueType="num">
                                      <p:cBhvr>
                                        <p:cTn id="28" dur="500" fill="hold"/>
                                        <p:tgtEl>
                                          <p:spTgt spid="4"/>
                                        </p:tgtEl>
                                        <p:attrNameLst>
                                          <p:attrName>ppt_y</p:attrName>
                                        </p:attrNameLst>
                                      </p:cBhvr>
                                      <p:tavLst>
                                        <p:tav tm="0">
                                          <p:val>
                                            <p:strVal val="#ppt_y"/>
                                          </p:val>
                                        </p:tav>
                                        <p:tav tm="100000">
                                          <p:val>
                                            <p:strVal val="#ppt_y"/>
                                          </p:val>
                                        </p:tav>
                                      </p:tavLst>
                                    </p:anim>
                                    <p:animEffect transition="in" filter="fade">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nodeType="clickEffect">
                                  <p:stCondLst>
                                    <p:cond delay="0"/>
                                  </p:stCondLst>
                                  <p:childTnLst>
                                    <p:set>
                                      <p:cBhvr>
                                        <p:cTn id="33" dur="1" fill="hold">
                                          <p:stCondLst>
                                            <p:cond delay="0"/>
                                          </p:stCondLst>
                                        </p:cTn>
                                        <p:tgtEl>
                                          <p:spTgt spid="4099"/>
                                        </p:tgtEl>
                                        <p:attrNameLst>
                                          <p:attrName>style.visibility</p:attrName>
                                        </p:attrNameLst>
                                      </p:cBhvr>
                                      <p:to>
                                        <p:strVal val="visible"/>
                                      </p:to>
                                    </p:set>
                                    <p:anim calcmode="lin" valueType="num">
                                      <p:cBhvr>
                                        <p:cTn id="34" dur="500" fill="hold"/>
                                        <p:tgtEl>
                                          <p:spTgt spid="4099"/>
                                        </p:tgtEl>
                                        <p:attrNameLst>
                                          <p:attrName>ppt_w</p:attrName>
                                        </p:attrNameLst>
                                      </p:cBhvr>
                                      <p:tavLst>
                                        <p:tav tm="0">
                                          <p:val>
                                            <p:strVal val="#ppt_w*0.05"/>
                                          </p:val>
                                        </p:tav>
                                        <p:tav tm="100000">
                                          <p:val>
                                            <p:strVal val="#ppt_w"/>
                                          </p:val>
                                        </p:tav>
                                      </p:tavLst>
                                    </p:anim>
                                    <p:anim calcmode="lin" valueType="num">
                                      <p:cBhvr>
                                        <p:cTn id="35" dur="500" fill="hold"/>
                                        <p:tgtEl>
                                          <p:spTgt spid="4099"/>
                                        </p:tgtEl>
                                        <p:attrNameLst>
                                          <p:attrName>ppt_h</p:attrName>
                                        </p:attrNameLst>
                                      </p:cBhvr>
                                      <p:tavLst>
                                        <p:tav tm="0">
                                          <p:val>
                                            <p:strVal val="#ppt_h"/>
                                          </p:val>
                                        </p:tav>
                                        <p:tav tm="100000">
                                          <p:val>
                                            <p:strVal val="#ppt_h"/>
                                          </p:val>
                                        </p:tav>
                                      </p:tavLst>
                                    </p:anim>
                                    <p:anim calcmode="lin" valueType="num">
                                      <p:cBhvr>
                                        <p:cTn id="36" dur="500" fill="hold"/>
                                        <p:tgtEl>
                                          <p:spTgt spid="4099"/>
                                        </p:tgtEl>
                                        <p:attrNameLst>
                                          <p:attrName>ppt_x</p:attrName>
                                        </p:attrNameLst>
                                      </p:cBhvr>
                                      <p:tavLst>
                                        <p:tav tm="0">
                                          <p:val>
                                            <p:strVal val="#ppt_x-.2"/>
                                          </p:val>
                                        </p:tav>
                                        <p:tav tm="100000">
                                          <p:val>
                                            <p:strVal val="#ppt_x"/>
                                          </p:val>
                                        </p:tav>
                                      </p:tavLst>
                                    </p:anim>
                                    <p:anim calcmode="lin" valueType="num">
                                      <p:cBhvr>
                                        <p:cTn id="37" dur="500" fill="hold"/>
                                        <p:tgtEl>
                                          <p:spTgt spid="4099"/>
                                        </p:tgtEl>
                                        <p:attrNameLst>
                                          <p:attrName>ppt_y</p:attrName>
                                        </p:attrNameLst>
                                      </p:cBhvr>
                                      <p:tavLst>
                                        <p:tav tm="0">
                                          <p:val>
                                            <p:strVal val="#ppt_y"/>
                                          </p:val>
                                        </p:tav>
                                        <p:tav tm="100000">
                                          <p:val>
                                            <p:strVal val="#ppt_y"/>
                                          </p:val>
                                        </p:tav>
                                      </p:tavLst>
                                    </p:anim>
                                    <p:animEffect transition="in" filter="fade">
                                      <p:cBhvr>
                                        <p:cTn id="38"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91000" y="381000"/>
            <a:ext cx="4724400" cy="3108543"/>
          </a:xfrm>
          <a:prstGeom prst="rect">
            <a:avLst/>
          </a:prstGeom>
          <a:noFill/>
        </p:spPr>
        <p:txBody>
          <a:bodyPr wrap="square" rtlCol="0">
            <a:spAutoFit/>
          </a:bodyPr>
          <a:lstStyle/>
          <a:p>
            <a:pPr algn="just" rtl="1"/>
            <a:r>
              <a:rPr lang="ar-SA" sz="2800" dirty="0" smtClean="0">
                <a:solidFill>
                  <a:srgbClr val="00FF00"/>
                </a:solidFill>
              </a:rPr>
              <a:t>5- الخيمية </a:t>
            </a:r>
            <a:r>
              <a:rPr lang="en-US" sz="2800" dirty="0" err="1" smtClean="0">
                <a:solidFill>
                  <a:srgbClr val="00FF00"/>
                </a:solidFill>
              </a:rPr>
              <a:t>Umble</a:t>
            </a:r>
            <a:r>
              <a:rPr lang="en-US" sz="2800" dirty="0" smtClean="0">
                <a:solidFill>
                  <a:srgbClr val="00FF00"/>
                </a:solidFill>
              </a:rPr>
              <a:t> </a:t>
            </a:r>
            <a:endParaRPr lang="ar-SA" sz="2800" dirty="0" smtClean="0">
              <a:solidFill>
                <a:srgbClr val="00FF00"/>
              </a:solidFill>
            </a:endParaRPr>
          </a:p>
          <a:p>
            <a:pPr algn="just" rtl="1"/>
            <a:r>
              <a:rPr lang="ar-SA" sz="2800" dirty="0" smtClean="0"/>
              <a:t>تخرج الأزهار من نقطة واحدة ظاهرياً وتتفرع الأعناق بطول واحد تقريباُ فتبدو كأنها في مستوى واحد وكثيراً ما تخرج الأزهار من أباط قنابات فتسمى قلافة . </a:t>
            </a:r>
            <a:endParaRPr lang="en-US" sz="2800" dirty="0" smtClean="0"/>
          </a:p>
          <a:p>
            <a:pPr algn="r" rtl="1"/>
            <a:r>
              <a:rPr lang="ar-SA" sz="2800" dirty="0" smtClean="0"/>
              <a:t>مثال: الفصيلة العشارية </a:t>
            </a:r>
            <a:r>
              <a:rPr lang="en-US" sz="2800" dirty="0" err="1" smtClean="0">
                <a:solidFill>
                  <a:srgbClr val="FF0000"/>
                </a:solidFill>
              </a:rPr>
              <a:t>sclepiadaceae</a:t>
            </a:r>
            <a:endParaRPr lang="en-US" sz="2800" dirty="0" smtClean="0">
              <a:solidFill>
                <a:srgbClr val="FF0000"/>
              </a:solidFill>
            </a:endParaRPr>
          </a:p>
        </p:txBody>
      </p:sp>
      <p:sp>
        <p:nvSpPr>
          <p:cNvPr id="4" name="TextBox 3"/>
          <p:cNvSpPr txBox="1"/>
          <p:nvPr/>
        </p:nvSpPr>
        <p:spPr>
          <a:xfrm>
            <a:off x="4343400" y="4191000"/>
            <a:ext cx="4572000" cy="2677656"/>
          </a:xfrm>
          <a:prstGeom prst="rect">
            <a:avLst/>
          </a:prstGeom>
          <a:noFill/>
        </p:spPr>
        <p:txBody>
          <a:bodyPr wrap="square" rtlCol="0">
            <a:spAutoFit/>
          </a:bodyPr>
          <a:lstStyle/>
          <a:p>
            <a:pPr algn="r" rtl="1"/>
            <a:r>
              <a:rPr lang="ar-SA" sz="2800" dirty="0" smtClean="0">
                <a:solidFill>
                  <a:srgbClr val="00FF00"/>
                </a:solidFill>
              </a:rPr>
              <a:t>6- الأغريضية </a:t>
            </a:r>
            <a:r>
              <a:rPr lang="en-US" sz="2800" dirty="0" err="1" smtClean="0">
                <a:solidFill>
                  <a:srgbClr val="00FF00"/>
                </a:solidFill>
              </a:rPr>
              <a:t>spadix</a:t>
            </a:r>
            <a:r>
              <a:rPr lang="en-US" sz="2800" dirty="0" smtClean="0">
                <a:solidFill>
                  <a:srgbClr val="00FF00"/>
                </a:solidFill>
              </a:rPr>
              <a:t> </a:t>
            </a:r>
            <a:endParaRPr lang="ar-SA" sz="2800" dirty="0" smtClean="0">
              <a:solidFill>
                <a:srgbClr val="00FF00"/>
              </a:solidFill>
            </a:endParaRPr>
          </a:p>
          <a:p>
            <a:pPr algn="r" rtl="1"/>
            <a:r>
              <a:rPr lang="ar-SA" sz="2800" dirty="0" smtClean="0"/>
              <a:t>هي تشبه النور السنبلية إلا أن محور النورة يغلف بقنابة كبيرة تعرف بالإغريض ” القينوة“ وتكون الأزهار هنا وحيدة الجنس. </a:t>
            </a:r>
            <a:endParaRPr lang="en-US" sz="2800" dirty="0" smtClean="0"/>
          </a:p>
          <a:p>
            <a:pPr algn="r" rtl="1"/>
            <a:r>
              <a:rPr lang="ar-SA" sz="2800" dirty="0" smtClean="0"/>
              <a:t>مثال : </a:t>
            </a:r>
            <a:r>
              <a:rPr lang="ar-SA" sz="2800" dirty="0" smtClean="0">
                <a:solidFill>
                  <a:srgbClr val="FF0000"/>
                </a:solidFill>
              </a:rPr>
              <a:t>الفصيلة القلقاسية</a:t>
            </a:r>
            <a:endParaRPr lang="en-US" sz="2800" dirty="0">
              <a:solidFill>
                <a:srgbClr val="FF0000"/>
              </a:solidFill>
            </a:endParaRPr>
          </a:p>
        </p:txBody>
      </p:sp>
      <p:pic>
        <p:nvPicPr>
          <p:cNvPr id="8194" name="Picture 2"/>
          <p:cNvPicPr>
            <a:picLocks noChangeAspect="1" noChangeArrowheads="1"/>
          </p:cNvPicPr>
          <p:nvPr/>
        </p:nvPicPr>
        <p:blipFill>
          <a:blip r:embed="rId2" cstate="email"/>
          <a:srcRect/>
          <a:stretch>
            <a:fillRect/>
          </a:stretch>
        </p:blipFill>
        <p:spPr bwMode="auto">
          <a:xfrm>
            <a:off x="381000" y="685800"/>
            <a:ext cx="3318254" cy="1981200"/>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cstate="email"/>
          <a:srcRect/>
          <a:stretch>
            <a:fillRect/>
          </a:stretch>
        </p:blipFill>
        <p:spPr bwMode="auto">
          <a:xfrm>
            <a:off x="304800" y="4114800"/>
            <a:ext cx="3719513" cy="2300287"/>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194"/>
                                        </p:tgtEl>
                                        <p:attrNameLst>
                                          <p:attrName>style.visibility</p:attrName>
                                        </p:attrNameLst>
                                      </p:cBhvr>
                                      <p:to>
                                        <p:strVal val="visible"/>
                                      </p:to>
                                    </p:set>
                                    <p:anim calcmode="lin" valueType="num">
                                      <p:cBhvr additive="base">
                                        <p:cTn id="14" dur="500" fill="hold"/>
                                        <p:tgtEl>
                                          <p:spTgt spid="8194"/>
                                        </p:tgtEl>
                                        <p:attrNameLst>
                                          <p:attrName>ppt_x</p:attrName>
                                        </p:attrNameLst>
                                      </p:cBhvr>
                                      <p:tavLst>
                                        <p:tav tm="0">
                                          <p:val>
                                            <p:strVal val="#ppt_x"/>
                                          </p:val>
                                        </p:tav>
                                        <p:tav tm="100000">
                                          <p:val>
                                            <p:strVal val="#ppt_x"/>
                                          </p:val>
                                        </p:tav>
                                      </p:tavLst>
                                    </p:anim>
                                    <p:anim calcmode="lin" valueType="num">
                                      <p:cBhvr additive="base">
                                        <p:cTn id="15"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ppt_x</p:attrName>
                                        </p:attrNameLst>
                                      </p:cBhvr>
                                      <p:tavLst>
                                        <p:tav tm="0">
                                          <p:val>
                                            <p:strVal val="#ppt_x-.2"/>
                                          </p:val>
                                        </p:tav>
                                        <p:tav tm="100000">
                                          <p:val>
                                            <p:strVal val="#ppt_x"/>
                                          </p:val>
                                        </p:tav>
                                      </p:tavLst>
                                    </p:anim>
                                    <p:anim calcmode="lin" valueType="num">
                                      <p:cBhvr>
                                        <p:cTn id="2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195"/>
                                        </p:tgtEl>
                                        <p:attrNameLst>
                                          <p:attrName>style.visibility</p:attrName>
                                        </p:attrNameLst>
                                      </p:cBhvr>
                                      <p:to>
                                        <p:strVal val="visible"/>
                                      </p:to>
                                    </p:set>
                                    <p:anim calcmode="lin" valueType="num">
                                      <p:cBhvr additive="base">
                                        <p:cTn id="27" dur="500" fill="hold"/>
                                        <p:tgtEl>
                                          <p:spTgt spid="8195"/>
                                        </p:tgtEl>
                                        <p:attrNameLst>
                                          <p:attrName>ppt_x</p:attrName>
                                        </p:attrNameLst>
                                      </p:cBhvr>
                                      <p:tavLst>
                                        <p:tav tm="0">
                                          <p:val>
                                            <p:strVal val="#ppt_x"/>
                                          </p:val>
                                        </p:tav>
                                        <p:tav tm="100000">
                                          <p:val>
                                            <p:strVal val="#ppt_x"/>
                                          </p:val>
                                        </p:tav>
                                      </p:tavLst>
                                    </p:anim>
                                    <p:anim calcmode="lin" valueType="num">
                                      <p:cBhvr additive="base">
                                        <p:cTn id="2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SA" dirty="0" smtClean="0"/>
              <a:t>رؤية ورسالة كليه العلوم</a:t>
            </a:r>
            <a:endParaRPr lang="en-US" dirty="0"/>
          </a:p>
        </p:txBody>
      </p:sp>
      <p:sp>
        <p:nvSpPr>
          <p:cNvPr id="3" name="Content Placeholder 2"/>
          <p:cNvSpPr>
            <a:spLocks noGrp="1"/>
          </p:cNvSpPr>
          <p:nvPr>
            <p:ph idx="1"/>
          </p:nvPr>
        </p:nvSpPr>
        <p:spPr>
          <a:xfrm>
            <a:off x="457200" y="1828800"/>
            <a:ext cx="8229600" cy="4495800"/>
          </a:xfrm>
        </p:spPr>
        <p:txBody>
          <a:bodyPr/>
          <a:lstStyle/>
          <a:p>
            <a:pPr algn="r" rtl="1"/>
            <a:r>
              <a:rPr lang="ar-SA" dirty="0" smtClean="0">
                <a:solidFill>
                  <a:srgbClr val="FFFF00"/>
                </a:solidFill>
              </a:rPr>
              <a:t>الرؤية:</a:t>
            </a:r>
          </a:p>
          <a:p>
            <a:pPr algn="just" rtl="1"/>
            <a:r>
              <a:rPr lang="ar-SA" dirty="0" smtClean="0"/>
              <a:t>الوصول إلى معايير الجودة أكاديمياً وبحثياً وصناعة مخرج تعليمي مؤهل، و فعّال وبالتالي مُنتج. </a:t>
            </a:r>
          </a:p>
          <a:p>
            <a:pPr algn="r" rtl="1"/>
            <a:r>
              <a:rPr lang="ar-SA" dirty="0" smtClean="0">
                <a:solidFill>
                  <a:srgbClr val="FFFF00"/>
                </a:solidFill>
              </a:rPr>
              <a:t>الرسالة:</a:t>
            </a:r>
          </a:p>
          <a:p>
            <a:pPr algn="just" rtl="1"/>
            <a:r>
              <a:rPr lang="ar-SA" dirty="0" smtClean="0"/>
              <a:t>استقطاب الكفاءات من أهل الخبرة والعلم العميق للمشاركة في العملية التعليمية وتطوير البحث العلمي، و تطوير المقرر الدراسي من ناحية المضمون و وسيلة التعليم ليواكب آخر المستجدات العلمية، وتأهيل الطالب معرفياً وشخصياً ليتمكن باقتدار من خدمة مجتمعه. </a:t>
            </a:r>
            <a:endParaRPr lang="en-US"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6"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9" dur="500"/>
                                        <p:tgtEl>
                                          <p:spTgt spid="3">
                                            <p:txEl>
                                              <p:pRg st="0" end="0"/>
                                            </p:txEl>
                                          </p:spTgt>
                                        </p:tgtEl>
                                      </p:cBhvr>
                                    </p:animEffect>
                                  </p:childTnLst>
                                </p:cTn>
                              </p:par>
                              <p:par>
                                <p:cTn id="20" presetID="58" presetClass="entr" presetSubtype="0" accel="100000" fill="hold"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23"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6" dur="5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8" presetClass="entr" presetSubtype="0" accel="10000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32"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3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4"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35" dur="500"/>
                                        <p:tgtEl>
                                          <p:spTgt spid="3">
                                            <p:txEl>
                                              <p:pRg st="2" end="2"/>
                                            </p:txEl>
                                          </p:spTgt>
                                        </p:tgtEl>
                                      </p:cBhvr>
                                    </p:animEffect>
                                  </p:childTnLst>
                                </p:cTn>
                              </p:par>
                              <p:par>
                                <p:cTn id="36" presetID="58" presetClass="entr" presetSubtype="0" accel="100000" fill="hold" nodeType="with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 calcmode="lin" valueType="num">
                                      <p:cBhvr>
                                        <p:cTn id="38" dur="500" fill="hold"/>
                                        <p:tgtEl>
                                          <p:spTgt spid="3">
                                            <p:txEl>
                                              <p:pRg st="3" end="3"/>
                                            </p:txEl>
                                          </p:spTgt>
                                        </p:tgtEl>
                                        <p:attrNameLst>
                                          <p:attrName>ppt_w</p:attrName>
                                        </p:attrNameLst>
                                      </p:cBhvr>
                                      <p:tavLst>
                                        <p:tav tm="0">
                                          <p:val>
                                            <p:strVal val="#ppt_w*2.5"/>
                                          </p:val>
                                        </p:tav>
                                        <p:tav tm="100000">
                                          <p:val>
                                            <p:strVal val="#ppt_w"/>
                                          </p:val>
                                        </p:tav>
                                      </p:tavLst>
                                    </p:anim>
                                    <p:anim calcmode="lin" valueType="num">
                                      <p:cBhvr>
                                        <p:cTn id="39" dur="500" fill="hold"/>
                                        <p:tgtEl>
                                          <p:spTgt spid="3">
                                            <p:txEl>
                                              <p:pRg st="3" end="3"/>
                                            </p:txEl>
                                          </p:spTgt>
                                        </p:tgtEl>
                                        <p:attrNameLst>
                                          <p:attrName>ppt_h</p:attrName>
                                        </p:attrNameLst>
                                      </p:cBhvr>
                                      <p:tavLst>
                                        <p:tav tm="0">
                                          <p:val>
                                            <p:strVal val="#ppt_h*0.01"/>
                                          </p:val>
                                        </p:tav>
                                        <p:tav tm="100000">
                                          <p:val>
                                            <p:strVal val="#ppt_h"/>
                                          </p:val>
                                        </p:tav>
                                      </p:tavLst>
                                    </p:anim>
                                    <p:anim calcmode="lin" valueType="num">
                                      <p:cBhvr>
                                        <p:cTn id="4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1" dur="500" fill="hold"/>
                                        <p:tgtEl>
                                          <p:spTgt spid="3">
                                            <p:txEl>
                                              <p:pRg st="3" end="3"/>
                                            </p:txEl>
                                          </p:spTgt>
                                        </p:tgtEl>
                                        <p:attrNameLst>
                                          <p:attrName>ppt_y</p:attrName>
                                        </p:attrNameLst>
                                      </p:cBhvr>
                                      <p:tavLst>
                                        <p:tav tm="0">
                                          <p:val>
                                            <p:strVal val="#ppt_h+1"/>
                                          </p:val>
                                        </p:tav>
                                        <p:tav tm="100000">
                                          <p:val>
                                            <p:strVal val="#ppt_y"/>
                                          </p:val>
                                        </p:tav>
                                      </p:tavLst>
                                    </p:anim>
                                    <p:animEffect transition="in" filter="fade">
                                      <p:cBhvr>
                                        <p:cTn id="4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228600"/>
            <a:ext cx="7772400" cy="4154984"/>
          </a:xfrm>
          <a:prstGeom prst="rect">
            <a:avLst/>
          </a:prstGeom>
          <a:noFill/>
        </p:spPr>
        <p:txBody>
          <a:bodyPr wrap="square" rtlCol="0">
            <a:spAutoFit/>
          </a:bodyPr>
          <a:lstStyle/>
          <a:p>
            <a:pPr algn="just" rtl="1"/>
            <a:r>
              <a:rPr lang="ar-SA" dirty="0" smtClean="0">
                <a:solidFill>
                  <a:srgbClr val="00FF00"/>
                </a:solidFill>
              </a:rPr>
              <a:t>7- الرأسية ”الهامية“ </a:t>
            </a:r>
            <a:r>
              <a:rPr lang="en-US" dirty="0" smtClean="0">
                <a:solidFill>
                  <a:srgbClr val="00FF00"/>
                </a:solidFill>
              </a:rPr>
              <a:t>Head or </a:t>
            </a:r>
            <a:r>
              <a:rPr lang="en-US" dirty="0" err="1" smtClean="0">
                <a:solidFill>
                  <a:srgbClr val="00FF00"/>
                </a:solidFill>
              </a:rPr>
              <a:t>Capitllum</a:t>
            </a:r>
            <a:r>
              <a:rPr lang="en-US" dirty="0" smtClean="0">
                <a:solidFill>
                  <a:srgbClr val="00FF00"/>
                </a:solidFill>
              </a:rPr>
              <a:t> </a:t>
            </a:r>
            <a:r>
              <a:rPr lang="en-US" dirty="0" err="1" smtClean="0">
                <a:solidFill>
                  <a:srgbClr val="00FF00"/>
                </a:solidFill>
              </a:rPr>
              <a:t>Inflo</a:t>
            </a:r>
            <a:r>
              <a:rPr lang="en-US" dirty="0" smtClean="0">
                <a:solidFill>
                  <a:srgbClr val="00FF00"/>
                </a:solidFill>
              </a:rPr>
              <a:t>.</a:t>
            </a:r>
          </a:p>
          <a:p>
            <a:pPr algn="just" rtl="1"/>
            <a:r>
              <a:rPr lang="ar-SA" dirty="0" smtClean="0"/>
              <a:t> وهي توجد على نوعين:</a:t>
            </a:r>
          </a:p>
          <a:p>
            <a:pPr algn="just" rtl="1"/>
            <a:r>
              <a:rPr lang="ar-SA" dirty="0" smtClean="0"/>
              <a:t>1- أما الأزهار متراصة على شمراخ قصير ” محور متضخم“ رأسي.</a:t>
            </a:r>
          </a:p>
          <a:p>
            <a:pPr algn="just" rtl="1"/>
            <a:r>
              <a:rPr lang="ar-SA" dirty="0" smtClean="0"/>
              <a:t>2- تكون متراصة على قرص منبسط الذي</a:t>
            </a:r>
            <a:r>
              <a:rPr lang="en-US" dirty="0" smtClean="0"/>
              <a:t> </a:t>
            </a:r>
            <a:r>
              <a:rPr lang="ar-SA" dirty="0" smtClean="0"/>
              <a:t>يمثل المحور المتضخم وتحمل عليها الأزهار وتكون جالسة أو شبه جالسة.</a:t>
            </a:r>
          </a:p>
          <a:p>
            <a:pPr algn="just" rtl="1"/>
            <a:r>
              <a:rPr lang="ar-SA" dirty="0" smtClean="0">
                <a:solidFill>
                  <a:srgbClr val="00FF00"/>
                </a:solidFill>
              </a:rPr>
              <a:t>النورة الرأسية :</a:t>
            </a:r>
          </a:p>
          <a:p>
            <a:pPr algn="just" rtl="1"/>
            <a:r>
              <a:rPr lang="ar-SA" dirty="0" smtClean="0"/>
              <a:t>كما في البرسيم حيث تتكون من نوع واحد من الأزهار ولا تحاط بقنابات.</a:t>
            </a:r>
          </a:p>
          <a:p>
            <a:pPr algn="just" rtl="1"/>
            <a:r>
              <a:rPr lang="ar-SA" dirty="0" smtClean="0">
                <a:solidFill>
                  <a:srgbClr val="00FF00"/>
                </a:solidFill>
              </a:rPr>
              <a:t>النورة الهامية: </a:t>
            </a:r>
            <a:r>
              <a:rPr lang="ar-SA" dirty="0" smtClean="0"/>
              <a:t>”ذات المحور المنبسط“ فتكون الأزهار على نوعين قرصية أو شعاعية. وتحاط الهامة بقنابات خضراء تكون القلافة.</a:t>
            </a:r>
          </a:p>
          <a:p>
            <a:pPr algn="just" rtl="1"/>
            <a:r>
              <a:rPr lang="ar-SA" dirty="0" smtClean="0"/>
              <a:t>مثال : البرسيم </a:t>
            </a:r>
            <a:r>
              <a:rPr lang="en-US" dirty="0" err="1" smtClean="0">
                <a:solidFill>
                  <a:srgbClr val="FF0000"/>
                </a:solidFill>
              </a:rPr>
              <a:t>Trifolium</a:t>
            </a:r>
            <a:r>
              <a:rPr lang="en-US" dirty="0" smtClean="0"/>
              <a:t> </a:t>
            </a:r>
            <a:r>
              <a:rPr lang="ar-SA" dirty="0" smtClean="0"/>
              <a:t> المحور الكروي</a:t>
            </a:r>
          </a:p>
          <a:p>
            <a:pPr algn="just" rtl="1"/>
            <a:r>
              <a:rPr lang="ar-SA" dirty="0" smtClean="0"/>
              <a:t>الفصيلة المركبة </a:t>
            </a:r>
            <a:r>
              <a:rPr lang="en-US" dirty="0" err="1" smtClean="0">
                <a:solidFill>
                  <a:srgbClr val="FF0000"/>
                </a:solidFill>
              </a:rPr>
              <a:t>compoitae</a:t>
            </a:r>
            <a:r>
              <a:rPr lang="ar-SA" dirty="0" smtClean="0"/>
              <a:t> المحور المنبسط</a:t>
            </a:r>
            <a:endParaRPr lang="en-US" dirty="0" smtClean="0"/>
          </a:p>
        </p:txBody>
      </p:sp>
      <p:pic>
        <p:nvPicPr>
          <p:cNvPr id="9218" name="Picture 2"/>
          <p:cNvPicPr>
            <a:picLocks noChangeAspect="1" noChangeArrowheads="1"/>
          </p:cNvPicPr>
          <p:nvPr/>
        </p:nvPicPr>
        <p:blipFill>
          <a:blip r:embed="rId2" cstate="email"/>
          <a:srcRect/>
          <a:stretch>
            <a:fillRect/>
          </a:stretch>
        </p:blipFill>
        <p:spPr bwMode="auto">
          <a:xfrm>
            <a:off x="1676400" y="4343400"/>
            <a:ext cx="5791200" cy="2300287"/>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nodeType="clickEffect">
                                  <p:stCondLst>
                                    <p:cond delay="0"/>
                                  </p:stCondLst>
                                  <p:childTnLst>
                                    <p:set>
                                      <p:cBhvr>
                                        <p:cTn id="14" dur="1" fill="hold">
                                          <p:stCondLst>
                                            <p:cond delay="0"/>
                                          </p:stCondLst>
                                        </p:cTn>
                                        <p:tgtEl>
                                          <p:spTgt spid="9218"/>
                                        </p:tgtEl>
                                        <p:attrNameLst>
                                          <p:attrName>style.visibility</p:attrName>
                                        </p:attrNameLst>
                                      </p:cBhvr>
                                      <p:to>
                                        <p:strVal val="visible"/>
                                      </p:to>
                                    </p:set>
                                    <p:anim calcmode="lin" valueType="num">
                                      <p:cBhvr>
                                        <p:cTn id="15" dur="500" fill="hold"/>
                                        <p:tgtEl>
                                          <p:spTgt spid="9218"/>
                                        </p:tgtEl>
                                        <p:attrNameLst>
                                          <p:attrName>ppt_w</p:attrName>
                                        </p:attrNameLst>
                                      </p:cBhvr>
                                      <p:tavLst>
                                        <p:tav tm="0">
                                          <p:val>
                                            <p:strVal val="#ppt_w*2.5"/>
                                          </p:val>
                                        </p:tav>
                                        <p:tav tm="100000">
                                          <p:val>
                                            <p:strVal val="#ppt_w"/>
                                          </p:val>
                                        </p:tav>
                                      </p:tavLst>
                                    </p:anim>
                                    <p:anim calcmode="lin" valueType="num">
                                      <p:cBhvr>
                                        <p:cTn id="16" dur="500" fill="hold"/>
                                        <p:tgtEl>
                                          <p:spTgt spid="9218"/>
                                        </p:tgtEl>
                                        <p:attrNameLst>
                                          <p:attrName>ppt_h</p:attrName>
                                        </p:attrNameLst>
                                      </p:cBhvr>
                                      <p:tavLst>
                                        <p:tav tm="0">
                                          <p:val>
                                            <p:strVal val="#ppt_h*0.01"/>
                                          </p:val>
                                        </p:tav>
                                        <p:tav tm="100000">
                                          <p:val>
                                            <p:strVal val="#ppt_h"/>
                                          </p:val>
                                        </p:tav>
                                      </p:tavLst>
                                    </p:anim>
                                    <p:anim calcmode="lin" valueType="num">
                                      <p:cBhvr>
                                        <p:cTn id="17" dur="500" fill="hold"/>
                                        <p:tgtEl>
                                          <p:spTgt spid="9218"/>
                                        </p:tgtEl>
                                        <p:attrNameLst>
                                          <p:attrName>ppt_x</p:attrName>
                                        </p:attrNameLst>
                                      </p:cBhvr>
                                      <p:tavLst>
                                        <p:tav tm="0">
                                          <p:val>
                                            <p:strVal val="#ppt_x"/>
                                          </p:val>
                                        </p:tav>
                                        <p:tav tm="100000">
                                          <p:val>
                                            <p:strVal val="#ppt_x"/>
                                          </p:val>
                                        </p:tav>
                                      </p:tavLst>
                                    </p:anim>
                                    <p:anim calcmode="lin" valueType="num">
                                      <p:cBhvr>
                                        <p:cTn id="18" dur="500" fill="hold"/>
                                        <p:tgtEl>
                                          <p:spTgt spid="9218"/>
                                        </p:tgtEl>
                                        <p:attrNameLst>
                                          <p:attrName>ppt_y</p:attrName>
                                        </p:attrNameLst>
                                      </p:cBhvr>
                                      <p:tavLst>
                                        <p:tav tm="0">
                                          <p:val>
                                            <p:strVal val="#ppt_h+1"/>
                                          </p:val>
                                        </p:tav>
                                        <p:tav tm="100000">
                                          <p:val>
                                            <p:strVal val="#ppt_y"/>
                                          </p:val>
                                        </p:tav>
                                      </p:tavLst>
                                    </p:anim>
                                    <p:animEffect transition="in" filter="fade">
                                      <p:cBhvr>
                                        <p:cTn id="19"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1219200"/>
            <a:ext cx="7772400" cy="1815882"/>
          </a:xfrm>
          <a:prstGeom prst="rect">
            <a:avLst/>
          </a:prstGeom>
          <a:noFill/>
        </p:spPr>
        <p:txBody>
          <a:bodyPr wrap="square" rtlCol="0">
            <a:spAutoFit/>
          </a:bodyPr>
          <a:lstStyle/>
          <a:p>
            <a:pPr algn="just" rtl="1"/>
            <a:r>
              <a:rPr lang="ar-SA" sz="2800" dirty="0" smtClean="0">
                <a:solidFill>
                  <a:srgbClr val="FFC000"/>
                </a:solidFill>
              </a:rPr>
              <a:t>1- عنقودية مركبه </a:t>
            </a:r>
            <a:r>
              <a:rPr lang="en-US" sz="2800" dirty="0" smtClean="0">
                <a:solidFill>
                  <a:srgbClr val="FFC000"/>
                </a:solidFill>
              </a:rPr>
              <a:t>Comp. Raceme </a:t>
            </a:r>
            <a:r>
              <a:rPr lang="en-US" sz="2800" dirty="0" err="1" smtClean="0">
                <a:solidFill>
                  <a:srgbClr val="FFC000"/>
                </a:solidFill>
              </a:rPr>
              <a:t>Inflo</a:t>
            </a:r>
            <a:r>
              <a:rPr lang="en-US" sz="2800" dirty="0" smtClean="0">
                <a:solidFill>
                  <a:srgbClr val="FFC000"/>
                </a:solidFill>
              </a:rPr>
              <a:t>.</a:t>
            </a:r>
          </a:p>
          <a:p>
            <a:pPr algn="just" rtl="1"/>
            <a:r>
              <a:rPr lang="ar-SA" sz="2800" dirty="0" smtClean="0"/>
              <a:t>هي عبارة عن مجموعة من النورات العنقودية البسطة حيث تكون الأفرع الجانبية نورات عنقودية بسيطة على المحور الأصلي.</a:t>
            </a:r>
          </a:p>
          <a:p>
            <a:pPr algn="just" rtl="1"/>
            <a:r>
              <a:rPr lang="ar-SA" sz="2800" dirty="0" smtClean="0"/>
              <a:t> مثال : </a:t>
            </a:r>
            <a:r>
              <a:rPr lang="ar-SA" sz="2800" dirty="0" smtClean="0">
                <a:solidFill>
                  <a:srgbClr val="FF0000"/>
                </a:solidFill>
              </a:rPr>
              <a:t>الأثل </a:t>
            </a:r>
            <a:r>
              <a:rPr lang="en-US" sz="2800" dirty="0" err="1" smtClean="0">
                <a:solidFill>
                  <a:srgbClr val="FF0000"/>
                </a:solidFill>
              </a:rPr>
              <a:t>Tamarix</a:t>
            </a:r>
            <a:endParaRPr lang="en-US" sz="2800" dirty="0">
              <a:solidFill>
                <a:srgbClr val="FF0000"/>
              </a:solidFill>
            </a:endParaRPr>
          </a:p>
        </p:txBody>
      </p:sp>
      <p:sp>
        <p:nvSpPr>
          <p:cNvPr id="5" name="Rectangle 4"/>
          <p:cNvSpPr/>
          <p:nvPr/>
        </p:nvSpPr>
        <p:spPr>
          <a:xfrm>
            <a:off x="2057400" y="304800"/>
            <a:ext cx="4360489" cy="646331"/>
          </a:xfrm>
          <a:prstGeom prst="rect">
            <a:avLst/>
          </a:prstGeom>
        </p:spPr>
        <p:txBody>
          <a:bodyPr wrap="none">
            <a:spAutoFit/>
          </a:bodyPr>
          <a:lstStyle/>
          <a:p>
            <a:pPr algn="r" rtl="1"/>
            <a:r>
              <a:rPr lang="ar-SA" sz="3600" b="1" dirty="0" smtClean="0">
                <a:solidFill>
                  <a:srgbClr val="FFFF00"/>
                </a:solidFill>
              </a:rPr>
              <a:t>ثانياً : مركبه </a:t>
            </a:r>
            <a:r>
              <a:rPr lang="en-US" sz="3600" b="1" dirty="0" smtClean="0">
                <a:solidFill>
                  <a:srgbClr val="FFFF00"/>
                </a:solidFill>
              </a:rPr>
              <a:t>Compound</a:t>
            </a:r>
            <a:endParaRPr lang="ar-SA" sz="3600" b="1" dirty="0" smtClean="0">
              <a:solidFill>
                <a:srgbClr val="FFFF00"/>
              </a:solidFill>
            </a:endParaRPr>
          </a:p>
        </p:txBody>
      </p:sp>
      <p:pic>
        <p:nvPicPr>
          <p:cNvPr id="2050" name="Picture 2"/>
          <p:cNvPicPr>
            <a:picLocks noChangeAspect="1" noChangeArrowheads="1"/>
          </p:cNvPicPr>
          <p:nvPr/>
        </p:nvPicPr>
        <p:blipFill>
          <a:blip r:embed="rId2" cstate="email"/>
          <a:srcRect/>
          <a:stretch>
            <a:fillRect/>
          </a:stretch>
        </p:blipFill>
        <p:spPr bwMode="auto">
          <a:xfrm>
            <a:off x="1066800" y="3505200"/>
            <a:ext cx="6845922" cy="2947438"/>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1" nodeType="clickEffect">
                                  <p:stCondLst>
                                    <p:cond delay="0"/>
                                  </p:stCondLst>
                                  <p:childTnLst>
                                    <p:animRot by="21600000">
                                      <p:cBhvr>
                                        <p:cTn id="6" dur="2000" fill="hold"/>
                                        <p:tgtEl>
                                          <p:spTgt spid="5"/>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5"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p:cTn id="19" dur="1000" fill="hold"/>
                                        <p:tgtEl>
                                          <p:spTgt spid="2050"/>
                                        </p:tgtEl>
                                        <p:attrNameLst>
                                          <p:attrName>ppt_w</p:attrName>
                                        </p:attrNameLst>
                                      </p:cBhvr>
                                      <p:tavLst>
                                        <p:tav tm="0">
                                          <p:val>
                                            <p:fltVal val="0"/>
                                          </p:val>
                                        </p:tav>
                                        <p:tav tm="100000">
                                          <p:val>
                                            <p:strVal val="#ppt_w"/>
                                          </p:val>
                                        </p:tav>
                                      </p:tavLst>
                                    </p:anim>
                                    <p:anim calcmode="lin" valueType="num">
                                      <p:cBhvr>
                                        <p:cTn id="20" dur="1000" fill="hold"/>
                                        <p:tgtEl>
                                          <p:spTgt spid="2050"/>
                                        </p:tgtEl>
                                        <p:attrNameLst>
                                          <p:attrName>ppt_h</p:attrName>
                                        </p:attrNameLst>
                                      </p:cBhvr>
                                      <p:tavLst>
                                        <p:tav tm="0">
                                          <p:val>
                                            <p:fltVal val="0"/>
                                          </p:val>
                                        </p:tav>
                                        <p:tav tm="100000">
                                          <p:val>
                                            <p:strVal val="#ppt_h"/>
                                          </p:val>
                                        </p:tav>
                                      </p:tavLst>
                                    </p:anim>
                                    <p:anim calcmode="lin" valueType="num">
                                      <p:cBhvr>
                                        <p:cTn id="21"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email"/>
          <a:srcRect/>
          <a:stretch>
            <a:fillRect/>
          </a:stretch>
        </p:blipFill>
        <p:spPr bwMode="auto">
          <a:xfrm>
            <a:off x="1295400" y="3200400"/>
            <a:ext cx="6324600" cy="3176201"/>
          </a:xfrm>
          <a:prstGeom prst="rect">
            <a:avLst/>
          </a:prstGeom>
          <a:noFill/>
          <a:ln w="9525">
            <a:noFill/>
            <a:miter lim="800000"/>
            <a:headEnd/>
            <a:tailEnd/>
          </a:ln>
          <a:effectLst/>
        </p:spPr>
      </p:pic>
      <p:sp>
        <p:nvSpPr>
          <p:cNvPr id="3" name="TextBox 2"/>
          <p:cNvSpPr txBox="1"/>
          <p:nvPr/>
        </p:nvSpPr>
        <p:spPr>
          <a:xfrm>
            <a:off x="609600" y="609600"/>
            <a:ext cx="7696200" cy="1815882"/>
          </a:xfrm>
          <a:prstGeom prst="rect">
            <a:avLst/>
          </a:prstGeom>
          <a:noFill/>
        </p:spPr>
        <p:txBody>
          <a:bodyPr wrap="square" rtlCol="0">
            <a:spAutoFit/>
          </a:bodyPr>
          <a:lstStyle/>
          <a:p>
            <a:pPr algn="just" rtl="1"/>
            <a:r>
              <a:rPr lang="ar-SA" sz="2800" dirty="0" smtClean="0">
                <a:solidFill>
                  <a:srgbClr val="FFC000"/>
                </a:solidFill>
              </a:rPr>
              <a:t>2- مشطية مركبة </a:t>
            </a:r>
            <a:r>
              <a:rPr lang="en-US" sz="2800" dirty="0" smtClean="0">
                <a:solidFill>
                  <a:srgbClr val="FFC000"/>
                </a:solidFill>
              </a:rPr>
              <a:t>Comp. </a:t>
            </a:r>
            <a:r>
              <a:rPr lang="en-US" sz="2800" dirty="0" err="1" smtClean="0">
                <a:solidFill>
                  <a:srgbClr val="FFC000"/>
                </a:solidFill>
              </a:rPr>
              <a:t>Corymb</a:t>
            </a:r>
            <a:r>
              <a:rPr lang="en-US" sz="2800" dirty="0" smtClean="0">
                <a:solidFill>
                  <a:srgbClr val="FFC000"/>
                </a:solidFill>
              </a:rPr>
              <a:t> </a:t>
            </a:r>
            <a:r>
              <a:rPr lang="en-US" sz="2800" dirty="0" err="1" smtClean="0">
                <a:solidFill>
                  <a:srgbClr val="FFC000"/>
                </a:solidFill>
              </a:rPr>
              <a:t>Inflo</a:t>
            </a:r>
            <a:r>
              <a:rPr lang="en-US" sz="2800" dirty="0" smtClean="0">
                <a:solidFill>
                  <a:srgbClr val="FFC000"/>
                </a:solidFill>
              </a:rPr>
              <a:t>.</a:t>
            </a:r>
          </a:p>
          <a:p>
            <a:pPr algn="just" rtl="1"/>
            <a:r>
              <a:rPr lang="ar-SA" sz="2800" dirty="0" smtClean="0"/>
              <a:t>يحمل الشمراخ الأصلي ”محور النورة المركبة“ نورات مشطية بسيطة تكون في مستوى واحد ” الأعناق“. </a:t>
            </a:r>
          </a:p>
          <a:p>
            <a:pPr algn="just" rtl="1"/>
            <a:r>
              <a:rPr lang="ar-SA" sz="2800" dirty="0" smtClean="0"/>
              <a:t>مثال </a:t>
            </a:r>
            <a:r>
              <a:rPr lang="ar-SA" sz="2800" dirty="0" smtClean="0">
                <a:solidFill>
                  <a:srgbClr val="FF0000"/>
                </a:solidFill>
              </a:rPr>
              <a:t>القرنبيط</a:t>
            </a:r>
            <a:r>
              <a:rPr lang="ar-SA" sz="2800" dirty="0" smtClean="0"/>
              <a:t>.</a:t>
            </a:r>
            <a:endParaRPr lang="en-US" sz="2800"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4" presetClass="entr" presetSubtype="0" accel="100000"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p:cTn id="15" dur="500" fill="hold"/>
                                        <p:tgtEl>
                                          <p:spTgt spid="3074"/>
                                        </p:tgtEl>
                                        <p:attrNameLst>
                                          <p:attrName>ppt_w</p:attrName>
                                        </p:attrNameLst>
                                      </p:cBhvr>
                                      <p:tavLst>
                                        <p:tav tm="0">
                                          <p:val>
                                            <p:strVal val="#ppt_w*0.05"/>
                                          </p:val>
                                        </p:tav>
                                        <p:tav tm="100000">
                                          <p:val>
                                            <p:strVal val="#ppt_w"/>
                                          </p:val>
                                        </p:tav>
                                      </p:tavLst>
                                    </p:anim>
                                    <p:anim calcmode="lin" valueType="num">
                                      <p:cBhvr>
                                        <p:cTn id="16" dur="500" fill="hold"/>
                                        <p:tgtEl>
                                          <p:spTgt spid="3074"/>
                                        </p:tgtEl>
                                        <p:attrNameLst>
                                          <p:attrName>ppt_h</p:attrName>
                                        </p:attrNameLst>
                                      </p:cBhvr>
                                      <p:tavLst>
                                        <p:tav tm="0">
                                          <p:val>
                                            <p:strVal val="#ppt_h"/>
                                          </p:val>
                                        </p:tav>
                                        <p:tav tm="100000">
                                          <p:val>
                                            <p:strVal val="#ppt_h"/>
                                          </p:val>
                                        </p:tav>
                                      </p:tavLst>
                                    </p:anim>
                                    <p:anim calcmode="lin" valueType="num">
                                      <p:cBhvr>
                                        <p:cTn id="17" dur="500" fill="hold"/>
                                        <p:tgtEl>
                                          <p:spTgt spid="3074"/>
                                        </p:tgtEl>
                                        <p:attrNameLst>
                                          <p:attrName>ppt_x</p:attrName>
                                        </p:attrNameLst>
                                      </p:cBhvr>
                                      <p:tavLst>
                                        <p:tav tm="0">
                                          <p:val>
                                            <p:strVal val="#ppt_x-.2"/>
                                          </p:val>
                                        </p:tav>
                                        <p:tav tm="100000">
                                          <p:val>
                                            <p:strVal val="#ppt_x"/>
                                          </p:val>
                                        </p:tav>
                                      </p:tavLst>
                                    </p:anim>
                                    <p:anim calcmode="lin" valueType="num">
                                      <p:cBhvr>
                                        <p:cTn id="18" dur="500" fill="hold"/>
                                        <p:tgtEl>
                                          <p:spTgt spid="3074"/>
                                        </p:tgtEl>
                                        <p:attrNameLst>
                                          <p:attrName>ppt_y</p:attrName>
                                        </p:attrNameLst>
                                      </p:cBhvr>
                                      <p:tavLst>
                                        <p:tav tm="0">
                                          <p:val>
                                            <p:strVal val="#ppt_y"/>
                                          </p:val>
                                        </p:tav>
                                        <p:tav tm="100000">
                                          <p:val>
                                            <p:strVal val="#ppt_y"/>
                                          </p:val>
                                        </p:tav>
                                      </p:tavLst>
                                    </p:anim>
                                    <p:animEffect transition="in" filter="fade">
                                      <p:cBhvr>
                                        <p:cTn id="19"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685800"/>
            <a:ext cx="7772400" cy="1815882"/>
          </a:xfrm>
          <a:prstGeom prst="rect">
            <a:avLst/>
          </a:prstGeom>
          <a:noFill/>
        </p:spPr>
        <p:txBody>
          <a:bodyPr wrap="square" rtlCol="0">
            <a:spAutoFit/>
          </a:bodyPr>
          <a:lstStyle/>
          <a:p>
            <a:pPr algn="just" rtl="1"/>
            <a:r>
              <a:rPr lang="ar-SA" dirty="0" smtClean="0">
                <a:solidFill>
                  <a:srgbClr val="FFC000"/>
                </a:solidFill>
              </a:rPr>
              <a:t>3</a:t>
            </a:r>
            <a:r>
              <a:rPr lang="ar-SA" sz="2800" dirty="0" smtClean="0">
                <a:solidFill>
                  <a:srgbClr val="FFC000"/>
                </a:solidFill>
              </a:rPr>
              <a:t>- خيمية مركبة </a:t>
            </a:r>
            <a:r>
              <a:rPr lang="en-US" sz="2800" dirty="0" smtClean="0">
                <a:solidFill>
                  <a:srgbClr val="FFC000"/>
                </a:solidFill>
              </a:rPr>
              <a:t>Comp. </a:t>
            </a:r>
            <a:r>
              <a:rPr lang="en-US" sz="2800" dirty="0" err="1" smtClean="0">
                <a:solidFill>
                  <a:srgbClr val="FFC000"/>
                </a:solidFill>
              </a:rPr>
              <a:t>Umble</a:t>
            </a:r>
            <a:r>
              <a:rPr lang="en-US" sz="2800" dirty="0" smtClean="0">
                <a:solidFill>
                  <a:srgbClr val="FFC000"/>
                </a:solidFill>
              </a:rPr>
              <a:t> </a:t>
            </a:r>
            <a:r>
              <a:rPr lang="en-US" sz="2800" dirty="0" err="1" smtClean="0">
                <a:solidFill>
                  <a:srgbClr val="FFC000"/>
                </a:solidFill>
              </a:rPr>
              <a:t>Inflo</a:t>
            </a:r>
            <a:r>
              <a:rPr lang="en-US" sz="2800" dirty="0" smtClean="0">
                <a:solidFill>
                  <a:srgbClr val="FFC000"/>
                </a:solidFill>
              </a:rPr>
              <a:t>.</a:t>
            </a:r>
          </a:p>
          <a:p>
            <a:pPr algn="just" rtl="1"/>
            <a:r>
              <a:rPr lang="ar-SA" sz="2800" dirty="0" smtClean="0"/>
              <a:t>هنا يخرج من المحور الأصلي افرع من نقطة واحدة وكل فرع هو عبارة عن نورة خيمية بسيطة. </a:t>
            </a:r>
          </a:p>
          <a:p>
            <a:pPr algn="just" rtl="1"/>
            <a:r>
              <a:rPr lang="ar-SA" sz="2800" dirty="0" smtClean="0"/>
              <a:t>مثال : </a:t>
            </a:r>
            <a:r>
              <a:rPr lang="ar-SA" sz="2800" dirty="0" smtClean="0">
                <a:solidFill>
                  <a:srgbClr val="FF0000"/>
                </a:solidFill>
              </a:rPr>
              <a:t>الفصيلة الخيمية </a:t>
            </a:r>
            <a:r>
              <a:rPr lang="en-US" sz="2800" dirty="0" err="1" smtClean="0">
                <a:solidFill>
                  <a:srgbClr val="FF0000"/>
                </a:solidFill>
              </a:rPr>
              <a:t>Umblleferae</a:t>
            </a:r>
            <a:endParaRPr lang="en-US" sz="2800" dirty="0" smtClean="0">
              <a:solidFill>
                <a:srgbClr val="FF0000"/>
              </a:solidFill>
            </a:endParaRPr>
          </a:p>
        </p:txBody>
      </p:sp>
      <p:pic>
        <p:nvPicPr>
          <p:cNvPr id="5122" name="Picture 2"/>
          <p:cNvPicPr>
            <a:picLocks noChangeAspect="1" noChangeArrowheads="1"/>
          </p:cNvPicPr>
          <p:nvPr/>
        </p:nvPicPr>
        <p:blipFill>
          <a:blip r:embed="rId2" cstate="email"/>
          <a:srcRect/>
          <a:stretch>
            <a:fillRect/>
          </a:stretch>
        </p:blipFill>
        <p:spPr bwMode="auto">
          <a:xfrm>
            <a:off x="685800" y="3124200"/>
            <a:ext cx="7705301" cy="3030537"/>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p:cTn id="14" dur="500" fill="hold"/>
                                        <p:tgtEl>
                                          <p:spTgt spid="5122"/>
                                        </p:tgtEl>
                                        <p:attrNameLst>
                                          <p:attrName>ppt_w</p:attrName>
                                        </p:attrNameLst>
                                      </p:cBhvr>
                                      <p:tavLst>
                                        <p:tav tm="0">
                                          <p:val>
                                            <p:strVal val="#ppt_w*0.05"/>
                                          </p:val>
                                        </p:tav>
                                        <p:tav tm="100000">
                                          <p:val>
                                            <p:strVal val="#ppt_w"/>
                                          </p:val>
                                        </p:tav>
                                      </p:tavLst>
                                    </p:anim>
                                    <p:anim calcmode="lin" valueType="num">
                                      <p:cBhvr>
                                        <p:cTn id="15" dur="500" fill="hold"/>
                                        <p:tgtEl>
                                          <p:spTgt spid="5122"/>
                                        </p:tgtEl>
                                        <p:attrNameLst>
                                          <p:attrName>ppt_h</p:attrName>
                                        </p:attrNameLst>
                                      </p:cBhvr>
                                      <p:tavLst>
                                        <p:tav tm="0">
                                          <p:val>
                                            <p:strVal val="#ppt_h"/>
                                          </p:val>
                                        </p:tav>
                                        <p:tav tm="100000">
                                          <p:val>
                                            <p:strVal val="#ppt_h"/>
                                          </p:val>
                                        </p:tav>
                                      </p:tavLst>
                                    </p:anim>
                                    <p:anim calcmode="lin" valueType="num">
                                      <p:cBhvr>
                                        <p:cTn id="16" dur="500" fill="hold"/>
                                        <p:tgtEl>
                                          <p:spTgt spid="5122"/>
                                        </p:tgtEl>
                                        <p:attrNameLst>
                                          <p:attrName>ppt_x</p:attrName>
                                        </p:attrNameLst>
                                      </p:cBhvr>
                                      <p:tavLst>
                                        <p:tav tm="0">
                                          <p:val>
                                            <p:strVal val="#ppt_x-.2"/>
                                          </p:val>
                                        </p:tav>
                                        <p:tav tm="100000">
                                          <p:val>
                                            <p:strVal val="#ppt_x"/>
                                          </p:val>
                                        </p:tav>
                                      </p:tavLst>
                                    </p:anim>
                                    <p:anim calcmode="lin" valueType="num">
                                      <p:cBhvr>
                                        <p:cTn id="17" dur="500" fill="hold"/>
                                        <p:tgtEl>
                                          <p:spTgt spid="5122"/>
                                        </p:tgtEl>
                                        <p:attrNameLst>
                                          <p:attrName>ppt_y</p:attrName>
                                        </p:attrNameLst>
                                      </p:cBhvr>
                                      <p:tavLst>
                                        <p:tav tm="0">
                                          <p:val>
                                            <p:strVal val="#ppt_y"/>
                                          </p:val>
                                        </p:tav>
                                        <p:tav tm="100000">
                                          <p:val>
                                            <p:strVal val="#ppt_y"/>
                                          </p:val>
                                        </p:tav>
                                      </p:tavLst>
                                    </p:anim>
                                    <p:animEffect transition="in" filter="fade">
                                      <p:cBhvr>
                                        <p:cTn id="18"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609600"/>
            <a:ext cx="7848600" cy="1815882"/>
          </a:xfrm>
          <a:prstGeom prst="rect">
            <a:avLst/>
          </a:prstGeom>
          <a:noFill/>
        </p:spPr>
        <p:txBody>
          <a:bodyPr wrap="square" rtlCol="0">
            <a:spAutoFit/>
          </a:bodyPr>
          <a:lstStyle/>
          <a:p>
            <a:pPr algn="just" rtl="1"/>
            <a:r>
              <a:rPr lang="ar-SA" sz="2800" dirty="0" smtClean="0">
                <a:solidFill>
                  <a:srgbClr val="FFC000"/>
                </a:solidFill>
              </a:rPr>
              <a:t>4- السنبلية المركبة </a:t>
            </a:r>
            <a:r>
              <a:rPr lang="en-US" sz="2800" dirty="0" smtClean="0">
                <a:solidFill>
                  <a:srgbClr val="FFC000"/>
                </a:solidFill>
              </a:rPr>
              <a:t>Comp. Spike </a:t>
            </a:r>
            <a:r>
              <a:rPr lang="en-US" sz="2800" dirty="0" err="1" smtClean="0">
                <a:solidFill>
                  <a:srgbClr val="FFC000"/>
                </a:solidFill>
              </a:rPr>
              <a:t>Inflo</a:t>
            </a:r>
            <a:r>
              <a:rPr lang="en-US" sz="2800" dirty="0" smtClean="0">
                <a:solidFill>
                  <a:srgbClr val="FFC000"/>
                </a:solidFill>
              </a:rPr>
              <a:t>.</a:t>
            </a:r>
          </a:p>
          <a:p>
            <a:pPr algn="just" rtl="1"/>
            <a:r>
              <a:rPr lang="ar-SA" sz="2800" dirty="0" smtClean="0"/>
              <a:t>هي عبارة عن مجموعة من النورات السنبلة البسيطة والتي تنتظم على جانبي مور النورة المركبة . </a:t>
            </a:r>
          </a:p>
          <a:p>
            <a:pPr algn="just" rtl="1"/>
            <a:r>
              <a:rPr lang="ar-SA" sz="2800" dirty="0" smtClean="0"/>
              <a:t>مثال : </a:t>
            </a:r>
            <a:r>
              <a:rPr lang="ar-SA" sz="2800" dirty="0" smtClean="0">
                <a:solidFill>
                  <a:srgbClr val="FF0000"/>
                </a:solidFill>
              </a:rPr>
              <a:t>الفصيلة النجيلية - القمح</a:t>
            </a:r>
            <a:endParaRPr lang="en-US" sz="2800" dirty="0" smtClean="0">
              <a:solidFill>
                <a:srgbClr val="FF0000"/>
              </a:solidFill>
            </a:endParaRPr>
          </a:p>
        </p:txBody>
      </p:sp>
      <p:pic>
        <p:nvPicPr>
          <p:cNvPr id="6146" name="Picture 2"/>
          <p:cNvPicPr>
            <a:picLocks noChangeAspect="1" noChangeArrowheads="1"/>
          </p:cNvPicPr>
          <p:nvPr/>
        </p:nvPicPr>
        <p:blipFill>
          <a:blip r:embed="rId2" cstate="email"/>
          <a:srcRect/>
          <a:stretch>
            <a:fillRect/>
          </a:stretch>
        </p:blipFill>
        <p:spPr bwMode="auto">
          <a:xfrm>
            <a:off x="1066800" y="2971800"/>
            <a:ext cx="7010400" cy="3185312"/>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p:cTn id="7" dur="1000" fill="hold"/>
                                        <p:tgtEl>
                                          <p:spTgt spid="2">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4" presetClass="entr" presetSubtype="0" accel="100000" fill="hold" nodeType="clickEffect">
                                  <p:stCondLst>
                                    <p:cond delay="0"/>
                                  </p:stCondLst>
                                  <p:childTnLst>
                                    <p:set>
                                      <p:cBhvr>
                                        <p:cTn id="20" dur="1" fill="hold">
                                          <p:stCondLst>
                                            <p:cond delay="0"/>
                                          </p:stCondLst>
                                        </p:cTn>
                                        <p:tgtEl>
                                          <p:spTgt spid="6146"/>
                                        </p:tgtEl>
                                        <p:attrNameLst>
                                          <p:attrName>style.visibility</p:attrName>
                                        </p:attrNameLst>
                                      </p:cBhvr>
                                      <p:to>
                                        <p:strVal val="visible"/>
                                      </p:to>
                                    </p:set>
                                    <p:anim calcmode="lin" valueType="num">
                                      <p:cBhvr>
                                        <p:cTn id="21" dur="500" fill="hold"/>
                                        <p:tgtEl>
                                          <p:spTgt spid="6146"/>
                                        </p:tgtEl>
                                        <p:attrNameLst>
                                          <p:attrName>ppt_w</p:attrName>
                                        </p:attrNameLst>
                                      </p:cBhvr>
                                      <p:tavLst>
                                        <p:tav tm="0">
                                          <p:val>
                                            <p:strVal val="#ppt_w*0.05"/>
                                          </p:val>
                                        </p:tav>
                                        <p:tav tm="100000">
                                          <p:val>
                                            <p:strVal val="#ppt_w"/>
                                          </p:val>
                                        </p:tav>
                                      </p:tavLst>
                                    </p:anim>
                                    <p:anim calcmode="lin" valueType="num">
                                      <p:cBhvr>
                                        <p:cTn id="22" dur="500" fill="hold"/>
                                        <p:tgtEl>
                                          <p:spTgt spid="6146"/>
                                        </p:tgtEl>
                                        <p:attrNameLst>
                                          <p:attrName>ppt_h</p:attrName>
                                        </p:attrNameLst>
                                      </p:cBhvr>
                                      <p:tavLst>
                                        <p:tav tm="0">
                                          <p:val>
                                            <p:strVal val="#ppt_h"/>
                                          </p:val>
                                        </p:tav>
                                        <p:tav tm="100000">
                                          <p:val>
                                            <p:strVal val="#ppt_h"/>
                                          </p:val>
                                        </p:tav>
                                      </p:tavLst>
                                    </p:anim>
                                    <p:anim calcmode="lin" valueType="num">
                                      <p:cBhvr>
                                        <p:cTn id="23" dur="500" fill="hold"/>
                                        <p:tgtEl>
                                          <p:spTgt spid="6146"/>
                                        </p:tgtEl>
                                        <p:attrNameLst>
                                          <p:attrName>ppt_x</p:attrName>
                                        </p:attrNameLst>
                                      </p:cBhvr>
                                      <p:tavLst>
                                        <p:tav tm="0">
                                          <p:val>
                                            <p:strVal val="#ppt_x-.2"/>
                                          </p:val>
                                        </p:tav>
                                        <p:tav tm="100000">
                                          <p:val>
                                            <p:strVal val="#ppt_x"/>
                                          </p:val>
                                        </p:tav>
                                      </p:tavLst>
                                    </p:anim>
                                    <p:anim calcmode="lin" valueType="num">
                                      <p:cBhvr>
                                        <p:cTn id="24" dur="500" fill="hold"/>
                                        <p:tgtEl>
                                          <p:spTgt spid="6146"/>
                                        </p:tgtEl>
                                        <p:attrNameLst>
                                          <p:attrName>ppt_y</p:attrName>
                                        </p:attrNameLst>
                                      </p:cBhvr>
                                      <p:tavLst>
                                        <p:tav tm="0">
                                          <p:val>
                                            <p:strVal val="#ppt_y"/>
                                          </p:val>
                                        </p:tav>
                                        <p:tav tm="100000">
                                          <p:val>
                                            <p:strVal val="#ppt_y"/>
                                          </p:val>
                                        </p:tav>
                                      </p:tavLst>
                                    </p:anim>
                                    <p:animEffect transition="in" filter="fade">
                                      <p:cBhvr>
                                        <p:cTn id="25"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457200"/>
            <a:ext cx="8001000" cy="1815882"/>
          </a:xfrm>
          <a:prstGeom prst="rect">
            <a:avLst/>
          </a:prstGeom>
          <a:noFill/>
        </p:spPr>
        <p:txBody>
          <a:bodyPr wrap="square" rtlCol="0">
            <a:spAutoFit/>
          </a:bodyPr>
          <a:lstStyle/>
          <a:p>
            <a:pPr algn="just" rtl="1"/>
            <a:r>
              <a:rPr lang="ar-SA" sz="2800" dirty="0" smtClean="0">
                <a:solidFill>
                  <a:srgbClr val="FFCC00"/>
                </a:solidFill>
              </a:rPr>
              <a:t>5- الإغريضية  المركبة </a:t>
            </a:r>
            <a:r>
              <a:rPr lang="en-US" sz="2800" dirty="0" smtClean="0">
                <a:solidFill>
                  <a:srgbClr val="FFCC00"/>
                </a:solidFill>
              </a:rPr>
              <a:t>Comp. </a:t>
            </a:r>
            <a:r>
              <a:rPr lang="en-US" sz="2800" dirty="0" err="1" smtClean="0">
                <a:solidFill>
                  <a:srgbClr val="FFCC00"/>
                </a:solidFill>
              </a:rPr>
              <a:t>Spadix</a:t>
            </a:r>
            <a:r>
              <a:rPr lang="en-US" sz="2800" dirty="0" smtClean="0">
                <a:solidFill>
                  <a:srgbClr val="FFCC00"/>
                </a:solidFill>
              </a:rPr>
              <a:t> </a:t>
            </a:r>
            <a:r>
              <a:rPr lang="en-US" sz="2800" dirty="0" err="1" smtClean="0">
                <a:solidFill>
                  <a:srgbClr val="FFCC00"/>
                </a:solidFill>
              </a:rPr>
              <a:t>Inflo</a:t>
            </a:r>
            <a:r>
              <a:rPr lang="en-US" sz="2800" dirty="0" smtClean="0">
                <a:solidFill>
                  <a:srgbClr val="FFCC00"/>
                </a:solidFill>
              </a:rPr>
              <a:t>.</a:t>
            </a:r>
            <a:endParaRPr lang="ar-SA" sz="2800" dirty="0" smtClean="0">
              <a:solidFill>
                <a:srgbClr val="FFCC00"/>
              </a:solidFill>
            </a:endParaRPr>
          </a:p>
          <a:p>
            <a:pPr algn="just" rtl="1"/>
            <a:r>
              <a:rPr lang="ar-SA" sz="2800" dirty="0" smtClean="0"/>
              <a:t>يتفرع الشمراخ ” محور النورة“ إلى عدة أفرع بحيث يخرج من كل شمراخ نورة إغريضية بسيطة . </a:t>
            </a:r>
          </a:p>
          <a:p>
            <a:pPr algn="just" rtl="1"/>
            <a:r>
              <a:rPr lang="ar-SA" sz="2800" dirty="0" smtClean="0"/>
              <a:t>مثال </a:t>
            </a:r>
            <a:r>
              <a:rPr lang="ar-SA" sz="2800" dirty="0" smtClean="0">
                <a:solidFill>
                  <a:srgbClr val="FF0000"/>
                </a:solidFill>
              </a:rPr>
              <a:t>: نخيل البلح</a:t>
            </a:r>
            <a:endParaRPr lang="en-US" sz="2800" dirty="0" smtClean="0">
              <a:solidFill>
                <a:srgbClr val="FF0000"/>
              </a:solidFill>
            </a:endParaRPr>
          </a:p>
        </p:txBody>
      </p:sp>
      <p:pic>
        <p:nvPicPr>
          <p:cNvPr id="7170" name="Picture 2"/>
          <p:cNvPicPr>
            <a:picLocks noChangeAspect="1" noChangeArrowheads="1"/>
          </p:cNvPicPr>
          <p:nvPr/>
        </p:nvPicPr>
        <p:blipFill>
          <a:blip r:embed="rId2" cstate="email"/>
          <a:srcRect/>
          <a:stretch>
            <a:fillRect/>
          </a:stretch>
        </p:blipFill>
        <p:spPr bwMode="auto">
          <a:xfrm>
            <a:off x="1219200" y="2819400"/>
            <a:ext cx="6745177" cy="3363912"/>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2.5"/>
                                          </p:val>
                                        </p:tav>
                                        <p:tav tm="100000">
                                          <p:val>
                                            <p:strVal val="#ppt_w"/>
                                          </p:val>
                                        </p:tav>
                                      </p:tavLst>
                                    </p:anim>
                                    <p:anim calcmode="lin" valueType="num">
                                      <p:cBhvr>
                                        <p:cTn id="8" dur="500" fill="hold"/>
                                        <p:tgtEl>
                                          <p:spTgt spid="3"/>
                                        </p:tgtEl>
                                        <p:attrNameLst>
                                          <p:attrName>ppt_h</p:attrName>
                                        </p:attrNameLst>
                                      </p:cBhvr>
                                      <p:tavLst>
                                        <p:tav tm="0">
                                          <p:val>
                                            <p:strVal val="#ppt_h*0.01"/>
                                          </p:val>
                                        </p:tav>
                                        <p:tav tm="100000">
                                          <p:val>
                                            <p:strVal val="#ppt_h"/>
                                          </p:val>
                                        </p:tav>
                                      </p:tavLst>
                                    </p:anim>
                                    <p:anim calcmode="lin" valueType="num">
                                      <p:cBhvr>
                                        <p:cTn id="9" dur="500" fill="hold"/>
                                        <p:tgtEl>
                                          <p:spTgt spid="3"/>
                                        </p:tgtEl>
                                        <p:attrNameLst>
                                          <p:attrName>ppt_x</p:attrName>
                                        </p:attrNameLst>
                                      </p:cBhvr>
                                      <p:tavLst>
                                        <p:tav tm="0">
                                          <p:val>
                                            <p:strVal val="#ppt_x"/>
                                          </p:val>
                                        </p:tav>
                                        <p:tav tm="100000">
                                          <p:val>
                                            <p:strVal val="#ppt_x"/>
                                          </p:val>
                                        </p:tav>
                                      </p:tavLst>
                                    </p:anim>
                                    <p:anim calcmode="lin" valueType="num">
                                      <p:cBhvr>
                                        <p:cTn id="10" dur="500" fill="hold"/>
                                        <p:tgtEl>
                                          <p:spTgt spid="3"/>
                                        </p:tgtEl>
                                        <p:attrNameLst>
                                          <p:attrName>ppt_y</p:attrName>
                                        </p:attrNameLst>
                                      </p:cBhvr>
                                      <p:tavLst>
                                        <p:tav tm="0">
                                          <p:val>
                                            <p:strVal val="#ppt_h+1"/>
                                          </p:val>
                                        </p:tav>
                                        <p:tav tm="100000">
                                          <p:val>
                                            <p:strVal val="#ppt_y"/>
                                          </p:val>
                                        </p:tav>
                                      </p:tavLst>
                                    </p:anim>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7170"/>
                                        </p:tgtEl>
                                        <p:attrNameLst>
                                          <p:attrName>style.visibility</p:attrName>
                                        </p:attrNameLst>
                                      </p:cBhvr>
                                      <p:to>
                                        <p:strVal val="visible"/>
                                      </p:to>
                                    </p:set>
                                    <p:anim calcmode="lin" valueType="num">
                                      <p:cBhvr>
                                        <p:cTn id="16" dur="500" fill="hold"/>
                                        <p:tgtEl>
                                          <p:spTgt spid="7170"/>
                                        </p:tgtEl>
                                        <p:attrNameLst>
                                          <p:attrName>ppt_w</p:attrName>
                                        </p:attrNameLst>
                                      </p:cBhvr>
                                      <p:tavLst>
                                        <p:tav tm="0">
                                          <p:val>
                                            <p:strVal val="#ppt_w*0.05"/>
                                          </p:val>
                                        </p:tav>
                                        <p:tav tm="100000">
                                          <p:val>
                                            <p:strVal val="#ppt_w"/>
                                          </p:val>
                                        </p:tav>
                                      </p:tavLst>
                                    </p:anim>
                                    <p:anim calcmode="lin" valueType="num">
                                      <p:cBhvr>
                                        <p:cTn id="17" dur="500" fill="hold"/>
                                        <p:tgtEl>
                                          <p:spTgt spid="7170"/>
                                        </p:tgtEl>
                                        <p:attrNameLst>
                                          <p:attrName>ppt_h</p:attrName>
                                        </p:attrNameLst>
                                      </p:cBhvr>
                                      <p:tavLst>
                                        <p:tav tm="0">
                                          <p:val>
                                            <p:strVal val="#ppt_h"/>
                                          </p:val>
                                        </p:tav>
                                        <p:tav tm="100000">
                                          <p:val>
                                            <p:strVal val="#ppt_h"/>
                                          </p:val>
                                        </p:tav>
                                      </p:tavLst>
                                    </p:anim>
                                    <p:anim calcmode="lin" valueType="num">
                                      <p:cBhvr>
                                        <p:cTn id="18" dur="500" fill="hold"/>
                                        <p:tgtEl>
                                          <p:spTgt spid="7170"/>
                                        </p:tgtEl>
                                        <p:attrNameLst>
                                          <p:attrName>ppt_x</p:attrName>
                                        </p:attrNameLst>
                                      </p:cBhvr>
                                      <p:tavLst>
                                        <p:tav tm="0">
                                          <p:val>
                                            <p:strVal val="#ppt_x-.2"/>
                                          </p:val>
                                        </p:tav>
                                        <p:tav tm="100000">
                                          <p:val>
                                            <p:strVal val="#ppt_x"/>
                                          </p:val>
                                        </p:tav>
                                      </p:tavLst>
                                    </p:anim>
                                    <p:anim calcmode="lin" valueType="num">
                                      <p:cBhvr>
                                        <p:cTn id="19" dur="500" fill="hold"/>
                                        <p:tgtEl>
                                          <p:spTgt spid="7170"/>
                                        </p:tgtEl>
                                        <p:attrNameLst>
                                          <p:attrName>ppt_y</p:attrName>
                                        </p:attrNameLst>
                                      </p:cBhvr>
                                      <p:tavLst>
                                        <p:tav tm="0">
                                          <p:val>
                                            <p:strVal val="#ppt_y"/>
                                          </p:val>
                                        </p:tav>
                                        <p:tav tm="100000">
                                          <p:val>
                                            <p:strVal val="#ppt_y"/>
                                          </p:val>
                                        </p:tav>
                                      </p:tavLst>
                                    </p:anim>
                                    <p:animEffect transition="in" filter="fade">
                                      <p:cBhvr>
                                        <p:cTn id="20"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2" cstate="email"/>
          <a:srcRect/>
          <a:stretch>
            <a:fillRect/>
          </a:stretch>
        </p:blipFill>
        <p:spPr bwMode="auto">
          <a:xfrm rot="5400000">
            <a:off x="1788111" y="-568911"/>
            <a:ext cx="5647153" cy="8308975"/>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fade">
                                      <p:cBhvr>
                                        <p:cTn id="7" dur="1000"/>
                                        <p:tgtEl>
                                          <p:spTgt spid="67586"/>
                                        </p:tgtEl>
                                      </p:cBhvr>
                                    </p:animEffect>
                                    <p:anim calcmode="lin" valueType="num">
                                      <p:cBhvr>
                                        <p:cTn id="8" dur="1000" fill="hold"/>
                                        <p:tgtEl>
                                          <p:spTgt spid="67586"/>
                                        </p:tgtEl>
                                        <p:attrNameLst>
                                          <p:attrName>ppt_x</p:attrName>
                                        </p:attrNameLst>
                                      </p:cBhvr>
                                      <p:tavLst>
                                        <p:tav tm="0">
                                          <p:val>
                                            <p:strVal val="#ppt_x"/>
                                          </p:val>
                                        </p:tav>
                                        <p:tav tm="100000">
                                          <p:val>
                                            <p:strVal val="#ppt_x"/>
                                          </p:val>
                                        </p:tav>
                                      </p:tavLst>
                                    </p:anim>
                                    <p:anim calcmode="lin" valueType="num">
                                      <p:cBhvr>
                                        <p:cTn id="9" dur="900" decel="100000" fill="hold"/>
                                        <p:tgtEl>
                                          <p:spTgt spid="6758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758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2" cstate="email"/>
          <a:srcRect/>
          <a:stretch>
            <a:fillRect/>
          </a:stretch>
        </p:blipFill>
        <p:spPr bwMode="auto">
          <a:xfrm rot="5400000">
            <a:off x="1887984" y="-363984"/>
            <a:ext cx="5530056" cy="8239225"/>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fade">
                                      <p:cBhvr>
                                        <p:cTn id="7" dur="1000"/>
                                        <p:tgtEl>
                                          <p:spTgt spid="68610"/>
                                        </p:tgtEl>
                                      </p:cBhvr>
                                    </p:animEffect>
                                    <p:anim calcmode="lin" valueType="num">
                                      <p:cBhvr>
                                        <p:cTn id="8" dur="1000" fill="hold"/>
                                        <p:tgtEl>
                                          <p:spTgt spid="68610"/>
                                        </p:tgtEl>
                                        <p:attrNameLst>
                                          <p:attrName>ppt_x</p:attrName>
                                        </p:attrNameLst>
                                      </p:cBhvr>
                                      <p:tavLst>
                                        <p:tav tm="0">
                                          <p:val>
                                            <p:strVal val="#ppt_x"/>
                                          </p:val>
                                        </p:tav>
                                        <p:tav tm="100000">
                                          <p:val>
                                            <p:strVal val="#ppt_x"/>
                                          </p:val>
                                        </p:tav>
                                      </p:tavLst>
                                    </p:anim>
                                    <p:anim calcmode="lin" valueType="num">
                                      <p:cBhvr>
                                        <p:cTn id="9" dur="900" decel="100000" fill="hold"/>
                                        <p:tgtEl>
                                          <p:spTgt spid="686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86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2" cstate="email"/>
          <a:srcRect/>
          <a:stretch>
            <a:fillRect/>
          </a:stretch>
        </p:blipFill>
        <p:spPr bwMode="auto">
          <a:xfrm rot="5400000">
            <a:off x="1848470" y="-324469"/>
            <a:ext cx="5593111" cy="8223250"/>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69634"/>
                                        </p:tgtEl>
                                        <p:attrNameLst>
                                          <p:attrName>style.visibility</p:attrName>
                                        </p:attrNameLst>
                                      </p:cBhvr>
                                      <p:to>
                                        <p:strVal val="visible"/>
                                      </p:to>
                                    </p:set>
                                    <p:anim calcmode="lin" valueType="num">
                                      <p:cBhvr>
                                        <p:cTn id="7" dur="1000" fill="hold"/>
                                        <p:tgtEl>
                                          <p:spTgt spid="69634"/>
                                        </p:tgtEl>
                                        <p:attrNameLst>
                                          <p:attrName>ppt_w</p:attrName>
                                        </p:attrNameLst>
                                      </p:cBhvr>
                                      <p:tavLst>
                                        <p:tav tm="0">
                                          <p:val>
                                            <p:fltVal val="0"/>
                                          </p:val>
                                        </p:tav>
                                        <p:tav tm="100000">
                                          <p:val>
                                            <p:strVal val="#ppt_w"/>
                                          </p:val>
                                        </p:tav>
                                      </p:tavLst>
                                    </p:anim>
                                    <p:anim calcmode="lin" valueType="num">
                                      <p:cBhvr>
                                        <p:cTn id="8" dur="1000" fill="hold"/>
                                        <p:tgtEl>
                                          <p:spTgt spid="69634"/>
                                        </p:tgtEl>
                                        <p:attrNameLst>
                                          <p:attrName>ppt_h</p:attrName>
                                        </p:attrNameLst>
                                      </p:cBhvr>
                                      <p:tavLst>
                                        <p:tav tm="0">
                                          <p:val>
                                            <p:fltVal val="0"/>
                                          </p:val>
                                        </p:tav>
                                        <p:tav tm="100000">
                                          <p:val>
                                            <p:strVal val="#ppt_h"/>
                                          </p:val>
                                        </p:tav>
                                      </p:tavLst>
                                    </p:anim>
                                    <p:anim calcmode="lin" valueType="num">
                                      <p:cBhvr>
                                        <p:cTn id="9" dur="1000" fill="hold"/>
                                        <p:tgtEl>
                                          <p:spTgt spid="6963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963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cstate="email"/>
          <a:srcRect/>
          <a:stretch>
            <a:fillRect/>
          </a:stretch>
        </p:blipFill>
        <p:spPr bwMode="auto">
          <a:xfrm rot="5400000">
            <a:off x="1868272" y="-344272"/>
            <a:ext cx="5607480" cy="8124824"/>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0658"/>
                                        </p:tgtEl>
                                        <p:attrNameLst>
                                          <p:attrName>style.visibility</p:attrName>
                                        </p:attrNameLst>
                                      </p:cBhvr>
                                      <p:to>
                                        <p:strVal val="visible"/>
                                      </p:to>
                                    </p:set>
                                    <p:anim calcmode="lin" valueType="num">
                                      <p:cBhvr>
                                        <p:cTn id="7" dur="1000" fill="hold"/>
                                        <p:tgtEl>
                                          <p:spTgt spid="70658"/>
                                        </p:tgtEl>
                                        <p:attrNameLst>
                                          <p:attrName>ppt_w</p:attrName>
                                        </p:attrNameLst>
                                      </p:cBhvr>
                                      <p:tavLst>
                                        <p:tav tm="0">
                                          <p:val>
                                            <p:fltVal val="0"/>
                                          </p:val>
                                        </p:tav>
                                        <p:tav tm="100000">
                                          <p:val>
                                            <p:strVal val="#ppt_w"/>
                                          </p:val>
                                        </p:tav>
                                      </p:tavLst>
                                    </p:anim>
                                    <p:anim calcmode="lin" valueType="num">
                                      <p:cBhvr>
                                        <p:cTn id="8" dur="1000" fill="hold"/>
                                        <p:tgtEl>
                                          <p:spTgt spid="70658"/>
                                        </p:tgtEl>
                                        <p:attrNameLst>
                                          <p:attrName>ppt_h</p:attrName>
                                        </p:attrNameLst>
                                      </p:cBhvr>
                                      <p:tavLst>
                                        <p:tav tm="0">
                                          <p:val>
                                            <p:fltVal val="0"/>
                                          </p:val>
                                        </p:tav>
                                        <p:tav tm="100000">
                                          <p:val>
                                            <p:strVal val="#ppt_h"/>
                                          </p:val>
                                        </p:tav>
                                      </p:tavLst>
                                    </p:anim>
                                    <p:anim calcmode="lin" valueType="num">
                                      <p:cBhvr>
                                        <p:cTn id="9" dur="1000" fill="hold"/>
                                        <p:tgtEl>
                                          <p:spTgt spid="7065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065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title"/>
          </p:nvPr>
        </p:nvSpPr>
        <p:spPr>
          <a:xfrm>
            <a:off x="304800" y="381000"/>
            <a:ext cx="8458200" cy="990600"/>
          </a:xfrm>
        </p:spPr>
        <p:txBody>
          <a:bodyPr/>
          <a:lstStyle/>
          <a:p>
            <a:pPr algn="ctr" eaLnBrk="1" hangingPunct="1">
              <a:defRPr/>
            </a:pPr>
            <a:r>
              <a:rPr lang="ar-SA" sz="4800" dirty="0" smtClean="0">
                <a:solidFill>
                  <a:srgbClr val="FFFF00"/>
                </a:solidFill>
              </a:rPr>
              <a:t>رؤية ورسالة قسم النبات والأحياء الدقيقة</a:t>
            </a:r>
            <a:endParaRPr lang="en-US" sz="4800" dirty="0">
              <a:solidFill>
                <a:srgbClr val="FFFF00"/>
              </a:solidFill>
            </a:endParaRPr>
          </a:p>
        </p:txBody>
      </p:sp>
      <p:sp>
        <p:nvSpPr>
          <p:cNvPr id="9221" name="Rectangle 5"/>
          <p:cNvSpPr>
            <a:spLocks noGrp="1" noChangeArrowheads="1"/>
          </p:cNvSpPr>
          <p:nvPr>
            <p:ph idx="1"/>
          </p:nvPr>
        </p:nvSpPr>
        <p:spPr>
          <a:xfrm>
            <a:off x="457200" y="1524000"/>
            <a:ext cx="8305800" cy="1752600"/>
          </a:xfrm>
        </p:spPr>
        <p:txBody>
          <a:bodyPr/>
          <a:lstStyle/>
          <a:p>
            <a:pPr algn="just" rtl="1" eaLnBrk="1" hangingPunct="1">
              <a:buFont typeface="Wingdings" pitchFamily="2" charset="2"/>
              <a:buNone/>
            </a:pPr>
            <a:r>
              <a:rPr lang="ar-SA" b="1" smtClean="0">
                <a:solidFill>
                  <a:srgbClr val="FFFF00"/>
                </a:solidFill>
              </a:rPr>
              <a:t>الرؤيـــة</a:t>
            </a:r>
            <a:r>
              <a:rPr lang="en-US" b="1" smtClean="0">
                <a:solidFill>
                  <a:srgbClr val="FFFF00"/>
                </a:solidFill>
              </a:rPr>
              <a:t>: </a:t>
            </a:r>
            <a:endParaRPr lang="en-US" smtClean="0">
              <a:solidFill>
                <a:srgbClr val="FFFF00"/>
              </a:solidFill>
            </a:endParaRPr>
          </a:p>
          <a:p>
            <a:pPr algn="just" rtl="1" eaLnBrk="1" hangingPunct="1">
              <a:buFont typeface="Wingdings" pitchFamily="2" charset="2"/>
              <a:buNone/>
            </a:pPr>
            <a:r>
              <a:rPr lang="ar-SA" b="1" smtClean="0"/>
              <a:t>الارتقاء بالمستوى الأكاديمي والبحثي لمواكبة التقدم العلمي ومتطلبات المجتمع</a:t>
            </a:r>
            <a:r>
              <a:rPr lang="en-US" b="1" smtClean="0"/>
              <a:t>. </a:t>
            </a:r>
            <a:endParaRPr lang="en-US" smtClean="0"/>
          </a:p>
          <a:p>
            <a:pPr algn="just" rtl="1" eaLnBrk="1" hangingPunct="1"/>
            <a:endParaRPr lang="en-US" smtClean="0"/>
          </a:p>
        </p:txBody>
      </p:sp>
      <p:sp>
        <p:nvSpPr>
          <p:cNvPr id="4" name="Rectangle 5"/>
          <p:cNvSpPr txBox="1">
            <a:spLocks noChangeArrowheads="1"/>
          </p:cNvSpPr>
          <p:nvPr/>
        </p:nvSpPr>
        <p:spPr bwMode="auto">
          <a:xfrm>
            <a:off x="457200" y="3124200"/>
            <a:ext cx="8305800" cy="3200400"/>
          </a:xfrm>
          <a:prstGeom prst="rect">
            <a:avLst/>
          </a:prstGeom>
          <a:noFill/>
          <a:ln w="9525">
            <a:noFill/>
            <a:miter lim="800000"/>
            <a:headEnd/>
            <a:tailEnd/>
          </a:ln>
        </p:spPr>
        <p:txBody>
          <a:bodyPr lIns="182562" tIns="46038" rIns="182562" bIns="46038"/>
          <a:lstStyle/>
          <a:p>
            <a:pPr algn="just" rtl="1"/>
            <a:r>
              <a:rPr lang="ar-SA" sz="3200" b="1">
                <a:solidFill>
                  <a:srgbClr val="FFFF00"/>
                </a:solidFill>
              </a:rPr>
              <a:t>الرســالة:  </a:t>
            </a:r>
            <a:endParaRPr lang="en-US" sz="3200">
              <a:solidFill>
                <a:srgbClr val="FFFF00"/>
              </a:solidFill>
            </a:endParaRPr>
          </a:p>
          <a:p>
            <a:pPr algn="just" rtl="1"/>
            <a:r>
              <a:rPr lang="ar-SA" sz="3200" b="1"/>
              <a:t>تطوير المسيرة العلمية وتطوير أساليب البحث العلمي عن طريق التخطيط الإستراتيجي والرؤية الواضحة للعلوم والتقنية على مستوى الوطن. كذلك تدريب الكوادر الوطنية ، وإدخال منهجية متطورة لتلبية احتياجات المجتمع المختلفة ، ولخدمة مختلف المشاريع البحثية والإنمائية بالمجتمع.</a:t>
            </a:r>
            <a:endParaRPr lang="en-US" sz="320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1000" fill="hold"/>
                                        <p:tgtEl>
                                          <p:spTgt spid="9220"/>
                                        </p:tgtEl>
                                        <p:attrNameLst>
                                          <p:attrName>ppt_x</p:attrName>
                                        </p:attrNameLst>
                                      </p:cBhvr>
                                      <p:tavLst>
                                        <p:tav tm="0">
                                          <p:val>
                                            <p:strVal val="#ppt_x-.2"/>
                                          </p:val>
                                        </p:tav>
                                        <p:tav tm="100000">
                                          <p:val>
                                            <p:strVal val="#ppt_x"/>
                                          </p:val>
                                        </p:tav>
                                      </p:tavLst>
                                    </p:anim>
                                    <p:anim calcmode="lin" valueType="num">
                                      <p:cBhvr>
                                        <p:cTn id="8" dur="1000" fill="hold"/>
                                        <p:tgtEl>
                                          <p:spTgt spid="9220"/>
                                        </p:tgtEl>
                                        <p:attrNameLst>
                                          <p:attrName>ppt_y</p:attrName>
                                        </p:attrNameLst>
                                      </p:cBhvr>
                                      <p:tavLst>
                                        <p:tav tm="0">
                                          <p:val>
                                            <p:strVal val="#ppt_y"/>
                                          </p:val>
                                        </p:tav>
                                        <p:tav tm="100000">
                                          <p:val>
                                            <p:strVal val="#ppt_y"/>
                                          </p:val>
                                        </p:tav>
                                      </p:tavLst>
                                    </p:anim>
                                    <p:animEffect transition="in" filter="wipe(right)" prLst="gradientSize: 0.1">
                                      <p:cBhvr>
                                        <p:cTn id="9" dur="1000"/>
                                        <p:tgtEl>
                                          <p:spTgt spid="922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9221">
                                            <p:txEl>
                                              <p:pRg st="0" end="0"/>
                                            </p:txEl>
                                          </p:spTgt>
                                        </p:tgtEl>
                                        <p:attrNameLst>
                                          <p:attrName>style.visibility</p:attrName>
                                        </p:attrNameLst>
                                      </p:cBhvr>
                                      <p:to>
                                        <p:strVal val="visible"/>
                                      </p:to>
                                    </p:set>
                                    <p:anim calcmode="lin" valueType="num">
                                      <p:cBhvr>
                                        <p:cTn id="14" dur="1000" fill="hold"/>
                                        <p:tgtEl>
                                          <p:spTgt spid="9221">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922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221">
                                            <p:txEl>
                                              <p:pRg st="0" end="0"/>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9221">
                                            <p:txEl>
                                              <p:pRg st="1" end="1"/>
                                            </p:txEl>
                                          </p:spTgt>
                                        </p:tgtEl>
                                        <p:attrNameLst>
                                          <p:attrName>style.visibility</p:attrName>
                                        </p:attrNameLst>
                                      </p:cBhvr>
                                      <p:to>
                                        <p:strVal val="visible"/>
                                      </p:to>
                                    </p:set>
                                    <p:anim calcmode="lin" valueType="num">
                                      <p:cBhvr>
                                        <p:cTn id="19" dur="1000" fill="hold"/>
                                        <p:tgtEl>
                                          <p:spTgt spid="9221">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922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9221">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 calcmode="lin" valueType="num">
                                      <p:cBhvr>
                                        <p:cTn id="26"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4">
                                            <p:txEl>
                                              <p:pRg st="0" end="0"/>
                                            </p:txEl>
                                          </p:spTgt>
                                        </p:tgtEl>
                                      </p:cBhvr>
                                    </p:animEffect>
                                  </p:childTnLst>
                                </p:cTn>
                              </p:par>
                              <p:par>
                                <p:cTn id="29" presetID="29" presetClass="entr" presetSubtype="0" fill="hold" nodeType="with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 calcmode="lin" valueType="num">
                                      <p:cBhvr>
                                        <p:cTn id="31"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32"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95400" y="381000"/>
            <a:ext cx="6705600" cy="646331"/>
          </a:xfrm>
          <a:prstGeom prst="rect">
            <a:avLst/>
          </a:prstGeom>
          <a:noFill/>
        </p:spPr>
        <p:txBody>
          <a:bodyPr wrap="square" rtlCol="0">
            <a:spAutoFit/>
          </a:bodyPr>
          <a:lstStyle/>
          <a:p>
            <a:pPr algn="ctr" rtl="1"/>
            <a:r>
              <a:rPr lang="ar-SA" sz="3600" b="1" dirty="0" smtClean="0">
                <a:solidFill>
                  <a:srgbClr val="FFFF00"/>
                </a:solidFill>
              </a:rPr>
              <a:t>أنواع النورات المحدودة </a:t>
            </a:r>
            <a:r>
              <a:rPr lang="en-US" sz="3600" b="1" dirty="0" err="1" smtClean="0">
                <a:solidFill>
                  <a:srgbClr val="FFFF00"/>
                </a:solidFill>
              </a:rPr>
              <a:t>Cyme</a:t>
            </a:r>
            <a:r>
              <a:rPr lang="en-US" sz="3600" b="1" dirty="0" smtClean="0">
                <a:solidFill>
                  <a:srgbClr val="FFFF00"/>
                </a:solidFill>
              </a:rPr>
              <a:t> </a:t>
            </a:r>
            <a:r>
              <a:rPr lang="en-US" sz="3600" b="1" dirty="0" err="1" smtClean="0">
                <a:solidFill>
                  <a:srgbClr val="FFFF00"/>
                </a:solidFill>
              </a:rPr>
              <a:t>Inflo</a:t>
            </a:r>
            <a:r>
              <a:rPr lang="en-US" sz="3600" b="1" dirty="0" smtClean="0">
                <a:solidFill>
                  <a:srgbClr val="FFFF00"/>
                </a:solidFill>
              </a:rPr>
              <a:t>.</a:t>
            </a:r>
            <a:endParaRPr lang="en-US" sz="3600" b="1" dirty="0">
              <a:solidFill>
                <a:srgbClr val="FFFF00"/>
              </a:solidFill>
            </a:endParaRPr>
          </a:p>
        </p:txBody>
      </p:sp>
      <p:sp>
        <p:nvSpPr>
          <p:cNvPr id="4" name="TextBox 3"/>
          <p:cNvSpPr txBox="1"/>
          <p:nvPr/>
        </p:nvSpPr>
        <p:spPr>
          <a:xfrm>
            <a:off x="3352800" y="2133600"/>
            <a:ext cx="5486400" cy="954107"/>
          </a:xfrm>
          <a:prstGeom prst="rect">
            <a:avLst/>
          </a:prstGeom>
          <a:noFill/>
        </p:spPr>
        <p:txBody>
          <a:bodyPr wrap="square" rtlCol="0">
            <a:spAutoFit/>
          </a:bodyPr>
          <a:lstStyle/>
          <a:p>
            <a:pPr algn="just" rtl="1"/>
            <a:r>
              <a:rPr lang="ar-SA" sz="2800" dirty="0" smtClean="0"/>
              <a:t>1- وحيدة الشعبة البسيطة </a:t>
            </a:r>
            <a:r>
              <a:rPr lang="en-US" sz="2800" dirty="0" err="1" smtClean="0"/>
              <a:t>Monochasium</a:t>
            </a:r>
            <a:r>
              <a:rPr lang="en-US" sz="2800" dirty="0" smtClean="0"/>
              <a:t> </a:t>
            </a:r>
            <a:r>
              <a:rPr lang="ar-SA" sz="2800" dirty="0" smtClean="0"/>
              <a:t>مثال : </a:t>
            </a:r>
            <a:r>
              <a:rPr lang="ar-SA" sz="2800" dirty="0" smtClean="0">
                <a:solidFill>
                  <a:srgbClr val="FFC000"/>
                </a:solidFill>
              </a:rPr>
              <a:t>الونكا</a:t>
            </a:r>
            <a:endParaRPr lang="en-US" sz="2800" dirty="0">
              <a:solidFill>
                <a:srgbClr val="FFC000"/>
              </a:solidFill>
            </a:endParaRPr>
          </a:p>
        </p:txBody>
      </p:sp>
      <p:sp>
        <p:nvSpPr>
          <p:cNvPr id="5" name="TextBox 4"/>
          <p:cNvSpPr txBox="1"/>
          <p:nvPr/>
        </p:nvSpPr>
        <p:spPr>
          <a:xfrm>
            <a:off x="3048000" y="3657600"/>
            <a:ext cx="5791200" cy="954107"/>
          </a:xfrm>
          <a:prstGeom prst="rect">
            <a:avLst/>
          </a:prstGeom>
          <a:noFill/>
        </p:spPr>
        <p:txBody>
          <a:bodyPr wrap="square" rtlCol="0">
            <a:spAutoFit/>
          </a:bodyPr>
          <a:lstStyle/>
          <a:p>
            <a:pPr algn="just" rtl="1"/>
            <a:r>
              <a:rPr lang="ar-SA" sz="2800" dirty="0" smtClean="0"/>
              <a:t>2- ثنائية الشعب البسيطة </a:t>
            </a:r>
            <a:r>
              <a:rPr lang="en-US" sz="2800" dirty="0" err="1" smtClean="0"/>
              <a:t>Diachasium</a:t>
            </a:r>
            <a:r>
              <a:rPr lang="en-US" sz="2800" dirty="0" smtClean="0"/>
              <a:t> </a:t>
            </a:r>
            <a:r>
              <a:rPr lang="ar-SA" sz="2800" dirty="0" smtClean="0"/>
              <a:t> </a:t>
            </a:r>
          </a:p>
          <a:p>
            <a:pPr algn="just" rtl="1"/>
            <a:r>
              <a:rPr lang="ar-SA" sz="2800" dirty="0" smtClean="0"/>
              <a:t>مثال : </a:t>
            </a:r>
            <a:r>
              <a:rPr lang="ar-SA" sz="2800" dirty="0" smtClean="0">
                <a:solidFill>
                  <a:srgbClr val="FFC000"/>
                </a:solidFill>
              </a:rPr>
              <a:t>الجيسوفينلا</a:t>
            </a:r>
            <a:endParaRPr lang="en-US" sz="2800" dirty="0" smtClean="0">
              <a:solidFill>
                <a:srgbClr val="FFC000"/>
              </a:solidFill>
            </a:endParaRPr>
          </a:p>
        </p:txBody>
      </p:sp>
      <p:sp>
        <p:nvSpPr>
          <p:cNvPr id="7" name="TextBox 6"/>
          <p:cNvSpPr txBox="1"/>
          <p:nvPr/>
        </p:nvSpPr>
        <p:spPr>
          <a:xfrm>
            <a:off x="3505200" y="5486400"/>
            <a:ext cx="5410200" cy="954107"/>
          </a:xfrm>
          <a:prstGeom prst="rect">
            <a:avLst/>
          </a:prstGeom>
          <a:noFill/>
        </p:spPr>
        <p:txBody>
          <a:bodyPr wrap="square" rtlCol="0">
            <a:spAutoFit/>
          </a:bodyPr>
          <a:lstStyle/>
          <a:p>
            <a:pPr algn="just" rtl="1"/>
            <a:r>
              <a:rPr lang="ar-SA" sz="2800" dirty="0" smtClean="0"/>
              <a:t>3- عديدة الشعب البسيطة </a:t>
            </a:r>
            <a:r>
              <a:rPr lang="en-US" sz="2800" dirty="0" err="1" smtClean="0"/>
              <a:t>Polychasium</a:t>
            </a:r>
            <a:endParaRPr lang="en-US" sz="2800" dirty="0" smtClean="0"/>
          </a:p>
          <a:p>
            <a:pPr algn="just" rtl="1"/>
            <a:r>
              <a:rPr lang="ar-SA" sz="2800" dirty="0" smtClean="0"/>
              <a:t>مثال : </a:t>
            </a:r>
            <a:r>
              <a:rPr lang="ar-SA" sz="2800" dirty="0" smtClean="0">
                <a:solidFill>
                  <a:srgbClr val="FFC000"/>
                </a:solidFill>
              </a:rPr>
              <a:t>الجارونيا</a:t>
            </a:r>
            <a:endParaRPr lang="en-US" sz="2800" dirty="0" smtClean="0">
              <a:solidFill>
                <a:srgbClr val="FFC000"/>
              </a:solidFill>
            </a:endParaRPr>
          </a:p>
        </p:txBody>
      </p:sp>
      <p:sp>
        <p:nvSpPr>
          <p:cNvPr id="8" name="Rectangle 7"/>
          <p:cNvSpPr/>
          <p:nvPr/>
        </p:nvSpPr>
        <p:spPr>
          <a:xfrm>
            <a:off x="4997485" y="1295400"/>
            <a:ext cx="3541354" cy="646331"/>
          </a:xfrm>
          <a:prstGeom prst="rect">
            <a:avLst/>
          </a:prstGeom>
        </p:spPr>
        <p:txBody>
          <a:bodyPr wrap="none">
            <a:spAutoFit/>
          </a:bodyPr>
          <a:lstStyle/>
          <a:p>
            <a:pPr algn="r" rtl="1"/>
            <a:r>
              <a:rPr lang="ar-SA" sz="3600" b="1" dirty="0" smtClean="0">
                <a:solidFill>
                  <a:srgbClr val="FFFF00"/>
                </a:solidFill>
              </a:rPr>
              <a:t>أولا : بسيطة </a:t>
            </a:r>
            <a:r>
              <a:rPr lang="en-US" sz="3600" b="1" dirty="0" smtClean="0">
                <a:solidFill>
                  <a:srgbClr val="FFFF00"/>
                </a:solidFill>
              </a:rPr>
              <a:t>Simple</a:t>
            </a:r>
            <a:endParaRPr lang="ar-SA" sz="3600" b="1" dirty="0" smtClean="0">
              <a:solidFill>
                <a:srgbClr val="FFFF00"/>
              </a:solidFill>
            </a:endParaRPr>
          </a:p>
        </p:txBody>
      </p:sp>
      <p:pic>
        <p:nvPicPr>
          <p:cNvPr id="10242" name="Picture 2"/>
          <p:cNvPicPr>
            <a:picLocks noChangeAspect="1" noChangeArrowheads="1"/>
          </p:cNvPicPr>
          <p:nvPr/>
        </p:nvPicPr>
        <p:blipFill>
          <a:blip r:embed="rId2" cstate="email"/>
          <a:srcRect/>
          <a:stretch>
            <a:fillRect/>
          </a:stretch>
        </p:blipFill>
        <p:spPr bwMode="auto">
          <a:xfrm>
            <a:off x="228600" y="990600"/>
            <a:ext cx="1622425" cy="220980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cstate="email"/>
          <a:srcRect/>
          <a:stretch>
            <a:fillRect/>
          </a:stretch>
        </p:blipFill>
        <p:spPr bwMode="auto">
          <a:xfrm>
            <a:off x="1524000" y="2743200"/>
            <a:ext cx="2519363" cy="1949450"/>
          </a:xfrm>
          <a:prstGeom prst="rect">
            <a:avLst/>
          </a:prstGeom>
          <a:noFill/>
          <a:ln w="9525">
            <a:noFill/>
            <a:miter lim="800000"/>
            <a:headEnd/>
            <a:tailEnd/>
          </a:ln>
          <a:effectLst/>
        </p:spPr>
      </p:pic>
      <p:pic>
        <p:nvPicPr>
          <p:cNvPr id="10244" name="Picture 4"/>
          <p:cNvPicPr>
            <a:picLocks noChangeAspect="1" noChangeArrowheads="1"/>
          </p:cNvPicPr>
          <p:nvPr/>
        </p:nvPicPr>
        <p:blipFill>
          <a:blip r:embed="rId4" cstate="email"/>
          <a:srcRect/>
          <a:stretch>
            <a:fillRect/>
          </a:stretch>
        </p:blipFill>
        <p:spPr bwMode="auto">
          <a:xfrm>
            <a:off x="152400" y="4806950"/>
            <a:ext cx="2762250" cy="1836561"/>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ppt_x</p:attrName>
                                        </p:attrNameLst>
                                      </p:cBhvr>
                                      <p:tavLst>
                                        <p:tav tm="0">
                                          <p:val>
                                            <p:strVal val="#ppt_x-.2"/>
                                          </p:val>
                                        </p:tav>
                                        <p:tav tm="100000">
                                          <p:val>
                                            <p:strVal val="#ppt_x"/>
                                          </p:val>
                                        </p:tav>
                                      </p:tavLst>
                                    </p:anim>
                                    <p:anim calcmode="lin" valueType="num">
                                      <p:cBhvr>
                                        <p:cTn id="2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ppt_x</p:attrName>
                                        </p:attrNameLst>
                                      </p:cBhvr>
                                      <p:tavLst>
                                        <p:tav tm="0">
                                          <p:val>
                                            <p:strVal val="#ppt_x-.2"/>
                                          </p:val>
                                        </p:tav>
                                        <p:tav tm="100000">
                                          <p:val>
                                            <p:strVal val="#ppt_x"/>
                                          </p:val>
                                        </p:tav>
                                      </p:tavLst>
                                    </p:anim>
                                    <p:anim calcmode="lin" valueType="num">
                                      <p:cBhvr>
                                        <p:cTn id="3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ppt_x</p:attrName>
                                        </p:attrNameLst>
                                      </p:cBhvr>
                                      <p:tavLst>
                                        <p:tav tm="0">
                                          <p:val>
                                            <p:strVal val="#ppt_x-.2"/>
                                          </p:val>
                                        </p:tav>
                                        <p:tav tm="100000">
                                          <p:val>
                                            <p:strVal val="#ppt_x"/>
                                          </p:val>
                                        </p:tav>
                                      </p:tavLst>
                                    </p:anim>
                                    <p:anim calcmode="lin" valueType="num">
                                      <p:cBhvr>
                                        <p:cTn id="3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0242"/>
                                        </p:tgtEl>
                                        <p:attrNameLst>
                                          <p:attrName>style.visibility</p:attrName>
                                        </p:attrNameLst>
                                      </p:cBhvr>
                                      <p:to>
                                        <p:strVal val="visible"/>
                                      </p:to>
                                    </p:set>
                                    <p:anim calcmode="lin" valueType="num">
                                      <p:cBhvr additive="base">
                                        <p:cTn id="44" dur="500" fill="hold"/>
                                        <p:tgtEl>
                                          <p:spTgt spid="10242"/>
                                        </p:tgtEl>
                                        <p:attrNameLst>
                                          <p:attrName>ppt_x</p:attrName>
                                        </p:attrNameLst>
                                      </p:cBhvr>
                                      <p:tavLst>
                                        <p:tav tm="0">
                                          <p:val>
                                            <p:strVal val="#ppt_x"/>
                                          </p:val>
                                        </p:tav>
                                        <p:tav tm="100000">
                                          <p:val>
                                            <p:strVal val="#ppt_x"/>
                                          </p:val>
                                        </p:tav>
                                      </p:tavLst>
                                    </p:anim>
                                    <p:anim calcmode="lin" valueType="num">
                                      <p:cBhvr additive="base">
                                        <p:cTn id="45"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0243"/>
                                        </p:tgtEl>
                                        <p:attrNameLst>
                                          <p:attrName>style.visibility</p:attrName>
                                        </p:attrNameLst>
                                      </p:cBhvr>
                                      <p:to>
                                        <p:strVal val="visible"/>
                                      </p:to>
                                    </p:set>
                                    <p:anim calcmode="lin" valueType="num">
                                      <p:cBhvr additive="base">
                                        <p:cTn id="50" dur="500" fill="hold"/>
                                        <p:tgtEl>
                                          <p:spTgt spid="10243"/>
                                        </p:tgtEl>
                                        <p:attrNameLst>
                                          <p:attrName>ppt_x</p:attrName>
                                        </p:attrNameLst>
                                      </p:cBhvr>
                                      <p:tavLst>
                                        <p:tav tm="0">
                                          <p:val>
                                            <p:strVal val="#ppt_x"/>
                                          </p:val>
                                        </p:tav>
                                        <p:tav tm="100000">
                                          <p:val>
                                            <p:strVal val="#ppt_x"/>
                                          </p:val>
                                        </p:tav>
                                      </p:tavLst>
                                    </p:anim>
                                    <p:anim calcmode="lin" valueType="num">
                                      <p:cBhvr additive="base">
                                        <p:cTn id="51"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10244"/>
                                        </p:tgtEl>
                                        <p:attrNameLst>
                                          <p:attrName>style.visibility</p:attrName>
                                        </p:attrNameLst>
                                      </p:cBhvr>
                                      <p:to>
                                        <p:strVal val="visible"/>
                                      </p:to>
                                    </p:set>
                                    <p:anim calcmode="lin" valueType="num">
                                      <p:cBhvr additive="base">
                                        <p:cTn id="56" dur="500" fill="hold"/>
                                        <p:tgtEl>
                                          <p:spTgt spid="10244"/>
                                        </p:tgtEl>
                                        <p:attrNameLst>
                                          <p:attrName>ppt_x</p:attrName>
                                        </p:attrNameLst>
                                      </p:cBhvr>
                                      <p:tavLst>
                                        <p:tav tm="0">
                                          <p:val>
                                            <p:strVal val="#ppt_x"/>
                                          </p:val>
                                        </p:tav>
                                        <p:tav tm="100000">
                                          <p:val>
                                            <p:strVal val="#ppt_x"/>
                                          </p:val>
                                        </p:tav>
                                      </p:tavLst>
                                    </p:anim>
                                    <p:anim calcmode="lin" valueType="num">
                                      <p:cBhvr additive="base">
                                        <p:cTn id="57"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1447800"/>
            <a:ext cx="8001000" cy="1384995"/>
          </a:xfrm>
          <a:prstGeom prst="rect">
            <a:avLst/>
          </a:prstGeom>
          <a:noFill/>
        </p:spPr>
        <p:txBody>
          <a:bodyPr wrap="square" rtlCol="0">
            <a:spAutoFit/>
          </a:bodyPr>
          <a:lstStyle/>
          <a:p>
            <a:pPr algn="just" rtl="1"/>
            <a:r>
              <a:rPr lang="ar-SA" sz="2800" dirty="0" smtClean="0">
                <a:solidFill>
                  <a:srgbClr val="FFFF00"/>
                </a:solidFill>
              </a:rPr>
              <a:t>1- وحيدة الشعبة المركبة </a:t>
            </a:r>
            <a:r>
              <a:rPr lang="en-US" sz="2800" dirty="0" smtClean="0">
                <a:solidFill>
                  <a:srgbClr val="FFFF00"/>
                </a:solidFill>
              </a:rPr>
              <a:t>Comp. </a:t>
            </a:r>
            <a:r>
              <a:rPr lang="en-US" sz="2800" dirty="0" err="1" smtClean="0">
                <a:solidFill>
                  <a:srgbClr val="FFFF00"/>
                </a:solidFill>
              </a:rPr>
              <a:t>Monochasium</a:t>
            </a:r>
            <a:endParaRPr lang="en-US" sz="2800" dirty="0" smtClean="0">
              <a:solidFill>
                <a:srgbClr val="FFFF00"/>
              </a:solidFill>
            </a:endParaRPr>
          </a:p>
          <a:p>
            <a:pPr algn="just" rtl="1">
              <a:buFont typeface="Arial" pitchFamily="34" charset="0"/>
              <a:buChar char="•"/>
            </a:pPr>
            <a:r>
              <a:rPr lang="ar-SA" sz="2800" dirty="0" smtClean="0"/>
              <a:t> القوقعية </a:t>
            </a:r>
            <a:r>
              <a:rPr lang="en-US" sz="2800" dirty="0" err="1" smtClean="0">
                <a:solidFill>
                  <a:srgbClr val="FF0000"/>
                </a:solidFill>
              </a:rPr>
              <a:t>Helicoid</a:t>
            </a:r>
            <a:r>
              <a:rPr lang="en-US" sz="2800" dirty="0" smtClean="0"/>
              <a:t> </a:t>
            </a:r>
            <a:r>
              <a:rPr lang="ar-SA" sz="2800" dirty="0" smtClean="0"/>
              <a:t>الفصيلة البورجوانية</a:t>
            </a:r>
          </a:p>
          <a:p>
            <a:pPr algn="just" rtl="1">
              <a:buFont typeface="Arial" pitchFamily="34" charset="0"/>
              <a:buChar char="•"/>
            </a:pPr>
            <a:r>
              <a:rPr lang="ar-SA" sz="2800" dirty="0" smtClean="0"/>
              <a:t> العقربية </a:t>
            </a:r>
            <a:r>
              <a:rPr lang="en-US" sz="2800" dirty="0" err="1" smtClean="0">
                <a:solidFill>
                  <a:srgbClr val="FF0000"/>
                </a:solidFill>
              </a:rPr>
              <a:t>Scorpoid</a:t>
            </a:r>
            <a:r>
              <a:rPr lang="en-US" sz="2800" dirty="0" smtClean="0"/>
              <a:t> </a:t>
            </a:r>
            <a:r>
              <a:rPr lang="ar-SA" sz="2800" dirty="0" smtClean="0"/>
              <a:t>الكتان</a:t>
            </a:r>
            <a:endParaRPr lang="en-US" sz="2800" dirty="0" smtClean="0"/>
          </a:p>
        </p:txBody>
      </p:sp>
      <p:sp>
        <p:nvSpPr>
          <p:cNvPr id="5" name="Rectangle 4"/>
          <p:cNvSpPr/>
          <p:nvPr/>
        </p:nvSpPr>
        <p:spPr>
          <a:xfrm>
            <a:off x="4419600" y="609600"/>
            <a:ext cx="4245073" cy="646331"/>
          </a:xfrm>
          <a:prstGeom prst="rect">
            <a:avLst/>
          </a:prstGeom>
        </p:spPr>
        <p:txBody>
          <a:bodyPr wrap="none">
            <a:spAutoFit/>
          </a:bodyPr>
          <a:lstStyle/>
          <a:p>
            <a:pPr algn="just" rtl="1"/>
            <a:r>
              <a:rPr lang="ar-SA" sz="3600" b="1" dirty="0" smtClean="0">
                <a:solidFill>
                  <a:srgbClr val="FFFF00"/>
                </a:solidFill>
              </a:rPr>
              <a:t>ثانياً: مركبة </a:t>
            </a:r>
            <a:r>
              <a:rPr lang="en-US" sz="3600" b="1" dirty="0" smtClean="0">
                <a:solidFill>
                  <a:srgbClr val="FFFF00"/>
                </a:solidFill>
              </a:rPr>
              <a:t>Compound</a:t>
            </a:r>
            <a:endParaRPr lang="ar-SA" sz="3600" b="1" dirty="0" smtClean="0">
              <a:solidFill>
                <a:srgbClr val="FFFF00"/>
              </a:solidFill>
            </a:endParaRPr>
          </a:p>
        </p:txBody>
      </p:sp>
      <p:pic>
        <p:nvPicPr>
          <p:cNvPr id="11266" name="Picture 2"/>
          <p:cNvPicPr>
            <a:picLocks noChangeAspect="1" noChangeArrowheads="1"/>
          </p:cNvPicPr>
          <p:nvPr/>
        </p:nvPicPr>
        <p:blipFill>
          <a:blip r:embed="rId2" cstate="email"/>
          <a:srcRect/>
          <a:stretch>
            <a:fillRect/>
          </a:stretch>
        </p:blipFill>
        <p:spPr bwMode="auto">
          <a:xfrm>
            <a:off x="990600" y="3276600"/>
            <a:ext cx="6934200" cy="3032125"/>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266"/>
                                        </p:tgtEl>
                                        <p:attrNameLst>
                                          <p:attrName>style.visibility</p:attrName>
                                        </p:attrNameLst>
                                      </p:cBhvr>
                                      <p:to>
                                        <p:strVal val="visible"/>
                                      </p:to>
                                    </p:set>
                                    <p:anim calcmode="lin" valueType="num">
                                      <p:cBhvr additive="base">
                                        <p:cTn id="23" dur="500" fill="hold"/>
                                        <p:tgtEl>
                                          <p:spTgt spid="11266"/>
                                        </p:tgtEl>
                                        <p:attrNameLst>
                                          <p:attrName>ppt_x</p:attrName>
                                        </p:attrNameLst>
                                      </p:cBhvr>
                                      <p:tavLst>
                                        <p:tav tm="0">
                                          <p:val>
                                            <p:strVal val="#ppt_x"/>
                                          </p:val>
                                        </p:tav>
                                        <p:tav tm="100000">
                                          <p:val>
                                            <p:strVal val="#ppt_x"/>
                                          </p:val>
                                        </p:tav>
                                      </p:tavLst>
                                    </p:anim>
                                    <p:anim calcmode="lin" valueType="num">
                                      <p:cBhvr additive="base">
                                        <p:cTn id="24"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67000" y="533400"/>
            <a:ext cx="5943600" cy="954107"/>
          </a:xfrm>
          <a:prstGeom prst="rect">
            <a:avLst/>
          </a:prstGeom>
          <a:noFill/>
        </p:spPr>
        <p:txBody>
          <a:bodyPr wrap="square" rtlCol="0">
            <a:spAutoFit/>
          </a:bodyPr>
          <a:lstStyle/>
          <a:p>
            <a:pPr algn="just" rtl="1"/>
            <a:r>
              <a:rPr lang="ar-SA" sz="2800" dirty="0" smtClean="0"/>
              <a:t>2</a:t>
            </a:r>
            <a:r>
              <a:rPr lang="ar-SA" sz="2800" dirty="0" smtClean="0">
                <a:solidFill>
                  <a:srgbClr val="FFFF66"/>
                </a:solidFill>
              </a:rPr>
              <a:t>- ثنائية الشعب المركبة </a:t>
            </a:r>
            <a:r>
              <a:rPr lang="en-US" sz="2800" dirty="0" smtClean="0">
                <a:solidFill>
                  <a:srgbClr val="FFFF66"/>
                </a:solidFill>
              </a:rPr>
              <a:t>comp. </a:t>
            </a:r>
            <a:r>
              <a:rPr lang="en-US" sz="2800" dirty="0" err="1" smtClean="0">
                <a:solidFill>
                  <a:srgbClr val="FFFF66"/>
                </a:solidFill>
              </a:rPr>
              <a:t>Diachasium</a:t>
            </a:r>
            <a:r>
              <a:rPr lang="en-US" sz="2800" dirty="0" smtClean="0"/>
              <a:t> </a:t>
            </a:r>
            <a:r>
              <a:rPr lang="ar-SA" sz="2800" dirty="0" smtClean="0"/>
              <a:t> مثال : الجيسوفينلا</a:t>
            </a:r>
            <a:endParaRPr lang="en-US" sz="2800" dirty="0" smtClean="0"/>
          </a:p>
        </p:txBody>
      </p:sp>
      <p:sp>
        <p:nvSpPr>
          <p:cNvPr id="4" name="TextBox 3"/>
          <p:cNvSpPr txBox="1"/>
          <p:nvPr/>
        </p:nvSpPr>
        <p:spPr>
          <a:xfrm>
            <a:off x="2667000" y="3352800"/>
            <a:ext cx="6172200" cy="954107"/>
          </a:xfrm>
          <a:prstGeom prst="rect">
            <a:avLst/>
          </a:prstGeom>
          <a:noFill/>
        </p:spPr>
        <p:txBody>
          <a:bodyPr wrap="square" rtlCol="0">
            <a:spAutoFit/>
          </a:bodyPr>
          <a:lstStyle/>
          <a:p>
            <a:pPr algn="just" rtl="1"/>
            <a:r>
              <a:rPr lang="ar-SA" sz="2800" dirty="0" smtClean="0"/>
              <a:t>3</a:t>
            </a:r>
            <a:r>
              <a:rPr lang="ar-SA" sz="2800" dirty="0" smtClean="0">
                <a:solidFill>
                  <a:srgbClr val="FFFF66"/>
                </a:solidFill>
              </a:rPr>
              <a:t>- عديدة الشعب المركبة </a:t>
            </a:r>
            <a:r>
              <a:rPr lang="en-US" sz="2800" dirty="0" smtClean="0">
                <a:solidFill>
                  <a:srgbClr val="FFFF66"/>
                </a:solidFill>
              </a:rPr>
              <a:t>Comp. </a:t>
            </a:r>
            <a:r>
              <a:rPr lang="en-US" sz="2800" dirty="0" err="1" smtClean="0">
                <a:solidFill>
                  <a:srgbClr val="FFFF66"/>
                </a:solidFill>
              </a:rPr>
              <a:t>Polychasium</a:t>
            </a:r>
            <a:r>
              <a:rPr lang="en-US" sz="2800" dirty="0" smtClean="0">
                <a:solidFill>
                  <a:srgbClr val="FFFF66"/>
                </a:solidFill>
              </a:rPr>
              <a:t> </a:t>
            </a:r>
            <a:r>
              <a:rPr lang="ar-SA" sz="2800" dirty="0" smtClean="0"/>
              <a:t> مثال : </a:t>
            </a:r>
            <a:r>
              <a:rPr lang="ar-SA" sz="2800" dirty="0" smtClean="0">
                <a:solidFill>
                  <a:srgbClr val="FF0000"/>
                </a:solidFill>
              </a:rPr>
              <a:t>الجارونيا</a:t>
            </a:r>
            <a:endParaRPr lang="en-US" sz="2800" dirty="0" smtClean="0">
              <a:solidFill>
                <a:srgbClr val="FF0000"/>
              </a:solidFill>
            </a:endParaRPr>
          </a:p>
        </p:txBody>
      </p:sp>
      <p:pic>
        <p:nvPicPr>
          <p:cNvPr id="12290" name="Picture 2"/>
          <p:cNvPicPr>
            <a:picLocks noChangeAspect="1" noChangeArrowheads="1"/>
          </p:cNvPicPr>
          <p:nvPr/>
        </p:nvPicPr>
        <p:blipFill>
          <a:blip r:embed="rId2" cstate="email"/>
          <a:srcRect/>
          <a:stretch>
            <a:fillRect/>
          </a:stretch>
        </p:blipFill>
        <p:spPr bwMode="auto">
          <a:xfrm>
            <a:off x="2362200" y="1219200"/>
            <a:ext cx="3697287" cy="1773237"/>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cstate="email"/>
          <a:srcRect/>
          <a:stretch>
            <a:fillRect/>
          </a:stretch>
        </p:blipFill>
        <p:spPr bwMode="auto">
          <a:xfrm>
            <a:off x="457200" y="4114800"/>
            <a:ext cx="4159250" cy="2300287"/>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nodeType="clickEffect">
                                  <p:stCondLst>
                                    <p:cond delay="0"/>
                                  </p:stCondLst>
                                  <p:childTnLst>
                                    <p:set>
                                      <p:cBhvr>
                                        <p:cTn id="14" dur="1" fill="hold">
                                          <p:stCondLst>
                                            <p:cond delay="0"/>
                                          </p:stCondLst>
                                        </p:cTn>
                                        <p:tgtEl>
                                          <p:spTgt spid="12290"/>
                                        </p:tgtEl>
                                        <p:attrNameLst>
                                          <p:attrName>style.visibility</p:attrName>
                                        </p:attrNameLst>
                                      </p:cBhvr>
                                      <p:to>
                                        <p:strVal val="visible"/>
                                      </p:to>
                                    </p:set>
                                    <p:anim calcmode="lin" valueType="num">
                                      <p:cBhvr>
                                        <p:cTn id="15" dur="500" fill="hold"/>
                                        <p:tgtEl>
                                          <p:spTgt spid="12290"/>
                                        </p:tgtEl>
                                        <p:attrNameLst>
                                          <p:attrName>ppt_w</p:attrName>
                                        </p:attrNameLst>
                                      </p:cBhvr>
                                      <p:tavLst>
                                        <p:tav tm="0">
                                          <p:val>
                                            <p:strVal val="#ppt_w*2.5"/>
                                          </p:val>
                                        </p:tav>
                                        <p:tav tm="100000">
                                          <p:val>
                                            <p:strVal val="#ppt_w"/>
                                          </p:val>
                                        </p:tav>
                                      </p:tavLst>
                                    </p:anim>
                                    <p:anim calcmode="lin" valueType="num">
                                      <p:cBhvr>
                                        <p:cTn id="16" dur="500" fill="hold"/>
                                        <p:tgtEl>
                                          <p:spTgt spid="12290"/>
                                        </p:tgtEl>
                                        <p:attrNameLst>
                                          <p:attrName>ppt_h</p:attrName>
                                        </p:attrNameLst>
                                      </p:cBhvr>
                                      <p:tavLst>
                                        <p:tav tm="0">
                                          <p:val>
                                            <p:strVal val="#ppt_h*0.01"/>
                                          </p:val>
                                        </p:tav>
                                        <p:tav tm="100000">
                                          <p:val>
                                            <p:strVal val="#ppt_h"/>
                                          </p:val>
                                        </p:tav>
                                      </p:tavLst>
                                    </p:anim>
                                    <p:anim calcmode="lin" valueType="num">
                                      <p:cBhvr>
                                        <p:cTn id="17" dur="500" fill="hold"/>
                                        <p:tgtEl>
                                          <p:spTgt spid="12290"/>
                                        </p:tgtEl>
                                        <p:attrNameLst>
                                          <p:attrName>ppt_x</p:attrName>
                                        </p:attrNameLst>
                                      </p:cBhvr>
                                      <p:tavLst>
                                        <p:tav tm="0">
                                          <p:val>
                                            <p:strVal val="#ppt_x"/>
                                          </p:val>
                                        </p:tav>
                                        <p:tav tm="100000">
                                          <p:val>
                                            <p:strVal val="#ppt_x"/>
                                          </p:val>
                                        </p:tav>
                                      </p:tavLst>
                                    </p:anim>
                                    <p:anim calcmode="lin" valueType="num">
                                      <p:cBhvr>
                                        <p:cTn id="18" dur="500" fill="hold"/>
                                        <p:tgtEl>
                                          <p:spTgt spid="12290"/>
                                        </p:tgtEl>
                                        <p:attrNameLst>
                                          <p:attrName>ppt_y</p:attrName>
                                        </p:attrNameLst>
                                      </p:cBhvr>
                                      <p:tavLst>
                                        <p:tav tm="0">
                                          <p:val>
                                            <p:strVal val="#ppt_h+1"/>
                                          </p:val>
                                        </p:tav>
                                        <p:tav tm="100000">
                                          <p:val>
                                            <p:strVal val="#ppt_y"/>
                                          </p:val>
                                        </p:tav>
                                      </p:tavLst>
                                    </p:anim>
                                    <p:animEffect transition="in" filter="fade">
                                      <p:cBhvr>
                                        <p:cTn id="19" dur="500"/>
                                        <p:tgtEl>
                                          <p:spTgt spid="12290"/>
                                        </p:tgtEl>
                                      </p:cBhvr>
                                    </p:animEffect>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8" fill="hold">
                      <p:stCondLst>
                        <p:cond delay="indefinite"/>
                      </p:stCondLst>
                      <p:childTnLst>
                        <p:par>
                          <p:cTn id="29" fill="hold">
                            <p:stCondLst>
                              <p:cond delay="0"/>
                            </p:stCondLst>
                            <p:childTnLst>
                              <p:par>
                                <p:cTn id="30" presetID="58" presetClass="entr" presetSubtype="0" accel="100000" fill="hold" nodeType="clickEffect">
                                  <p:stCondLst>
                                    <p:cond delay="0"/>
                                  </p:stCondLst>
                                  <p:childTnLst>
                                    <p:set>
                                      <p:cBhvr>
                                        <p:cTn id="31" dur="1" fill="hold">
                                          <p:stCondLst>
                                            <p:cond delay="0"/>
                                          </p:stCondLst>
                                        </p:cTn>
                                        <p:tgtEl>
                                          <p:spTgt spid="12291"/>
                                        </p:tgtEl>
                                        <p:attrNameLst>
                                          <p:attrName>style.visibility</p:attrName>
                                        </p:attrNameLst>
                                      </p:cBhvr>
                                      <p:to>
                                        <p:strVal val="visible"/>
                                      </p:to>
                                    </p:set>
                                    <p:anim calcmode="lin" valueType="num">
                                      <p:cBhvr>
                                        <p:cTn id="32" dur="500" fill="hold"/>
                                        <p:tgtEl>
                                          <p:spTgt spid="12291"/>
                                        </p:tgtEl>
                                        <p:attrNameLst>
                                          <p:attrName>ppt_w</p:attrName>
                                        </p:attrNameLst>
                                      </p:cBhvr>
                                      <p:tavLst>
                                        <p:tav tm="0">
                                          <p:val>
                                            <p:strVal val="#ppt_w*2.5"/>
                                          </p:val>
                                        </p:tav>
                                        <p:tav tm="100000">
                                          <p:val>
                                            <p:strVal val="#ppt_w"/>
                                          </p:val>
                                        </p:tav>
                                      </p:tavLst>
                                    </p:anim>
                                    <p:anim calcmode="lin" valueType="num">
                                      <p:cBhvr>
                                        <p:cTn id="33" dur="500" fill="hold"/>
                                        <p:tgtEl>
                                          <p:spTgt spid="12291"/>
                                        </p:tgtEl>
                                        <p:attrNameLst>
                                          <p:attrName>ppt_h</p:attrName>
                                        </p:attrNameLst>
                                      </p:cBhvr>
                                      <p:tavLst>
                                        <p:tav tm="0">
                                          <p:val>
                                            <p:strVal val="#ppt_h*0.01"/>
                                          </p:val>
                                        </p:tav>
                                        <p:tav tm="100000">
                                          <p:val>
                                            <p:strVal val="#ppt_h"/>
                                          </p:val>
                                        </p:tav>
                                      </p:tavLst>
                                    </p:anim>
                                    <p:anim calcmode="lin" valueType="num">
                                      <p:cBhvr>
                                        <p:cTn id="34" dur="500" fill="hold"/>
                                        <p:tgtEl>
                                          <p:spTgt spid="12291"/>
                                        </p:tgtEl>
                                        <p:attrNameLst>
                                          <p:attrName>ppt_x</p:attrName>
                                        </p:attrNameLst>
                                      </p:cBhvr>
                                      <p:tavLst>
                                        <p:tav tm="0">
                                          <p:val>
                                            <p:strVal val="#ppt_x"/>
                                          </p:val>
                                        </p:tav>
                                        <p:tav tm="100000">
                                          <p:val>
                                            <p:strVal val="#ppt_x"/>
                                          </p:val>
                                        </p:tav>
                                      </p:tavLst>
                                    </p:anim>
                                    <p:anim calcmode="lin" valueType="num">
                                      <p:cBhvr>
                                        <p:cTn id="35" dur="500" fill="hold"/>
                                        <p:tgtEl>
                                          <p:spTgt spid="12291"/>
                                        </p:tgtEl>
                                        <p:attrNameLst>
                                          <p:attrName>ppt_y</p:attrName>
                                        </p:attrNameLst>
                                      </p:cBhvr>
                                      <p:tavLst>
                                        <p:tav tm="0">
                                          <p:val>
                                            <p:strVal val="#ppt_h+1"/>
                                          </p:val>
                                        </p:tav>
                                        <p:tav tm="100000">
                                          <p:val>
                                            <p:strVal val="#ppt_y"/>
                                          </p:val>
                                        </p:tav>
                                      </p:tavLst>
                                    </p:anim>
                                    <p:animEffect transition="in" filter="fade">
                                      <p:cBhvr>
                                        <p:cTn id="36"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2" cstate="email"/>
          <a:srcRect/>
          <a:stretch>
            <a:fillRect/>
          </a:stretch>
        </p:blipFill>
        <p:spPr bwMode="auto">
          <a:xfrm rot="16200000">
            <a:off x="1768207" y="-472806"/>
            <a:ext cx="5686963" cy="8156576"/>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fade">
                                      <p:cBhvr>
                                        <p:cTn id="7" dur="1000"/>
                                        <p:tgtEl>
                                          <p:spTgt spid="71682"/>
                                        </p:tgtEl>
                                      </p:cBhvr>
                                    </p:animEffect>
                                    <p:anim calcmode="lin" valueType="num">
                                      <p:cBhvr>
                                        <p:cTn id="8" dur="1000" fill="hold"/>
                                        <p:tgtEl>
                                          <p:spTgt spid="71682"/>
                                        </p:tgtEl>
                                        <p:attrNameLst>
                                          <p:attrName>ppt_x</p:attrName>
                                        </p:attrNameLst>
                                      </p:cBhvr>
                                      <p:tavLst>
                                        <p:tav tm="0">
                                          <p:val>
                                            <p:strVal val="#ppt_x"/>
                                          </p:val>
                                        </p:tav>
                                        <p:tav tm="100000">
                                          <p:val>
                                            <p:strVal val="#ppt_x"/>
                                          </p:val>
                                        </p:tav>
                                      </p:tavLst>
                                    </p:anim>
                                    <p:anim calcmode="lin" valueType="num">
                                      <p:cBhvr>
                                        <p:cTn id="9" dur="900" decel="100000" fill="hold"/>
                                        <p:tgtEl>
                                          <p:spTgt spid="7168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168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2" cstate="email"/>
          <a:srcRect/>
          <a:stretch>
            <a:fillRect/>
          </a:stretch>
        </p:blipFill>
        <p:spPr bwMode="auto">
          <a:xfrm rot="16200000">
            <a:off x="1652977" y="-814776"/>
            <a:ext cx="5747561" cy="8443914"/>
          </a:xfrm>
          <a:prstGeom prst="rect">
            <a:avLst/>
          </a:prstGeom>
          <a:noFill/>
          <a:ln w="9525">
            <a:noFill/>
            <a:miter lim="800000"/>
            <a:headEnd/>
            <a:tailEnd/>
          </a:ln>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p:cTn id="7" dur="500" fill="hold"/>
                                        <p:tgtEl>
                                          <p:spTgt spid="72706"/>
                                        </p:tgtEl>
                                        <p:attrNameLst>
                                          <p:attrName>ppt_w</p:attrName>
                                        </p:attrNameLst>
                                      </p:cBhvr>
                                      <p:tavLst>
                                        <p:tav tm="0">
                                          <p:val>
                                            <p:strVal val="#ppt_w*0.05"/>
                                          </p:val>
                                        </p:tav>
                                        <p:tav tm="100000">
                                          <p:val>
                                            <p:strVal val="#ppt_w"/>
                                          </p:val>
                                        </p:tav>
                                      </p:tavLst>
                                    </p:anim>
                                    <p:anim calcmode="lin" valueType="num">
                                      <p:cBhvr>
                                        <p:cTn id="8" dur="500" fill="hold"/>
                                        <p:tgtEl>
                                          <p:spTgt spid="72706"/>
                                        </p:tgtEl>
                                        <p:attrNameLst>
                                          <p:attrName>ppt_h</p:attrName>
                                        </p:attrNameLst>
                                      </p:cBhvr>
                                      <p:tavLst>
                                        <p:tav tm="0">
                                          <p:val>
                                            <p:strVal val="#ppt_h"/>
                                          </p:val>
                                        </p:tav>
                                        <p:tav tm="100000">
                                          <p:val>
                                            <p:strVal val="#ppt_h"/>
                                          </p:val>
                                        </p:tav>
                                      </p:tavLst>
                                    </p:anim>
                                    <p:anim calcmode="lin" valueType="num">
                                      <p:cBhvr>
                                        <p:cTn id="9" dur="500" fill="hold"/>
                                        <p:tgtEl>
                                          <p:spTgt spid="72706"/>
                                        </p:tgtEl>
                                        <p:attrNameLst>
                                          <p:attrName>ppt_x</p:attrName>
                                        </p:attrNameLst>
                                      </p:cBhvr>
                                      <p:tavLst>
                                        <p:tav tm="0">
                                          <p:val>
                                            <p:strVal val="#ppt_x-.2"/>
                                          </p:val>
                                        </p:tav>
                                        <p:tav tm="100000">
                                          <p:val>
                                            <p:strVal val="#ppt_x"/>
                                          </p:val>
                                        </p:tav>
                                      </p:tavLst>
                                    </p:anim>
                                    <p:anim calcmode="lin" valueType="num">
                                      <p:cBhvr>
                                        <p:cTn id="10" dur="500" fill="hold"/>
                                        <p:tgtEl>
                                          <p:spTgt spid="72706"/>
                                        </p:tgtEl>
                                        <p:attrNameLst>
                                          <p:attrName>ppt_y</p:attrName>
                                        </p:attrNameLst>
                                      </p:cBhvr>
                                      <p:tavLst>
                                        <p:tav tm="0">
                                          <p:val>
                                            <p:strVal val="#ppt_y"/>
                                          </p:val>
                                        </p:tav>
                                        <p:tav tm="100000">
                                          <p:val>
                                            <p:strVal val="#ppt_y"/>
                                          </p:val>
                                        </p:tav>
                                      </p:tavLst>
                                    </p:anim>
                                    <p:animEffect transition="in" filter="fade">
                                      <p:cBhvr>
                                        <p:cTn id="11" dur="5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2" cstate="email"/>
          <a:srcRect/>
          <a:stretch>
            <a:fillRect/>
          </a:stretch>
        </p:blipFill>
        <p:spPr bwMode="auto">
          <a:xfrm>
            <a:off x="609600" y="3657600"/>
            <a:ext cx="7729238" cy="3018438"/>
          </a:xfrm>
          <a:prstGeom prst="rect">
            <a:avLst/>
          </a:prstGeom>
          <a:noFill/>
          <a:ln w="9525">
            <a:noFill/>
            <a:miter lim="800000"/>
            <a:headEnd/>
            <a:tailEnd/>
          </a:ln>
          <a:effectLst/>
        </p:spPr>
      </p:pic>
      <p:sp>
        <p:nvSpPr>
          <p:cNvPr id="3" name="TextBox 2"/>
          <p:cNvSpPr txBox="1"/>
          <p:nvPr/>
        </p:nvSpPr>
        <p:spPr>
          <a:xfrm>
            <a:off x="457200" y="762000"/>
            <a:ext cx="8229600" cy="2985433"/>
          </a:xfrm>
          <a:prstGeom prst="rect">
            <a:avLst/>
          </a:prstGeom>
          <a:noFill/>
        </p:spPr>
        <p:txBody>
          <a:bodyPr wrap="square" rtlCol="0">
            <a:spAutoFit/>
          </a:bodyPr>
          <a:lstStyle/>
          <a:p>
            <a:pPr algn="just" rtl="1"/>
            <a:r>
              <a:rPr lang="ar-SA" dirty="0" smtClean="0">
                <a:solidFill>
                  <a:srgbClr val="FFC000"/>
                </a:solidFill>
              </a:rPr>
              <a:t>1- النور الهامية </a:t>
            </a:r>
            <a:r>
              <a:rPr lang="en-US" dirty="0" err="1" smtClean="0">
                <a:solidFill>
                  <a:srgbClr val="FFC000"/>
                </a:solidFill>
              </a:rPr>
              <a:t>Capatillum</a:t>
            </a:r>
            <a:r>
              <a:rPr lang="en-US" dirty="0" smtClean="0">
                <a:solidFill>
                  <a:srgbClr val="FFC000"/>
                </a:solidFill>
              </a:rPr>
              <a:t>:</a:t>
            </a:r>
            <a:endParaRPr lang="ar-SA" dirty="0" smtClean="0">
              <a:solidFill>
                <a:srgbClr val="FFC000"/>
              </a:solidFill>
            </a:endParaRPr>
          </a:p>
          <a:p>
            <a:pPr algn="just" rtl="1"/>
            <a:r>
              <a:rPr lang="ar-SA" dirty="0" smtClean="0"/>
              <a:t>هي نورة مميزة للفصيلة المركبة وفيها يصبح محو النورة منبسطا أو مخروطي اشكل ويعرف بالتخت أحيانا ويحمل عليه مجموعة من الأزهار الجالسة . وقد تحمل النور الهامية نوعين من الأزهار</a:t>
            </a:r>
          </a:p>
          <a:p>
            <a:pPr algn="just" rtl="1"/>
            <a:r>
              <a:rPr lang="ar-SA" dirty="0" smtClean="0"/>
              <a:t>(أنبوبية مركزية أو قرصية مركزية وهي ثنائية الجنس </a:t>
            </a:r>
            <a:r>
              <a:rPr lang="en-US" dirty="0" smtClean="0">
                <a:solidFill>
                  <a:srgbClr val="FF0000"/>
                </a:solidFill>
              </a:rPr>
              <a:t>Bisexual</a:t>
            </a:r>
            <a:r>
              <a:rPr lang="en-US" dirty="0" smtClean="0"/>
              <a:t> </a:t>
            </a:r>
            <a:r>
              <a:rPr lang="ar-SA" dirty="0" smtClean="0"/>
              <a:t> وتوجد على الأطراف.( أزهار شريطية أو لسينية أو شعاعية ) وهي أزهار متعادلة أو تكون وحيدة الجنس </a:t>
            </a:r>
            <a:r>
              <a:rPr lang="en-US" dirty="0" err="1" smtClean="0">
                <a:solidFill>
                  <a:srgbClr val="FF0000"/>
                </a:solidFill>
              </a:rPr>
              <a:t>Monosexual</a:t>
            </a:r>
            <a:r>
              <a:rPr lang="en-US" dirty="0" smtClean="0"/>
              <a:t> </a:t>
            </a:r>
            <a:r>
              <a:rPr lang="ar-SA" dirty="0" smtClean="0"/>
              <a:t>. مثال نورة دوار الشمس</a:t>
            </a:r>
          </a:p>
          <a:p>
            <a:pPr algn="r" rtl="1"/>
            <a:endParaRPr lang="en-US" sz="2000" dirty="0"/>
          </a:p>
        </p:txBody>
      </p:sp>
      <p:sp>
        <p:nvSpPr>
          <p:cNvPr id="4" name="Rectangle 3"/>
          <p:cNvSpPr/>
          <p:nvPr/>
        </p:nvSpPr>
        <p:spPr>
          <a:xfrm>
            <a:off x="2133600" y="228600"/>
            <a:ext cx="4591321" cy="646331"/>
          </a:xfrm>
          <a:prstGeom prst="rect">
            <a:avLst/>
          </a:prstGeom>
        </p:spPr>
        <p:txBody>
          <a:bodyPr wrap="none">
            <a:spAutoFit/>
          </a:bodyPr>
          <a:lstStyle/>
          <a:p>
            <a:r>
              <a:rPr lang="ar-SA" sz="3600" b="1" dirty="0" smtClean="0">
                <a:solidFill>
                  <a:srgbClr val="FFFF00"/>
                </a:solidFill>
              </a:rPr>
              <a:t>النورات المختلطة ”الخاصة“</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strVal val="#ppt_w*2.5"/>
                                          </p:val>
                                        </p:tav>
                                        <p:tav tm="100000">
                                          <p:val>
                                            <p:strVal val="#ppt_w"/>
                                          </p:val>
                                        </p:tav>
                                      </p:tavLst>
                                    </p:anim>
                                    <p:anim calcmode="lin" valueType="num">
                                      <p:cBhvr>
                                        <p:cTn id="16" dur="500" fill="hold"/>
                                        <p:tgtEl>
                                          <p:spTgt spid="3"/>
                                        </p:tgtEl>
                                        <p:attrNameLst>
                                          <p:attrName>ppt_h</p:attrName>
                                        </p:attrNameLst>
                                      </p:cBhvr>
                                      <p:tavLst>
                                        <p:tav tm="0">
                                          <p:val>
                                            <p:strVal val="#ppt_h*0.01"/>
                                          </p:val>
                                        </p:tav>
                                        <p:tav tm="100000">
                                          <p:val>
                                            <p:strVal val="#ppt_h"/>
                                          </p:val>
                                        </p:tav>
                                      </p:tavLst>
                                    </p:anim>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ppt_h+1"/>
                                          </p:val>
                                        </p:tav>
                                        <p:tav tm="100000">
                                          <p:val>
                                            <p:strVal val="#ppt_y"/>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73730"/>
                                        </p:tgtEl>
                                        <p:attrNameLst>
                                          <p:attrName>style.visibility</p:attrName>
                                        </p:attrNameLst>
                                      </p:cBhvr>
                                      <p:to>
                                        <p:strVal val="visible"/>
                                      </p:to>
                                    </p:set>
                                    <p:animEffect transition="in" filter="fade">
                                      <p:cBhvr>
                                        <p:cTn id="24" dur="1000"/>
                                        <p:tgtEl>
                                          <p:spTgt spid="73730"/>
                                        </p:tgtEl>
                                      </p:cBhvr>
                                    </p:animEffect>
                                    <p:anim calcmode="lin" valueType="num">
                                      <p:cBhvr>
                                        <p:cTn id="25" dur="1000" fill="hold"/>
                                        <p:tgtEl>
                                          <p:spTgt spid="73730"/>
                                        </p:tgtEl>
                                        <p:attrNameLst>
                                          <p:attrName>ppt_x</p:attrName>
                                        </p:attrNameLst>
                                      </p:cBhvr>
                                      <p:tavLst>
                                        <p:tav tm="0">
                                          <p:val>
                                            <p:strVal val="#ppt_x"/>
                                          </p:val>
                                        </p:tav>
                                        <p:tav tm="100000">
                                          <p:val>
                                            <p:strVal val="#ppt_x"/>
                                          </p:val>
                                        </p:tav>
                                      </p:tavLst>
                                    </p:anim>
                                    <p:anim calcmode="lin" valueType="num">
                                      <p:cBhvr>
                                        <p:cTn id="26" dur="900" decel="100000" fill="hold"/>
                                        <p:tgtEl>
                                          <p:spTgt spid="73730"/>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737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2" cstate="email"/>
          <a:srcRect/>
          <a:stretch>
            <a:fillRect/>
          </a:stretch>
        </p:blipFill>
        <p:spPr bwMode="auto">
          <a:xfrm>
            <a:off x="381000" y="3352800"/>
            <a:ext cx="8030318" cy="3131220"/>
          </a:xfrm>
          <a:prstGeom prst="rect">
            <a:avLst/>
          </a:prstGeom>
          <a:noFill/>
          <a:ln w="9525">
            <a:noFill/>
            <a:miter lim="800000"/>
            <a:headEnd/>
            <a:tailEnd/>
          </a:ln>
          <a:effectLst/>
        </p:spPr>
      </p:pic>
      <p:sp>
        <p:nvSpPr>
          <p:cNvPr id="3" name="TextBox 2"/>
          <p:cNvSpPr txBox="1"/>
          <p:nvPr/>
        </p:nvSpPr>
        <p:spPr>
          <a:xfrm>
            <a:off x="228600" y="304800"/>
            <a:ext cx="8534400" cy="2800767"/>
          </a:xfrm>
          <a:prstGeom prst="rect">
            <a:avLst/>
          </a:prstGeom>
          <a:noFill/>
        </p:spPr>
        <p:txBody>
          <a:bodyPr wrap="square" rtlCol="0">
            <a:spAutoFit/>
          </a:bodyPr>
          <a:lstStyle/>
          <a:p>
            <a:pPr algn="ctr"/>
            <a:r>
              <a:rPr lang="ar-SA" sz="3600" b="1" dirty="0" smtClean="0">
                <a:solidFill>
                  <a:srgbClr val="FFFF00"/>
                </a:solidFill>
              </a:rPr>
              <a:t>النورات المختلطة ”الخاصة“</a:t>
            </a:r>
          </a:p>
          <a:p>
            <a:pPr algn="just" rtl="1"/>
            <a:r>
              <a:rPr lang="ar-SA" dirty="0" smtClean="0">
                <a:solidFill>
                  <a:srgbClr val="C00000"/>
                </a:solidFill>
              </a:rPr>
              <a:t>2- النور التينية </a:t>
            </a:r>
            <a:r>
              <a:rPr lang="en-US" dirty="0" err="1" smtClean="0">
                <a:solidFill>
                  <a:srgbClr val="C00000"/>
                </a:solidFill>
              </a:rPr>
              <a:t>Hypanthodium</a:t>
            </a:r>
            <a:r>
              <a:rPr lang="ar-SA" dirty="0" smtClean="0">
                <a:solidFill>
                  <a:srgbClr val="C00000"/>
                </a:solidFill>
              </a:rPr>
              <a:t>:</a:t>
            </a:r>
          </a:p>
          <a:p>
            <a:pPr algn="just" rtl="1"/>
            <a:r>
              <a:rPr lang="ar-SA" dirty="0" smtClean="0"/>
              <a:t>يكون فيها المحور متشحم ويكون شكل دورقي مجوف حيث يفتح التجويف للخارج في فتحة خاصة وتوجد في مدخلها الأزهار المذكرة اما المؤنثة فتوجد في قاعدة التجويف. والأزهار عموماً سواء مذكرة أو مؤنثة فهي جالسة. </a:t>
            </a:r>
          </a:p>
          <a:p>
            <a:pPr algn="just" rtl="1"/>
            <a:r>
              <a:rPr lang="ar-SA" dirty="0" smtClean="0"/>
              <a:t>مثال: </a:t>
            </a:r>
            <a:r>
              <a:rPr lang="ar-SA" dirty="0" smtClean="0">
                <a:solidFill>
                  <a:srgbClr val="FF0000"/>
                </a:solidFill>
              </a:rPr>
              <a:t>التين والجميز.</a:t>
            </a:r>
          </a:p>
          <a:p>
            <a:pPr algn="r" rtl="1"/>
            <a:endParaRPr lang="en-US" sz="2000"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8" presetClass="entr" presetSubtype="0" accel="10000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7"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0" dur="500"/>
                                        <p:tgtEl>
                                          <p:spTgt spid="3">
                                            <p:txEl>
                                              <p:pRg st="1" end="1"/>
                                            </p:txEl>
                                          </p:spTgt>
                                        </p:tgtEl>
                                      </p:cBhvr>
                                    </p:animEffect>
                                  </p:childTnLst>
                                </p:cTn>
                              </p:par>
                              <p:par>
                                <p:cTn id="21" presetID="58" presetClass="entr" presetSubtype="0" accel="10000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24"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27" dur="500"/>
                                        <p:tgtEl>
                                          <p:spTgt spid="3">
                                            <p:txEl>
                                              <p:pRg st="2" end="2"/>
                                            </p:txEl>
                                          </p:spTgt>
                                        </p:tgtEl>
                                      </p:cBhvr>
                                    </p:animEffect>
                                  </p:childTnLst>
                                </p:cTn>
                              </p:par>
                              <p:par>
                                <p:cTn id="28" presetID="58" presetClass="entr" presetSubtype="0" accel="100000"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500" fill="hold"/>
                                        <p:tgtEl>
                                          <p:spTgt spid="3">
                                            <p:txEl>
                                              <p:pRg st="3" end="3"/>
                                            </p:txEl>
                                          </p:spTgt>
                                        </p:tgtEl>
                                        <p:attrNameLst>
                                          <p:attrName>ppt_w</p:attrName>
                                        </p:attrNameLst>
                                      </p:cBhvr>
                                      <p:tavLst>
                                        <p:tav tm="0">
                                          <p:val>
                                            <p:strVal val="#ppt_w*2.5"/>
                                          </p:val>
                                        </p:tav>
                                        <p:tav tm="100000">
                                          <p:val>
                                            <p:strVal val="#ppt_w"/>
                                          </p:val>
                                        </p:tav>
                                      </p:tavLst>
                                    </p:anim>
                                    <p:anim calcmode="lin" valueType="num">
                                      <p:cBhvr>
                                        <p:cTn id="31" dur="500" fill="hold"/>
                                        <p:tgtEl>
                                          <p:spTgt spid="3">
                                            <p:txEl>
                                              <p:pRg st="3" end="3"/>
                                            </p:txEl>
                                          </p:spTgt>
                                        </p:tgtEl>
                                        <p:attrNameLst>
                                          <p:attrName>ppt_h</p:attrName>
                                        </p:attrNameLst>
                                      </p:cBhvr>
                                      <p:tavLst>
                                        <p:tav tm="0">
                                          <p:val>
                                            <p:strVal val="#ppt_h*0.01"/>
                                          </p:val>
                                        </p:tav>
                                        <p:tav tm="100000">
                                          <p:val>
                                            <p:strVal val="#ppt_h"/>
                                          </p:val>
                                        </p:tav>
                                      </p:tavLst>
                                    </p:anim>
                                    <p:anim calcmode="lin" valueType="num">
                                      <p:cBhvr>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500" fill="hold"/>
                                        <p:tgtEl>
                                          <p:spTgt spid="3">
                                            <p:txEl>
                                              <p:pRg st="3" end="3"/>
                                            </p:txEl>
                                          </p:spTgt>
                                        </p:tgtEl>
                                        <p:attrNameLst>
                                          <p:attrName>ppt_y</p:attrName>
                                        </p:attrNameLst>
                                      </p:cBhvr>
                                      <p:tavLst>
                                        <p:tav tm="0">
                                          <p:val>
                                            <p:strVal val="#ppt_h+1"/>
                                          </p:val>
                                        </p:tav>
                                        <p:tav tm="100000">
                                          <p:val>
                                            <p:strVal val="#ppt_y"/>
                                          </p:val>
                                        </p:tav>
                                      </p:tavLst>
                                    </p:anim>
                                    <p:animEffect transition="in" filter="fade">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4" presetClass="entr" presetSubtype="0" accel="100000" fill="hold" nodeType="clickEffect">
                                  <p:stCondLst>
                                    <p:cond delay="0"/>
                                  </p:stCondLst>
                                  <p:childTnLst>
                                    <p:set>
                                      <p:cBhvr>
                                        <p:cTn id="38" dur="1" fill="hold">
                                          <p:stCondLst>
                                            <p:cond delay="0"/>
                                          </p:stCondLst>
                                        </p:cTn>
                                        <p:tgtEl>
                                          <p:spTgt spid="74754"/>
                                        </p:tgtEl>
                                        <p:attrNameLst>
                                          <p:attrName>style.visibility</p:attrName>
                                        </p:attrNameLst>
                                      </p:cBhvr>
                                      <p:to>
                                        <p:strVal val="visible"/>
                                      </p:to>
                                    </p:set>
                                    <p:anim calcmode="lin" valueType="num">
                                      <p:cBhvr>
                                        <p:cTn id="39" dur="500" fill="hold"/>
                                        <p:tgtEl>
                                          <p:spTgt spid="74754"/>
                                        </p:tgtEl>
                                        <p:attrNameLst>
                                          <p:attrName>ppt_w</p:attrName>
                                        </p:attrNameLst>
                                      </p:cBhvr>
                                      <p:tavLst>
                                        <p:tav tm="0">
                                          <p:val>
                                            <p:strVal val="#ppt_w*0.05"/>
                                          </p:val>
                                        </p:tav>
                                        <p:tav tm="100000">
                                          <p:val>
                                            <p:strVal val="#ppt_w"/>
                                          </p:val>
                                        </p:tav>
                                      </p:tavLst>
                                    </p:anim>
                                    <p:anim calcmode="lin" valueType="num">
                                      <p:cBhvr>
                                        <p:cTn id="40" dur="500" fill="hold"/>
                                        <p:tgtEl>
                                          <p:spTgt spid="74754"/>
                                        </p:tgtEl>
                                        <p:attrNameLst>
                                          <p:attrName>ppt_h</p:attrName>
                                        </p:attrNameLst>
                                      </p:cBhvr>
                                      <p:tavLst>
                                        <p:tav tm="0">
                                          <p:val>
                                            <p:strVal val="#ppt_h"/>
                                          </p:val>
                                        </p:tav>
                                        <p:tav tm="100000">
                                          <p:val>
                                            <p:strVal val="#ppt_h"/>
                                          </p:val>
                                        </p:tav>
                                      </p:tavLst>
                                    </p:anim>
                                    <p:anim calcmode="lin" valueType="num">
                                      <p:cBhvr>
                                        <p:cTn id="41" dur="500" fill="hold"/>
                                        <p:tgtEl>
                                          <p:spTgt spid="74754"/>
                                        </p:tgtEl>
                                        <p:attrNameLst>
                                          <p:attrName>ppt_x</p:attrName>
                                        </p:attrNameLst>
                                      </p:cBhvr>
                                      <p:tavLst>
                                        <p:tav tm="0">
                                          <p:val>
                                            <p:strVal val="#ppt_x-.2"/>
                                          </p:val>
                                        </p:tav>
                                        <p:tav tm="100000">
                                          <p:val>
                                            <p:strVal val="#ppt_x"/>
                                          </p:val>
                                        </p:tav>
                                      </p:tavLst>
                                    </p:anim>
                                    <p:anim calcmode="lin" valueType="num">
                                      <p:cBhvr>
                                        <p:cTn id="42" dur="500" fill="hold"/>
                                        <p:tgtEl>
                                          <p:spTgt spid="74754"/>
                                        </p:tgtEl>
                                        <p:attrNameLst>
                                          <p:attrName>ppt_y</p:attrName>
                                        </p:attrNameLst>
                                      </p:cBhvr>
                                      <p:tavLst>
                                        <p:tav tm="0">
                                          <p:val>
                                            <p:strVal val="#ppt_y"/>
                                          </p:val>
                                        </p:tav>
                                        <p:tav tm="100000">
                                          <p:val>
                                            <p:strVal val="#ppt_y"/>
                                          </p:val>
                                        </p:tav>
                                      </p:tavLst>
                                    </p:anim>
                                    <p:animEffect transition="in" filter="fade">
                                      <p:cBhvr>
                                        <p:cTn id="43" dur="5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cstate="email"/>
          <a:srcRect/>
          <a:stretch>
            <a:fillRect/>
          </a:stretch>
        </p:blipFill>
        <p:spPr bwMode="auto">
          <a:xfrm>
            <a:off x="838200" y="3352800"/>
            <a:ext cx="7756287" cy="3259145"/>
          </a:xfrm>
          <a:prstGeom prst="rect">
            <a:avLst/>
          </a:prstGeom>
          <a:noFill/>
          <a:ln w="9525">
            <a:noFill/>
            <a:miter lim="800000"/>
            <a:headEnd/>
            <a:tailEnd/>
          </a:ln>
          <a:effectLst/>
        </p:spPr>
      </p:pic>
      <p:sp>
        <p:nvSpPr>
          <p:cNvPr id="3" name="TextBox 2"/>
          <p:cNvSpPr txBox="1"/>
          <p:nvPr/>
        </p:nvSpPr>
        <p:spPr>
          <a:xfrm>
            <a:off x="304800" y="228600"/>
            <a:ext cx="8382000" cy="3170099"/>
          </a:xfrm>
          <a:prstGeom prst="rect">
            <a:avLst/>
          </a:prstGeom>
          <a:noFill/>
        </p:spPr>
        <p:txBody>
          <a:bodyPr wrap="square" rtlCol="0">
            <a:spAutoFit/>
          </a:bodyPr>
          <a:lstStyle/>
          <a:p>
            <a:pPr algn="ctr"/>
            <a:r>
              <a:rPr lang="ar-SA" sz="3600" b="1" dirty="0" smtClean="0">
                <a:solidFill>
                  <a:srgbClr val="FFFF00"/>
                </a:solidFill>
              </a:rPr>
              <a:t>النورات المختلطة ”الخاصة“</a:t>
            </a:r>
          </a:p>
          <a:p>
            <a:pPr algn="just" rtl="1"/>
            <a:r>
              <a:rPr lang="ar-SA" dirty="0" smtClean="0">
                <a:solidFill>
                  <a:srgbClr val="C00000"/>
                </a:solidFill>
              </a:rPr>
              <a:t>3- النورة المحيطية </a:t>
            </a:r>
            <a:r>
              <a:rPr lang="en-US" dirty="0" err="1" smtClean="0">
                <a:solidFill>
                  <a:srgbClr val="C00000"/>
                </a:solidFill>
              </a:rPr>
              <a:t>Verticillate</a:t>
            </a:r>
            <a:r>
              <a:rPr lang="en-US" dirty="0" smtClean="0">
                <a:solidFill>
                  <a:srgbClr val="C00000"/>
                </a:solidFill>
              </a:rPr>
              <a:t> </a:t>
            </a:r>
            <a:endParaRPr lang="ar-SA" dirty="0" smtClean="0">
              <a:solidFill>
                <a:srgbClr val="C00000"/>
              </a:solidFill>
            </a:endParaRPr>
          </a:p>
          <a:p>
            <a:pPr algn="just" rtl="1"/>
            <a:r>
              <a:rPr lang="ar-SA" dirty="0" smtClean="0"/>
              <a:t>هي تميز نباتات الفصيلة الشفوية وفيها تخرج الأزهار في مجاميع من إبط قنابات توجد متقابلة على محو رالنورة وكل مجموعة من الأزهار تمثل نورة محدودة ثنائية الشعبة ، وتنتهي هذه النورة إلى نور محدودة وحيدة الشعب وتعرف هذه النور أيضاً ( النورة المختلطة). </a:t>
            </a:r>
          </a:p>
          <a:p>
            <a:pPr algn="just" rtl="1"/>
            <a:r>
              <a:rPr lang="ar-SA" dirty="0" smtClean="0"/>
              <a:t>مثال : </a:t>
            </a:r>
            <a:r>
              <a:rPr lang="ar-SA" dirty="0" smtClean="0">
                <a:solidFill>
                  <a:srgbClr val="FF0000"/>
                </a:solidFill>
              </a:rPr>
              <a:t>الفصيلة الشفوية - الريحان</a:t>
            </a:r>
          </a:p>
          <a:p>
            <a:pPr algn="r" rtl="1"/>
            <a:endParaRPr lang="en-US" sz="2000"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p:cTn id="7" dur="1000" fill="hold"/>
                                        <p:tgtEl>
                                          <p:spTgt spid="75778"/>
                                        </p:tgtEl>
                                        <p:attrNameLst>
                                          <p:attrName>ppt_x</p:attrName>
                                        </p:attrNameLst>
                                      </p:cBhvr>
                                      <p:tavLst>
                                        <p:tav tm="0">
                                          <p:val>
                                            <p:strVal val="#ppt_x-.2"/>
                                          </p:val>
                                        </p:tav>
                                        <p:tav tm="100000">
                                          <p:val>
                                            <p:strVal val="#ppt_x"/>
                                          </p:val>
                                        </p:tav>
                                      </p:tavLst>
                                    </p:anim>
                                    <p:anim calcmode="lin" valueType="num">
                                      <p:cBhvr>
                                        <p:cTn id="8" dur="1000" fill="hold"/>
                                        <p:tgtEl>
                                          <p:spTgt spid="75778"/>
                                        </p:tgtEl>
                                        <p:attrNameLst>
                                          <p:attrName>ppt_y</p:attrName>
                                        </p:attrNameLst>
                                      </p:cBhvr>
                                      <p:tavLst>
                                        <p:tav tm="0">
                                          <p:val>
                                            <p:strVal val="#ppt_y"/>
                                          </p:val>
                                        </p:tav>
                                        <p:tav tm="100000">
                                          <p:val>
                                            <p:strVal val="#ppt_y"/>
                                          </p:val>
                                        </p:tav>
                                      </p:tavLst>
                                    </p:anim>
                                    <p:animEffect transition="in" filter="wipe(right)" prLst="gradientSize: 0.1">
                                      <p:cBhvr>
                                        <p:cTn id="9" dur="10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2" cstate="email"/>
          <a:srcRect/>
          <a:stretch>
            <a:fillRect/>
          </a:stretch>
        </p:blipFill>
        <p:spPr bwMode="auto">
          <a:xfrm>
            <a:off x="762000" y="3262968"/>
            <a:ext cx="7391400" cy="3595032"/>
          </a:xfrm>
          <a:prstGeom prst="rect">
            <a:avLst/>
          </a:prstGeom>
          <a:noFill/>
          <a:ln w="9525">
            <a:noFill/>
            <a:miter lim="800000"/>
            <a:headEnd/>
            <a:tailEnd/>
          </a:ln>
          <a:effectLst/>
        </p:spPr>
      </p:pic>
      <p:sp>
        <p:nvSpPr>
          <p:cNvPr id="3" name="TextBox 2"/>
          <p:cNvSpPr txBox="1"/>
          <p:nvPr/>
        </p:nvSpPr>
        <p:spPr>
          <a:xfrm>
            <a:off x="228600" y="228600"/>
            <a:ext cx="8610600" cy="3170099"/>
          </a:xfrm>
          <a:prstGeom prst="rect">
            <a:avLst/>
          </a:prstGeom>
          <a:noFill/>
        </p:spPr>
        <p:txBody>
          <a:bodyPr wrap="square" rtlCol="0">
            <a:spAutoFit/>
          </a:bodyPr>
          <a:lstStyle/>
          <a:p>
            <a:pPr algn="ctr"/>
            <a:r>
              <a:rPr lang="ar-SA" sz="3600" b="1" dirty="0" smtClean="0">
                <a:solidFill>
                  <a:srgbClr val="FFFF00"/>
                </a:solidFill>
              </a:rPr>
              <a:t>النورات المختلطة ”الخاصة“</a:t>
            </a:r>
          </a:p>
          <a:p>
            <a:pPr algn="just" rtl="1"/>
            <a:r>
              <a:rPr lang="ar-SA" dirty="0" smtClean="0">
                <a:solidFill>
                  <a:srgbClr val="C00000"/>
                </a:solidFill>
              </a:rPr>
              <a:t>4- النورة الكأسية </a:t>
            </a:r>
            <a:r>
              <a:rPr lang="en-US" dirty="0" err="1" smtClean="0">
                <a:solidFill>
                  <a:srgbClr val="FFC000"/>
                </a:solidFill>
              </a:rPr>
              <a:t>cyathium</a:t>
            </a:r>
            <a:r>
              <a:rPr lang="en-US" dirty="0" smtClean="0">
                <a:solidFill>
                  <a:srgbClr val="C00000"/>
                </a:solidFill>
              </a:rPr>
              <a:t> </a:t>
            </a:r>
            <a:r>
              <a:rPr lang="ar-SA" dirty="0" smtClean="0">
                <a:solidFill>
                  <a:srgbClr val="C00000"/>
                </a:solidFill>
              </a:rPr>
              <a:t>:</a:t>
            </a:r>
          </a:p>
          <a:p>
            <a:pPr algn="just" rtl="1"/>
            <a:r>
              <a:rPr lang="ar-SA" dirty="0" smtClean="0"/>
              <a:t>تتكون من زهرة مؤنثة واحدة عارية ” لا تحتوي على كأس ولا تويج“ ومتاعها يتكون من 3 كرابل ملتحمة محاطة ب 5 أزهار مذكرة وكل زهرة تخرج من إبط قنابة، وتحيط هذه القنابات الخمس بالأزهار المذكرة والمؤنثة مكونة ما يشبه الكأس ، وتتبادل القنابات مع 5 غدد رحيقية هلالية الشكل.</a:t>
            </a:r>
          </a:p>
          <a:p>
            <a:pPr algn="just" rtl="1"/>
            <a:r>
              <a:rPr lang="ar-SA" dirty="0" smtClean="0"/>
              <a:t>مثال : </a:t>
            </a:r>
            <a:r>
              <a:rPr lang="ar-SA" dirty="0" smtClean="0">
                <a:solidFill>
                  <a:srgbClr val="FF0000"/>
                </a:solidFill>
              </a:rPr>
              <a:t>أم لبن.</a:t>
            </a:r>
          </a:p>
          <a:p>
            <a:pPr algn="r" rtl="1"/>
            <a:endParaRPr lang="en-US" sz="2000"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p:cTn id="7" dur="1000" fill="hold"/>
                                        <p:tgtEl>
                                          <p:spTgt spid="76802"/>
                                        </p:tgtEl>
                                        <p:attrNameLst>
                                          <p:attrName>ppt_w</p:attrName>
                                        </p:attrNameLst>
                                      </p:cBhvr>
                                      <p:tavLst>
                                        <p:tav tm="0">
                                          <p:val>
                                            <p:fltVal val="0"/>
                                          </p:val>
                                        </p:tav>
                                        <p:tav tm="100000">
                                          <p:val>
                                            <p:strVal val="#ppt_w"/>
                                          </p:val>
                                        </p:tav>
                                      </p:tavLst>
                                    </p:anim>
                                    <p:anim calcmode="lin" valueType="num">
                                      <p:cBhvr>
                                        <p:cTn id="8" dur="1000" fill="hold"/>
                                        <p:tgtEl>
                                          <p:spTgt spid="76802"/>
                                        </p:tgtEl>
                                        <p:attrNameLst>
                                          <p:attrName>ppt_h</p:attrName>
                                        </p:attrNameLst>
                                      </p:cBhvr>
                                      <p:tavLst>
                                        <p:tav tm="0">
                                          <p:val>
                                            <p:fltVal val="0"/>
                                          </p:val>
                                        </p:tav>
                                        <p:tav tm="100000">
                                          <p:val>
                                            <p:strVal val="#ppt_h"/>
                                          </p:val>
                                        </p:tav>
                                      </p:tavLst>
                                    </p:anim>
                                    <p:anim calcmode="lin" valueType="num">
                                      <p:cBhvr>
                                        <p:cTn id="9" dur="1000" fill="hold"/>
                                        <p:tgtEl>
                                          <p:spTgt spid="7680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680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080375" cy="1143000"/>
          </a:xfrm>
        </p:spPr>
        <p:txBody>
          <a:bodyPr/>
          <a:lstStyle/>
          <a:p>
            <a:pPr algn="ctr" rtl="1"/>
            <a:r>
              <a:rPr lang="ar-SA" dirty="0" smtClean="0">
                <a:solidFill>
                  <a:srgbClr val="FFFF00"/>
                </a:solidFill>
              </a:rPr>
              <a:t>الوضع المشيمي </a:t>
            </a:r>
            <a:r>
              <a:rPr lang="en-US" dirty="0" err="1" smtClean="0">
                <a:solidFill>
                  <a:srgbClr val="FFFF00"/>
                </a:solidFill>
              </a:rPr>
              <a:t>placentation</a:t>
            </a:r>
            <a:r>
              <a:rPr lang="ar-SA" dirty="0" smtClean="0">
                <a:solidFill>
                  <a:srgbClr val="FFFF00"/>
                </a:solidFill>
              </a:rPr>
              <a:t>:</a:t>
            </a:r>
            <a:endParaRPr lang="en-US" dirty="0">
              <a:solidFill>
                <a:srgbClr val="FFFF00"/>
              </a:solidFill>
            </a:endParaRPr>
          </a:p>
        </p:txBody>
      </p:sp>
      <p:sp>
        <p:nvSpPr>
          <p:cNvPr id="3" name="Content Placeholder 2"/>
          <p:cNvSpPr>
            <a:spLocks noGrp="1"/>
          </p:cNvSpPr>
          <p:nvPr>
            <p:ph idx="1"/>
          </p:nvPr>
        </p:nvSpPr>
        <p:spPr/>
        <p:txBody>
          <a:bodyPr/>
          <a:lstStyle/>
          <a:p>
            <a:pPr algn="just" rtl="1"/>
            <a:r>
              <a:rPr lang="ar-SA" dirty="0" smtClean="0"/>
              <a:t>تنشأ البويضة غالباً في النباتات الزهرية على موضع منتفخ في جدار المبيض وتسمى بالمشيمة </a:t>
            </a:r>
            <a:r>
              <a:rPr lang="en-US" dirty="0" err="1" smtClean="0">
                <a:solidFill>
                  <a:srgbClr val="FFC000"/>
                </a:solidFill>
              </a:rPr>
              <a:t>placentation</a:t>
            </a:r>
            <a:r>
              <a:rPr lang="en-US" dirty="0" smtClean="0"/>
              <a:t> </a:t>
            </a:r>
            <a:r>
              <a:rPr lang="ar-SA" dirty="0" smtClean="0"/>
              <a:t> اما الوضع المشيمي فيقصد به الوضع الذي تتخذه البويضات داخل المبيض  او الوضع الذي تتخذه البويضات على الكربلة  , المشيمة هي تضخم من الكربلة " الورقة البوغية " أو عبارة عن نتوء متضخم ويحمل البويضة .</a:t>
            </a:r>
            <a:endParaRPr lang="en-US" dirty="0" smtClean="0"/>
          </a:p>
          <a:p>
            <a:endParaRPr lang="en-US"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email"/>
          <a:srcRect/>
          <a:stretch>
            <a:fillRect/>
          </a:stretch>
        </p:blipFill>
        <p:spPr bwMode="auto">
          <a:xfrm>
            <a:off x="381000" y="533400"/>
            <a:ext cx="8359746" cy="5791200"/>
          </a:xfrm>
          <a:prstGeom prst="rect">
            <a:avLst/>
          </a:prstGeom>
          <a:noFill/>
          <a:ln w="9525">
            <a:noFill/>
            <a:miter lim="800000"/>
            <a:headEnd/>
            <a:tailEnd/>
          </a:ln>
          <a:effectLst/>
        </p:spPr>
      </p:pic>
    </p:spTree>
  </p:cSld>
  <p:clrMapOvr>
    <a:masterClrMapping/>
  </p:clrMapOvr>
  <p:transition>
    <p:wipe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533400"/>
            <a:ext cx="7772400" cy="3505200"/>
          </a:xfrm>
        </p:spPr>
        <p:txBody>
          <a:bodyPr/>
          <a:lstStyle/>
          <a:p>
            <a:pPr lvl="0" algn="just" rtl="1"/>
            <a:r>
              <a:rPr lang="ar-SA" dirty="0" smtClean="0">
                <a:solidFill>
                  <a:srgbClr val="FFC000"/>
                </a:solidFill>
              </a:rPr>
              <a:t>المشيمة الحافية </a:t>
            </a:r>
            <a:r>
              <a:rPr lang="en-US" dirty="0" smtClean="0">
                <a:solidFill>
                  <a:srgbClr val="FFC000"/>
                </a:solidFill>
              </a:rPr>
              <a:t>Marginal </a:t>
            </a:r>
          </a:p>
          <a:p>
            <a:pPr algn="just" rtl="1"/>
            <a:r>
              <a:rPr lang="ar-SA" dirty="0" smtClean="0"/>
              <a:t>تكون فيه البويضات مرتصة على حواف الكربلة ”الورقة البوغية" بعد التحامها والتفافها. ويتكون المبيض في هذا الوضع من كربلة واحدة والبويضات تكون مرتصة وتخرج من مكان التفاف والتحام حافتي الورقة وهو المعروف بالتدريز البطني </a:t>
            </a:r>
            <a:r>
              <a:rPr lang="en-US" dirty="0" smtClean="0">
                <a:solidFill>
                  <a:srgbClr val="FF0000"/>
                </a:solidFill>
              </a:rPr>
              <a:t>ventral</a:t>
            </a:r>
            <a:r>
              <a:rPr lang="en-US" dirty="0" smtClean="0"/>
              <a:t> </a:t>
            </a:r>
            <a:r>
              <a:rPr lang="en-US" dirty="0" smtClean="0">
                <a:solidFill>
                  <a:srgbClr val="FF0000"/>
                </a:solidFill>
              </a:rPr>
              <a:t>suture</a:t>
            </a:r>
            <a:r>
              <a:rPr lang="ar-SA" dirty="0" smtClean="0"/>
              <a:t>. كما هو الحال في العائلة البقولية الفاصوليا .</a:t>
            </a:r>
            <a:endParaRPr lang="en-US" dirty="0" smtClean="0"/>
          </a:p>
        </p:txBody>
      </p:sp>
      <p:pic>
        <p:nvPicPr>
          <p:cNvPr id="4" name="عنصر نائب للمحتوى 3" descr="http://www.floranordica.org/info/termlistfiler/termbilder/placentation.gif"/>
          <p:cNvPicPr>
            <a:picLocks/>
          </p:cNvPicPr>
          <p:nvPr/>
        </p:nvPicPr>
        <p:blipFill>
          <a:blip r:embed="rId2" cstate="email"/>
          <a:srcRect l="53356" t="39437" b="30985"/>
          <a:stretch>
            <a:fillRect/>
          </a:stretch>
        </p:blipFill>
        <p:spPr bwMode="auto">
          <a:xfrm>
            <a:off x="1905000" y="4114800"/>
            <a:ext cx="5290576" cy="253841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ppt_x</p:attrName>
                                        </p:attrNameLst>
                                      </p:cBhvr>
                                      <p:tavLst>
                                        <p:tav tm="0">
                                          <p:val>
                                            <p:strVal val="#ppt_x-.2"/>
                                          </p:val>
                                        </p:tav>
                                        <p:tav tm="100000">
                                          <p:val>
                                            <p:strVal val="#ppt_x"/>
                                          </p:val>
                                        </p:tav>
                                      </p:tavLst>
                                    </p:anim>
                                    <p:anim calcmode="lin" valueType="num">
                                      <p:cBhvr>
                                        <p:cTn id="2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533400"/>
            <a:ext cx="7772400" cy="3581400"/>
          </a:xfrm>
        </p:spPr>
        <p:txBody>
          <a:bodyPr/>
          <a:lstStyle/>
          <a:p>
            <a:pPr lvl="0" algn="just" rtl="1"/>
            <a:r>
              <a:rPr lang="ar-SA" dirty="0" smtClean="0">
                <a:solidFill>
                  <a:srgbClr val="FFC000"/>
                </a:solidFill>
              </a:rPr>
              <a:t>الوضع الجداري </a:t>
            </a:r>
            <a:r>
              <a:rPr lang="en-US" dirty="0" smtClean="0">
                <a:solidFill>
                  <a:srgbClr val="FFC000"/>
                </a:solidFill>
              </a:rPr>
              <a:t>parietal</a:t>
            </a:r>
          </a:p>
          <a:p>
            <a:pPr algn="just" rtl="1"/>
            <a:r>
              <a:rPr lang="ar-SA" dirty="0" smtClean="0"/>
              <a:t>فيه يتكون المبيض من أكثر من كربلة حيث يأخذ شكل ثلاث كرابل التفت حوافها مع بعضها والتحمت وتجمعت البويضات عليها حيث تكون هذه الحواف مبيض به حجرة واحدة وتخرج البويضات من مكان تلاصق حواف الكرابل ، ويكون عدد صفوف المشايم مساوياً لعدد الكرابل ، وذلك كما في أزهار العائلة الصليبية.</a:t>
            </a:r>
            <a:endParaRPr lang="en-US" dirty="0" smtClean="0"/>
          </a:p>
          <a:p>
            <a:pPr>
              <a:buNone/>
            </a:pPr>
            <a:endParaRPr lang="en-US" dirty="0"/>
          </a:p>
        </p:txBody>
      </p:sp>
      <p:pic>
        <p:nvPicPr>
          <p:cNvPr id="4" name="عنصر نائب للمحتوى 3" descr="http://www.floranordica.org/info/termlistfiler/termbilder/placentation.gif"/>
          <p:cNvPicPr>
            <a:picLocks/>
          </p:cNvPicPr>
          <p:nvPr/>
        </p:nvPicPr>
        <p:blipFill>
          <a:blip r:embed="rId2" cstate="email"/>
          <a:srcRect t="39437" r="54218" b="29577"/>
          <a:stretch>
            <a:fillRect/>
          </a:stretch>
        </p:blipFill>
        <p:spPr bwMode="auto">
          <a:xfrm>
            <a:off x="2286000" y="4114800"/>
            <a:ext cx="4419600" cy="23622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457200"/>
            <a:ext cx="7772400" cy="3657600"/>
          </a:xfrm>
        </p:spPr>
        <p:txBody>
          <a:bodyPr/>
          <a:lstStyle/>
          <a:p>
            <a:pPr lvl="0" algn="just" rtl="1"/>
            <a:r>
              <a:rPr lang="ar-SA" dirty="0" smtClean="0">
                <a:solidFill>
                  <a:srgbClr val="FFC000"/>
                </a:solidFill>
              </a:rPr>
              <a:t>الوضع المركزي </a:t>
            </a:r>
            <a:r>
              <a:rPr lang="en-US" dirty="0" smtClean="0">
                <a:solidFill>
                  <a:srgbClr val="FFC000"/>
                </a:solidFill>
              </a:rPr>
              <a:t> central</a:t>
            </a:r>
          </a:p>
          <a:p>
            <a:pPr algn="just" rtl="1"/>
            <a:r>
              <a:rPr lang="ar-SA" dirty="0" smtClean="0"/>
              <a:t>فيه يتكون المبيض من أكثر من كربلة واحدة حيث التحمت جدر الكرابل وتلاصقت مع بعضها والتقت في نقطة واحدة أو مركز واحد هو مركز المبيض وبذلك يكون المبيض مقسم إلى غرف عددها يساوي عدد الكرابل ، وتخرج أو تنشأ البويضات من مكان تلاصق حواف الكرابل في المركز كما في ازهار العائلة الزنبقة. والقرنقل والطماطم.</a:t>
            </a:r>
            <a:endParaRPr lang="en-US" dirty="0" smtClean="0"/>
          </a:p>
          <a:p>
            <a:endParaRPr lang="en-US" dirty="0"/>
          </a:p>
        </p:txBody>
      </p:sp>
      <p:pic>
        <p:nvPicPr>
          <p:cNvPr id="4" name="عنصر نائب للمحتوى 3" descr="http://www.floranordica.org/info/termlistfiler/termbilder/placentation.gif"/>
          <p:cNvPicPr>
            <a:picLocks/>
          </p:cNvPicPr>
          <p:nvPr/>
        </p:nvPicPr>
        <p:blipFill>
          <a:blip r:embed="rId2" cstate="email"/>
          <a:srcRect l="47297" b="60563"/>
          <a:stretch>
            <a:fillRect/>
          </a:stretch>
        </p:blipFill>
        <p:spPr bwMode="auto">
          <a:xfrm>
            <a:off x="609600" y="4191000"/>
            <a:ext cx="4343400" cy="22860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8" presetClass="entr" presetSubtype="0" accel="10000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7"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8" presetClass="entr" presetSubtype="0" accel="10000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strVal val="#ppt_w*2.5"/>
                                          </p:val>
                                        </p:tav>
                                        <p:tav tm="100000">
                                          <p:val>
                                            <p:strVal val="#ppt_w"/>
                                          </p:val>
                                        </p:tav>
                                      </p:tavLst>
                                    </p:anim>
                                    <p:anim calcmode="lin" valueType="num">
                                      <p:cBhvr>
                                        <p:cTn id="26" dur="500" fill="hold"/>
                                        <p:tgtEl>
                                          <p:spTgt spid="4"/>
                                        </p:tgtEl>
                                        <p:attrNameLst>
                                          <p:attrName>ppt_h</p:attrName>
                                        </p:attrNameLst>
                                      </p:cBhvr>
                                      <p:tavLst>
                                        <p:tav tm="0">
                                          <p:val>
                                            <p:strVal val="#ppt_h*0.01"/>
                                          </p:val>
                                        </p:tav>
                                        <p:tav tm="100000">
                                          <p:val>
                                            <p:strVal val="#ppt_h"/>
                                          </p:val>
                                        </p:tav>
                                      </p:tavLst>
                                    </p:anim>
                                    <p:anim calcmode="lin" valueType="num">
                                      <p:cBhvr>
                                        <p:cTn id="27" dur="500" fill="hold"/>
                                        <p:tgtEl>
                                          <p:spTgt spid="4"/>
                                        </p:tgtEl>
                                        <p:attrNameLst>
                                          <p:attrName>ppt_x</p:attrName>
                                        </p:attrNameLst>
                                      </p:cBhvr>
                                      <p:tavLst>
                                        <p:tav tm="0">
                                          <p:val>
                                            <p:strVal val="#ppt_x"/>
                                          </p:val>
                                        </p:tav>
                                        <p:tav tm="100000">
                                          <p:val>
                                            <p:strVal val="#ppt_x"/>
                                          </p:val>
                                        </p:tav>
                                      </p:tavLst>
                                    </p:anim>
                                    <p:anim calcmode="lin" valueType="num">
                                      <p:cBhvr>
                                        <p:cTn id="28" dur="500" fill="hold"/>
                                        <p:tgtEl>
                                          <p:spTgt spid="4"/>
                                        </p:tgtEl>
                                        <p:attrNameLst>
                                          <p:attrName>ppt_y</p:attrName>
                                        </p:attrNameLst>
                                      </p:cBhvr>
                                      <p:tavLst>
                                        <p:tav tm="0">
                                          <p:val>
                                            <p:strVal val="#ppt_h+1"/>
                                          </p:val>
                                        </p:tav>
                                        <p:tav tm="100000">
                                          <p:val>
                                            <p:strVal val="#ppt_y"/>
                                          </p:val>
                                        </p:tav>
                                      </p:tavLst>
                                    </p:anim>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اساسات تصنيف 4">
  <a:themeElements>
    <a:clrScheme name="Training 1">
      <a:dk1>
        <a:srgbClr val="000000"/>
      </a:dk1>
      <a:lt1>
        <a:srgbClr val="FFFFFF"/>
      </a:lt1>
      <a:dk2>
        <a:srgbClr val="0000FF"/>
      </a:dk2>
      <a:lt2>
        <a:srgbClr val="FFCC66"/>
      </a:lt2>
      <a:accent1>
        <a:srgbClr val="00CCFF"/>
      </a:accent1>
      <a:accent2>
        <a:srgbClr val="FFFF00"/>
      </a:accent2>
      <a:accent3>
        <a:srgbClr val="AAAAFF"/>
      </a:accent3>
      <a:accent4>
        <a:srgbClr val="DADADA"/>
      </a:accent4>
      <a:accent5>
        <a:srgbClr val="AAE2FF"/>
      </a:accent5>
      <a:accent6>
        <a:srgbClr val="E7E700"/>
      </a:accent6>
      <a:hlink>
        <a:srgbClr val="FF0033"/>
      </a:hlink>
      <a:folHlink>
        <a:srgbClr val="3366FF"/>
      </a:folHlink>
    </a:clrScheme>
    <a:fontScheme name="Training">
      <a:majorFont>
        <a:latin typeface="Arial"/>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charset="0"/>
            <a:cs typeface="Times New Roman"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charset="0"/>
            <a:cs typeface="Times New Roman" charset="0"/>
          </a:defRPr>
        </a:defPPr>
      </a:lstStyle>
    </a:lnDef>
  </a:objectDefaults>
  <a:extraClrSchemeLst>
    <a:extraClrScheme>
      <a:clrScheme name="Training 1">
        <a:dk1>
          <a:srgbClr val="000000"/>
        </a:dk1>
        <a:lt1>
          <a:srgbClr val="FFFFFF"/>
        </a:lt1>
        <a:dk2>
          <a:srgbClr val="0000FF"/>
        </a:dk2>
        <a:lt2>
          <a:srgbClr val="FFCC66"/>
        </a:lt2>
        <a:accent1>
          <a:srgbClr val="00CCFF"/>
        </a:accent1>
        <a:accent2>
          <a:srgbClr val="FFFF00"/>
        </a:accent2>
        <a:accent3>
          <a:srgbClr val="AAAAFF"/>
        </a:accent3>
        <a:accent4>
          <a:srgbClr val="DADADA"/>
        </a:accent4>
        <a:accent5>
          <a:srgbClr val="AAE2FF"/>
        </a:accent5>
        <a:accent6>
          <a:srgbClr val="E7E700"/>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Training 2">
        <a:dk1>
          <a:srgbClr val="000000"/>
        </a:dk1>
        <a:lt1>
          <a:srgbClr val="FFFFFF"/>
        </a:lt1>
        <a:dk2>
          <a:srgbClr val="000000"/>
        </a:dk2>
        <a:lt2>
          <a:srgbClr val="CCECFF"/>
        </a:lt2>
        <a:accent1>
          <a:srgbClr val="6699FF"/>
        </a:accent1>
        <a:accent2>
          <a:srgbClr val="00CCCC"/>
        </a:accent2>
        <a:accent3>
          <a:srgbClr val="FFFFFF"/>
        </a:accent3>
        <a:accent4>
          <a:srgbClr val="000000"/>
        </a:accent4>
        <a:accent5>
          <a:srgbClr val="B8CAFF"/>
        </a:accent5>
        <a:accent6>
          <a:srgbClr val="00B9B9"/>
        </a:accent6>
        <a:hlink>
          <a:srgbClr val="CC99FF"/>
        </a:hlink>
        <a:folHlink>
          <a:srgbClr val="66CCFF"/>
        </a:folHlink>
      </a:clrScheme>
      <a:clrMap bg1="lt1" tx1="dk1" bg2="lt2" tx2="dk2" accent1="accent1" accent2="accent2" accent3="accent3" accent4="accent4" accent5="accent5" accent6="accent6" hlink="hlink" folHlink="folHlink"/>
    </a:extraClrScheme>
    <a:extraClrScheme>
      <a:clrScheme name="Training 3">
        <a:dk1>
          <a:srgbClr val="000000"/>
        </a:dk1>
        <a:lt1>
          <a:srgbClr val="FFFFFF"/>
        </a:lt1>
        <a:dk2>
          <a:srgbClr val="000000"/>
        </a:dk2>
        <a:lt2>
          <a:srgbClr val="FFFFFF"/>
        </a:lt2>
        <a:accent1>
          <a:srgbClr val="CBCBCB"/>
        </a:accent1>
        <a:accent2>
          <a:srgbClr val="969696"/>
        </a:accent2>
        <a:accent3>
          <a:srgbClr val="FFFFFF"/>
        </a:accent3>
        <a:accent4>
          <a:srgbClr val="000000"/>
        </a:accent4>
        <a:accent5>
          <a:srgbClr val="E2E2E2"/>
        </a:accent5>
        <a:accent6>
          <a:srgbClr val="878787"/>
        </a:accent6>
        <a:hlink>
          <a:srgbClr val="5F5F5F"/>
        </a:hlink>
        <a:folHlink>
          <a:srgbClr val="EAEAEA"/>
        </a:folHlink>
      </a:clrScheme>
      <a:clrMap bg1="lt1" tx1="dk1" bg2="lt2" tx2="dk2" accent1="accent1" accent2="accent2" accent3="accent3" accent4="accent4" accent5="accent5" accent6="accent6" hlink="hlink" folHlink="folHlink"/>
    </a:extraClrScheme>
    <a:extraClrScheme>
      <a:clrScheme name="Training 4">
        <a:dk1>
          <a:srgbClr val="000000"/>
        </a:dk1>
        <a:lt1>
          <a:srgbClr val="FFFFFF"/>
        </a:lt1>
        <a:dk2>
          <a:srgbClr val="008080"/>
        </a:dk2>
        <a:lt2>
          <a:srgbClr val="FFCC66"/>
        </a:lt2>
        <a:accent1>
          <a:srgbClr val="0099CC"/>
        </a:accent1>
        <a:accent2>
          <a:srgbClr val="FFFF00"/>
        </a:accent2>
        <a:accent3>
          <a:srgbClr val="AAC0C0"/>
        </a:accent3>
        <a:accent4>
          <a:srgbClr val="DADADA"/>
        </a:accent4>
        <a:accent5>
          <a:srgbClr val="AACAE2"/>
        </a:accent5>
        <a:accent6>
          <a:srgbClr val="E7E700"/>
        </a:accent6>
        <a:hlink>
          <a:srgbClr val="6600CC"/>
        </a:hlink>
        <a:folHlink>
          <a:srgbClr val="009999"/>
        </a:folHlink>
      </a:clrScheme>
      <a:clrMap bg1="dk2" tx1="lt1" bg2="dk1" tx2="lt2" accent1="accent1" accent2="accent2" accent3="accent3" accent4="accent4" accent5="accent5" accent6="accent6" hlink="hlink" folHlink="folHlink"/>
    </a:extraClrScheme>
    <a:extraClrScheme>
      <a:clrScheme name="Training 5">
        <a:dk1>
          <a:srgbClr val="000000"/>
        </a:dk1>
        <a:lt1>
          <a:srgbClr val="FFFFFF"/>
        </a:lt1>
        <a:dk2>
          <a:srgbClr val="993300"/>
        </a:dk2>
        <a:lt2>
          <a:srgbClr val="FFCC66"/>
        </a:lt2>
        <a:accent1>
          <a:srgbClr val="FF6633"/>
        </a:accent1>
        <a:accent2>
          <a:srgbClr val="FFFF00"/>
        </a:accent2>
        <a:accent3>
          <a:srgbClr val="CAADAA"/>
        </a:accent3>
        <a:accent4>
          <a:srgbClr val="DADADA"/>
        </a:accent4>
        <a:accent5>
          <a:srgbClr val="FFB8AD"/>
        </a:accent5>
        <a:accent6>
          <a:srgbClr val="E7E700"/>
        </a:accent6>
        <a:hlink>
          <a:srgbClr val="CC0000"/>
        </a:hlink>
        <a:folHlink>
          <a:srgbClr val="CC6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180BC2991256B4BBAB74A332D45CB4A" ma:contentTypeVersion="0" ma:contentTypeDescription="Create a new document." ma:contentTypeScope="" ma:versionID="884229b7f5633272ad59704c62e65e66">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32E36B6B-4A54-4FBE-8885-8E366E27B4DA}">
  <ds:schemaRefs>
    <ds:schemaRef ds:uri="http://schemas.microsoft.com/sharepoint/v3/contenttype/forms"/>
  </ds:schemaRefs>
</ds:datastoreItem>
</file>

<file path=customXml/itemProps2.xml><?xml version="1.0" encoding="utf-8"?>
<ds:datastoreItem xmlns:ds="http://schemas.openxmlformats.org/officeDocument/2006/customXml" ds:itemID="{88626885-584B-40A3-BC92-2F8371B3DBD1}">
  <ds:schemaRefs>
    <ds:schemaRef ds:uri="http://schemas.microsoft.com/office/2006/metadata/properties"/>
  </ds:schemaRefs>
</ds:datastoreItem>
</file>

<file path=customXml/itemProps3.xml><?xml version="1.0" encoding="utf-8"?>
<ds:datastoreItem xmlns:ds="http://schemas.openxmlformats.org/officeDocument/2006/customXml" ds:itemID="{BF25D410-2BC0-444F-9912-250EBD2388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اساسات تصنيف 4</Template>
  <TotalTime>1661</TotalTime>
  <Words>1704</Words>
  <Application>Microsoft Office PowerPoint</Application>
  <PresentationFormat>On-screen Show (4:3)</PresentationFormat>
  <Paragraphs>144</Paragraphs>
  <Slides>48</Slides>
  <Notes>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اساسات تصنيف 4</vt:lpstr>
      <vt:lpstr>أساسيات  تصنيف نباتات زهرية   222 نبت</vt:lpstr>
      <vt:lpstr>رؤية ورسالة جامعة الملك سعود</vt:lpstr>
      <vt:lpstr>رؤية ورسالة كليه العلوم</vt:lpstr>
      <vt:lpstr>رؤية ورسالة قسم النبات والأحياء الدقيقة</vt:lpstr>
      <vt:lpstr>الوضع المشيمي placentation:</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أساسيات  تصنيف نباتات زهرية   222 نبت</dc:title>
  <dc:creator>Seham</dc:creator>
  <cp:lastModifiedBy>seham</cp:lastModifiedBy>
  <cp:revision>105</cp:revision>
  <cp:lastPrinted>1601-01-01T00:00:00Z</cp:lastPrinted>
  <dcterms:created xsi:type="dcterms:W3CDTF">2010-10-16T19:07:10Z</dcterms:created>
  <dcterms:modified xsi:type="dcterms:W3CDTF">2017-01-25T06:52:16Z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TC010756331033</vt:lpwstr>
  </property>
  <property fmtid="{D5CDD505-2E9C-101B-9397-08002B2CF9AE}" pid="3" name="ContentTypeId">
    <vt:lpwstr>0x0101009180BC2991256B4BBAB74A332D45CB4A</vt:lpwstr>
  </property>
</Properties>
</file>