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7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CC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7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4315-AE81-4AE0-976E-CDE6F1B35D22}" type="datetimeFigureOut">
              <a:rPr lang="en-US" smtClean="0"/>
              <a:pPr/>
              <a:t>17/04/13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C5E45-FEB4-4D43-9CF7-45673CE78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4315-AE81-4AE0-976E-CDE6F1B35D22}" type="datetimeFigureOut">
              <a:rPr lang="en-US" smtClean="0"/>
              <a:pPr/>
              <a:t>17/04/13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C5E45-FEB4-4D43-9CF7-45673CE78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4315-AE81-4AE0-976E-CDE6F1B35D22}" type="datetimeFigureOut">
              <a:rPr lang="en-US" smtClean="0"/>
              <a:pPr/>
              <a:t>17/04/13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C5E45-FEB4-4D43-9CF7-45673CE78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4315-AE81-4AE0-976E-CDE6F1B35D22}" type="datetimeFigureOut">
              <a:rPr lang="en-US" smtClean="0"/>
              <a:pPr/>
              <a:t>17/04/13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C5E45-FEB4-4D43-9CF7-45673CE78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4315-AE81-4AE0-976E-CDE6F1B35D22}" type="datetimeFigureOut">
              <a:rPr lang="en-US" smtClean="0"/>
              <a:pPr/>
              <a:t>17/04/13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C5E45-FEB4-4D43-9CF7-45673CE78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4315-AE81-4AE0-976E-CDE6F1B35D22}" type="datetimeFigureOut">
              <a:rPr lang="en-US" smtClean="0"/>
              <a:pPr/>
              <a:t>17/04/13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C5E45-FEB4-4D43-9CF7-45673CE78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4315-AE81-4AE0-976E-CDE6F1B35D22}" type="datetimeFigureOut">
              <a:rPr lang="en-US" smtClean="0"/>
              <a:pPr/>
              <a:t>17/04/13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C5E45-FEB4-4D43-9CF7-45673CE78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4315-AE81-4AE0-976E-CDE6F1B35D22}" type="datetimeFigureOut">
              <a:rPr lang="en-US" smtClean="0"/>
              <a:pPr/>
              <a:t>17/04/13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C5E45-FEB4-4D43-9CF7-45673CE78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4315-AE81-4AE0-976E-CDE6F1B35D22}" type="datetimeFigureOut">
              <a:rPr lang="en-US" smtClean="0"/>
              <a:pPr/>
              <a:t>17/04/13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C5E45-FEB4-4D43-9CF7-45673CE78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4315-AE81-4AE0-976E-CDE6F1B35D22}" type="datetimeFigureOut">
              <a:rPr lang="en-US" smtClean="0"/>
              <a:pPr/>
              <a:t>17/04/13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C5E45-FEB4-4D43-9CF7-45673CE78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4315-AE81-4AE0-976E-CDE6F1B35D22}" type="datetimeFigureOut">
              <a:rPr lang="en-US" smtClean="0"/>
              <a:pPr/>
              <a:t>17/04/13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C5E45-FEB4-4D43-9CF7-45673CE78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0" t="-11000" r="-9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C4315-AE81-4AE0-976E-CDE6F1B35D22}" type="datetimeFigureOut">
              <a:rPr lang="en-US" smtClean="0"/>
              <a:pPr/>
              <a:t>17/04/13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C5E45-FEB4-4D43-9CF7-45673CE78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EG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362200"/>
            <a:ext cx="7772400" cy="2209800"/>
          </a:xfrm>
        </p:spPr>
        <p:txBody>
          <a:bodyPr>
            <a:normAutofit/>
          </a:bodyPr>
          <a:lstStyle/>
          <a:p>
            <a:r>
              <a:rPr lang="en-US" u="sng" dirty="0" smtClean="0"/>
              <a:t>Staining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u="sng" dirty="0" smtClean="0">
                <a:solidFill>
                  <a:srgbClr val="FF0000"/>
                </a:solidFill>
              </a:rPr>
              <a:t>HAEMATOXYLIN &amp; EOSIN</a:t>
            </a:r>
            <a:br>
              <a:rPr lang="en-US" u="sng" dirty="0" smtClean="0">
                <a:solidFill>
                  <a:srgbClr val="FF0000"/>
                </a:solidFill>
              </a:rPr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33600" y="4572000"/>
            <a:ext cx="472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Supervised by :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Dr.Sherifa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Prepared by: Reem Aldossari</a:t>
            </a:r>
          </a:p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Lama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Alabdi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446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257800"/>
          </a:xfrm>
        </p:spPr>
        <p:txBody>
          <a:bodyPr>
            <a:normAutofit fontScale="85000" lnSpcReduction="10000"/>
          </a:bodyPr>
          <a:lstStyle/>
          <a:p>
            <a:pPr algn="l" rtl="0"/>
            <a:r>
              <a:rPr lang="en-US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H&amp;E staining:</a:t>
            </a:r>
            <a:endParaRPr lang="en-US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best known and most widely used staining procedure,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hematoxylin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-eosin staining (H&amp;E), uses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hematoxylin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solutions for nuclear staining and eosin solutions for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cytoplasmic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staining.</a:t>
            </a:r>
          </a:p>
          <a:p>
            <a:pPr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the first step, the nuclei are stained with 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hematoxylin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solution. The nuclei stain blue, dark violet to black.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second step is counterstaining with eosin Y or eosin B. 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 this process cytoplasm, collagen, keratin  stain red.</a:t>
            </a:r>
          </a:p>
          <a:p>
            <a:pPr algn="l" rtl="0">
              <a:buNone/>
            </a:pPr>
            <a:r>
              <a:rPr lang="en-US" dirty="0" smtClean="0"/>
              <a:t> </a:t>
            </a:r>
          </a:p>
          <a:p>
            <a:pPr algn="l" rtl="0"/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7848600" cy="5791200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H&amp;E staining is the standard staining method used in histology. It gives an overview of the structure of the tissue, enabling differentiation of the structures being examined as normal,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inflammed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degenerative  and pathological changes .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is often possible to make a diagnosis based on the results of H&amp;E staining, or it can be determined which special staining techniques are still necessary for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subtyping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1295400"/>
            <a:ext cx="8001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APPLICATION</a:t>
            </a:r>
          </a:p>
          <a:p>
            <a:pPr algn="ctr"/>
            <a:endParaRPr lang="en-US" sz="4800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Gives a general overview of the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tissue structure.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Can be used as a diagnostic tool.</a:t>
            </a:r>
          </a:p>
        </p:txBody>
      </p:sp>
    </p:spTree>
    <p:extLst>
      <p:ext uri="{BB962C8B-B14F-4D97-AF65-F5344CB8AC3E}">
        <p14:creationId xmlns:p14="http://schemas.microsoft.com/office/powerpoint/2010/main" xmlns="" val="303290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733246"/>
            <a:ext cx="73152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u="sng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Advantages </a:t>
            </a:r>
            <a:r>
              <a:rPr lang="en-US" sz="4800" b="1" u="sng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of H&amp;E staining </a:t>
            </a:r>
            <a:endParaRPr lang="en-US" sz="4800" u="sng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Combination of the two stains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gives outstanding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results.</a:t>
            </a:r>
          </a:p>
          <a:p>
            <a:pPr>
              <a:buFont typeface="Wingdings" pitchFamily="2" charset="2"/>
              <a:buChar char="q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Ready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to use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reagents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>
              <a:buFont typeface="Wingdings" pitchFamily="2" charset="2"/>
              <a:buChar char="q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Easy to use.</a:t>
            </a:r>
          </a:p>
          <a:p>
            <a:pPr>
              <a:buFont typeface="Wingdings" pitchFamily="2" charset="2"/>
              <a:buChar char="q"/>
            </a:pP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Results in just two steps.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89375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762000"/>
            <a:ext cx="6705600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="1" i="0" dirty="0" smtClean="0">
              <a:solidFill>
                <a:srgbClr val="FF0000"/>
              </a:solidFill>
              <a:effectLst/>
              <a:latin typeface="Times New Roman"/>
            </a:endParaRPr>
          </a:p>
          <a:p>
            <a:r>
              <a:rPr lang="en-US" sz="2400" b="1" i="0" dirty="0" smtClean="0">
                <a:solidFill>
                  <a:srgbClr val="FF0000"/>
                </a:solidFill>
                <a:effectLst/>
                <a:latin typeface="Times New Roman"/>
              </a:rPr>
              <a:t>Procedure for H &amp; E Staining of Paraffin Sections:</a:t>
            </a:r>
          </a:p>
          <a:p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1-(Fixative: Any general fixative is adequate.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Ex.formalin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i="0" dirty="0" smtClean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2--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Deparaffinization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 :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  -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labeled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Xylene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 ( 1-3 minutes)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EtOH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(ethanol alcohol) 100% (2-3 minutes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5-EtOH(ethanol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alcohol) 96% (2-3 minutes)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6-EtOH(ethanol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alcohol) 80% (2-3 minutes)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7-EtOH(ethanol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alcohol) 70% (2-3 minutes)</a:t>
            </a:r>
          </a:p>
          <a:p>
            <a:pPr lvl="0"/>
            <a:r>
              <a:rPr lang="en-US" dirty="0" smtClean="0">
                <a:solidFill>
                  <a:srgbClr val="000000"/>
                </a:solidFill>
                <a:latin typeface="Times New Roman"/>
              </a:rPr>
              <a:t>8-Dist. water, 2 minutes.</a:t>
            </a:r>
            <a:endParaRPr lang="en-US" sz="1600" dirty="0" smtClean="0">
              <a:solidFill>
                <a:srgbClr val="000000"/>
              </a:solidFill>
              <a:latin typeface="Times New Roman"/>
            </a:endParaRPr>
          </a:p>
          <a:p>
            <a:pPr lvl="0"/>
            <a:endParaRPr lang="en-US" sz="2800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4038600"/>
            <a:ext cx="6629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/>
            <a:r>
              <a:rPr lang="en-US" dirty="0" smtClean="0">
                <a:solidFill>
                  <a:srgbClr val="000000"/>
                </a:solidFill>
                <a:latin typeface="Times New Roman"/>
              </a:rPr>
              <a:t> 9. </a:t>
            </a:r>
            <a:r>
              <a:rPr lang="en-US" dirty="0" err="1" smtClean="0">
                <a:solidFill>
                  <a:srgbClr val="000000"/>
                </a:solidFill>
                <a:latin typeface="Times New Roman"/>
              </a:rPr>
              <a:t>Hematoxylin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, approximately 10 minutes.</a:t>
            </a:r>
          </a:p>
        </p:txBody>
      </p:sp>
      <p:sp>
        <p:nvSpPr>
          <p:cNvPr id="5" name="Rectangle 4"/>
          <p:cNvSpPr/>
          <p:nvPr/>
        </p:nvSpPr>
        <p:spPr>
          <a:xfrm>
            <a:off x="838200" y="4343400"/>
            <a:ext cx="6172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10-EtOH(ethanol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alcohol) 70% (2-3 minutes)</a:t>
            </a:r>
          </a:p>
        </p:txBody>
      </p:sp>
      <p:sp>
        <p:nvSpPr>
          <p:cNvPr id="6" name="Rectangle 5"/>
          <p:cNvSpPr/>
          <p:nvPr/>
        </p:nvSpPr>
        <p:spPr>
          <a:xfrm>
            <a:off x="838200" y="4648200"/>
            <a:ext cx="5943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11-EtOH(ethanol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alcohol) 80% (2-3 minutes)</a:t>
            </a:r>
          </a:p>
        </p:txBody>
      </p:sp>
      <p:sp>
        <p:nvSpPr>
          <p:cNvPr id="7" name="Rectangle 6"/>
          <p:cNvSpPr/>
          <p:nvPr/>
        </p:nvSpPr>
        <p:spPr>
          <a:xfrm>
            <a:off x="838200" y="4953000"/>
            <a:ext cx="5486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12-EtOH(ethanol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alcohol) 96% (2-3 minutes)</a:t>
            </a:r>
          </a:p>
        </p:txBody>
      </p:sp>
      <p:sp>
        <p:nvSpPr>
          <p:cNvPr id="8" name="Rectangle 7"/>
          <p:cNvSpPr/>
          <p:nvPr/>
        </p:nvSpPr>
        <p:spPr>
          <a:xfrm>
            <a:off x="838200" y="4648200"/>
            <a:ext cx="7162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US" dirty="0" smtClean="0">
                <a:solidFill>
                  <a:srgbClr val="000000"/>
                </a:solidFill>
                <a:latin typeface="Times New Roman"/>
              </a:rPr>
            </a:br>
            <a:endParaRPr lang="en-US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Times New Roman"/>
              </a:rPr>
              <a:t>13-Eosin Y  solution, 2 to 5 minutes.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/>
              </a:rPr>
              <a:t>16- Absolute  100% ethanol,  1-2 minutes.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/>
              </a:rPr>
              <a:t>18-Xylene I, 1-2 minutes.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/>
              </a:rPr>
              <a:t>21-Mounting with DPX</a:t>
            </a:r>
          </a:p>
        </p:txBody>
      </p:sp>
    </p:spTree>
    <p:extLst>
      <p:ext uri="{BB962C8B-B14F-4D97-AF65-F5344CB8AC3E}">
        <p14:creationId xmlns:p14="http://schemas.microsoft.com/office/powerpoint/2010/main" xmlns="" val="407962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57400" y="2590800"/>
            <a:ext cx="533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800" dirty="0" smtClean="0"/>
              <a:t>Thank you </a:t>
            </a: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xmlns="" val="84535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</TotalTime>
  <Words>227</Words>
  <Application>Microsoft Office PowerPoint</Application>
  <PresentationFormat>On-screen Show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Staining HAEMATOXYLIN &amp; EOSIN  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Packard bell</cp:lastModifiedBy>
  <cp:revision>16</cp:revision>
  <dcterms:created xsi:type="dcterms:W3CDTF">2013-04-16T10:33:37Z</dcterms:created>
  <dcterms:modified xsi:type="dcterms:W3CDTF">2013-04-17T10:19:01Z</dcterms:modified>
</cp:coreProperties>
</file>