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0" r:id="rId5"/>
    <p:sldId id="259" r:id="rId6"/>
    <p:sldId id="261" r:id="rId7"/>
    <p:sldId id="262" r:id="rId8"/>
    <p:sldId id="263" r:id="rId9"/>
    <p:sldId id="266" r:id="rId10"/>
    <p:sldId id="267" r:id="rId11"/>
    <p:sldId id="268" r:id="rId12"/>
    <p:sldId id="264" r:id="rId13"/>
    <p:sldId id="265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14" y="-20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3D5FB-C929-40EC-9AB2-7C975D9E9BC0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5BBE9-8D43-4E28-A723-DB842597AC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3D5FB-C929-40EC-9AB2-7C975D9E9BC0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5BBE9-8D43-4E28-A723-DB842597AC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3D5FB-C929-40EC-9AB2-7C975D9E9BC0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5BBE9-8D43-4E28-A723-DB842597AC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3D5FB-C929-40EC-9AB2-7C975D9E9BC0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5BBE9-8D43-4E28-A723-DB842597AC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3D5FB-C929-40EC-9AB2-7C975D9E9BC0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5BBE9-8D43-4E28-A723-DB842597AC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3D5FB-C929-40EC-9AB2-7C975D9E9BC0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5BBE9-8D43-4E28-A723-DB842597AC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3D5FB-C929-40EC-9AB2-7C975D9E9BC0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5BBE9-8D43-4E28-A723-DB842597AC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3D5FB-C929-40EC-9AB2-7C975D9E9BC0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5BBE9-8D43-4E28-A723-DB842597AC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3D5FB-C929-40EC-9AB2-7C975D9E9BC0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5BBE9-8D43-4E28-A723-DB842597AC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3D5FB-C929-40EC-9AB2-7C975D9E9BC0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5BBE9-8D43-4E28-A723-DB842597AC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3D5FB-C929-40EC-9AB2-7C975D9E9BC0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5BBE9-8D43-4E28-A723-DB842597AC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F3D5FB-C929-40EC-9AB2-7C975D9E9BC0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B5BBE9-8D43-4E28-A723-DB842597AC4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800" b="1" dirty="0" smtClean="0">
                <a:solidFill>
                  <a:schemeClr val="accent1"/>
                </a:solidFill>
              </a:rPr>
              <a:t>Stat 223</a:t>
            </a:r>
            <a:br>
              <a:rPr lang="en-US" sz="4800" b="1" dirty="0" smtClean="0">
                <a:solidFill>
                  <a:schemeClr val="accent1"/>
                </a:solidFill>
              </a:rPr>
            </a:br>
            <a:r>
              <a:rPr lang="en-US" sz="4800" b="1" dirty="0" smtClean="0">
                <a:solidFill>
                  <a:schemeClr val="accent1"/>
                </a:solidFill>
              </a:rPr>
              <a:t>Introduction to the Theory of Statistics</a:t>
            </a:r>
            <a:endParaRPr lang="en-US" sz="4800" b="1" dirty="0">
              <a:solidFill>
                <a:schemeClr val="accent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800" dirty="0" smtClean="0"/>
              <a:t>k </a:t>
            </a:r>
            <a:r>
              <a:rPr lang="en-US" sz="2800" dirty="0" smtClean="0"/>
              <a:t>parameter exponential family:</a:t>
            </a:r>
            <a:endParaRPr lang="en-US" sz="2800" dirty="0"/>
          </a:p>
        </p:txBody>
      </p:sp>
      <p:pic>
        <p:nvPicPr>
          <p:cNvPr id="245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447800"/>
            <a:ext cx="84582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2800" dirty="0" smtClean="0"/>
              <a:t>The joint distribution of the exponential family</a:t>
            </a:r>
            <a:endParaRPr lang="en-US" sz="2800" dirty="0"/>
          </a:p>
        </p:txBody>
      </p:sp>
      <p:pic>
        <p:nvPicPr>
          <p:cNvPr id="2560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447800"/>
            <a:ext cx="80772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accent1"/>
                </a:solidFill>
              </a:rPr>
              <a:t>Exponential Family </a:t>
            </a:r>
            <a:r>
              <a:rPr lang="en-US" sz="2000" dirty="0" smtClean="0">
                <a:solidFill>
                  <a:schemeClr val="accent1"/>
                </a:solidFill>
              </a:rPr>
              <a:t>(p312-p314)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Example 1: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Example 2: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38400" y="1676400"/>
            <a:ext cx="3505200" cy="533400"/>
          </a:xfrm>
          <a:prstGeom prst="rect">
            <a:avLst/>
          </a:prstGeom>
          <a:noFill/>
        </p:spPr>
      </p:pic>
      <p:sp>
        <p:nvSpPr>
          <p:cNvPr id="4107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4600" y="2514600"/>
            <a:ext cx="4267200" cy="1066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Example 3: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90600"/>
            <a:ext cx="5172075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1219200"/>
            <a:ext cx="2514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800" dirty="0" smtClean="0"/>
              <a:t>Homework</a:t>
            </a:r>
            <a:r>
              <a:rPr lang="en-US" sz="2800" smtClean="0"/>
              <a:t>: Does </a:t>
            </a:r>
            <a:r>
              <a:rPr lang="en-US" sz="2800" dirty="0" smtClean="0"/>
              <a:t>the following density function belong to the </a:t>
            </a:r>
            <a:r>
              <a:rPr lang="en-US" sz="2800" smtClean="0"/>
              <a:t>exponential family?</a:t>
            </a:r>
            <a:endParaRPr lang="en-US" sz="2800" dirty="0"/>
          </a:p>
        </p:txBody>
      </p:sp>
      <p:pic>
        <p:nvPicPr>
          <p:cNvPr id="5" name="Content Placeholder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676400"/>
            <a:ext cx="6067425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800" dirty="0" smtClean="0"/>
              <a:t>Proof:</a:t>
            </a:r>
            <a:endParaRPr lang="en-US" sz="2800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676400"/>
            <a:ext cx="6858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685800"/>
            <a:ext cx="13430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5" y="1295400"/>
            <a:ext cx="7943850" cy="4800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6764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905000"/>
            <a:ext cx="83058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accent1"/>
                </a:solidFill>
              </a:rPr>
              <a:t>Order Statistic </a:t>
            </a:r>
            <a:r>
              <a:rPr lang="en-US" sz="2000" dirty="0" smtClean="0">
                <a:solidFill>
                  <a:schemeClr val="accent1"/>
                </a:solidFill>
              </a:rPr>
              <a:t>(p251-p254)</a:t>
            </a:r>
            <a:endParaRPr lang="en-US" sz="2000" dirty="0">
              <a:solidFill>
                <a:schemeClr val="accent1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447800"/>
            <a:ext cx="82296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52400"/>
            <a:ext cx="82296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581400"/>
            <a:ext cx="7705725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09800"/>
            <a:ext cx="8229600" cy="3000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77962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chemeClr val="accent1"/>
                </a:solidFill>
              </a:rPr>
              <a:t>Exponential Family </a:t>
            </a:r>
            <a:r>
              <a:rPr lang="en-US" sz="2000" dirty="0" smtClean="0">
                <a:solidFill>
                  <a:schemeClr val="accent1"/>
                </a:solidFill>
              </a:rPr>
              <a:t>(p312-p314</a:t>
            </a:r>
            <a:r>
              <a:rPr lang="en-US" sz="2000" dirty="0" smtClean="0">
                <a:solidFill>
                  <a:schemeClr val="accent1"/>
                </a:solidFill>
              </a:rPr>
              <a:t>)</a:t>
            </a:r>
            <a:br>
              <a:rPr lang="en-US" sz="2000" dirty="0" smtClean="0">
                <a:solidFill>
                  <a:schemeClr val="accent1"/>
                </a:solidFill>
              </a:rPr>
            </a:br>
            <a:r>
              <a:rPr lang="en-US" sz="2000" dirty="0" smtClean="0">
                <a:solidFill>
                  <a:schemeClr val="accent1"/>
                </a:solidFill>
              </a:rPr>
              <a:t/>
            </a:r>
            <a:br>
              <a:rPr lang="en-US" sz="2000" dirty="0" smtClean="0">
                <a:solidFill>
                  <a:schemeClr val="accent1"/>
                </a:solidFill>
              </a:rPr>
            </a:br>
            <a:r>
              <a:rPr lang="en-US" sz="3100" dirty="0" smtClean="0"/>
              <a:t>one parameter exponential family:</a:t>
            </a:r>
            <a:r>
              <a:rPr lang="en-US" sz="2000" dirty="0" smtClean="0">
                <a:solidFill>
                  <a:schemeClr val="accent1"/>
                </a:solidFill>
              </a:rPr>
              <a:t/>
            </a:r>
            <a:br>
              <a:rPr lang="en-US" sz="2000" dirty="0" smtClean="0">
                <a:solidFill>
                  <a:schemeClr val="accent1"/>
                </a:solidFill>
              </a:rPr>
            </a:br>
            <a:endParaRPr lang="en-US" dirty="0"/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1447800"/>
            <a:ext cx="4800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53</Words>
  <Application>Microsoft Office PowerPoint</Application>
  <PresentationFormat>On-screen Show (4:3)</PresentationFormat>
  <Paragraphs>18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Stat 223 Introduction to the Theory of Statistics</vt:lpstr>
      <vt:lpstr>Proof:</vt:lpstr>
      <vt:lpstr>Slide 3</vt:lpstr>
      <vt:lpstr>Slide 4</vt:lpstr>
      <vt:lpstr>Slide 5</vt:lpstr>
      <vt:lpstr>Order Statistic (p251-p254)</vt:lpstr>
      <vt:lpstr>Slide 7</vt:lpstr>
      <vt:lpstr>Slide 8</vt:lpstr>
      <vt:lpstr>Exponential Family (p312-p314)  one parameter exponential family: </vt:lpstr>
      <vt:lpstr>k parameter exponential family:</vt:lpstr>
      <vt:lpstr>The joint distribution of the exponential family</vt:lpstr>
      <vt:lpstr>Exponential Family (p312-p314)</vt:lpstr>
      <vt:lpstr>Example 3: </vt:lpstr>
      <vt:lpstr>Homework: Does the following density function belong to the exponential family?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 223 Introduction to the Theory of Statistics</dc:title>
  <dc:creator>Ruby</dc:creator>
  <cp:lastModifiedBy>Ruby</cp:lastModifiedBy>
  <cp:revision>11</cp:revision>
  <dcterms:created xsi:type="dcterms:W3CDTF">2016-01-25T14:56:15Z</dcterms:created>
  <dcterms:modified xsi:type="dcterms:W3CDTF">2016-01-27T18:09:02Z</dcterms:modified>
</cp:coreProperties>
</file>