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ED2E2"/>
          </a:solidFill>
        </a:fill>
      </a:tcStyle>
    </a:wholeTbl>
    <a:band2H>
      <a:tcTxStyle/>
      <a:tcStyle>
        <a:tcBdr/>
        <a:fill>
          <a:solidFill>
            <a:srgbClr val="E8EAF1"/>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D7EF"/>
          </a:solidFill>
        </a:fill>
      </a:tcStyle>
    </a:wholeTbl>
    <a:band2H>
      <a:tcTxStyle/>
      <a:tcStyle>
        <a:tcBdr/>
        <a:fill>
          <a:solidFill>
            <a:srgbClr val="E7EC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DBDF"/>
          </a:solidFill>
        </a:fill>
      </a:tcStyle>
    </a:wholeTbl>
    <a:band2H>
      <a:tcTxStyle/>
      <a:tcStyle>
        <a:tcBdr/>
        <a:fill>
          <a:solidFill>
            <a:srgbClr val="EFEE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05" autoAdjust="0"/>
    <p:restoredTop sz="94660"/>
  </p:normalViewPr>
  <p:slideViewPr>
    <p:cSldViewPr snapToGrid="0">
      <p:cViewPr varScale="1">
        <p:scale>
          <a:sx n="84" d="100"/>
          <a:sy n="84" d="100"/>
        </p:scale>
        <p:origin x="7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1143000" y="685800"/>
            <a:ext cx="4572000" cy="3429000"/>
          </a:xfrm>
          <a:prstGeom prst="rect">
            <a:avLst/>
          </a:prstGeom>
        </p:spPr>
        <p:txBody>
          <a:bodyPr/>
          <a:lstStyle/>
          <a:p>
            <a:endParaRPr/>
          </a:p>
        </p:txBody>
      </p:sp>
      <p:sp>
        <p:nvSpPr>
          <p:cNvPr id="127" name="Shape 12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979907803"/>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14" name="Rectangle"/>
          <p:cNvSpPr/>
          <p:nvPr/>
        </p:nvSpPr>
        <p:spPr>
          <a:xfrm>
            <a:off x="3175" y="6400800"/>
            <a:ext cx="12188825" cy="457200"/>
          </a:xfrm>
          <a:prstGeom prst="rect">
            <a:avLst/>
          </a:prstGeom>
          <a:solidFill>
            <a:schemeClr val="accent2"/>
          </a:solidFill>
          <a:ln w="12700">
            <a:miter lim="400000"/>
          </a:ln>
        </p:spPr>
        <p:txBody>
          <a:bodyPr lIns="45719" rIns="45719"/>
          <a:lstStyle/>
          <a:p>
            <a:endParaRPr/>
          </a:p>
        </p:txBody>
      </p:sp>
      <p:sp>
        <p:nvSpPr>
          <p:cNvPr id="15" name="Rectangle"/>
          <p:cNvSpPr/>
          <p:nvPr/>
        </p:nvSpPr>
        <p:spPr>
          <a:xfrm>
            <a:off x="14" y="6334316"/>
            <a:ext cx="12188826" cy="64009"/>
          </a:xfrm>
          <a:prstGeom prst="rect">
            <a:avLst/>
          </a:prstGeom>
          <a:solidFill>
            <a:schemeClr val="accent1"/>
          </a:solidFill>
          <a:ln w="12700">
            <a:miter lim="400000"/>
          </a:ln>
        </p:spPr>
        <p:txBody>
          <a:bodyPr lIns="45719" rIns="45719"/>
          <a:lstStyle/>
          <a:p>
            <a:endParaRPr/>
          </a:p>
        </p:txBody>
      </p:sp>
      <p:sp>
        <p:nvSpPr>
          <p:cNvPr id="16" name="Title Text"/>
          <p:cNvSpPr txBox="1">
            <a:spLocks noGrp="1"/>
          </p:cNvSpPr>
          <p:nvPr>
            <p:ph type="title"/>
          </p:nvPr>
        </p:nvSpPr>
        <p:spPr>
          <a:xfrm>
            <a:off x="1097280" y="758951"/>
            <a:ext cx="10058401" cy="3566161"/>
          </a:xfrm>
          <a:prstGeom prst="rect">
            <a:avLst/>
          </a:prstGeom>
        </p:spPr>
        <p:txBody>
          <a:bodyPr/>
          <a:lstStyle>
            <a:lvl1pPr>
              <a:defRPr sz="8000">
                <a:solidFill>
                  <a:srgbClr val="262626"/>
                </a:solidFill>
              </a:defRPr>
            </a:lvl1pPr>
          </a:lstStyle>
          <a:p>
            <a:r>
              <a:t>Title Text</a:t>
            </a:r>
          </a:p>
        </p:txBody>
      </p:sp>
      <p:sp>
        <p:nvSpPr>
          <p:cNvPr id="17" name="Body Level One…"/>
          <p:cNvSpPr txBox="1">
            <a:spLocks noGrp="1"/>
          </p:cNvSpPr>
          <p:nvPr>
            <p:ph type="body" sz="quarter" idx="1"/>
          </p:nvPr>
        </p:nvSpPr>
        <p:spPr>
          <a:xfrm>
            <a:off x="1100050" y="4455619"/>
            <a:ext cx="10058401" cy="1143001"/>
          </a:xfrm>
          <a:prstGeom prst="rect">
            <a:avLst/>
          </a:prstGeom>
        </p:spPr>
        <p:txBody>
          <a:bodyPr lIns="45719" tIns="45719" rIns="45719" bIns="45719"/>
          <a:lstStyle>
            <a:lvl1pPr marL="0" indent="0">
              <a:buClrTx/>
              <a:buSzTx/>
              <a:buFontTx/>
              <a:buNone/>
              <a:defRPr sz="2400" cap="all" spc="200">
                <a:solidFill>
                  <a:srgbClr val="242852"/>
                </a:solidFill>
                <a:latin typeface="Calibri Light"/>
                <a:ea typeface="Calibri Light"/>
                <a:cs typeface="Calibri Light"/>
                <a:sym typeface="Calibri Light"/>
              </a:defRPr>
            </a:lvl1pPr>
            <a:lvl2pPr marL="0" indent="457200">
              <a:buClrTx/>
              <a:buSzTx/>
              <a:buFontTx/>
              <a:buNone/>
              <a:defRPr sz="2400" cap="all" spc="200">
                <a:solidFill>
                  <a:srgbClr val="242852"/>
                </a:solidFill>
                <a:latin typeface="Calibri Light"/>
                <a:ea typeface="Calibri Light"/>
                <a:cs typeface="Calibri Light"/>
                <a:sym typeface="Calibri Light"/>
              </a:defRPr>
            </a:lvl2pPr>
            <a:lvl3pPr marL="0" indent="914400">
              <a:buClrTx/>
              <a:buSzTx/>
              <a:buFontTx/>
              <a:buNone/>
              <a:defRPr sz="2400" cap="all" spc="200">
                <a:solidFill>
                  <a:srgbClr val="242852"/>
                </a:solidFill>
                <a:latin typeface="Calibri Light"/>
                <a:ea typeface="Calibri Light"/>
                <a:cs typeface="Calibri Light"/>
                <a:sym typeface="Calibri Light"/>
              </a:defRPr>
            </a:lvl3pPr>
            <a:lvl4pPr marL="0" indent="1371600">
              <a:buClrTx/>
              <a:buSzTx/>
              <a:buFontTx/>
              <a:buNone/>
              <a:defRPr sz="2400" cap="all" spc="200">
                <a:solidFill>
                  <a:srgbClr val="242852"/>
                </a:solidFill>
                <a:latin typeface="Calibri Light"/>
                <a:ea typeface="Calibri Light"/>
                <a:cs typeface="Calibri Light"/>
                <a:sym typeface="Calibri Light"/>
              </a:defRPr>
            </a:lvl4pPr>
            <a:lvl5pPr marL="0" indent="1828800">
              <a:buClrTx/>
              <a:buSzTx/>
              <a:buFontTx/>
              <a:buNone/>
              <a:defRPr sz="2400" cap="all" spc="200">
                <a:solidFill>
                  <a:srgbClr val="242852"/>
                </a:solidFill>
                <a:latin typeface="Calibri Light"/>
                <a:ea typeface="Calibri Light"/>
                <a:cs typeface="Calibri Light"/>
                <a:sym typeface="Calibri Light"/>
              </a:defRPr>
            </a:lvl5pPr>
          </a:lstStyle>
          <a:p>
            <a:r>
              <a:t>Body Level One</a:t>
            </a:r>
          </a:p>
          <a:p>
            <a:pPr lvl="1"/>
            <a:r>
              <a:t>Body Level Two</a:t>
            </a:r>
          </a:p>
          <a:p>
            <a:pPr lvl="2"/>
            <a:r>
              <a:t>Body Level Three</a:t>
            </a:r>
          </a:p>
          <a:p>
            <a:pPr lvl="3"/>
            <a:r>
              <a:t>Body Level Four</a:t>
            </a:r>
          </a:p>
          <a:p>
            <a:pPr lvl="4"/>
            <a:r>
              <a:t>Body Level Five</a:t>
            </a:r>
          </a:p>
        </p:txBody>
      </p:sp>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9" name="Line"/>
          <p:cNvSpPr/>
          <p:nvPr/>
        </p:nvSpPr>
        <p:spPr>
          <a:xfrm>
            <a:off x="1207657" y="4343400"/>
            <a:ext cx="9875522" cy="0"/>
          </a:xfrm>
          <a:prstGeom prst="line">
            <a:avLst/>
          </a:prstGeom>
          <a:ln w="6350">
            <a:solidFill>
              <a:srgbClr val="808080"/>
            </a:solidFill>
          </a:ln>
        </p:spPr>
        <p:txBody>
          <a:bodyPr lIns="45719" rIns="45719"/>
          <a:lstStyle/>
          <a:p>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107" name="Title Text"/>
          <p:cNvSpPr txBox="1">
            <a:spLocks noGrp="1"/>
          </p:cNvSpPr>
          <p:nvPr>
            <p:ph type="title"/>
          </p:nvPr>
        </p:nvSpPr>
        <p:spPr>
          <a:prstGeom prst="rect">
            <a:avLst/>
          </a:prstGeom>
        </p:spPr>
        <p:txBody>
          <a:bodyPr/>
          <a:lstStyle/>
          <a:p>
            <a:r>
              <a:t>Title Text</a:t>
            </a:r>
          </a:p>
        </p:txBody>
      </p:sp>
      <p:sp>
        <p:nvSpPr>
          <p:cNvPr id="108" name="Body Level One…"/>
          <p:cNvSpPr txBox="1">
            <a:spLocks noGrp="1"/>
          </p:cNvSpPr>
          <p:nvPr>
            <p:ph type="body" idx="1"/>
          </p:nvPr>
        </p:nvSpPr>
        <p:spPr>
          <a:xfrm>
            <a:off x="1097280" y="1845734"/>
            <a:ext cx="10058401" cy="402336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0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Vertical Title and Text">
    <p:spTree>
      <p:nvGrpSpPr>
        <p:cNvPr id="1" name=""/>
        <p:cNvGrpSpPr/>
        <p:nvPr/>
      </p:nvGrpSpPr>
      <p:grpSpPr>
        <a:xfrm>
          <a:off x="0" y="0"/>
          <a:ext cx="0" cy="0"/>
          <a:chOff x="0" y="0"/>
          <a:chExt cx="0" cy="0"/>
        </a:xfrm>
      </p:grpSpPr>
      <p:sp>
        <p:nvSpPr>
          <p:cNvPr id="116" name="Rectangle"/>
          <p:cNvSpPr/>
          <p:nvPr/>
        </p:nvSpPr>
        <p:spPr>
          <a:xfrm>
            <a:off x="3175" y="6400800"/>
            <a:ext cx="12188825" cy="457200"/>
          </a:xfrm>
          <a:prstGeom prst="rect">
            <a:avLst/>
          </a:prstGeom>
          <a:solidFill>
            <a:schemeClr val="accent2"/>
          </a:solidFill>
          <a:ln w="12700">
            <a:miter lim="400000"/>
          </a:ln>
        </p:spPr>
        <p:txBody>
          <a:bodyPr lIns="45719" rIns="45719"/>
          <a:lstStyle/>
          <a:p>
            <a:endParaRPr/>
          </a:p>
        </p:txBody>
      </p:sp>
      <p:sp>
        <p:nvSpPr>
          <p:cNvPr id="117" name="Rectangle"/>
          <p:cNvSpPr/>
          <p:nvPr/>
        </p:nvSpPr>
        <p:spPr>
          <a:xfrm>
            <a:off x="14" y="6334316"/>
            <a:ext cx="12188826" cy="64009"/>
          </a:xfrm>
          <a:prstGeom prst="rect">
            <a:avLst/>
          </a:prstGeom>
          <a:solidFill>
            <a:schemeClr val="accent1"/>
          </a:solidFill>
          <a:ln w="12700">
            <a:miter lim="400000"/>
          </a:ln>
        </p:spPr>
        <p:txBody>
          <a:bodyPr lIns="45719" rIns="45719"/>
          <a:lstStyle/>
          <a:p>
            <a:endParaRPr/>
          </a:p>
        </p:txBody>
      </p:sp>
      <p:sp>
        <p:nvSpPr>
          <p:cNvPr id="118" name="Title Text"/>
          <p:cNvSpPr txBox="1">
            <a:spLocks noGrp="1"/>
          </p:cNvSpPr>
          <p:nvPr>
            <p:ph type="title"/>
          </p:nvPr>
        </p:nvSpPr>
        <p:spPr>
          <a:xfrm>
            <a:off x="8724900" y="414777"/>
            <a:ext cx="2628900" cy="5757423"/>
          </a:xfrm>
          <a:prstGeom prst="rect">
            <a:avLst/>
          </a:prstGeom>
        </p:spPr>
        <p:txBody>
          <a:bodyPr/>
          <a:lstStyle/>
          <a:p>
            <a:r>
              <a:t>Title Text</a:t>
            </a:r>
          </a:p>
        </p:txBody>
      </p:sp>
      <p:sp>
        <p:nvSpPr>
          <p:cNvPr id="119" name="Body Level One…"/>
          <p:cNvSpPr txBox="1">
            <a:spLocks noGrp="1"/>
          </p:cNvSpPr>
          <p:nvPr>
            <p:ph type="body" idx="1"/>
          </p:nvPr>
        </p:nvSpPr>
        <p:spPr>
          <a:xfrm>
            <a:off x="838200" y="414777"/>
            <a:ext cx="7734300" cy="575742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6" name="Title Text"/>
          <p:cNvSpPr txBox="1">
            <a:spLocks noGrp="1"/>
          </p:cNvSpPr>
          <p:nvPr>
            <p:ph type="title"/>
          </p:nvPr>
        </p:nvSpPr>
        <p:spPr>
          <a:prstGeom prst="rect">
            <a:avLst/>
          </a:prstGeom>
        </p:spPr>
        <p:txBody>
          <a:bodyPr/>
          <a:lstStyle/>
          <a:p>
            <a:r>
              <a:t>Title Text</a:t>
            </a:r>
          </a:p>
        </p:txBody>
      </p:sp>
      <p:sp>
        <p:nvSpPr>
          <p:cNvPr id="27" name="Body Level One…"/>
          <p:cNvSpPr txBox="1">
            <a:spLocks noGrp="1"/>
          </p:cNvSpPr>
          <p:nvPr>
            <p:ph type="body" idx="1"/>
          </p:nvPr>
        </p:nvSpPr>
        <p:spPr>
          <a:xfrm>
            <a:off x="1097280" y="1845734"/>
            <a:ext cx="10058401" cy="402336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sp>
        <p:nvSpPr>
          <p:cNvPr id="35" name="Rectangle"/>
          <p:cNvSpPr/>
          <p:nvPr/>
        </p:nvSpPr>
        <p:spPr>
          <a:xfrm>
            <a:off x="3175" y="6400800"/>
            <a:ext cx="12188825" cy="457200"/>
          </a:xfrm>
          <a:prstGeom prst="rect">
            <a:avLst/>
          </a:prstGeom>
          <a:solidFill>
            <a:schemeClr val="accent2"/>
          </a:solidFill>
          <a:ln w="12700">
            <a:miter lim="400000"/>
          </a:ln>
        </p:spPr>
        <p:txBody>
          <a:bodyPr lIns="45719" rIns="45719"/>
          <a:lstStyle/>
          <a:p>
            <a:endParaRPr/>
          </a:p>
        </p:txBody>
      </p:sp>
      <p:sp>
        <p:nvSpPr>
          <p:cNvPr id="36" name="Rectangle"/>
          <p:cNvSpPr/>
          <p:nvPr/>
        </p:nvSpPr>
        <p:spPr>
          <a:xfrm>
            <a:off x="14" y="6334316"/>
            <a:ext cx="12188826" cy="64009"/>
          </a:xfrm>
          <a:prstGeom prst="rect">
            <a:avLst/>
          </a:prstGeom>
          <a:solidFill>
            <a:schemeClr val="accent1"/>
          </a:solidFill>
          <a:ln w="12700">
            <a:miter lim="400000"/>
          </a:ln>
        </p:spPr>
        <p:txBody>
          <a:bodyPr lIns="45719" rIns="45719"/>
          <a:lstStyle/>
          <a:p>
            <a:endParaRPr/>
          </a:p>
        </p:txBody>
      </p:sp>
      <p:sp>
        <p:nvSpPr>
          <p:cNvPr id="37" name="Title Text"/>
          <p:cNvSpPr txBox="1">
            <a:spLocks noGrp="1"/>
          </p:cNvSpPr>
          <p:nvPr>
            <p:ph type="title"/>
          </p:nvPr>
        </p:nvSpPr>
        <p:spPr>
          <a:xfrm>
            <a:off x="1097280" y="758951"/>
            <a:ext cx="10058401" cy="3566161"/>
          </a:xfrm>
          <a:prstGeom prst="rect">
            <a:avLst/>
          </a:prstGeom>
        </p:spPr>
        <p:txBody>
          <a:bodyPr/>
          <a:lstStyle>
            <a:lvl1pPr>
              <a:defRPr sz="8000">
                <a:solidFill>
                  <a:srgbClr val="262626"/>
                </a:solidFill>
              </a:defRPr>
            </a:lvl1pPr>
          </a:lstStyle>
          <a:p>
            <a:r>
              <a:t>Title Text</a:t>
            </a:r>
          </a:p>
        </p:txBody>
      </p:sp>
      <p:sp>
        <p:nvSpPr>
          <p:cNvPr id="38" name="Body Level One…"/>
          <p:cNvSpPr txBox="1">
            <a:spLocks noGrp="1"/>
          </p:cNvSpPr>
          <p:nvPr>
            <p:ph type="body" sz="quarter" idx="1"/>
          </p:nvPr>
        </p:nvSpPr>
        <p:spPr>
          <a:xfrm>
            <a:off x="1097280" y="4453128"/>
            <a:ext cx="10058401" cy="1143001"/>
          </a:xfrm>
          <a:prstGeom prst="rect">
            <a:avLst/>
          </a:prstGeom>
        </p:spPr>
        <p:txBody>
          <a:bodyPr lIns="45719" tIns="45719" rIns="45719" bIns="45719"/>
          <a:lstStyle>
            <a:lvl1pPr marL="0" indent="0">
              <a:buClrTx/>
              <a:buSzTx/>
              <a:buFontTx/>
              <a:buNone/>
              <a:defRPr sz="2400" cap="all" spc="200">
                <a:solidFill>
                  <a:srgbClr val="242852"/>
                </a:solidFill>
                <a:latin typeface="Calibri Light"/>
                <a:ea typeface="Calibri Light"/>
                <a:cs typeface="Calibri Light"/>
                <a:sym typeface="Calibri Light"/>
              </a:defRPr>
            </a:lvl1pPr>
            <a:lvl2pPr marL="0" indent="457200">
              <a:buClrTx/>
              <a:buSzTx/>
              <a:buFontTx/>
              <a:buNone/>
              <a:defRPr sz="2400" cap="all" spc="200">
                <a:solidFill>
                  <a:srgbClr val="242852"/>
                </a:solidFill>
                <a:latin typeface="Calibri Light"/>
                <a:ea typeface="Calibri Light"/>
                <a:cs typeface="Calibri Light"/>
                <a:sym typeface="Calibri Light"/>
              </a:defRPr>
            </a:lvl2pPr>
            <a:lvl3pPr marL="0" indent="914400">
              <a:buClrTx/>
              <a:buSzTx/>
              <a:buFontTx/>
              <a:buNone/>
              <a:defRPr sz="2400" cap="all" spc="200">
                <a:solidFill>
                  <a:srgbClr val="242852"/>
                </a:solidFill>
                <a:latin typeface="Calibri Light"/>
                <a:ea typeface="Calibri Light"/>
                <a:cs typeface="Calibri Light"/>
                <a:sym typeface="Calibri Light"/>
              </a:defRPr>
            </a:lvl3pPr>
            <a:lvl4pPr marL="0" indent="1371600">
              <a:buClrTx/>
              <a:buSzTx/>
              <a:buFontTx/>
              <a:buNone/>
              <a:defRPr sz="2400" cap="all" spc="200">
                <a:solidFill>
                  <a:srgbClr val="242852"/>
                </a:solidFill>
                <a:latin typeface="Calibri Light"/>
                <a:ea typeface="Calibri Light"/>
                <a:cs typeface="Calibri Light"/>
                <a:sym typeface="Calibri Light"/>
              </a:defRPr>
            </a:lvl4pPr>
            <a:lvl5pPr marL="0" indent="1828800">
              <a:buClrTx/>
              <a:buSzTx/>
              <a:buFontTx/>
              <a:buNone/>
              <a:defRPr sz="2400" cap="all" spc="200">
                <a:solidFill>
                  <a:srgbClr val="242852"/>
                </a:solidFill>
                <a:latin typeface="Calibri Light"/>
                <a:ea typeface="Calibri Light"/>
                <a:cs typeface="Calibri Light"/>
                <a:sym typeface="Calibri Light"/>
              </a:defRPr>
            </a:lvl5pPr>
          </a:lstStyle>
          <a:p>
            <a:r>
              <a:t>Body Level One</a:t>
            </a:r>
          </a:p>
          <a:p>
            <a:pPr lvl="1"/>
            <a:r>
              <a:t>Body Level Two</a:t>
            </a:r>
          </a:p>
          <a:p>
            <a:pPr lvl="2"/>
            <a:r>
              <a:t>Body Level Three</a:t>
            </a:r>
          </a:p>
          <a:p>
            <a:pPr lvl="3"/>
            <a:r>
              <a:t>Body Level Four</a:t>
            </a:r>
          </a:p>
          <a:p>
            <a:pPr lvl="4"/>
            <a:r>
              <a:t>Body Level Five</a:t>
            </a:r>
          </a:p>
        </p:txBody>
      </p:sp>
      <p:sp>
        <p:nvSpPr>
          <p:cNvPr id="3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0" name="Line"/>
          <p:cNvSpPr/>
          <p:nvPr/>
        </p:nvSpPr>
        <p:spPr>
          <a:xfrm>
            <a:off x="1207657" y="4343400"/>
            <a:ext cx="9875522" cy="0"/>
          </a:xfrm>
          <a:prstGeom prst="line">
            <a:avLst/>
          </a:prstGeom>
          <a:ln w="6350">
            <a:solidFill>
              <a:srgbClr val="808080"/>
            </a:solidFill>
          </a:ln>
        </p:spPr>
        <p:txBody>
          <a:bodyPr lIns="45719" rIns="45719"/>
          <a:lstStyle/>
          <a:p>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47" name="Title Text"/>
          <p:cNvSpPr txBox="1">
            <a:spLocks noGrp="1"/>
          </p:cNvSpPr>
          <p:nvPr>
            <p:ph type="title"/>
          </p:nvPr>
        </p:nvSpPr>
        <p:spPr>
          <a:prstGeom prst="rect">
            <a:avLst/>
          </a:prstGeom>
        </p:spPr>
        <p:txBody>
          <a:bodyPr/>
          <a:lstStyle/>
          <a:p>
            <a:r>
              <a:t>Title Text</a:t>
            </a:r>
          </a:p>
        </p:txBody>
      </p:sp>
      <p:sp>
        <p:nvSpPr>
          <p:cNvPr id="48" name="Body Level One…"/>
          <p:cNvSpPr txBox="1">
            <a:spLocks noGrp="1"/>
          </p:cNvSpPr>
          <p:nvPr>
            <p:ph type="body" sz="half" idx="1"/>
          </p:nvPr>
        </p:nvSpPr>
        <p:spPr>
          <a:xfrm>
            <a:off x="1097278" y="1845734"/>
            <a:ext cx="4937761" cy="402336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sz="quarter" idx="1"/>
          </p:nvPr>
        </p:nvSpPr>
        <p:spPr>
          <a:xfrm>
            <a:off x="1097280" y="1846052"/>
            <a:ext cx="4937760" cy="736283"/>
          </a:xfrm>
          <a:prstGeom prst="rect">
            <a:avLst/>
          </a:prstGeom>
        </p:spPr>
        <p:txBody>
          <a:bodyPr lIns="45719" tIns="45719" rIns="45719" bIns="45719" anchor="ctr"/>
          <a:lstStyle>
            <a:lvl1pPr marL="0" indent="0">
              <a:buClrTx/>
              <a:buSzTx/>
              <a:buFontTx/>
              <a:buNone/>
              <a:defRPr cap="all">
                <a:solidFill>
                  <a:srgbClr val="242852"/>
                </a:solidFill>
              </a:defRPr>
            </a:lvl1pPr>
            <a:lvl2pPr marL="0" indent="457200">
              <a:buClrTx/>
              <a:buSzTx/>
              <a:buFontTx/>
              <a:buNone/>
              <a:defRPr cap="all">
                <a:solidFill>
                  <a:srgbClr val="242852"/>
                </a:solidFill>
              </a:defRPr>
            </a:lvl2pPr>
            <a:lvl3pPr marL="0" indent="914400">
              <a:buClrTx/>
              <a:buSzTx/>
              <a:buFontTx/>
              <a:buNone/>
              <a:defRPr cap="all">
                <a:solidFill>
                  <a:srgbClr val="242852"/>
                </a:solidFill>
              </a:defRPr>
            </a:lvl3pPr>
            <a:lvl4pPr marL="0" indent="1371600">
              <a:buClrTx/>
              <a:buSzTx/>
              <a:buFontTx/>
              <a:buNone/>
              <a:defRPr cap="all">
                <a:solidFill>
                  <a:srgbClr val="242852"/>
                </a:solidFill>
              </a:defRPr>
            </a:lvl4pPr>
            <a:lvl5pPr marL="0" indent="1828800">
              <a:buClrTx/>
              <a:buSzTx/>
              <a:buFontTx/>
              <a:buNone/>
              <a:defRPr cap="all">
                <a:solidFill>
                  <a:srgbClr val="242852"/>
                </a:solidFill>
              </a:defRPr>
            </a:lvl5pPr>
          </a:lstStyle>
          <a:p>
            <a:r>
              <a:t>Body Level One</a:t>
            </a:r>
          </a:p>
          <a:p>
            <a:pPr lvl="1"/>
            <a:r>
              <a:t>Body Level Two</a:t>
            </a:r>
          </a:p>
          <a:p>
            <a:pPr lvl="2"/>
            <a:r>
              <a:t>Body Level Three</a:t>
            </a:r>
          </a:p>
          <a:p>
            <a:pPr lvl="3"/>
            <a:r>
              <a:t>Body Level Four</a:t>
            </a:r>
          </a:p>
          <a:p>
            <a:pPr lvl="4"/>
            <a:r>
              <a:t>Body Level Five</a:t>
            </a:r>
          </a:p>
        </p:txBody>
      </p:sp>
      <p:sp>
        <p:nvSpPr>
          <p:cNvPr id="58" name="Rectangle"/>
          <p:cNvSpPr>
            <a:spLocks noGrp="1"/>
          </p:cNvSpPr>
          <p:nvPr>
            <p:ph type="body" sz="quarter" idx="13"/>
          </p:nvPr>
        </p:nvSpPr>
        <p:spPr>
          <a:xfrm>
            <a:off x="6217920" y="1846052"/>
            <a:ext cx="4937761" cy="736283"/>
          </a:xfrm>
          <a:prstGeom prst="rect">
            <a:avLst/>
          </a:prstGeom>
        </p:spPr>
        <p:txBody>
          <a:bodyPr lIns="45719" tIns="45719" rIns="45719" bIns="45719" anchor="ctr"/>
          <a:lstStyle/>
          <a:p>
            <a:pPr marL="0" indent="0">
              <a:buClrTx/>
              <a:buSzTx/>
              <a:buFontTx/>
              <a:buNone/>
              <a:defRPr cap="all">
                <a:solidFill>
                  <a:srgbClr val="242852"/>
                </a:solidFill>
              </a:defRPr>
            </a:pPr>
            <a:endParaRPr/>
          </a:p>
        </p:txBody>
      </p:sp>
      <p:sp>
        <p:nvSpPr>
          <p:cNvPr id="5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66" name="Title Text"/>
          <p:cNvSpPr txBox="1">
            <a:spLocks noGrp="1"/>
          </p:cNvSpPr>
          <p:nvPr>
            <p:ph type="title"/>
          </p:nvPr>
        </p:nvSpPr>
        <p:spPr>
          <a:prstGeom prst="rect">
            <a:avLst/>
          </a:prstGeom>
        </p:spPr>
        <p:txBody>
          <a:bodyPr/>
          <a:lstStyle/>
          <a:p>
            <a:r>
              <a:t>Title Text</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74" name="Rectangle"/>
          <p:cNvSpPr/>
          <p:nvPr/>
        </p:nvSpPr>
        <p:spPr>
          <a:xfrm>
            <a:off x="3175" y="6400800"/>
            <a:ext cx="12188825" cy="457200"/>
          </a:xfrm>
          <a:prstGeom prst="rect">
            <a:avLst/>
          </a:prstGeom>
          <a:solidFill>
            <a:schemeClr val="accent2"/>
          </a:solidFill>
          <a:ln w="12700">
            <a:miter lim="400000"/>
          </a:ln>
        </p:spPr>
        <p:txBody>
          <a:bodyPr lIns="45719" rIns="45719"/>
          <a:lstStyle/>
          <a:p>
            <a:endParaRPr/>
          </a:p>
        </p:txBody>
      </p:sp>
      <p:sp>
        <p:nvSpPr>
          <p:cNvPr id="75" name="Rectangle"/>
          <p:cNvSpPr/>
          <p:nvPr/>
        </p:nvSpPr>
        <p:spPr>
          <a:xfrm>
            <a:off x="14" y="6334316"/>
            <a:ext cx="12188826" cy="64009"/>
          </a:xfrm>
          <a:prstGeom prst="rect">
            <a:avLst/>
          </a:prstGeom>
          <a:solidFill>
            <a:schemeClr val="accent1"/>
          </a:solidFill>
          <a:ln w="12700">
            <a:miter lim="400000"/>
          </a:ln>
        </p:spPr>
        <p:txBody>
          <a:bodyPr lIns="45719" rIns="45719"/>
          <a:lstStyle/>
          <a:p>
            <a:endParaRP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sp>
        <p:nvSpPr>
          <p:cNvPr id="83" name="Rectangle"/>
          <p:cNvSpPr/>
          <p:nvPr/>
        </p:nvSpPr>
        <p:spPr>
          <a:xfrm>
            <a:off x="15" y="0"/>
            <a:ext cx="4050793" cy="6858000"/>
          </a:xfrm>
          <a:prstGeom prst="rect">
            <a:avLst/>
          </a:prstGeom>
          <a:solidFill>
            <a:schemeClr val="accent2"/>
          </a:solidFill>
          <a:ln w="12700">
            <a:miter lim="400000"/>
          </a:ln>
        </p:spPr>
        <p:txBody>
          <a:bodyPr lIns="45719" rIns="45719"/>
          <a:lstStyle/>
          <a:p>
            <a:endParaRPr/>
          </a:p>
        </p:txBody>
      </p:sp>
      <p:sp>
        <p:nvSpPr>
          <p:cNvPr id="84" name="Rectangle"/>
          <p:cNvSpPr/>
          <p:nvPr/>
        </p:nvSpPr>
        <p:spPr>
          <a:xfrm>
            <a:off x="4040070" y="0"/>
            <a:ext cx="64009" cy="6858000"/>
          </a:xfrm>
          <a:prstGeom prst="rect">
            <a:avLst/>
          </a:prstGeom>
          <a:solidFill>
            <a:schemeClr val="accent1"/>
          </a:solidFill>
          <a:ln w="12700">
            <a:miter lim="400000"/>
          </a:ln>
        </p:spPr>
        <p:txBody>
          <a:bodyPr lIns="45719" rIns="45719"/>
          <a:lstStyle/>
          <a:p>
            <a:endParaRPr/>
          </a:p>
        </p:txBody>
      </p:sp>
      <p:sp>
        <p:nvSpPr>
          <p:cNvPr id="85" name="Title Text"/>
          <p:cNvSpPr txBox="1">
            <a:spLocks noGrp="1"/>
          </p:cNvSpPr>
          <p:nvPr>
            <p:ph type="title"/>
          </p:nvPr>
        </p:nvSpPr>
        <p:spPr>
          <a:xfrm>
            <a:off x="457200" y="594359"/>
            <a:ext cx="3200400" cy="2286001"/>
          </a:xfrm>
          <a:prstGeom prst="rect">
            <a:avLst/>
          </a:prstGeom>
        </p:spPr>
        <p:txBody>
          <a:bodyPr/>
          <a:lstStyle>
            <a:lvl1pPr>
              <a:defRPr sz="3600">
                <a:solidFill>
                  <a:srgbClr val="FFFFFF"/>
                </a:solidFill>
              </a:defRPr>
            </a:lvl1pPr>
          </a:lstStyle>
          <a:p>
            <a:r>
              <a:t>Title Text</a:t>
            </a:r>
          </a:p>
        </p:txBody>
      </p:sp>
      <p:sp>
        <p:nvSpPr>
          <p:cNvPr id="86" name="Body Level One…"/>
          <p:cNvSpPr txBox="1">
            <a:spLocks noGrp="1"/>
          </p:cNvSpPr>
          <p:nvPr>
            <p:ph type="body" idx="1"/>
          </p:nvPr>
        </p:nvSpPr>
        <p:spPr>
          <a:xfrm>
            <a:off x="4800600" y="731519"/>
            <a:ext cx="6492241" cy="52578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7" name="Rectangle"/>
          <p:cNvSpPr>
            <a:spLocks noGrp="1"/>
          </p:cNvSpPr>
          <p:nvPr>
            <p:ph type="body" sz="quarter" idx="13"/>
          </p:nvPr>
        </p:nvSpPr>
        <p:spPr>
          <a:xfrm>
            <a:off x="457200" y="2926079"/>
            <a:ext cx="3200400" cy="3379125"/>
          </a:xfrm>
          <a:prstGeom prst="rect">
            <a:avLst/>
          </a:prstGeom>
        </p:spPr>
        <p:txBody>
          <a:bodyPr lIns="45719" tIns="45719" rIns="45719" bIns="45719"/>
          <a:lstStyle/>
          <a:p>
            <a:pPr marL="0" indent="0">
              <a:buClrTx/>
              <a:buSzTx/>
              <a:buFontTx/>
              <a:buNone/>
              <a:defRPr sz="1500">
                <a:solidFill>
                  <a:srgbClr val="FFFFFF"/>
                </a:solidFill>
              </a:defRPr>
            </a:pPr>
            <a:endParaRPr/>
          </a:p>
        </p:txBody>
      </p:sp>
      <p:sp>
        <p:nvSpPr>
          <p:cNvPr id="88" name="Slide Number"/>
          <p:cNvSpPr txBox="1">
            <a:spLocks noGrp="1"/>
          </p:cNvSpPr>
          <p:nvPr>
            <p:ph type="sldNum" sz="quarter" idx="2"/>
          </p:nvPr>
        </p:nvSpPr>
        <p:spPr>
          <a:prstGeom prst="rect">
            <a:avLst/>
          </a:prstGeom>
        </p:spPr>
        <p:txBody>
          <a:bodyPr/>
          <a:lstStyle>
            <a:lvl1pPr>
              <a:defRPr>
                <a:solidFill>
                  <a:srgbClr val="242852"/>
                </a:solidFill>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sp>
        <p:nvSpPr>
          <p:cNvPr id="95" name="Rectangle"/>
          <p:cNvSpPr/>
          <p:nvPr/>
        </p:nvSpPr>
        <p:spPr>
          <a:xfrm>
            <a:off x="0" y="4953000"/>
            <a:ext cx="12188825" cy="1905000"/>
          </a:xfrm>
          <a:prstGeom prst="rect">
            <a:avLst/>
          </a:prstGeom>
          <a:solidFill>
            <a:schemeClr val="accent2"/>
          </a:solidFill>
          <a:ln w="12700">
            <a:miter lim="400000"/>
          </a:ln>
        </p:spPr>
        <p:txBody>
          <a:bodyPr lIns="45719" rIns="45719"/>
          <a:lstStyle/>
          <a:p>
            <a:endParaRPr/>
          </a:p>
        </p:txBody>
      </p:sp>
      <p:sp>
        <p:nvSpPr>
          <p:cNvPr id="96" name="Rectangle"/>
          <p:cNvSpPr/>
          <p:nvPr/>
        </p:nvSpPr>
        <p:spPr>
          <a:xfrm>
            <a:off x="14" y="4915075"/>
            <a:ext cx="12188826" cy="64009"/>
          </a:xfrm>
          <a:prstGeom prst="rect">
            <a:avLst/>
          </a:prstGeom>
          <a:solidFill>
            <a:schemeClr val="accent1"/>
          </a:solidFill>
          <a:ln w="12700">
            <a:miter lim="400000"/>
          </a:ln>
        </p:spPr>
        <p:txBody>
          <a:bodyPr lIns="45719" rIns="45719"/>
          <a:lstStyle/>
          <a:p>
            <a:endParaRPr/>
          </a:p>
        </p:txBody>
      </p:sp>
      <p:sp>
        <p:nvSpPr>
          <p:cNvPr id="97" name="Title Text"/>
          <p:cNvSpPr txBox="1">
            <a:spLocks noGrp="1"/>
          </p:cNvSpPr>
          <p:nvPr>
            <p:ph type="title"/>
          </p:nvPr>
        </p:nvSpPr>
        <p:spPr>
          <a:xfrm>
            <a:off x="1097280" y="5074920"/>
            <a:ext cx="10113265" cy="822961"/>
          </a:xfrm>
          <a:prstGeom prst="rect">
            <a:avLst/>
          </a:prstGeom>
        </p:spPr>
        <p:txBody>
          <a:bodyPr lIns="0" tIns="0" rIns="0" bIns="0"/>
          <a:lstStyle>
            <a:lvl1pPr>
              <a:defRPr sz="3600">
                <a:solidFill>
                  <a:srgbClr val="FFFFFF"/>
                </a:solidFill>
              </a:defRPr>
            </a:lvl1pPr>
          </a:lstStyle>
          <a:p>
            <a:r>
              <a:t>Title Text</a:t>
            </a:r>
          </a:p>
        </p:txBody>
      </p:sp>
      <p:sp>
        <p:nvSpPr>
          <p:cNvPr id="98" name="Image"/>
          <p:cNvSpPr>
            <a:spLocks noGrp="1"/>
          </p:cNvSpPr>
          <p:nvPr>
            <p:ph type="pic" idx="13"/>
          </p:nvPr>
        </p:nvSpPr>
        <p:spPr>
          <a:xfrm>
            <a:off x="14" y="0"/>
            <a:ext cx="12191987" cy="4915076"/>
          </a:xfrm>
          <a:prstGeom prst="rect">
            <a:avLst/>
          </a:prstGeom>
        </p:spPr>
        <p:txBody>
          <a:bodyPr lIns="91439" tIns="45719" rIns="91439" bIns="45719">
            <a:noAutofit/>
          </a:bodyPr>
          <a:lstStyle/>
          <a:p>
            <a:endParaRPr/>
          </a:p>
        </p:txBody>
      </p:sp>
      <p:sp>
        <p:nvSpPr>
          <p:cNvPr id="99" name="Body Level One…"/>
          <p:cNvSpPr txBox="1">
            <a:spLocks noGrp="1"/>
          </p:cNvSpPr>
          <p:nvPr>
            <p:ph type="body" sz="quarter" idx="1"/>
          </p:nvPr>
        </p:nvSpPr>
        <p:spPr>
          <a:xfrm>
            <a:off x="1097280" y="5907023"/>
            <a:ext cx="10113265" cy="594361"/>
          </a:xfrm>
          <a:prstGeom prst="rect">
            <a:avLst/>
          </a:prstGeom>
        </p:spPr>
        <p:txBody>
          <a:bodyPr/>
          <a:lstStyle>
            <a:lvl1pPr marL="0" indent="0">
              <a:spcBef>
                <a:spcPts val="600"/>
              </a:spcBef>
              <a:buClrTx/>
              <a:buSzTx/>
              <a:buFontTx/>
              <a:buNone/>
              <a:defRPr sz="1500">
                <a:solidFill>
                  <a:srgbClr val="FFFFFF"/>
                </a:solidFill>
              </a:defRPr>
            </a:lvl1pPr>
            <a:lvl2pPr marL="0" indent="457200">
              <a:spcBef>
                <a:spcPts val="600"/>
              </a:spcBef>
              <a:buClrTx/>
              <a:buSzTx/>
              <a:buFontTx/>
              <a:buNone/>
              <a:defRPr sz="1500">
                <a:solidFill>
                  <a:srgbClr val="FFFFFF"/>
                </a:solidFill>
              </a:defRPr>
            </a:lvl2pPr>
            <a:lvl3pPr marL="0" indent="914400">
              <a:spcBef>
                <a:spcPts val="600"/>
              </a:spcBef>
              <a:buClrTx/>
              <a:buSzTx/>
              <a:buFontTx/>
              <a:buNone/>
              <a:defRPr sz="1500">
                <a:solidFill>
                  <a:srgbClr val="FFFFFF"/>
                </a:solidFill>
              </a:defRPr>
            </a:lvl3pPr>
            <a:lvl4pPr marL="0" indent="1371600">
              <a:spcBef>
                <a:spcPts val="600"/>
              </a:spcBef>
              <a:buClrTx/>
              <a:buSzTx/>
              <a:buFontTx/>
              <a:buNone/>
              <a:defRPr sz="1500">
                <a:solidFill>
                  <a:srgbClr val="FFFFFF"/>
                </a:solidFill>
              </a:defRPr>
            </a:lvl4pPr>
            <a:lvl5pPr marL="0" indent="1828800">
              <a:spcBef>
                <a:spcPts val="600"/>
              </a:spcBef>
              <a:buClrTx/>
              <a:buSzTx/>
              <a:buFontTx/>
              <a:buNone/>
              <a:defRPr sz="15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p:cNvSpPr/>
          <p:nvPr/>
        </p:nvSpPr>
        <p:spPr>
          <a:xfrm>
            <a:off x="1" y="6400800"/>
            <a:ext cx="12192001" cy="457200"/>
          </a:xfrm>
          <a:prstGeom prst="rect">
            <a:avLst/>
          </a:prstGeom>
          <a:solidFill>
            <a:schemeClr val="accent2"/>
          </a:solidFill>
          <a:ln w="12700">
            <a:miter lim="400000"/>
          </a:ln>
        </p:spPr>
        <p:txBody>
          <a:bodyPr lIns="45719" rIns="45719"/>
          <a:lstStyle/>
          <a:p>
            <a:endParaRPr/>
          </a:p>
        </p:txBody>
      </p:sp>
      <p:sp>
        <p:nvSpPr>
          <p:cNvPr id="3" name="Rectangle"/>
          <p:cNvSpPr/>
          <p:nvPr/>
        </p:nvSpPr>
        <p:spPr>
          <a:xfrm>
            <a:off x="-1" y="6334316"/>
            <a:ext cx="12192003" cy="65999"/>
          </a:xfrm>
          <a:prstGeom prst="rect">
            <a:avLst/>
          </a:prstGeom>
          <a:solidFill>
            <a:schemeClr val="accent1"/>
          </a:solidFill>
          <a:ln w="12700">
            <a:miter lim="400000"/>
          </a:ln>
        </p:spPr>
        <p:txBody>
          <a:bodyPr lIns="45719" rIns="45719"/>
          <a:lstStyle/>
          <a:p>
            <a:endParaRPr/>
          </a:p>
        </p:txBody>
      </p:sp>
      <p:sp>
        <p:nvSpPr>
          <p:cNvPr id="4" name="Line"/>
          <p:cNvSpPr/>
          <p:nvPr/>
        </p:nvSpPr>
        <p:spPr>
          <a:xfrm>
            <a:off x="1193532" y="1737845"/>
            <a:ext cx="9966960" cy="1"/>
          </a:xfrm>
          <a:prstGeom prst="line">
            <a:avLst/>
          </a:prstGeom>
          <a:ln w="6350">
            <a:solidFill>
              <a:srgbClr val="808080"/>
            </a:solidFill>
          </a:ln>
        </p:spPr>
        <p:txBody>
          <a:bodyPr lIns="45719" rIns="45719"/>
          <a:lstStyle/>
          <a:p>
            <a:endParaRPr/>
          </a:p>
        </p:txBody>
      </p:sp>
      <p:sp>
        <p:nvSpPr>
          <p:cNvPr id="5" name="Title Text"/>
          <p:cNvSpPr txBox="1">
            <a:spLocks noGrp="1"/>
          </p:cNvSpPr>
          <p:nvPr>
            <p:ph type="title"/>
          </p:nvPr>
        </p:nvSpPr>
        <p:spPr>
          <a:xfrm>
            <a:off x="1097280" y="286603"/>
            <a:ext cx="10058401" cy="1450757"/>
          </a:xfrm>
          <a:prstGeom prst="rect">
            <a:avLst/>
          </a:prstGeom>
          <a:ln w="12700">
            <a:miter lim="400000"/>
          </a:ln>
          <a:extLst>
            <a:ext uri="{C572A759-6A51-4108-AA02-DFA0A04FC94B}">
              <ma14:wrappingTextBoxFlag xmlns:ma14="http://schemas.microsoft.com/office/mac/drawingml/2011/main" xmlns="" val="1"/>
            </a:ext>
          </a:extLst>
        </p:spPr>
        <p:txBody>
          <a:bodyPr lIns="45719" rIns="45719" anchor="b">
            <a:normAutofit/>
          </a:bodyPr>
          <a:lstStyle/>
          <a:p>
            <a:r>
              <a:t>Title Text</a:t>
            </a:r>
          </a:p>
        </p:txBody>
      </p:sp>
      <p:sp>
        <p:nvSpPr>
          <p:cNvPr id="6" name="Slide Number"/>
          <p:cNvSpPr txBox="1">
            <a:spLocks noGrp="1"/>
          </p:cNvSpPr>
          <p:nvPr>
            <p:ph type="sldNum" sz="quarter" idx="2"/>
          </p:nvPr>
        </p:nvSpPr>
        <p:spPr>
          <a:xfrm>
            <a:off x="10975141" y="6526778"/>
            <a:ext cx="237343" cy="231141"/>
          </a:xfrm>
          <a:prstGeom prst="rect">
            <a:avLst/>
          </a:prstGeom>
          <a:ln w="12700">
            <a:miter lim="400000"/>
          </a:ln>
        </p:spPr>
        <p:txBody>
          <a:bodyPr wrap="none" lIns="45719" rIns="45719" anchor="ctr">
            <a:spAutoFit/>
          </a:bodyPr>
          <a:lstStyle>
            <a:lvl1pPr algn="r">
              <a:defRPr sz="1000">
                <a:solidFill>
                  <a:srgbClr val="FFFFFF"/>
                </a:solidFill>
              </a:defRPr>
            </a:lvl1pPr>
          </a:lstStyle>
          <a:p>
            <a:fld id="{86CB4B4D-7CA3-9044-876B-883B54F8677D}" type="slidenum">
              <a:t>‹#›</a:t>
            </a:fld>
            <a:endParaRPr/>
          </a:p>
        </p:txBody>
      </p:sp>
      <p:sp>
        <p:nvSpPr>
          <p:cNvPr id="7" name="Body Level One…"/>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l" defTabSz="914400" rtl="0" latinLnBrk="0">
        <a:lnSpc>
          <a:spcPct val="85000"/>
        </a:lnSpc>
        <a:spcBef>
          <a:spcPts val="0"/>
        </a:spcBef>
        <a:spcAft>
          <a:spcPts val="0"/>
        </a:spcAft>
        <a:buClrTx/>
        <a:buSzTx/>
        <a:buFontTx/>
        <a:buNone/>
        <a:tabLst/>
        <a:defRPr sz="4800" b="0" i="0" u="none" strike="noStrike" cap="none" spc="-50" baseline="0">
          <a:ln>
            <a:noFill/>
          </a:ln>
          <a:solidFill>
            <a:srgbClr val="404040"/>
          </a:solidFill>
          <a:uFillTx/>
          <a:latin typeface="Calibri Light"/>
          <a:ea typeface="Calibri Light"/>
          <a:cs typeface="Calibri Light"/>
          <a:sym typeface="Calibri Light"/>
        </a:defRPr>
      </a:lvl1pPr>
      <a:lvl2pPr marL="0" marR="0" indent="0" algn="l" defTabSz="914400" rtl="0" latinLnBrk="0">
        <a:lnSpc>
          <a:spcPct val="85000"/>
        </a:lnSpc>
        <a:spcBef>
          <a:spcPts val="0"/>
        </a:spcBef>
        <a:spcAft>
          <a:spcPts val="0"/>
        </a:spcAft>
        <a:buClrTx/>
        <a:buSzTx/>
        <a:buFontTx/>
        <a:buNone/>
        <a:tabLst/>
        <a:defRPr sz="4800" b="0" i="0" u="none" strike="noStrike" cap="none" spc="-50" baseline="0">
          <a:ln>
            <a:noFill/>
          </a:ln>
          <a:solidFill>
            <a:srgbClr val="404040"/>
          </a:solidFill>
          <a:uFillTx/>
          <a:latin typeface="Calibri Light"/>
          <a:ea typeface="Calibri Light"/>
          <a:cs typeface="Calibri Light"/>
          <a:sym typeface="Calibri Light"/>
        </a:defRPr>
      </a:lvl2pPr>
      <a:lvl3pPr marL="0" marR="0" indent="0" algn="l" defTabSz="914400" rtl="0" latinLnBrk="0">
        <a:lnSpc>
          <a:spcPct val="85000"/>
        </a:lnSpc>
        <a:spcBef>
          <a:spcPts val="0"/>
        </a:spcBef>
        <a:spcAft>
          <a:spcPts val="0"/>
        </a:spcAft>
        <a:buClrTx/>
        <a:buSzTx/>
        <a:buFontTx/>
        <a:buNone/>
        <a:tabLst/>
        <a:defRPr sz="4800" b="0" i="0" u="none" strike="noStrike" cap="none" spc="-50" baseline="0">
          <a:ln>
            <a:noFill/>
          </a:ln>
          <a:solidFill>
            <a:srgbClr val="404040"/>
          </a:solidFill>
          <a:uFillTx/>
          <a:latin typeface="Calibri Light"/>
          <a:ea typeface="Calibri Light"/>
          <a:cs typeface="Calibri Light"/>
          <a:sym typeface="Calibri Light"/>
        </a:defRPr>
      </a:lvl3pPr>
      <a:lvl4pPr marL="0" marR="0" indent="0" algn="l" defTabSz="914400" rtl="0" latinLnBrk="0">
        <a:lnSpc>
          <a:spcPct val="85000"/>
        </a:lnSpc>
        <a:spcBef>
          <a:spcPts val="0"/>
        </a:spcBef>
        <a:spcAft>
          <a:spcPts val="0"/>
        </a:spcAft>
        <a:buClrTx/>
        <a:buSzTx/>
        <a:buFontTx/>
        <a:buNone/>
        <a:tabLst/>
        <a:defRPr sz="4800" b="0" i="0" u="none" strike="noStrike" cap="none" spc="-50" baseline="0">
          <a:ln>
            <a:noFill/>
          </a:ln>
          <a:solidFill>
            <a:srgbClr val="404040"/>
          </a:solidFill>
          <a:uFillTx/>
          <a:latin typeface="Calibri Light"/>
          <a:ea typeface="Calibri Light"/>
          <a:cs typeface="Calibri Light"/>
          <a:sym typeface="Calibri Light"/>
        </a:defRPr>
      </a:lvl4pPr>
      <a:lvl5pPr marL="0" marR="0" indent="0" algn="l" defTabSz="914400" rtl="0" latinLnBrk="0">
        <a:lnSpc>
          <a:spcPct val="85000"/>
        </a:lnSpc>
        <a:spcBef>
          <a:spcPts val="0"/>
        </a:spcBef>
        <a:spcAft>
          <a:spcPts val="0"/>
        </a:spcAft>
        <a:buClrTx/>
        <a:buSzTx/>
        <a:buFontTx/>
        <a:buNone/>
        <a:tabLst/>
        <a:defRPr sz="4800" b="0" i="0" u="none" strike="noStrike" cap="none" spc="-50" baseline="0">
          <a:ln>
            <a:noFill/>
          </a:ln>
          <a:solidFill>
            <a:srgbClr val="404040"/>
          </a:solidFill>
          <a:uFillTx/>
          <a:latin typeface="Calibri Light"/>
          <a:ea typeface="Calibri Light"/>
          <a:cs typeface="Calibri Light"/>
          <a:sym typeface="Calibri Light"/>
        </a:defRPr>
      </a:lvl5pPr>
      <a:lvl6pPr marL="0" marR="0" indent="0" algn="l" defTabSz="914400" rtl="0" latinLnBrk="0">
        <a:lnSpc>
          <a:spcPct val="85000"/>
        </a:lnSpc>
        <a:spcBef>
          <a:spcPts val="0"/>
        </a:spcBef>
        <a:spcAft>
          <a:spcPts val="0"/>
        </a:spcAft>
        <a:buClrTx/>
        <a:buSzTx/>
        <a:buFontTx/>
        <a:buNone/>
        <a:tabLst/>
        <a:defRPr sz="4800" b="0" i="0" u="none" strike="noStrike" cap="none" spc="-50" baseline="0">
          <a:ln>
            <a:noFill/>
          </a:ln>
          <a:solidFill>
            <a:srgbClr val="404040"/>
          </a:solidFill>
          <a:uFillTx/>
          <a:latin typeface="Calibri Light"/>
          <a:ea typeface="Calibri Light"/>
          <a:cs typeface="Calibri Light"/>
          <a:sym typeface="Calibri Light"/>
        </a:defRPr>
      </a:lvl6pPr>
      <a:lvl7pPr marL="0" marR="0" indent="0" algn="l" defTabSz="914400" rtl="0" latinLnBrk="0">
        <a:lnSpc>
          <a:spcPct val="85000"/>
        </a:lnSpc>
        <a:spcBef>
          <a:spcPts val="0"/>
        </a:spcBef>
        <a:spcAft>
          <a:spcPts val="0"/>
        </a:spcAft>
        <a:buClrTx/>
        <a:buSzTx/>
        <a:buFontTx/>
        <a:buNone/>
        <a:tabLst/>
        <a:defRPr sz="4800" b="0" i="0" u="none" strike="noStrike" cap="none" spc="-50" baseline="0">
          <a:ln>
            <a:noFill/>
          </a:ln>
          <a:solidFill>
            <a:srgbClr val="404040"/>
          </a:solidFill>
          <a:uFillTx/>
          <a:latin typeface="Calibri Light"/>
          <a:ea typeface="Calibri Light"/>
          <a:cs typeface="Calibri Light"/>
          <a:sym typeface="Calibri Light"/>
        </a:defRPr>
      </a:lvl7pPr>
      <a:lvl8pPr marL="0" marR="0" indent="0" algn="l" defTabSz="914400" rtl="0" latinLnBrk="0">
        <a:lnSpc>
          <a:spcPct val="85000"/>
        </a:lnSpc>
        <a:spcBef>
          <a:spcPts val="0"/>
        </a:spcBef>
        <a:spcAft>
          <a:spcPts val="0"/>
        </a:spcAft>
        <a:buClrTx/>
        <a:buSzTx/>
        <a:buFontTx/>
        <a:buNone/>
        <a:tabLst/>
        <a:defRPr sz="4800" b="0" i="0" u="none" strike="noStrike" cap="none" spc="-50" baseline="0">
          <a:ln>
            <a:noFill/>
          </a:ln>
          <a:solidFill>
            <a:srgbClr val="404040"/>
          </a:solidFill>
          <a:uFillTx/>
          <a:latin typeface="Calibri Light"/>
          <a:ea typeface="Calibri Light"/>
          <a:cs typeface="Calibri Light"/>
          <a:sym typeface="Calibri Light"/>
        </a:defRPr>
      </a:lvl8pPr>
      <a:lvl9pPr marL="0" marR="0" indent="0" algn="l" defTabSz="914400" rtl="0" latinLnBrk="0">
        <a:lnSpc>
          <a:spcPct val="85000"/>
        </a:lnSpc>
        <a:spcBef>
          <a:spcPts val="0"/>
        </a:spcBef>
        <a:spcAft>
          <a:spcPts val="0"/>
        </a:spcAft>
        <a:buClrTx/>
        <a:buSzTx/>
        <a:buFontTx/>
        <a:buNone/>
        <a:tabLst/>
        <a:defRPr sz="4800" b="0" i="0" u="none" strike="noStrike" cap="none" spc="-50" baseline="0">
          <a:ln>
            <a:noFill/>
          </a:ln>
          <a:solidFill>
            <a:srgbClr val="404040"/>
          </a:solidFill>
          <a:uFillTx/>
          <a:latin typeface="Calibri Light"/>
          <a:ea typeface="Calibri Light"/>
          <a:cs typeface="Calibri Light"/>
          <a:sym typeface="Calibri Light"/>
        </a:defRPr>
      </a:lvl9pPr>
    </p:titleStyle>
    <p:bodyStyle>
      <a:lvl1pPr marL="91439" marR="0" indent="-91439" algn="l" defTabSz="914400" rtl="0" latinLnBrk="0">
        <a:lnSpc>
          <a:spcPct val="90000"/>
        </a:lnSpc>
        <a:spcBef>
          <a:spcPts val="1200"/>
        </a:spcBef>
        <a:spcAft>
          <a:spcPts val="0"/>
        </a:spcAft>
        <a:buClr>
          <a:schemeClr val="accent1"/>
        </a:buClr>
        <a:buSzPct val="100000"/>
        <a:buFont typeface="Trebuchet MS"/>
        <a:buChar char=" "/>
        <a:tabLst/>
        <a:defRPr sz="2000" b="0" i="0" u="none" strike="noStrike" cap="none" spc="0" baseline="0">
          <a:ln>
            <a:noFill/>
          </a:ln>
          <a:solidFill>
            <a:srgbClr val="404040"/>
          </a:solidFill>
          <a:uFillTx/>
          <a:latin typeface="+mn-lt"/>
          <a:ea typeface="+mn-ea"/>
          <a:cs typeface="+mn-cs"/>
          <a:sym typeface="Calibri"/>
        </a:defRPr>
      </a:lvl1pPr>
      <a:lvl2pPr marL="404368" marR="0" indent="-203200" algn="l" defTabSz="914400" rtl="0" latinLnBrk="0">
        <a:lnSpc>
          <a:spcPct val="90000"/>
        </a:lnSpc>
        <a:spcBef>
          <a:spcPts val="1200"/>
        </a:spcBef>
        <a:spcAft>
          <a:spcPts val="0"/>
        </a:spcAft>
        <a:buClr>
          <a:schemeClr val="accent1"/>
        </a:buClr>
        <a:buSzPct val="100000"/>
        <a:buFont typeface="Trebuchet MS"/>
        <a:buChar char="◦"/>
        <a:tabLst/>
        <a:defRPr sz="2000" b="0" i="0" u="none" strike="noStrike" cap="none" spc="0" baseline="0">
          <a:ln>
            <a:noFill/>
          </a:ln>
          <a:solidFill>
            <a:srgbClr val="404040"/>
          </a:solidFill>
          <a:uFillTx/>
          <a:latin typeface="+mn-lt"/>
          <a:ea typeface="+mn-ea"/>
          <a:cs typeface="+mn-cs"/>
          <a:sym typeface="Calibri"/>
        </a:defRPr>
      </a:lvl2pPr>
      <a:lvl3pPr marL="645305" marR="0" indent="-261257" algn="l" defTabSz="914400" rtl="0" latinLnBrk="0">
        <a:lnSpc>
          <a:spcPct val="90000"/>
        </a:lnSpc>
        <a:spcBef>
          <a:spcPts val="1200"/>
        </a:spcBef>
        <a:spcAft>
          <a:spcPts val="0"/>
        </a:spcAft>
        <a:buClr>
          <a:schemeClr val="accent1"/>
        </a:buClr>
        <a:buSzPct val="100000"/>
        <a:buFont typeface="Trebuchet MS"/>
        <a:buChar char="◦"/>
        <a:tabLst/>
        <a:defRPr sz="2000" b="0" i="0" u="none" strike="noStrike" cap="none" spc="0" baseline="0">
          <a:ln>
            <a:noFill/>
          </a:ln>
          <a:solidFill>
            <a:srgbClr val="404040"/>
          </a:solidFill>
          <a:uFillTx/>
          <a:latin typeface="+mn-lt"/>
          <a:ea typeface="+mn-ea"/>
          <a:cs typeface="+mn-cs"/>
          <a:sym typeface="Calibri"/>
        </a:defRPr>
      </a:lvl3pPr>
      <a:lvl4pPr marL="828185" marR="0" indent="-261257" algn="l" defTabSz="914400" rtl="0" latinLnBrk="0">
        <a:lnSpc>
          <a:spcPct val="90000"/>
        </a:lnSpc>
        <a:spcBef>
          <a:spcPts val="1200"/>
        </a:spcBef>
        <a:spcAft>
          <a:spcPts val="0"/>
        </a:spcAft>
        <a:buClr>
          <a:schemeClr val="accent1"/>
        </a:buClr>
        <a:buSzPct val="100000"/>
        <a:buFont typeface="Trebuchet MS"/>
        <a:buChar char="◦"/>
        <a:tabLst/>
        <a:defRPr sz="2000" b="0" i="0" u="none" strike="noStrike" cap="none" spc="0" baseline="0">
          <a:ln>
            <a:noFill/>
          </a:ln>
          <a:solidFill>
            <a:srgbClr val="404040"/>
          </a:solidFill>
          <a:uFillTx/>
          <a:latin typeface="+mn-lt"/>
          <a:ea typeface="+mn-ea"/>
          <a:cs typeface="+mn-cs"/>
          <a:sym typeface="Calibri"/>
        </a:defRPr>
      </a:lvl4pPr>
      <a:lvl5pPr marL="1011065" marR="0" indent="-261257" algn="l" defTabSz="914400" rtl="0" latinLnBrk="0">
        <a:lnSpc>
          <a:spcPct val="90000"/>
        </a:lnSpc>
        <a:spcBef>
          <a:spcPts val="1200"/>
        </a:spcBef>
        <a:spcAft>
          <a:spcPts val="0"/>
        </a:spcAft>
        <a:buClr>
          <a:schemeClr val="accent1"/>
        </a:buClr>
        <a:buSzPct val="100000"/>
        <a:buFont typeface="Trebuchet MS"/>
        <a:buChar char="◦"/>
        <a:tabLst/>
        <a:defRPr sz="2000" b="0" i="0" u="none" strike="noStrike" cap="none" spc="0" baseline="0">
          <a:ln>
            <a:noFill/>
          </a:ln>
          <a:solidFill>
            <a:srgbClr val="404040"/>
          </a:solidFill>
          <a:uFillTx/>
          <a:latin typeface="+mn-lt"/>
          <a:ea typeface="+mn-ea"/>
          <a:cs typeface="+mn-cs"/>
          <a:sym typeface="Calibri"/>
        </a:defRPr>
      </a:lvl5pPr>
      <a:lvl6pPr marL="1197971" marR="0" indent="-326571" algn="l" defTabSz="914400" rtl="0" latinLnBrk="0">
        <a:lnSpc>
          <a:spcPct val="90000"/>
        </a:lnSpc>
        <a:spcBef>
          <a:spcPts val="1200"/>
        </a:spcBef>
        <a:spcAft>
          <a:spcPts val="0"/>
        </a:spcAft>
        <a:buClr>
          <a:schemeClr val="accent1"/>
        </a:buClr>
        <a:buSzPct val="100000"/>
        <a:buFont typeface="Trebuchet MS"/>
        <a:buChar char="◦"/>
        <a:tabLst/>
        <a:defRPr sz="2000" b="0" i="0" u="none" strike="noStrike" cap="none" spc="0" baseline="0">
          <a:ln>
            <a:noFill/>
          </a:ln>
          <a:solidFill>
            <a:srgbClr val="404040"/>
          </a:solidFill>
          <a:uFillTx/>
          <a:latin typeface="+mn-lt"/>
          <a:ea typeface="+mn-ea"/>
          <a:cs typeface="+mn-cs"/>
          <a:sym typeface="Calibri"/>
        </a:defRPr>
      </a:lvl6pPr>
      <a:lvl7pPr marL="1397971" marR="0" indent="-326571" algn="l" defTabSz="914400" rtl="0" latinLnBrk="0">
        <a:lnSpc>
          <a:spcPct val="90000"/>
        </a:lnSpc>
        <a:spcBef>
          <a:spcPts val="1200"/>
        </a:spcBef>
        <a:spcAft>
          <a:spcPts val="0"/>
        </a:spcAft>
        <a:buClr>
          <a:schemeClr val="accent1"/>
        </a:buClr>
        <a:buSzPct val="100000"/>
        <a:buFont typeface="Trebuchet MS"/>
        <a:buChar char="◦"/>
        <a:tabLst/>
        <a:defRPr sz="2000" b="0" i="0" u="none" strike="noStrike" cap="none" spc="0" baseline="0">
          <a:ln>
            <a:noFill/>
          </a:ln>
          <a:solidFill>
            <a:srgbClr val="404040"/>
          </a:solidFill>
          <a:uFillTx/>
          <a:latin typeface="+mn-lt"/>
          <a:ea typeface="+mn-ea"/>
          <a:cs typeface="+mn-cs"/>
          <a:sym typeface="Calibri"/>
        </a:defRPr>
      </a:lvl7pPr>
      <a:lvl8pPr marL="1597971" marR="0" indent="-326571" algn="l" defTabSz="914400" rtl="0" latinLnBrk="0">
        <a:lnSpc>
          <a:spcPct val="90000"/>
        </a:lnSpc>
        <a:spcBef>
          <a:spcPts val="1200"/>
        </a:spcBef>
        <a:spcAft>
          <a:spcPts val="0"/>
        </a:spcAft>
        <a:buClr>
          <a:schemeClr val="accent1"/>
        </a:buClr>
        <a:buSzPct val="100000"/>
        <a:buFont typeface="Trebuchet MS"/>
        <a:buChar char="◦"/>
        <a:tabLst/>
        <a:defRPr sz="2000" b="0" i="0" u="none" strike="noStrike" cap="none" spc="0" baseline="0">
          <a:ln>
            <a:noFill/>
          </a:ln>
          <a:solidFill>
            <a:srgbClr val="404040"/>
          </a:solidFill>
          <a:uFillTx/>
          <a:latin typeface="+mn-lt"/>
          <a:ea typeface="+mn-ea"/>
          <a:cs typeface="+mn-cs"/>
          <a:sym typeface="Calibri"/>
        </a:defRPr>
      </a:lvl8pPr>
      <a:lvl9pPr marL="1797971" marR="0" indent="-326571" algn="l" defTabSz="914400" rtl="0" latinLnBrk="0">
        <a:lnSpc>
          <a:spcPct val="90000"/>
        </a:lnSpc>
        <a:spcBef>
          <a:spcPts val="1200"/>
        </a:spcBef>
        <a:spcAft>
          <a:spcPts val="0"/>
        </a:spcAft>
        <a:buClr>
          <a:schemeClr val="accent1"/>
        </a:buClr>
        <a:buSzPct val="100000"/>
        <a:buFont typeface="Trebuchet MS"/>
        <a:buChar char="◦"/>
        <a:tabLst/>
        <a:defRPr sz="2000" b="0" i="0" u="none" strike="noStrike" cap="none" spc="0" baseline="0">
          <a:ln>
            <a:noFill/>
          </a:ln>
          <a:solidFill>
            <a:srgbClr val="404040"/>
          </a:solidFill>
          <a:uFillTx/>
          <a:latin typeface="+mn-lt"/>
          <a:ea typeface="+mn-ea"/>
          <a:cs typeface="+mn-cs"/>
          <a:sym typeface="Calibri"/>
        </a:defRPr>
      </a:lvl9pPr>
    </p:bodyStyle>
    <p:otherStyle>
      <a:lvl1pPr marL="0" marR="0" indent="0" algn="r" defTabSz="457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112.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118.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mailto:ytashkandi@ksu.edu.sa"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tat 332 Regression Analysis"/>
          <p:cNvSpPr txBox="1">
            <a:spLocks noGrp="1"/>
          </p:cNvSpPr>
          <p:nvPr>
            <p:ph type="ctrTitle"/>
          </p:nvPr>
        </p:nvSpPr>
        <p:spPr>
          <a:xfrm>
            <a:off x="1097280" y="758951"/>
            <a:ext cx="10058401" cy="3566161"/>
          </a:xfrm>
          <a:prstGeom prst="rect">
            <a:avLst/>
          </a:prstGeom>
        </p:spPr>
        <p:txBody>
          <a:bodyPr/>
          <a:lstStyle/>
          <a:p>
            <a:pPr algn="ctr">
              <a:defRPr spc="-100">
                <a:solidFill>
                  <a:srgbClr val="072C62"/>
                </a:solidFill>
              </a:defRPr>
            </a:pPr>
            <a:r>
              <a:t>Stat 332</a:t>
            </a:r>
            <a:br/>
            <a:r>
              <a:t>Regression Analysis</a:t>
            </a:r>
          </a:p>
        </p:txBody>
      </p:sp>
      <p:sp>
        <p:nvSpPr>
          <p:cNvPr id="130" name="Yusra tashkandi"/>
          <p:cNvSpPr txBox="1">
            <a:spLocks noGrp="1"/>
          </p:cNvSpPr>
          <p:nvPr>
            <p:ph type="subTitle" sz="quarter" idx="1"/>
          </p:nvPr>
        </p:nvSpPr>
        <p:spPr>
          <a:prstGeom prst="rect">
            <a:avLst/>
          </a:prstGeom>
        </p:spPr>
        <p:txBody>
          <a:bodyPr/>
          <a:lstStyle>
            <a:lvl1pPr>
              <a:defRPr sz="2800">
                <a:solidFill>
                  <a:srgbClr val="072C62"/>
                </a:solidFill>
              </a:defRPr>
            </a:lvl1pPr>
          </a:lstStyle>
          <a:p>
            <a:r>
              <a:t>Yusra tashkandi</a:t>
            </a:r>
          </a:p>
        </p:txBody>
      </p:sp>
      <p:sp>
        <p:nvSpPr>
          <p:cNvPr id="131" name="Slide Number"/>
          <p:cNvSpPr txBox="1">
            <a:spLocks noGrp="1"/>
          </p:cNvSpPr>
          <p:nvPr>
            <p:ph type="sldNum" sz="quarter" idx="2"/>
          </p:nvPr>
        </p:nvSpPr>
        <p:spPr>
          <a:xfrm>
            <a:off x="11041741" y="6526778"/>
            <a:ext cx="1707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a:t>
            </a:fld>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itle"/>
          <p:cNvSpPr txBox="1">
            <a:spLocks noGrp="1"/>
          </p:cNvSpPr>
          <p:nvPr>
            <p:ph type="title"/>
          </p:nvPr>
        </p:nvSpPr>
        <p:spPr>
          <a:prstGeom prst="rect">
            <a:avLst/>
          </a:prstGeom>
        </p:spPr>
        <p:txBody>
          <a:bodyPr/>
          <a:lstStyle/>
          <a:p>
            <a:endParaRPr/>
          </a:p>
        </p:txBody>
      </p:sp>
      <p:sp>
        <p:nvSpPr>
          <p:cNvPr id="166" name="Note that most of the points do not fall directly on the line of statistical relationship. This scattering of points around the line represents variation in year-end evaluations that is not associated with midyear performance evaluation and that is usually considered to be of a random nature. Statistical relations can be highly useful, even though they do not have the exactitude of a functional relation.…"/>
          <p:cNvSpPr txBox="1">
            <a:spLocks noGrp="1"/>
          </p:cNvSpPr>
          <p:nvPr>
            <p:ph type="body" idx="1"/>
          </p:nvPr>
        </p:nvSpPr>
        <p:spPr>
          <a:xfrm>
            <a:off x="1097280" y="1845734"/>
            <a:ext cx="10058401" cy="4023360"/>
          </a:xfrm>
          <a:prstGeom prst="rect">
            <a:avLst/>
          </a:prstGeom>
        </p:spPr>
        <p:txBody>
          <a:bodyPr/>
          <a:lstStyle/>
          <a:p>
            <a:pPr algn="just">
              <a:lnSpc>
                <a:spcPct val="81000"/>
              </a:lnSpc>
              <a:defRPr sz="1800">
                <a:latin typeface="Times New Roman"/>
                <a:ea typeface="Times New Roman"/>
                <a:cs typeface="Times New Roman"/>
                <a:sym typeface="Times New Roman"/>
              </a:defRPr>
            </a:pPr>
            <a:r>
              <a:t>Note that most of the points do not fall directly on the line of statistical relationship. This scattering of points around the line represents variation in year-end evaluations that is not associated with midyear performance evaluation and that is usually considered to be of a random nature. Statistical relations can be highly useful, even though they do not have the exactitude of a functional relation.</a:t>
            </a:r>
          </a:p>
          <a:p>
            <a:pPr algn="r" rtl="1">
              <a:lnSpc>
                <a:spcPct val="81000"/>
              </a:lnSpc>
              <a:defRPr sz="1800">
                <a:latin typeface="Times New Roman"/>
                <a:ea typeface="Times New Roman"/>
                <a:cs typeface="Times New Roman"/>
                <a:sym typeface="Times New Roman"/>
              </a:defRPr>
            </a:pPr>
            <a:r>
              <a:t>(الحصول على تقييم الأداء عن 10 موظفا في منتصف العام وحتى نهاية العام</a:t>
            </a:r>
          </a:p>
          <a:p>
            <a:pPr marL="0" indent="0" algn="r">
              <a:lnSpc>
                <a:spcPct val="81000"/>
              </a:lnSpc>
              <a:buSzTx/>
              <a:buNone/>
              <a:defRPr sz="1800"/>
            </a:pPr>
            <a:r>
              <a:t> Y تؤخذ تقييمات نهاية العام كمتغير تابع أو استجابة </a:t>
            </a:r>
          </a:p>
          <a:p>
            <a:pPr marL="0" indent="0" algn="r">
              <a:lnSpc>
                <a:spcPct val="81000"/>
              </a:lnSpc>
              <a:buSzTx/>
              <a:buNone/>
              <a:defRPr sz="1800"/>
            </a:pPr>
            <a:r>
              <a:t>X  والتقييمات في منتصف العام باسم، توضيحي، أو متغير توقع المستقلة</a:t>
            </a:r>
          </a:p>
          <a:p>
            <a:pPr marL="0" indent="0" algn="r" rtl="1">
              <a:lnSpc>
                <a:spcPct val="81000"/>
              </a:lnSpc>
              <a:buSzTx/>
              <a:buNone/>
              <a:defRPr sz="1800"/>
            </a:pPr>
            <a:r>
              <a:t>من الرسم يشير بوضوح إلى أن هناك علاقة بين منتصف العام والتقييمات نهاية العام، بمعنى أنه كلما ارتفع تقييم منتصف العام، يميل أعلى ليكون التقييم في نهاية العام.</a:t>
            </a:r>
          </a:p>
          <a:p>
            <a:pPr marL="0" indent="0" algn="r" rtl="1">
              <a:lnSpc>
                <a:spcPct val="81000"/>
              </a:lnSpc>
              <a:buSzTx/>
              <a:buNone/>
              <a:defRPr sz="1800"/>
            </a:pPr>
            <a:r>
              <a:t>لاحظ أن معظم النقاط لا تقع مباشرة على خط العلاقة الإحصائية. هذا التشتت من النقاط حول خط يمثل الاختلاف في تقييم نهاية السنة التي لا ترتبط مع تقييم الأداء في منتصف العام والتي تعتبر عادة أن تكون ذات طبيعة عشوائية. يمكن أن العلاقات الإحصائية أن يكون مفيدا للغاية، على الرغم من أنها لا تملك الدقة من وجود علاقة وظيفية.) </a:t>
            </a:r>
          </a:p>
        </p:txBody>
      </p:sp>
      <p:sp>
        <p:nvSpPr>
          <p:cNvPr id="167"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a:t>
            </a:fld>
            <a:endParaRPr/>
          </a:p>
        </p:txBody>
      </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Some Graphical Method of the Diagnostics"/>
          <p:cNvSpPr txBox="1">
            <a:spLocks noGrp="1"/>
          </p:cNvSpPr>
          <p:nvPr>
            <p:ph type="title"/>
          </p:nvPr>
        </p:nvSpPr>
        <p:spPr>
          <a:prstGeom prst="rect">
            <a:avLst/>
          </a:prstGeom>
        </p:spPr>
        <p:txBody>
          <a:bodyPr/>
          <a:lstStyle/>
          <a:p>
            <a:pPr>
              <a:defRPr sz="4400" spc="-100">
                <a:latin typeface="Times New Roman"/>
                <a:ea typeface="Times New Roman"/>
                <a:cs typeface="Times New Roman"/>
                <a:sym typeface="Times New Roman"/>
              </a:defRPr>
            </a:pPr>
            <a:r>
              <a:t>Some Graphical Method of the Diagnostics</a:t>
            </a:r>
          </a:p>
        </p:txBody>
      </p:sp>
      <p:sp>
        <p:nvSpPr>
          <p:cNvPr id="484" name="1- Diagnostics for predictor variable (X).…"/>
          <p:cNvSpPr txBox="1">
            <a:spLocks noGrp="1"/>
          </p:cNvSpPr>
          <p:nvPr>
            <p:ph type="body" sz="half" idx="1"/>
          </p:nvPr>
        </p:nvSpPr>
        <p:spPr>
          <a:xfrm>
            <a:off x="1097280" y="2580830"/>
            <a:ext cx="10058401" cy="2495372"/>
          </a:xfrm>
          <a:prstGeom prst="rect">
            <a:avLst/>
          </a:prstGeom>
        </p:spPr>
        <p:txBody>
          <a:bodyPr/>
          <a:lstStyle/>
          <a:p>
            <a:pPr>
              <a:defRPr sz="3600">
                <a:latin typeface="Times New Roman"/>
                <a:ea typeface="Times New Roman"/>
                <a:cs typeface="Times New Roman"/>
                <a:sym typeface="Times New Roman"/>
              </a:defRPr>
            </a:pPr>
            <a:r>
              <a:t>1- Diagnostics for predictor variable (X).</a:t>
            </a:r>
          </a:p>
          <a:p>
            <a:pPr>
              <a:defRPr sz="3600">
                <a:latin typeface="Times New Roman"/>
                <a:ea typeface="Times New Roman"/>
                <a:cs typeface="Times New Roman"/>
                <a:sym typeface="Times New Roman"/>
              </a:defRPr>
            </a:pPr>
            <a:r>
              <a:t>2- Diagnostics for response variable (Y).</a:t>
            </a:r>
          </a:p>
          <a:p>
            <a:pPr>
              <a:defRPr sz="3600">
                <a:latin typeface="Times New Roman"/>
                <a:ea typeface="Times New Roman"/>
                <a:cs typeface="Times New Roman"/>
                <a:sym typeface="Times New Roman"/>
              </a:defRPr>
            </a:pPr>
            <a:r>
              <a:t>3- Diagnostics for residuals (e).</a:t>
            </a:r>
          </a:p>
        </p:txBody>
      </p:sp>
      <p:sp>
        <p:nvSpPr>
          <p:cNvPr id="485"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100</a:t>
            </a:fld>
            <a:endParaRPr/>
          </a:p>
        </p:txBody>
      </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Diagnostics for predictor variable (X)."/>
          <p:cNvSpPr txBox="1">
            <a:spLocks noGrp="1"/>
          </p:cNvSpPr>
          <p:nvPr>
            <p:ph type="title"/>
          </p:nvPr>
        </p:nvSpPr>
        <p:spPr>
          <a:prstGeom prst="rect">
            <a:avLst/>
          </a:prstGeom>
        </p:spPr>
        <p:txBody>
          <a:bodyPr/>
          <a:lstStyle>
            <a:lvl1pPr>
              <a:defRPr sz="3600" b="1" spc="-100">
                <a:latin typeface="Times New Roman"/>
                <a:ea typeface="Times New Roman"/>
                <a:cs typeface="Times New Roman"/>
                <a:sym typeface="Times New Roman"/>
              </a:defRPr>
            </a:lvl1pPr>
          </a:lstStyle>
          <a:p>
            <a:r>
              <a:t>Diagnostics for predictor variable (X).</a:t>
            </a:r>
          </a:p>
        </p:txBody>
      </p:sp>
      <p:sp>
        <p:nvSpPr>
          <p:cNvPr id="488" name="-Box Plot:…"/>
          <p:cNvSpPr txBox="1">
            <a:spLocks noGrp="1"/>
          </p:cNvSpPr>
          <p:nvPr>
            <p:ph type="body" idx="1"/>
          </p:nvPr>
        </p:nvSpPr>
        <p:spPr>
          <a:xfrm>
            <a:off x="1097280" y="1845734"/>
            <a:ext cx="10058401" cy="4023360"/>
          </a:xfrm>
          <a:prstGeom prst="rect">
            <a:avLst/>
          </a:prstGeom>
        </p:spPr>
        <p:txBody>
          <a:bodyPr/>
          <a:lstStyle/>
          <a:p>
            <a:pPr>
              <a:lnSpc>
                <a:spcPct val="72000"/>
              </a:lnSpc>
              <a:defRPr sz="2300" b="1">
                <a:solidFill>
                  <a:srgbClr val="5C64B7"/>
                </a:solidFill>
                <a:latin typeface="Times New Roman"/>
                <a:ea typeface="Times New Roman"/>
                <a:cs typeface="Times New Roman"/>
                <a:sym typeface="Times New Roman"/>
              </a:defRPr>
            </a:pPr>
            <a:r>
              <a:t>-Box Plot:</a:t>
            </a:r>
            <a:endParaRPr sz="1700"/>
          </a:p>
          <a:p>
            <a:pPr>
              <a:lnSpc>
                <a:spcPct val="72000"/>
              </a:lnSpc>
              <a:defRPr sz="2300">
                <a:solidFill>
                  <a:srgbClr val="000000"/>
                </a:solidFill>
                <a:latin typeface="Times New Roman"/>
                <a:ea typeface="Times New Roman"/>
                <a:cs typeface="Times New Roman"/>
                <a:sym typeface="Times New Roman"/>
              </a:defRPr>
            </a:pPr>
            <a:r>
              <a:t>Graph-&gt;BoxPlot-&gt;Simple-&gt;Select(X) Ok</a:t>
            </a:r>
            <a:endParaRPr sz="1700"/>
          </a:p>
          <a:p>
            <a:pPr>
              <a:lnSpc>
                <a:spcPct val="72000"/>
              </a:lnSpc>
              <a:defRPr sz="2300">
                <a:latin typeface="Times New Roman"/>
                <a:ea typeface="Times New Roman"/>
                <a:cs typeface="Times New Roman"/>
                <a:sym typeface="Times New Roman"/>
              </a:defRPr>
            </a:pPr>
            <a:r>
              <a:t>From Toluca Company Example:</a:t>
            </a:r>
            <a:endParaRPr sz="1700"/>
          </a:p>
          <a:p>
            <a:pPr>
              <a:lnSpc>
                <a:spcPct val="72000"/>
              </a:lnSpc>
              <a:defRPr sz="2300">
                <a:latin typeface="Times New Roman"/>
                <a:ea typeface="Times New Roman"/>
                <a:cs typeface="Times New Roman"/>
                <a:sym typeface="Times New Roman"/>
              </a:defRPr>
            </a:pPr>
            <a:r>
              <a:t>Max=120</a:t>
            </a:r>
            <a:endParaRPr sz="1700"/>
          </a:p>
          <a:p>
            <a:pPr>
              <a:lnSpc>
                <a:spcPct val="72000"/>
              </a:lnSpc>
              <a:defRPr sz="2300">
                <a:latin typeface="Times New Roman"/>
                <a:ea typeface="Times New Roman"/>
                <a:cs typeface="Times New Roman"/>
                <a:sym typeface="Times New Roman"/>
              </a:defRPr>
            </a:pPr>
            <a:r>
              <a:t>Min=20</a:t>
            </a:r>
            <a:endParaRPr sz="1700"/>
          </a:p>
          <a:p>
            <a:pPr>
              <a:lnSpc>
                <a:spcPct val="72000"/>
              </a:lnSpc>
              <a:defRPr sz="2300">
                <a:latin typeface="Times New Roman"/>
                <a:ea typeface="Times New Roman"/>
                <a:cs typeface="Times New Roman"/>
                <a:sym typeface="Times New Roman"/>
              </a:defRPr>
            </a:pPr>
            <a:r>
              <a:t>Median=70</a:t>
            </a:r>
            <a:endParaRPr sz="1700"/>
          </a:p>
          <a:p>
            <a:pPr>
              <a:lnSpc>
                <a:spcPct val="72000"/>
              </a:lnSpc>
              <a:defRPr sz="2300">
                <a:latin typeface="Times New Roman"/>
                <a:ea typeface="Times New Roman"/>
                <a:cs typeface="Times New Roman"/>
                <a:sym typeface="Times New Roman"/>
              </a:defRPr>
            </a:pPr>
            <a:r>
              <a:t>Q1=45</a:t>
            </a:r>
            <a:endParaRPr sz="1700"/>
          </a:p>
          <a:p>
            <a:pPr>
              <a:lnSpc>
                <a:spcPct val="72000"/>
              </a:lnSpc>
              <a:defRPr sz="2300">
                <a:latin typeface="Times New Roman"/>
                <a:ea typeface="Times New Roman"/>
                <a:cs typeface="Times New Roman"/>
                <a:sym typeface="Times New Roman"/>
              </a:defRPr>
            </a:pPr>
            <a:r>
              <a:t>Q3=90</a:t>
            </a:r>
            <a:endParaRPr sz="1700"/>
          </a:p>
          <a:p>
            <a:pPr>
              <a:lnSpc>
                <a:spcPct val="72000"/>
              </a:lnSpc>
              <a:defRPr sz="2300">
                <a:latin typeface="Times New Roman"/>
                <a:ea typeface="Times New Roman"/>
                <a:cs typeface="Times New Roman"/>
                <a:sym typeface="Times New Roman"/>
              </a:defRPr>
            </a:pPr>
            <a:r>
              <a:t>We don’t have Outliers</a:t>
            </a:r>
          </a:p>
        </p:txBody>
      </p:sp>
      <p:sp>
        <p:nvSpPr>
          <p:cNvPr id="489"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101</a:t>
            </a:fld>
            <a:endParaRPr/>
          </a:p>
        </p:txBody>
      </p:sp>
      <p:pic>
        <p:nvPicPr>
          <p:cNvPr id="490" name="image92.pdf" descr="image92.pdf"/>
          <p:cNvPicPr>
            <a:picLocks noChangeAspect="1"/>
          </p:cNvPicPr>
          <p:nvPr/>
        </p:nvPicPr>
        <p:blipFill>
          <a:blip r:embed="rId2">
            <a:extLst/>
          </a:blip>
          <a:stretch>
            <a:fillRect/>
          </a:stretch>
        </p:blipFill>
        <p:spPr>
          <a:xfrm>
            <a:off x="6126479" y="2674834"/>
            <a:ext cx="4691643" cy="3302635"/>
          </a:xfrm>
          <a:prstGeom prst="rect">
            <a:avLst/>
          </a:prstGeom>
          <a:ln w="12700">
            <a:miter lim="400000"/>
          </a:ln>
        </p:spPr>
      </p:pic>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Dot Plot:…"/>
          <p:cNvSpPr txBox="1">
            <a:spLocks noGrp="1"/>
          </p:cNvSpPr>
          <p:nvPr>
            <p:ph type="body" idx="1"/>
          </p:nvPr>
        </p:nvSpPr>
        <p:spPr>
          <a:xfrm>
            <a:off x="1097280" y="769121"/>
            <a:ext cx="10058401" cy="5099973"/>
          </a:xfrm>
          <a:prstGeom prst="rect">
            <a:avLst/>
          </a:prstGeom>
        </p:spPr>
        <p:txBody>
          <a:bodyPr/>
          <a:lstStyle/>
          <a:p>
            <a:pPr>
              <a:defRPr sz="2800" b="1">
                <a:solidFill>
                  <a:srgbClr val="0E58C4"/>
                </a:solidFill>
                <a:latin typeface="Times New Roman"/>
                <a:ea typeface="Times New Roman"/>
                <a:cs typeface="Times New Roman"/>
                <a:sym typeface="Times New Roman"/>
              </a:defRPr>
            </a:pPr>
            <a:r>
              <a:t>-Dot Plot:</a:t>
            </a:r>
          </a:p>
          <a:p>
            <a:pPr>
              <a:defRPr sz="2800">
                <a:solidFill>
                  <a:srgbClr val="000000"/>
                </a:solidFill>
                <a:latin typeface="Times New Roman"/>
                <a:ea typeface="Times New Roman"/>
                <a:cs typeface="Times New Roman"/>
                <a:sym typeface="Times New Roman"/>
              </a:defRPr>
            </a:pPr>
            <a:r>
              <a:t>Graph-&gt;Dot Plot-&gt;Simple-&gt;Select(X) Ok</a:t>
            </a:r>
          </a:p>
          <a:p>
            <a:pPr marL="0" indent="0">
              <a:buSzTx/>
              <a:buNone/>
              <a:defRPr sz="2800">
                <a:latin typeface="Times New Roman"/>
                <a:ea typeface="Times New Roman"/>
                <a:cs typeface="Times New Roman"/>
                <a:sym typeface="Times New Roman"/>
              </a:defRPr>
            </a:pPr>
            <a:r>
              <a:t>The dot plot also shows that in a number</a:t>
            </a:r>
          </a:p>
          <a:p>
            <a:pPr>
              <a:defRPr sz="2800">
                <a:latin typeface="Times New Roman"/>
                <a:ea typeface="Times New Roman"/>
                <a:cs typeface="Times New Roman"/>
                <a:sym typeface="Times New Roman"/>
              </a:defRPr>
            </a:pPr>
            <a:r>
              <a:t>of cases several runs were made for the</a:t>
            </a:r>
          </a:p>
          <a:p>
            <a:pPr>
              <a:defRPr sz="2800">
                <a:latin typeface="Times New Roman"/>
                <a:ea typeface="Times New Roman"/>
                <a:cs typeface="Times New Roman"/>
                <a:sym typeface="Times New Roman"/>
              </a:defRPr>
            </a:pPr>
            <a:r>
              <a:t>same lot size.</a:t>
            </a:r>
          </a:p>
          <a:p>
            <a:pPr>
              <a:defRPr sz="2800">
                <a:latin typeface="Times New Roman"/>
                <a:ea typeface="Times New Roman"/>
                <a:cs typeface="Times New Roman"/>
                <a:sym typeface="Times New Roman"/>
              </a:defRPr>
            </a:pPr>
            <a:r>
              <a:t>Max=120</a:t>
            </a:r>
          </a:p>
          <a:p>
            <a:pPr>
              <a:defRPr sz="2800">
                <a:latin typeface="Times New Roman"/>
                <a:ea typeface="Times New Roman"/>
                <a:cs typeface="Times New Roman"/>
                <a:sym typeface="Times New Roman"/>
              </a:defRPr>
            </a:pPr>
            <a:r>
              <a:t>Min=20</a:t>
            </a:r>
          </a:p>
          <a:p>
            <a:pPr>
              <a:defRPr sz="2800">
                <a:latin typeface="Times New Roman"/>
                <a:ea typeface="Times New Roman"/>
                <a:cs typeface="Times New Roman"/>
                <a:sym typeface="Times New Roman"/>
              </a:defRPr>
            </a:pPr>
            <a:r>
              <a:t>We don’t have Outliers</a:t>
            </a:r>
          </a:p>
        </p:txBody>
      </p:sp>
      <p:sp>
        <p:nvSpPr>
          <p:cNvPr id="493"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102</a:t>
            </a:fld>
            <a:endParaRPr/>
          </a:p>
        </p:txBody>
      </p:sp>
      <p:pic>
        <p:nvPicPr>
          <p:cNvPr id="494" name="image93.pdf" descr="image93.pdf"/>
          <p:cNvPicPr>
            <a:picLocks noChangeAspect="1"/>
          </p:cNvPicPr>
          <p:nvPr/>
        </p:nvPicPr>
        <p:blipFill>
          <a:blip r:embed="rId2">
            <a:extLst/>
          </a:blip>
          <a:stretch>
            <a:fillRect/>
          </a:stretch>
        </p:blipFill>
        <p:spPr>
          <a:xfrm>
            <a:off x="7010462" y="1836421"/>
            <a:ext cx="4777679" cy="3345180"/>
          </a:xfrm>
          <a:prstGeom prst="rect">
            <a:avLst/>
          </a:prstGeom>
          <a:ln w="12700">
            <a:miter lim="400000"/>
          </a:ln>
        </p:spPr>
      </p:pic>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 name="- Time Series Plot:…"/>
          <p:cNvSpPr txBox="1">
            <a:spLocks noGrp="1"/>
          </p:cNvSpPr>
          <p:nvPr>
            <p:ph type="body" idx="1"/>
          </p:nvPr>
        </p:nvSpPr>
        <p:spPr>
          <a:xfrm>
            <a:off x="1097280" y="281940"/>
            <a:ext cx="10058401" cy="5587154"/>
          </a:xfrm>
          <a:prstGeom prst="rect">
            <a:avLst/>
          </a:prstGeom>
        </p:spPr>
        <p:txBody>
          <a:bodyPr/>
          <a:lstStyle/>
          <a:p>
            <a:pPr>
              <a:defRPr sz="2800" b="1">
                <a:solidFill>
                  <a:srgbClr val="0E58C4"/>
                </a:solidFill>
                <a:latin typeface="Times New Roman"/>
                <a:ea typeface="Times New Roman"/>
                <a:cs typeface="Times New Roman"/>
                <a:sym typeface="Times New Roman"/>
              </a:defRPr>
            </a:pPr>
            <a:r>
              <a:t>- Time Series Plot:</a:t>
            </a:r>
          </a:p>
          <a:p>
            <a:pPr>
              <a:defRPr sz="2800">
                <a:solidFill>
                  <a:srgbClr val="000000"/>
                </a:solidFill>
                <a:latin typeface="Times New Roman"/>
                <a:ea typeface="Times New Roman"/>
                <a:cs typeface="Times New Roman"/>
                <a:sym typeface="Times New Roman"/>
              </a:defRPr>
            </a:pPr>
            <a:r>
              <a:t>Graph-&gt;</a:t>
            </a:r>
            <a:r>
              <a:rPr b="1">
                <a:solidFill>
                  <a:srgbClr val="0E58C4"/>
                </a:solidFill>
              </a:rPr>
              <a:t> </a:t>
            </a:r>
            <a:r>
              <a:t>Time Series Plots&gt;Simple-&gt;Select(X) Ok</a:t>
            </a:r>
          </a:p>
        </p:txBody>
      </p:sp>
      <p:sp>
        <p:nvSpPr>
          <p:cNvPr id="49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103</a:t>
            </a:fld>
            <a:endParaRPr/>
          </a:p>
        </p:txBody>
      </p:sp>
      <p:pic>
        <p:nvPicPr>
          <p:cNvPr id="498" name="image94.pdf" descr="image94.pdf"/>
          <p:cNvPicPr>
            <a:picLocks noChangeAspect="1"/>
          </p:cNvPicPr>
          <p:nvPr/>
        </p:nvPicPr>
        <p:blipFill>
          <a:blip r:embed="rId2">
            <a:extLst/>
          </a:blip>
          <a:stretch>
            <a:fillRect/>
          </a:stretch>
        </p:blipFill>
        <p:spPr>
          <a:xfrm>
            <a:off x="2910839" y="1706879"/>
            <a:ext cx="5875022" cy="3268981"/>
          </a:xfrm>
          <a:prstGeom prst="rect">
            <a:avLst/>
          </a:prstGeom>
          <a:ln w="12700">
            <a:miter lim="400000"/>
          </a:ln>
        </p:spPr>
      </p:pic>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Diagnostics for residuals (e)"/>
          <p:cNvSpPr txBox="1">
            <a:spLocks noGrp="1"/>
          </p:cNvSpPr>
          <p:nvPr>
            <p:ph type="title"/>
          </p:nvPr>
        </p:nvSpPr>
        <p:spPr>
          <a:prstGeom prst="rect">
            <a:avLst/>
          </a:prstGeom>
        </p:spPr>
        <p:txBody>
          <a:bodyPr/>
          <a:lstStyle>
            <a:lvl1pPr>
              <a:defRPr spc="-100">
                <a:latin typeface="Times New Roman"/>
                <a:ea typeface="Times New Roman"/>
                <a:cs typeface="Times New Roman"/>
                <a:sym typeface="Times New Roman"/>
              </a:defRPr>
            </a:lvl1pPr>
          </a:lstStyle>
          <a:p>
            <a:r>
              <a:t>Diagnostics for residuals (e)</a:t>
            </a:r>
          </a:p>
        </p:txBody>
      </p:sp>
      <p:sp>
        <p:nvSpPr>
          <p:cNvPr id="501" name="Stat-&gt;Regression-&gt;Regression-&gt;fit regression model…"/>
          <p:cNvSpPr txBox="1">
            <a:spLocks noGrp="1"/>
          </p:cNvSpPr>
          <p:nvPr>
            <p:ph type="body" idx="1"/>
          </p:nvPr>
        </p:nvSpPr>
        <p:spPr>
          <a:xfrm>
            <a:off x="1097280" y="1845734"/>
            <a:ext cx="10058401" cy="4023360"/>
          </a:xfrm>
          <a:prstGeom prst="rect">
            <a:avLst/>
          </a:prstGeom>
        </p:spPr>
        <p:txBody>
          <a:bodyPr/>
          <a:lstStyle/>
          <a:p>
            <a:pPr>
              <a:defRPr sz="2800">
                <a:latin typeface="Times New Roman"/>
                <a:ea typeface="Times New Roman"/>
                <a:cs typeface="Times New Roman"/>
                <a:sym typeface="Times New Roman"/>
              </a:defRPr>
            </a:pPr>
            <a:r>
              <a:t>Stat-&gt;Regression-&gt;Regression-&gt;fit regression model</a:t>
            </a:r>
          </a:p>
          <a:p>
            <a:pPr>
              <a:defRPr sz="2800">
                <a:latin typeface="Times New Roman"/>
                <a:ea typeface="Times New Roman"/>
                <a:cs typeface="Times New Roman"/>
                <a:sym typeface="Times New Roman"/>
              </a:defRPr>
            </a:pPr>
            <a:r>
              <a:t>Responses: y    predictors: x   </a:t>
            </a:r>
          </a:p>
          <a:p>
            <a:pPr>
              <a:defRPr sz="2800">
                <a:latin typeface="Times New Roman"/>
                <a:ea typeface="Times New Roman"/>
                <a:cs typeface="Times New Roman"/>
                <a:sym typeface="Times New Roman"/>
              </a:defRPr>
            </a:pPr>
            <a:r>
              <a:t>Storage(Residuals).</a:t>
            </a:r>
          </a:p>
          <a:p>
            <a:pPr>
              <a:defRPr sz="2800">
                <a:latin typeface="Times New Roman"/>
                <a:ea typeface="Times New Roman"/>
                <a:cs typeface="Times New Roman"/>
                <a:sym typeface="Times New Roman"/>
              </a:defRPr>
            </a:pPr>
            <a:r>
              <a:t>Graph-&gt;Probability Plot-&gt;Single</a:t>
            </a:r>
          </a:p>
          <a:p>
            <a:pPr>
              <a:defRPr sz="2800">
                <a:latin typeface="Times New Roman"/>
                <a:ea typeface="Times New Roman"/>
                <a:cs typeface="Times New Roman"/>
                <a:sym typeface="Times New Roman"/>
              </a:defRPr>
            </a:pPr>
            <a:r>
              <a:t>   Graph variables: Resi1</a:t>
            </a:r>
          </a:p>
        </p:txBody>
      </p:sp>
      <p:sp>
        <p:nvSpPr>
          <p:cNvPr id="502"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104</a:t>
            </a:fld>
            <a:endParaRPr/>
          </a:p>
        </p:txBody>
      </p:sp>
      <p:pic>
        <p:nvPicPr>
          <p:cNvPr id="503" name="image95.pdf" descr="image95.pdf"/>
          <p:cNvPicPr>
            <a:picLocks noChangeAspect="1"/>
          </p:cNvPicPr>
          <p:nvPr/>
        </p:nvPicPr>
        <p:blipFill>
          <a:blip r:embed="rId2">
            <a:extLst/>
          </a:blip>
          <a:stretch>
            <a:fillRect/>
          </a:stretch>
        </p:blipFill>
        <p:spPr>
          <a:xfrm>
            <a:off x="6076950" y="2328050"/>
            <a:ext cx="5943600" cy="4025124"/>
          </a:xfrm>
          <a:prstGeom prst="rect">
            <a:avLst/>
          </a:prstGeom>
          <a:ln w="12700">
            <a:miter lim="400000"/>
          </a:ln>
        </p:spPr>
      </p:pic>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Linearity"/>
          <p:cNvSpPr txBox="1">
            <a:spLocks noGrp="1"/>
          </p:cNvSpPr>
          <p:nvPr>
            <p:ph type="title"/>
          </p:nvPr>
        </p:nvSpPr>
        <p:spPr>
          <a:prstGeom prst="rect">
            <a:avLst/>
          </a:prstGeom>
        </p:spPr>
        <p:txBody>
          <a:bodyPr/>
          <a:lstStyle>
            <a:lvl1pPr>
              <a:defRPr b="1" spc="-100">
                <a:solidFill>
                  <a:srgbClr val="0E58C4"/>
                </a:solidFill>
                <a:latin typeface="Times New Roman"/>
                <a:ea typeface="Times New Roman"/>
                <a:cs typeface="Times New Roman"/>
                <a:sym typeface="Times New Roman"/>
              </a:defRPr>
            </a:lvl1pPr>
          </a:lstStyle>
          <a:p>
            <a:r>
              <a:t>Linearity</a:t>
            </a:r>
          </a:p>
        </p:txBody>
      </p:sp>
      <p:sp>
        <p:nvSpPr>
          <p:cNvPr id="506" name="Graph-&gt;Scatter Plot-&gt; with regression"/>
          <p:cNvSpPr txBox="1">
            <a:spLocks noGrp="1"/>
          </p:cNvSpPr>
          <p:nvPr>
            <p:ph type="body" idx="1"/>
          </p:nvPr>
        </p:nvSpPr>
        <p:spPr>
          <a:xfrm>
            <a:off x="1097280" y="1845734"/>
            <a:ext cx="10058401" cy="4023360"/>
          </a:xfrm>
          <a:prstGeom prst="rect">
            <a:avLst/>
          </a:prstGeom>
        </p:spPr>
        <p:txBody>
          <a:bodyPr/>
          <a:lstStyle>
            <a:lvl1pPr>
              <a:defRPr sz="2800">
                <a:latin typeface="Times New Roman"/>
                <a:ea typeface="Times New Roman"/>
                <a:cs typeface="Times New Roman"/>
                <a:sym typeface="Times New Roman"/>
              </a:defRPr>
            </a:lvl1pPr>
          </a:lstStyle>
          <a:p>
            <a:r>
              <a:t>Graph-&gt;Scatter Plot-&gt; with regression</a:t>
            </a:r>
          </a:p>
        </p:txBody>
      </p:sp>
      <p:sp>
        <p:nvSpPr>
          <p:cNvPr id="50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105</a:t>
            </a:fld>
            <a:endParaRPr/>
          </a:p>
        </p:txBody>
      </p:sp>
      <p:pic>
        <p:nvPicPr>
          <p:cNvPr id="508" name="image96.pdf" descr="image96.pdf"/>
          <p:cNvPicPr>
            <a:picLocks noChangeAspect="1"/>
          </p:cNvPicPr>
          <p:nvPr/>
        </p:nvPicPr>
        <p:blipFill>
          <a:blip r:embed="rId2">
            <a:extLst/>
          </a:blip>
          <a:stretch>
            <a:fillRect/>
          </a:stretch>
        </p:blipFill>
        <p:spPr>
          <a:xfrm>
            <a:off x="3478726" y="2492859"/>
            <a:ext cx="5019132" cy="3484610"/>
          </a:xfrm>
          <a:prstGeom prst="rect">
            <a:avLst/>
          </a:prstGeom>
          <a:ln w="12700">
            <a:miter lim="400000"/>
          </a:ln>
        </p:spPr>
      </p:pic>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For variance:"/>
          <p:cNvSpPr txBox="1">
            <a:spLocks noGrp="1"/>
          </p:cNvSpPr>
          <p:nvPr>
            <p:ph type="body" idx="1"/>
          </p:nvPr>
        </p:nvSpPr>
        <p:spPr>
          <a:xfrm>
            <a:off x="1097280" y="257174"/>
            <a:ext cx="10058401" cy="5611921"/>
          </a:xfrm>
          <a:prstGeom prst="rect">
            <a:avLst/>
          </a:prstGeom>
        </p:spPr>
        <p:txBody>
          <a:bodyPr/>
          <a:lstStyle/>
          <a:p>
            <a:r>
              <a:t>For variance:</a:t>
            </a:r>
          </a:p>
        </p:txBody>
      </p:sp>
      <p:sp>
        <p:nvSpPr>
          <p:cNvPr id="51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106</a:t>
            </a:fld>
            <a:endParaRPr/>
          </a:p>
        </p:txBody>
      </p:sp>
      <p:pic>
        <p:nvPicPr>
          <p:cNvPr id="512" name="image97.pdf" descr="image97.pdf"/>
          <p:cNvPicPr>
            <a:picLocks noChangeAspect="1"/>
          </p:cNvPicPr>
          <p:nvPr/>
        </p:nvPicPr>
        <p:blipFill>
          <a:blip r:embed="rId2">
            <a:extLst/>
          </a:blip>
          <a:stretch>
            <a:fillRect/>
          </a:stretch>
        </p:blipFill>
        <p:spPr>
          <a:xfrm>
            <a:off x="2743200" y="876300"/>
            <a:ext cx="4981031" cy="3694159"/>
          </a:xfrm>
          <a:prstGeom prst="rect">
            <a:avLst/>
          </a:prstGeom>
          <a:ln w="12700">
            <a:miter lim="400000"/>
          </a:ln>
        </p:spPr>
      </p:pic>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Title"/>
          <p:cNvSpPr txBox="1">
            <a:spLocks noGrp="1"/>
          </p:cNvSpPr>
          <p:nvPr>
            <p:ph type="title"/>
          </p:nvPr>
        </p:nvSpPr>
        <p:spPr>
          <a:prstGeom prst="rect">
            <a:avLst/>
          </a:prstGeom>
        </p:spPr>
        <p:txBody>
          <a:bodyPr/>
          <a:lstStyle/>
          <a:p>
            <a:endParaRPr/>
          </a:p>
        </p:txBody>
      </p:sp>
      <p:pic>
        <p:nvPicPr>
          <p:cNvPr id="515" name="image98.tif" descr="image98.tif"/>
          <p:cNvPicPr>
            <a:picLocks noChangeAspect="1"/>
          </p:cNvPicPr>
          <p:nvPr/>
        </p:nvPicPr>
        <p:blipFill>
          <a:blip r:embed="rId2">
            <a:extLst/>
          </a:blip>
          <a:stretch>
            <a:fillRect/>
          </a:stretch>
        </p:blipFill>
        <p:spPr>
          <a:xfrm>
            <a:off x="761998" y="251459"/>
            <a:ext cx="4162426" cy="2971801"/>
          </a:xfrm>
          <a:prstGeom prst="rect">
            <a:avLst/>
          </a:prstGeom>
          <a:ln w="12700">
            <a:miter lim="400000"/>
          </a:ln>
        </p:spPr>
      </p:pic>
      <p:sp>
        <p:nvSpPr>
          <p:cNvPr id="516"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107</a:t>
            </a:fld>
            <a:endParaRPr/>
          </a:p>
        </p:txBody>
      </p:sp>
      <p:pic>
        <p:nvPicPr>
          <p:cNvPr id="517" name="image99.tif" descr="image99.tif"/>
          <p:cNvPicPr>
            <a:picLocks noChangeAspect="1"/>
          </p:cNvPicPr>
          <p:nvPr/>
        </p:nvPicPr>
        <p:blipFill>
          <a:blip r:embed="rId3">
            <a:extLst/>
          </a:blip>
          <a:stretch>
            <a:fillRect/>
          </a:stretch>
        </p:blipFill>
        <p:spPr>
          <a:xfrm>
            <a:off x="1097280" y="3362325"/>
            <a:ext cx="7532370" cy="3097460"/>
          </a:xfrm>
          <a:prstGeom prst="rect">
            <a:avLst/>
          </a:prstGeom>
          <a:ln w="12700">
            <a:miter lim="400000"/>
          </a:ln>
        </p:spPr>
      </p:pic>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Nonindependence of Error Terms"/>
          <p:cNvSpPr txBox="1">
            <a:spLocks noGrp="1"/>
          </p:cNvSpPr>
          <p:nvPr>
            <p:ph type="title"/>
          </p:nvPr>
        </p:nvSpPr>
        <p:spPr>
          <a:prstGeom prst="rect">
            <a:avLst/>
          </a:prstGeom>
        </p:spPr>
        <p:txBody>
          <a:bodyPr/>
          <a:lstStyle>
            <a:lvl1pPr>
              <a:defRPr b="1" spc="-100">
                <a:solidFill>
                  <a:srgbClr val="0E58C4"/>
                </a:solidFill>
                <a:latin typeface="Times New Roman"/>
                <a:ea typeface="Times New Roman"/>
                <a:cs typeface="Times New Roman"/>
                <a:sym typeface="Times New Roman"/>
              </a:defRPr>
            </a:lvl1pPr>
          </a:lstStyle>
          <a:p>
            <a:r>
              <a:t>Nonindependence of Error Terms</a:t>
            </a:r>
          </a:p>
        </p:txBody>
      </p:sp>
      <p:sp>
        <p:nvSpPr>
          <p:cNvPr id="520" name="Graph-&gt; Time Series Plots&gt;Simple-&gt;Select (Resi1) Ok"/>
          <p:cNvSpPr txBox="1">
            <a:spLocks noGrp="1"/>
          </p:cNvSpPr>
          <p:nvPr>
            <p:ph type="body" idx="1"/>
          </p:nvPr>
        </p:nvSpPr>
        <p:spPr>
          <a:xfrm>
            <a:off x="1097280" y="1845734"/>
            <a:ext cx="10058401" cy="4023360"/>
          </a:xfrm>
          <a:prstGeom prst="rect">
            <a:avLst/>
          </a:prstGeom>
        </p:spPr>
        <p:txBody>
          <a:bodyPr/>
          <a:lstStyle/>
          <a:p>
            <a:pPr>
              <a:defRPr sz="2800">
                <a:solidFill>
                  <a:srgbClr val="000000"/>
                </a:solidFill>
                <a:latin typeface="Times New Roman"/>
                <a:ea typeface="Times New Roman"/>
                <a:cs typeface="Times New Roman"/>
                <a:sym typeface="Times New Roman"/>
              </a:defRPr>
            </a:pPr>
            <a:r>
              <a:t>Graph-&gt;</a:t>
            </a:r>
            <a:r>
              <a:rPr b="1">
                <a:solidFill>
                  <a:srgbClr val="0E58C4"/>
                </a:solidFill>
              </a:rPr>
              <a:t> </a:t>
            </a:r>
            <a:r>
              <a:t>Time Series Plots&gt;Simple-&gt;Select (</a:t>
            </a:r>
            <a:r>
              <a:rPr>
                <a:solidFill>
                  <a:srgbClr val="404040"/>
                </a:solidFill>
              </a:rPr>
              <a:t>Resi1</a:t>
            </a:r>
            <a:r>
              <a:t>) Ok</a:t>
            </a:r>
          </a:p>
        </p:txBody>
      </p:sp>
      <p:sp>
        <p:nvSpPr>
          <p:cNvPr id="52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108</a:t>
            </a:fld>
            <a:endParaRPr/>
          </a:p>
        </p:txBody>
      </p:sp>
      <p:pic>
        <p:nvPicPr>
          <p:cNvPr id="522" name="image100.pdf" descr="image100.pdf"/>
          <p:cNvPicPr>
            <a:picLocks noChangeAspect="1"/>
          </p:cNvPicPr>
          <p:nvPr/>
        </p:nvPicPr>
        <p:blipFill>
          <a:blip r:embed="rId2">
            <a:extLst/>
          </a:blip>
          <a:stretch>
            <a:fillRect/>
          </a:stretch>
        </p:blipFill>
        <p:spPr>
          <a:xfrm>
            <a:off x="2669447" y="2457450"/>
            <a:ext cx="5798278" cy="3771900"/>
          </a:xfrm>
          <a:prstGeom prst="rect">
            <a:avLst/>
          </a:prstGeom>
          <a:ln w="12700">
            <a:miter lim="400000"/>
          </a:ln>
        </p:spPr>
      </p:pic>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Remedial Measures"/>
          <p:cNvSpPr txBox="1">
            <a:spLocks noGrp="1"/>
          </p:cNvSpPr>
          <p:nvPr>
            <p:ph type="title"/>
          </p:nvPr>
        </p:nvSpPr>
        <p:spPr>
          <a:prstGeom prst="rect">
            <a:avLst/>
          </a:prstGeom>
        </p:spPr>
        <p:txBody>
          <a:bodyPr/>
          <a:lstStyle>
            <a:lvl1pPr>
              <a:defRPr spc="-100"/>
            </a:lvl1pPr>
          </a:lstStyle>
          <a:p>
            <a:r>
              <a:t>Remedial Measures</a:t>
            </a:r>
          </a:p>
        </p:txBody>
      </p:sp>
      <p:sp>
        <p:nvSpPr>
          <p:cNvPr id="525" name="If the simple linear regression model is not appropriate for a data set, there are two basic choices:…"/>
          <p:cNvSpPr txBox="1">
            <a:spLocks noGrp="1"/>
          </p:cNvSpPr>
          <p:nvPr>
            <p:ph type="body" idx="1"/>
          </p:nvPr>
        </p:nvSpPr>
        <p:spPr>
          <a:xfrm>
            <a:off x="1097280" y="1845734"/>
            <a:ext cx="10058401" cy="4023360"/>
          </a:xfrm>
          <a:prstGeom prst="rect">
            <a:avLst/>
          </a:prstGeom>
        </p:spPr>
        <p:txBody>
          <a:bodyPr/>
          <a:lstStyle/>
          <a:p>
            <a:pPr>
              <a:defRPr sz="2800">
                <a:latin typeface="Times New Roman"/>
                <a:ea typeface="Times New Roman"/>
                <a:cs typeface="Times New Roman"/>
                <a:sym typeface="Times New Roman"/>
              </a:defRPr>
            </a:pPr>
            <a:r>
              <a:t>If the simple linear regression model is not appropriate for a data set, there are two basic choices:</a:t>
            </a:r>
          </a:p>
          <a:p>
            <a:pPr>
              <a:defRPr sz="2800">
                <a:latin typeface="Times New Roman"/>
                <a:ea typeface="Times New Roman"/>
                <a:cs typeface="Times New Roman"/>
                <a:sym typeface="Times New Roman"/>
              </a:defRPr>
            </a:pPr>
            <a:r>
              <a:t>1. Abandon regression model and develop and use a more appropriate model.</a:t>
            </a:r>
          </a:p>
          <a:p>
            <a:pPr>
              <a:defRPr sz="2800">
                <a:latin typeface="Times New Roman"/>
                <a:ea typeface="Times New Roman"/>
                <a:cs typeface="Times New Roman"/>
                <a:sym typeface="Times New Roman"/>
              </a:defRPr>
            </a:pPr>
            <a:r>
              <a:t>2. Employ some transformation on the data so that regression model is appropriate for the transformed data.</a:t>
            </a:r>
          </a:p>
        </p:txBody>
      </p:sp>
      <p:sp>
        <p:nvSpPr>
          <p:cNvPr id="526"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109</a:t>
            </a:fld>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 name="image4.tif" descr="image4.tif"/>
          <p:cNvPicPr>
            <a:picLocks noChangeAspect="1"/>
          </p:cNvPicPr>
          <p:nvPr/>
        </p:nvPicPr>
        <p:blipFill>
          <a:blip r:embed="rId2">
            <a:extLst/>
          </a:blip>
          <a:stretch>
            <a:fillRect/>
          </a:stretch>
        </p:blipFill>
        <p:spPr>
          <a:xfrm>
            <a:off x="2063388" y="1273695"/>
            <a:ext cx="8126184" cy="4022726"/>
          </a:xfrm>
          <a:prstGeom prst="rect">
            <a:avLst/>
          </a:prstGeom>
          <a:ln w="12700">
            <a:miter lim="400000"/>
          </a:ln>
        </p:spPr>
      </p:pic>
      <p:sp>
        <p:nvSpPr>
          <p:cNvPr id="17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a:t>
            </a:fld>
            <a:endParaRPr/>
          </a:p>
        </p:txBody>
      </p:sp>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Nonlinearity of Regression Function"/>
          <p:cNvSpPr txBox="1">
            <a:spLocks noGrp="1"/>
          </p:cNvSpPr>
          <p:nvPr>
            <p:ph type="title"/>
          </p:nvPr>
        </p:nvSpPr>
        <p:spPr>
          <a:prstGeom prst="rect">
            <a:avLst/>
          </a:prstGeom>
        </p:spPr>
        <p:txBody>
          <a:bodyPr/>
          <a:lstStyle>
            <a:lvl1pPr>
              <a:defRPr b="1" spc="-100">
                <a:latin typeface="Times New Roman"/>
                <a:ea typeface="Times New Roman"/>
                <a:cs typeface="Times New Roman"/>
                <a:sym typeface="Times New Roman"/>
              </a:defRPr>
            </a:lvl1pPr>
          </a:lstStyle>
          <a:p>
            <a:r>
              <a:t>Nonlinearity of Regression Function</a:t>
            </a:r>
          </a:p>
        </p:txBody>
      </p:sp>
      <p:sp>
        <p:nvSpPr>
          <p:cNvPr id="529"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530"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110</a:t>
            </a:fld>
            <a:endParaRPr/>
          </a:p>
        </p:txBody>
      </p:sp>
      <p:pic>
        <p:nvPicPr>
          <p:cNvPr id="531" name="image101.tif" descr="image101.tif"/>
          <p:cNvPicPr>
            <a:picLocks noChangeAspect="1"/>
          </p:cNvPicPr>
          <p:nvPr/>
        </p:nvPicPr>
        <p:blipFill>
          <a:blip r:embed="rId3">
            <a:extLst/>
          </a:blip>
          <a:stretch>
            <a:fillRect/>
          </a:stretch>
        </p:blipFill>
        <p:spPr>
          <a:xfrm>
            <a:off x="6877049" y="3143250"/>
            <a:ext cx="4438652" cy="3562350"/>
          </a:xfrm>
          <a:prstGeom prst="rect">
            <a:avLst/>
          </a:prstGeom>
          <a:ln w="12700">
            <a:miter lim="400000"/>
          </a:ln>
        </p:spPr>
      </p:pic>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 name="Example:"/>
          <p:cNvSpPr txBox="1">
            <a:spLocks noGrp="1"/>
          </p:cNvSpPr>
          <p:nvPr>
            <p:ph type="title"/>
          </p:nvPr>
        </p:nvSpPr>
        <p:spPr>
          <a:xfrm>
            <a:off x="592455" y="115154"/>
            <a:ext cx="10058401" cy="732573"/>
          </a:xfrm>
          <a:prstGeom prst="rect">
            <a:avLst/>
          </a:prstGeom>
        </p:spPr>
        <p:txBody>
          <a:bodyPr/>
          <a:lstStyle>
            <a:lvl1pPr>
              <a:defRPr sz="4400" b="1" spc="-100">
                <a:solidFill>
                  <a:srgbClr val="0E58C4"/>
                </a:solidFill>
                <a:latin typeface="Times New Roman"/>
                <a:ea typeface="Times New Roman"/>
                <a:cs typeface="Times New Roman"/>
                <a:sym typeface="Times New Roman"/>
              </a:defRPr>
            </a:lvl1pPr>
          </a:lstStyle>
          <a:p>
            <a:r>
              <a:t>Example: </a:t>
            </a:r>
          </a:p>
        </p:txBody>
      </p:sp>
      <p:graphicFrame>
        <p:nvGraphicFramePr>
          <p:cNvPr id="534" name="Table"/>
          <p:cNvGraphicFramePr/>
          <p:nvPr/>
        </p:nvGraphicFramePr>
        <p:xfrm>
          <a:off x="400050" y="1000127"/>
          <a:ext cx="4619625" cy="5760721"/>
        </p:xfrm>
        <a:graphic>
          <a:graphicData uri="http://schemas.openxmlformats.org/drawingml/2006/table">
            <a:tbl>
              <a:tblPr firstRow="1" bandRow="1">
                <a:tableStyleId>{4C3C2611-4C71-4FC5-86AE-919BDF0F9419}</a:tableStyleId>
              </a:tblPr>
              <a:tblGrid>
                <a:gridCol w="1257299"/>
                <a:gridCol w="1762125"/>
                <a:gridCol w="1600200"/>
              </a:tblGrid>
              <a:tr h="1188720">
                <a:tc>
                  <a:txBody>
                    <a:bodyPr/>
                    <a:lstStyle/>
                    <a:p>
                      <a:pPr algn="ctr" defTabSz="914400">
                        <a:defRPr sz="1800"/>
                      </a:pPr>
                      <a:r>
                        <a:rPr sz="2400">
                          <a:solidFill>
                            <a:srgbClr val="FFFFFF"/>
                          </a:solidFill>
                          <a:latin typeface="Times New Roman"/>
                          <a:ea typeface="Times New Roman"/>
                          <a:cs typeface="Times New Roman"/>
                          <a:sym typeface="Times New Roman"/>
                        </a:rPr>
                        <a:t>Days of Training  (X)</a:t>
                      </a:r>
                    </a:p>
                  </a:txBody>
                  <a:tcPr marL="45720" marR="45720" horzOverflow="overflow">
                    <a:lnL w="12700">
                      <a:solidFill>
                        <a:srgbClr val="FFFFFF"/>
                      </a:solidFill>
                    </a:lnL>
                    <a:lnR w="12700">
                      <a:solidFill>
                        <a:srgbClr val="FFFFFF"/>
                      </a:solidFill>
                    </a:lnR>
                    <a:lnT w="12700">
                      <a:solidFill>
                        <a:srgbClr val="FFFFFF"/>
                      </a:solidFill>
                    </a:lnT>
                    <a:lnB w="38100">
                      <a:solidFill>
                        <a:srgbClr val="FFFFFF"/>
                      </a:solidFill>
                    </a:lnB>
                    <a:solidFill>
                      <a:schemeClr val="accent1"/>
                    </a:solidFill>
                  </a:tcPr>
                </a:tc>
                <a:tc>
                  <a:txBody>
                    <a:bodyPr/>
                    <a:lstStyle/>
                    <a:p>
                      <a:pPr algn="ctr" defTabSz="914400">
                        <a:defRPr sz="1800"/>
                      </a:pPr>
                      <a:r>
                        <a:rPr sz="2400">
                          <a:solidFill>
                            <a:srgbClr val="FFFFFF"/>
                          </a:solidFill>
                          <a:latin typeface="Times New Roman"/>
                          <a:ea typeface="Times New Roman"/>
                          <a:cs typeface="Times New Roman"/>
                          <a:sym typeface="Times New Roman"/>
                        </a:rPr>
                        <a:t>Performance Score (Y)</a:t>
                      </a:r>
                    </a:p>
                  </a:txBody>
                  <a:tcPr marL="45720" marR="45720" horzOverflow="overflow">
                    <a:lnL w="12700">
                      <a:solidFill>
                        <a:srgbClr val="FFFFFF"/>
                      </a:solidFill>
                    </a:lnL>
                    <a:lnR w="12700">
                      <a:solidFill>
                        <a:srgbClr val="FFFFFF"/>
                      </a:solidFill>
                    </a:lnR>
                    <a:lnT w="12700">
                      <a:solidFill>
                        <a:srgbClr val="FFFFFF"/>
                      </a:solidFill>
                    </a:lnT>
                    <a:lnB w="38100">
                      <a:solidFill>
                        <a:srgbClr val="FFFFFF"/>
                      </a:solidFill>
                    </a:lnB>
                    <a:solidFill>
                      <a:schemeClr val="accent1"/>
                    </a:solidFill>
                  </a:tcPr>
                </a:tc>
                <a:tc>
                  <a:txBody>
                    <a:bodyPr/>
                    <a:lstStyle/>
                    <a:p>
                      <a:pPr algn="l" defTabSz="914400">
                        <a:defRPr sz="1800" b="1">
                          <a:solidFill>
                            <a:srgbClr val="FFFFFF"/>
                          </a:solidFill>
                        </a:defRPr>
                      </a:pPr>
                      <a:endParaRPr/>
                    </a:p>
                  </a:txBody>
                  <a:tcPr marL="45720" marR="45720" horzOverflow="overflow">
                    <a:lnL w="12700">
                      <a:solidFill>
                        <a:srgbClr val="FFFFFF"/>
                      </a:solidFill>
                    </a:lnL>
                    <a:lnR w="12700">
                      <a:solidFill>
                        <a:srgbClr val="FFFFFF"/>
                      </a:solidFill>
                    </a:lnR>
                    <a:lnT w="12700">
                      <a:solidFill>
                        <a:srgbClr val="FFFFFF"/>
                      </a:solidFill>
                    </a:lnT>
                    <a:lnB w="38100">
                      <a:solidFill>
                        <a:srgbClr val="FFFFFF"/>
                      </a:solidFill>
                    </a:lnB>
                    <a:blipFill rotWithShape="1">
                      <a:blip r:embed="rId2"/>
                      <a:srcRect/>
                      <a:stretch>
                        <a:fillRect/>
                      </a:stretch>
                    </a:blipFill>
                  </a:tcPr>
                </a:tc>
              </a:tr>
              <a:tr h="457200">
                <a:tc>
                  <a:txBody>
                    <a:bodyPr/>
                    <a:lstStyle/>
                    <a:p>
                      <a:pPr algn="ctr" defTabSz="914400">
                        <a:defRPr sz="1800"/>
                      </a:pPr>
                      <a:r>
                        <a:rPr sz="2400">
                          <a:latin typeface="Times New Roman"/>
                          <a:ea typeface="Times New Roman"/>
                          <a:cs typeface="Times New Roman"/>
                          <a:sym typeface="Times New Roman"/>
                        </a:rPr>
                        <a:t>0.5</a:t>
                      </a:r>
                    </a:p>
                  </a:txBody>
                  <a:tcPr marL="45720" marR="45720" horzOverflow="overflow">
                    <a:lnL w="12700">
                      <a:solidFill>
                        <a:srgbClr val="FFFFFF"/>
                      </a:solidFill>
                    </a:lnL>
                    <a:lnR w="12700">
                      <a:solidFill>
                        <a:srgbClr val="FFFFFF"/>
                      </a:solidFill>
                    </a:lnR>
                    <a:lnT w="381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42.5</a:t>
                      </a:r>
                    </a:p>
                  </a:txBody>
                  <a:tcPr marL="45720" marR="45720" horzOverflow="overflow">
                    <a:lnL w="12700">
                      <a:solidFill>
                        <a:srgbClr val="FFFFFF"/>
                      </a:solidFill>
                    </a:lnL>
                    <a:lnR w="12700">
                      <a:solidFill>
                        <a:srgbClr val="FFFFFF"/>
                      </a:solidFill>
                    </a:lnR>
                    <a:lnT w="381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0.70711</a:t>
                      </a:r>
                    </a:p>
                  </a:txBody>
                  <a:tcPr marL="9525" marR="9525" marT="9525" marB="9525" anchor="b" horzOverflow="overflow">
                    <a:lnL w="12700">
                      <a:solidFill>
                        <a:srgbClr val="FFFFFF"/>
                      </a:solidFill>
                    </a:lnL>
                    <a:lnR w="12700">
                      <a:solidFill>
                        <a:srgbClr val="FFFFFF"/>
                      </a:solidFill>
                    </a:lnR>
                    <a:lnT w="38100">
                      <a:solidFill>
                        <a:srgbClr val="FFFFFF"/>
                      </a:solidFill>
                    </a:lnT>
                    <a:lnB w="12700">
                      <a:solidFill>
                        <a:srgbClr val="FFFFFF"/>
                      </a:solidFill>
                    </a:lnB>
                    <a:solidFill>
                      <a:srgbClr val="CED2E2"/>
                    </a:solidFill>
                  </a:tcPr>
                </a:tc>
              </a:tr>
              <a:tr h="457200">
                <a:tc>
                  <a:txBody>
                    <a:bodyPr/>
                    <a:lstStyle/>
                    <a:p>
                      <a:pPr algn="ctr" defTabSz="914400">
                        <a:defRPr sz="1800"/>
                      </a:pPr>
                      <a:r>
                        <a:rPr sz="2400">
                          <a:latin typeface="Times New Roman"/>
                          <a:ea typeface="Times New Roman"/>
                          <a:cs typeface="Times New Roman"/>
                          <a:sym typeface="Times New Roman"/>
                        </a:rPr>
                        <a:t>0.5</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50.6</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0.70711</a:t>
                      </a:r>
                    </a:p>
                  </a:txBody>
                  <a:tcPr marL="9525" marR="9525" marT="9525" marB="9525" anchor="b"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r>
              <a:tr h="457200">
                <a:tc>
                  <a:txBody>
                    <a:bodyPr/>
                    <a:lstStyle/>
                    <a:p>
                      <a:pPr algn="ctr" defTabSz="914400">
                        <a:defRPr sz="1800"/>
                      </a:pPr>
                      <a:r>
                        <a:rPr sz="2400">
                          <a:latin typeface="Times New Roman"/>
                          <a:ea typeface="Times New Roman"/>
                          <a:cs typeface="Times New Roman"/>
                          <a:sym typeface="Times New Roman"/>
                        </a:rPr>
                        <a:t>1.0</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68.5</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1.00000</a:t>
                      </a:r>
                    </a:p>
                  </a:txBody>
                  <a:tcPr marL="9525" marR="9525" marT="9525" marB="9525" anchor="b"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r>
              <a:tr h="457200">
                <a:tc>
                  <a:txBody>
                    <a:bodyPr/>
                    <a:lstStyle/>
                    <a:p>
                      <a:pPr algn="ctr" defTabSz="914400">
                        <a:defRPr sz="1800"/>
                      </a:pPr>
                      <a:r>
                        <a:rPr sz="2400">
                          <a:latin typeface="Times New Roman"/>
                          <a:ea typeface="Times New Roman"/>
                          <a:cs typeface="Times New Roman"/>
                          <a:sym typeface="Times New Roman"/>
                        </a:rPr>
                        <a:t>1.0</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80.7</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1.00000</a:t>
                      </a:r>
                    </a:p>
                  </a:txBody>
                  <a:tcPr marL="9525" marR="9525" marT="9525" marB="9525" anchor="b"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r>
              <a:tr h="457200">
                <a:tc>
                  <a:txBody>
                    <a:bodyPr/>
                    <a:lstStyle/>
                    <a:p>
                      <a:pPr algn="ctr" defTabSz="914400">
                        <a:defRPr sz="1800"/>
                      </a:pPr>
                      <a:r>
                        <a:rPr sz="2400">
                          <a:latin typeface="Times New Roman"/>
                          <a:ea typeface="Times New Roman"/>
                          <a:cs typeface="Times New Roman"/>
                          <a:sym typeface="Times New Roman"/>
                        </a:rPr>
                        <a:t>1.5</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89.0</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1.22475</a:t>
                      </a:r>
                    </a:p>
                  </a:txBody>
                  <a:tcPr marL="9525" marR="9525" marT="9525" marB="9525" anchor="b"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r>
              <a:tr h="457200">
                <a:tc>
                  <a:txBody>
                    <a:bodyPr/>
                    <a:lstStyle/>
                    <a:p>
                      <a:pPr algn="ctr" defTabSz="914400">
                        <a:defRPr sz="1800"/>
                      </a:pPr>
                      <a:r>
                        <a:rPr sz="2400">
                          <a:latin typeface="Times New Roman"/>
                          <a:ea typeface="Times New Roman"/>
                          <a:cs typeface="Times New Roman"/>
                          <a:sym typeface="Times New Roman"/>
                        </a:rPr>
                        <a:t>1.5</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99.6</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1.22475</a:t>
                      </a:r>
                    </a:p>
                  </a:txBody>
                  <a:tcPr marL="9525" marR="9525" marT="9525" marB="9525" anchor="b"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r>
              <a:tr h="457200">
                <a:tc>
                  <a:txBody>
                    <a:bodyPr/>
                    <a:lstStyle/>
                    <a:p>
                      <a:pPr algn="ctr" defTabSz="914400">
                        <a:defRPr sz="1800"/>
                      </a:pPr>
                      <a:r>
                        <a:rPr sz="2400">
                          <a:latin typeface="Times New Roman"/>
                          <a:ea typeface="Times New Roman"/>
                          <a:cs typeface="Times New Roman"/>
                          <a:sym typeface="Times New Roman"/>
                        </a:rPr>
                        <a:t>2.0</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105.3</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1.41421</a:t>
                      </a:r>
                    </a:p>
                  </a:txBody>
                  <a:tcPr marL="9525" marR="9525" marT="9525" marB="9525" anchor="b"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r>
              <a:tr h="457200">
                <a:tc>
                  <a:txBody>
                    <a:bodyPr/>
                    <a:lstStyle/>
                    <a:p>
                      <a:pPr algn="ctr" defTabSz="914400">
                        <a:defRPr sz="1800"/>
                      </a:pPr>
                      <a:r>
                        <a:rPr sz="2400">
                          <a:latin typeface="Times New Roman"/>
                          <a:ea typeface="Times New Roman"/>
                          <a:cs typeface="Times New Roman"/>
                          <a:sym typeface="Times New Roman"/>
                        </a:rPr>
                        <a:t>2.0</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111.8</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1.41421</a:t>
                      </a:r>
                    </a:p>
                  </a:txBody>
                  <a:tcPr marL="9525" marR="9525" marT="9525" marB="9525" anchor="b"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r>
              <a:tr h="457200">
                <a:tc>
                  <a:txBody>
                    <a:bodyPr/>
                    <a:lstStyle/>
                    <a:p>
                      <a:pPr algn="ctr" defTabSz="914400">
                        <a:defRPr sz="1800"/>
                      </a:pPr>
                      <a:r>
                        <a:rPr sz="2400">
                          <a:latin typeface="Times New Roman"/>
                          <a:ea typeface="Times New Roman"/>
                          <a:cs typeface="Times New Roman"/>
                          <a:sym typeface="Times New Roman"/>
                        </a:rPr>
                        <a:t>2.5</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112.3</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c>
                  <a:txBody>
                    <a:bodyPr/>
                    <a:lstStyle/>
                    <a:p>
                      <a:pPr algn="ctr" defTabSz="914400">
                        <a:defRPr sz="1800"/>
                      </a:pPr>
                      <a:r>
                        <a:rPr sz="2400">
                          <a:latin typeface="Times New Roman"/>
                          <a:ea typeface="Times New Roman"/>
                          <a:cs typeface="Times New Roman"/>
                          <a:sym typeface="Times New Roman"/>
                        </a:rPr>
                        <a:t>1.58114</a:t>
                      </a:r>
                    </a:p>
                  </a:txBody>
                  <a:tcPr marL="9525" marR="9525" marT="9525" marB="9525" anchor="b" horzOverflow="overflow">
                    <a:lnL w="12700">
                      <a:solidFill>
                        <a:srgbClr val="FFFFFF"/>
                      </a:solidFill>
                    </a:lnL>
                    <a:lnR w="12700">
                      <a:solidFill>
                        <a:srgbClr val="FFFFFF"/>
                      </a:solidFill>
                    </a:lnR>
                    <a:lnT w="12700">
                      <a:solidFill>
                        <a:srgbClr val="FFFFFF"/>
                      </a:solidFill>
                    </a:lnT>
                    <a:lnB w="12700">
                      <a:solidFill>
                        <a:srgbClr val="FFFFFF"/>
                      </a:solidFill>
                    </a:lnB>
                    <a:solidFill>
                      <a:srgbClr val="CED2E2"/>
                    </a:solidFill>
                  </a:tcPr>
                </a:tc>
              </a:tr>
              <a:tr h="457200">
                <a:tc>
                  <a:txBody>
                    <a:bodyPr/>
                    <a:lstStyle/>
                    <a:p>
                      <a:pPr algn="ctr" defTabSz="914400">
                        <a:defRPr sz="1800"/>
                      </a:pPr>
                      <a:r>
                        <a:rPr sz="2400">
                          <a:latin typeface="Times New Roman"/>
                          <a:ea typeface="Times New Roman"/>
                          <a:cs typeface="Times New Roman"/>
                          <a:sym typeface="Times New Roman"/>
                        </a:rPr>
                        <a:t>2.5</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125.7</a:t>
                      </a:r>
                    </a:p>
                  </a:txBody>
                  <a:tcPr marL="45720" marR="45720"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c>
                  <a:txBody>
                    <a:bodyPr/>
                    <a:lstStyle/>
                    <a:p>
                      <a:pPr algn="ctr" defTabSz="914400">
                        <a:defRPr sz="1800"/>
                      </a:pPr>
                      <a:r>
                        <a:rPr sz="2400">
                          <a:latin typeface="Times New Roman"/>
                          <a:ea typeface="Times New Roman"/>
                          <a:cs typeface="Times New Roman"/>
                          <a:sym typeface="Times New Roman"/>
                        </a:rPr>
                        <a:t>1.58114</a:t>
                      </a:r>
                    </a:p>
                  </a:txBody>
                  <a:tcPr marL="9525" marR="9525" marT="9525" marB="9525" anchor="b" horzOverflow="overflow">
                    <a:lnL w="12700">
                      <a:solidFill>
                        <a:srgbClr val="FFFFFF"/>
                      </a:solidFill>
                    </a:lnL>
                    <a:lnR w="12700">
                      <a:solidFill>
                        <a:srgbClr val="FFFFFF"/>
                      </a:solidFill>
                    </a:lnR>
                    <a:lnT w="12700">
                      <a:solidFill>
                        <a:srgbClr val="FFFFFF"/>
                      </a:solidFill>
                    </a:lnT>
                    <a:lnB w="12700">
                      <a:solidFill>
                        <a:srgbClr val="FFFFFF"/>
                      </a:solidFill>
                    </a:lnB>
                    <a:solidFill>
                      <a:srgbClr val="E8EAF1"/>
                    </a:solidFill>
                  </a:tcPr>
                </a:tc>
              </a:tr>
            </a:tbl>
          </a:graphicData>
        </a:graphic>
      </p:graphicFrame>
      <p:sp>
        <p:nvSpPr>
          <p:cNvPr id="535"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111</a:t>
            </a:fld>
            <a:endParaRPr/>
          </a:p>
        </p:txBody>
      </p:sp>
      <p:pic>
        <p:nvPicPr>
          <p:cNvPr id="536" name="image102.pdf" descr="image102.pdf"/>
          <p:cNvPicPr>
            <a:picLocks noChangeAspect="1"/>
          </p:cNvPicPr>
          <p:nvPr/>
        </p:nvPicPr>
        <p:blipFill>
          <a:blip r:embed="rId3">
            <a:extLst/>
          </a:blip>
          <a:stretch>
            <a:fillRect/>
          </a:stretch>
        </p:blipFill>
        <p:spPr>
          <a:xfrm>
            <a:off x="5767694" y="3362326"/>
            <a:ext cx="5444789" cy="3398523"/>
          </a:xfrm>
          <a:prstGeom prst="rect">
            <a:avLst/>
          </a:prstGeom>
          <a:ln w="12700">
            <a:miter lim="400000"/>
          </a:ln>
        </p:spPr>
      </p:pic>
      <p:pic>
        <p:nvPicPr>
          <p:cNvPr id="537" name="image103.pdf" descr="image103.pdf"/>
          <p:cNvPicPr>
            <a:picLocks noChangeAspect="1"/>
          </p:cNvPicPr>
          <p:nvPr/>
        </p:nvPicPr>
        <p:blipFill>
          <a:blip r:embed="rId4">
            <a:extLst/>
          </a:blip>
          <a:stretch>
            <a:fillRect/>
          </a:stretch>
        </p:blipFill>
        <p:spPr>
          <a:xfrm>
            <a:off x="5629276" y="51092"/>
            <a:ext cx="5514974" cy="3247171"/>
          </a:xfrm>
          <a:prstGeom prst="rect">
            <a:avLst/>
          </a:prstGeom>
          <a:ln w="12700">
            <a:miter lim="400000"/>
          </a:ln>
        </p:spPr>
      </p:pic>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Body"/>
          <p:cNvSpPr txBox="1">
            <a:spLocks noGrp="1"/>
          </p:cNvSpPr>
          <p:nvPr>
            <p:ph type="body" idx="1"/>
          </p:nvPr>
        </p:nvSpPr>
        <p:spPr>
          <a:xfrm>
            <a:off x="1097280" y="228599"/>
            <a:ext cx="10058401" cy="5640496"/>
          </a:xfrm>
          <a:prstGeom prst="rect">
            <a:avLst/>
          </a:prstGeom>
          <a:blipFill>
            <a:blip r:embed="rId2"/>
            <a:stretch>
              <a:fillRect/>
            </a:stretch>
          </a:blipFill>
        </p:spPr>
        <p:txBody>
          <a:bodyPr/>
          <a:lstStyle/>
          <a:p>
            <a:r>
              <a:t> </a:t>
            </a:r>
          </a:p>
        </p:txBody>
      </p:sp>
      <p:sp>
        <p:nvSpPr>
          <p:cNvPr id="540"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112</a:t>
            </a:fld>
            <a:endParaRPr/>
          </a:p>
        </p:txBody>
      </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Transformations for Nonnormality and Unequal Error Variances"/>
          <p:cNvSpPr txBox="1">
            <a:spLocks noGrp="1"/>
          </p:cNvSpPr>
          <p:nvPr>
            <p:ph type="title"/>
          </p:nvPr>
        </p:nvSpPr>
        <p:spPr>
          <a:prstGeom prst="rect">
            <a:avLst/>
          </a:prstGeom>
        </p:spPr>
        <p:txBody>
          <a:bodyPr/>
          <a:lstStyle>
            <a:lvl1pPr>
              <a:defRPr sz="4400" b="1" spc="-100">
                <a:solidFill>
                  <a:srgbClr val="0E58C4"/>
                </a:solidFill>
                <a:latin typeface="Times New Roman"/>
                <a:ea typeface="Times New Roman"/>
                <a:cs typeface="Times New Roman"/>
                <a:sym typeface="Times New Roman"/>
              </a:defRPr>
            </a:lvl1pPr>
          </a:lstStyle>
          <a:p>
            <a:r>
              <a:t>Transformations for Nonnormality and Unequal Error Variances</a:t>
            </a:r>
          </a:p>
        </p:txBody>
      </p:sp>
      <p:sp>
        <p:nvSpPr>
          <p:cNvPr id="543" name="Body"/>
          <p:cNvSpPr txBox="1">
            <a:spLocks noGrp="1"/>
          </p:cNvSpPr>
          <p:nvPr>
            <p:ph type="body" idx="1"/>
          </p:nvPr>
        </p:nvSpPr>
        <p:spPr>
          <a:xfrm>
            <a:off x="1097280" y="1845734"/>
            <a:ext cx="10058401" cy="4023360"/>
          </a:xfrm>
          <a:prstGeom prst="rect">
            <a:avLst/>
          </a:prstGeom>
        </p:spPr>
        <p:txBody>
          <a:bodyPr/>
          <a:lstStyle/>
          <a:p>
            <a:endParaRPr/>
          </a:p>
        </p:txBody>
      </p:sp>
      <p:sp>
        <p:nvSpPr>
          <p:cNvPr id="54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113</a:t>
            </a:fld>
            <a:endParaRPr/>
          </a:p>
        </p:txBody>
      </p:sp>
      <p:pic>
        <p:nvPicPr>
          <p:cNvPr id="545" name="image104.tif" descr="image104.tif"/>
          <p:cNvPicPr>
            <a:picLocks noChangeAspect="1"/>
          </p:cNvPicPr>
          <p:nvPr/>
        </p:nvPicPr>
        <p:blipFill>
          <a:blip r:embed="rId2">
            <a:extLst/>
          </a:blip>
          <a:stretch>
            <a:fillRect/>
          </a:stretch>
        </p:blipFill>
        <p:spPr>
          <a:xfrm>
            <a:off x="1962150" y="1975485"/>
            <a:ext cx="7734300" cy="3221566"/>
          </a:xfrm>
          <a:prstGeom prst="rect">
            <a:avLst/>
          </a:prstGeom>
          <a:ln w="12700">
            <a:miter lim="400000"/>
          </a:ln>
        </p:spPr>
      </p:pic>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Body"/>
          <p:cNvSpPr txBox="1">
            <a:spLocks noGrp="1"/>
          </p:cNvSpPr>
          <p:nvPr>
            <p:ph type="body" idx="1"/>
          </p:nvPr>
        </p:nvSpPr>
        <p:spPr>
          <a:xfrm>
            <a:off x="1097280" y="247649"/>
            <a:ext cx="10058401" cy="5621446"/>
          </a:xfrm>
          <a:prstGeom prst="rect">
            <a:avLst/>
          </a:prstGeom>
          <a:blipFill>
            <a:blip r:embed="rId2"/>
            <a:stretch>
              <a:fillRect/>
            </a:stretch>
          </a:blipFill>
        </p:spPr>
        <p:txBody>
          <a:bodyPr/>
          <a:lstStyle/>
          <a:p>
            <a:r>
              <a:t> </a:t>
            </a:r>
          </a:p>
        </p:txBody>
      </p:sp>
      <p:sp>
        <p:nvSpPr>
          <p:cNvPr id="548"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114</a:t>
            </a:fld>
            <a:endParaRPr/>
          </a:p>
        </p:txBody>
      </p:sp>
      <p:sp>
        <p:nvSpPr>
          <p:cNvPr id="549" name="Rectangle"/>
          <p:cNvSpPr/>
          <p:nvPr/>
        </p:nvSpPr>
        <p:spPr>
          <a:xfrm>
            <a:off x="1501794" y="450480"/>
            <a:ext cx="3505201" cy="2038351"/>
          </a:xfrm>
          <a:prstGeom prst="rect">
            <a:avLst/>
          </a:prstGeom>
          <a:solidFill>
            <a:srgbClr val="FFFFFF"/>
          </a:solidFill>
          <a:ln w="15875">
            <a:solidFill>
              <a:srgbClr val="000000"/>
            </a:solidFill>
          </a:ln>
        </p:spPr>
        <p:txBody>
          <a:bodyPr lIns="45719" rIns="45719" anchor="ctr"/>
          <a:lstStyle/>
          <a:p>
            <a:pPr algn="ctr"/>
            <a:endParaRPr/>
          </a:p>
        </p:txBody>
      </p:sp>
      <p:sp>
        <p:nvSpPr>
          <p:cNvPr id="550" name="Rectangle"/>
          <p:cNvSpPr/>
          <p:nvPr/>
        </p:nvSpPr>
        <p:spPr>
          <a:xfrm>
            <a:off x="1501794" y="2745233"/>
            <a:ext cx="3505201" cy="2047876"/>
          </a:xfrm>
          <a:prstGeom prst="rect">
            <a:avLst/>
          </a:prstGeom>
          <a:solidFill>
            <a:srgbClr val="FFFFFF"/>
          </a:solidFill>
          <a:ln w="15875">
            <a:solidFill>
              <a:srgbClr val="000000"/>
            </a:solidFill>
          </a:ln>
        </p:spPr>
        <p:txBody>
          <a:bodyPr lIns="45719" rIns="45719" anchor="ctr"/>
          <a:lstStyle/>
          <a:p>
            <a:pPr algn="ctr"/>
            <a:endParaRPr/>
          </a:p>
        </p:txBody>
      </p:sp>
      <p:sp>
        <p:nvSpPr>
          <p:cNvPr id="551" name="Line"/>
          <p:cNvSpPr/>
          <p:nvPr/>
        </p:nvSpPr>
        <p:spPr>
          <a:xfrm rot="6952730">
            <a:off x="1626395" y="900961"/>
            <a:ext cx="1730954" cy="706405"/>
          </a:xfrm>
          <a:custGeom>
            <a:avLst/>
            <a:gdLst/>
            <a:ahLst/>
            <a:cxnLst>
              <a:cxn ang="0">
                <a:pos x="wd2" y="hd2"/>
              </a:cxn>
              <a:cxn ang="5400000">
                <a:pos x="wd2" y="hd2"/>
              </a:cxn>
              <a:cxn ang="10800000">
                <a:pos x="wd2" y="hd2"/>
              </a:cxn>
              <a:cxn ang="16200000">
                <a:pos x="wd2" y="hd2"/>
              </a:cxn>
            </a:cxnLst>
            <a:rect l="0" t="0" r="r" b="b"/>
            <a:pathLst>
              <a:path w="21600" h="18831" extrusionOk="0">
                <a:moveTo>
                  <a:pt x="21600" y="9535"/>
                </a:moveTo>
                <a:cubicBezTo>
                  <a:pt x="18194" y="18766"/>
                  <a:pt x="10990" y="21600"/>
                  <a:pt x="5508" y="15865"/>
                </a:cubicBezTo>
                <a:cubicBezTo>
                  <a:pt x="2228" y="12434"/>
                  <a:pt x="167" y="6496"/>
                  <a:pt x="0" y="0"/>
                </a:cubicBezTo>
              </a:path>
            </a:pathLst>
          </a:custGeom>
          <a:ln w="12700">
            <a:solidFill>
              <a:srgbClr val="FF0000"/>
            </a:solidFill>
          </a:ln>
        </p:spPr>
        <p:txBody>
          <a:bodyPr lIns="45719" rIns="45719" anchor="ctr"/>
          <a:lstStyle/>
          <a:p>
            <a:pPr algn="ctr"/>
            <a:endParaRPr/>
          </a:p>
        </p:txBody>
      </p:sp>
      <p:sp>
        <p:nvSpPr>
          <p:cNvPr id="552" name="Line"/>
          <p:cNvSpPr/>
          <p:nvPr/>
        </p:nvSpPr>
        <p:spPr>
          <a:xfrm rot="9375325">
            <a:off x="2297589" y="1411375"/>
            <a:ext cx="1584327" cy="709484"/>
          </a:xfrm>
          <a:custGeom>
            <a:avLst/>
            <a:gdLst/>
            <a:ahLst/>
            <a:cxnLst>
              <a:cxn ang="0">
                <a:pos x="wd2" y="hd2"/>
              </a:cxn>
              <a:cxn ang="5400000">
                <a:pos x="wd2" y="hd2"/>
              </a:cxn>
              <a:cxn ang="10800000">
                <a:pos x="wd2" y="hd2"/>
              </a:cxn>
              <a:cxn ang="16200000">
                <a:pos x="wd2" y="hd2"/>
              </a:cxn>
            </a:cxnLst>
            <a:rect l="0" t="0" r="r" b="b"/>
            <a:pathLst>
              <a:path w="21600" h="18817" extrusionOk="0">
                <a:moveTo>
                  <a:pt x="21600" y="8824"/>
                </a:moveTo>
                <a:lnTo>
                  <a:pt x="21600" y="8824"/>
                </a:lnTo>
                <a:cubicBezTo>
                  <a:pt x="18477" y="18251"/>
                  <a:pt x="11440" y="21600"/>
                  <a:pt x="5881" y="16304"/>
                </a:cubicBezTo>
                <a:cubicBezTo>
                  <a:pt x="2383" y="12972"/>
                  <a:pt x="157" y="6799"/>
                  <a:pt x="0" y="0"/>
                </a:cubicBezTo>
              </a:path>
            </a:pathLst>
          </a:custGeom>
          <a:ln w="12700">
            <a:solidFill>
              <a:srgbClr val="FF0000"/>
            </a:solidFill>
          </a:ln>
        </p:spPr>
        <p:txBody>
          <a:bodyPr lIns="45719" rIns="45719" anchor="ctr"/>
          <a:lstStyle/>
          <a:p>
            <a:pPr algn="ctr"/>
            <a:endParaRPr/>
          </a:p>
        </p:txBody>
      </p:sp>
      <p:sp>
        <p:nvSpPr>
          <p:cNvPr id="553" name="Line"/>
          <p:cNvSpPr/>
          <p:nvPr/>
        </p:nvSpPr>
        <p:spPr>
          <a:xfrm rot="11615825">
            <a:off x="1702429" y="3570896"/>
            <a:ext cx="2091608" cy="606004"/>
          </a:xfrm>
          <a:custGeom>
            <a:avLst/>
            <a:gdLst/>
            <a:ahLst/>
            <a:cxnLst>
              <a:cxn ang="0">
                <a:pos x="wd2" y="hd2"/>
              </a:cxn>
              <a:cxn ang="5400000">
                <a:pos x="wd2" y="hd2"/>
              </a:cxn>
              <a:cxn ang="10800000">
                <a:pos x="wd2" y="hd2"/>
              </a:cxn>
              <a:cxn ang="16200000">
                <a:pos x="wd2" y="hd2"/>
              </a:cxn>
            </a:cxnLst>
            <a:rect l="0" t="0" r="r" b="b"/>
            <a:pathLst>
              <a:path w="21600" h="18719" extrusionOk="0">
                <a:moveTo>
                  <a:pt x="0" y="2762"/>
                </a:moveTo>
                <a:lnTo>
                  <a:pt x="0" y="2762"/>
                </a:lnTo>
                <a:cubicBezTo>
                  <a:pt x="6871" y="-2881"/>
                  <a:pt x="15685" y="398"/>
                  <a:pt x="19688" y="10087"/>
                </a:cubicBezTo>
                <a:cubicBezTo>
                  <a:pt x="20777" y="12725"/>
                  <a:pt x="21431" y="15675"/>
                  <a:pt x="21600" y="18719"/>
                </a:cubicBezTo>
              </a:path>
            </a:pathLst>
          </a:custGeom>
          <a:ln w="12700">
            <a:solidFill>
              <a:srgbClr val="FF0000"/>
            </a:solidFill>
          </a:ln>
        </p:spPr>
        <p:txBody>
          <a:bodyPr lIns="45719" rIns="45719" anchor="ctr"/>
          <a:lstStyle/>
          <a:p>
            <a:pPr algn="ctr"/>
            <a:endParaRPr/>
          </a:p>
        </p:txBody>
      </p:sp>
      <p:sp>
        <p:nvSpPr>
          <p:cNvPr id="554" name="Line"/>
          <p:cNvSpPr/>
          <p:nvPr/>
        </p:nvSpPr>
        <p:spPr>
          <a:xfrm rot="9845755">
            <a:off x="2766322" y="2652491"/>
            <a:ext cx="838592" cy="15650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7428"/>
                  <a:pt x="21600" y="16591"/>
                </a:cubicBezTo>
                <a:cubicBezTo>
                  <a:pt x="21600" y="18291"/>
                  <a:pt x="21260" y="19980"/>
                  <a:pt x="20592" y="21600"/>
                </a:cubicBezTo>
              </a:path>
            </a:pathLst>
          </a:custGeom>
          <a:ln w="12700">
            <a:solidFill>
              <a:srgbClr val="FF0000"/>
            </a:solidFill>
          </a:ln>
        </p:spPr>
        <p:txBody>
          <a:bodyPr lIns="45719" rIns="45719" anchor="ctr"/>
          <a:lstStyle/>
          <a:p>
            <a:pPr algn="ctr"/>
            <a:endParaRPr/>
          </a:p>
        </p:txBody>
      </p:sp>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Body"/>
          <p:cNvSpPr txBox="1">
            <a:spLocks noGrp="1"/>
          </p:cNvSpPr>
          <p:nvPr>
            <p:ph type="body" idx="1"/>
          </p:nvPr>
        </p:nvSpPr>
        <p:spPr>
          <a:xfrm>
            <a:off x="1097280" y="495299"/>
            <a:ext cx="10058401" cy="5373796"/>
          </a:xfrm>
          <a:prstGeom prst="rect">
            <a:avLst/>
          </a:prstGeom>
          <a:blipFill>
            <a:blip r:embed="rId2"/>
            <a:stretch>
              <a:fillRect/>
            </a:stretch>
          </a:blipFill>
        </p:spPr>
        <p:txBody>
          <a:bodyPr/>
          <a:lstStyle/>
          <a:p>
            <a:r>
              <a:t> </a:t>
            </a:r>
          </a:p>
        </p:txBody>
      </p:sp>
      <p:sp>
        <p:nvSpPr>
          <p:cNvPr id="55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115</a:t>
            </a:fld>
            <a:endParaRPr/>
          </a:p>
        </p:txBody>
      </p:sp>
      <p:sp>
        <p:nvSpPr>
          <p:cNvPr id="558" name="Rectangle"/>
          <p:cNvSpPr/>
          <p:nvPr/>
        </p:nvSpPr>
        <p:spPr>
          <a:xfrm>
            <a:off x="1781175" y="628650"/>
            <a:ext cx="3305175" cy="1895475"/>
          </a:xfrm>
          <a:prstGeom prst="rect">
            <a:avLst/>
          </a:prstGeom>
          <a:solidFill>
            <a:srgbClr val="FFFFFF"/>
          </a:solidFill>
          <a:ln w="15875">
            <a:solidFill>
              <a:srgbClr val="000000"/>
            </a:solidFill>
          </a:ln>
        </p:spPr>
        <p:txBody>
          <a:bodyPr lIns="45719" rIns="45719" anchor="ctr"/>
          <a:lstStyle/>
          <a:p>
            <a:pPr algn="ctr"/>
            <a:endParaRPr/>
          </a:p>
        </p:txBody>
      </p:sp>
      <p:sp>
        <p:nvSpPr>
          <p:cNvPr id="559" name="Line"/>
          <p:cNvSpPr/>
          <p:nvPr/>
        </p:nvSpPr>
        <p:spPr>
          <a:xfrm flipH="1">
            <a:off x="2762250" y="923924"/>
            <a:ext cx="476250" cy="1371602"/>
          </a:xfrm>
          <a:prstGeom prst="line">
            <a:avLst/>
          </a:prstGeom>
          <a:ln w="12700">
            <a:solidFill>
              <a:srgbClr val="FF0000"/>
            </a:solidFill>
          </a:ln>
        </p:spPr>
        <p:txBody>
          <a:bodyPr lIns="45719" rIns="45719"/>
          <a:lstStyle/>
          <a:p>
            <a:endParaRPr/>
          </a:p>
        </p:txBody>
      </p:sp>
      <p:sp>
        <p:nvSpPr>
          <p:cNvPr id="560" name="Line"/>
          <p:cNvSpPr/>
          <p:nvPr/>
        </p:nvSpPr>
        <p:spPr>
          <a:xfrm flipV="1">
            <a:off x="3238500" y="1457324"/>
            <a:ext cx="1304926" cy="838202"/>
          </a:xfrm>
          <a:prstGeom prst="line">
            <a:avLst/>
          </a:prstGeom>
          <a:ln w="12700">
            <a:solidFill>
              <a:srgbClr val="FF0000"/>
            </a:solidFill>
          </a:ln>
        </p:spPr>
        <p:txBody>
          <a:bodyPr lIns="45719" rIns="45719"/>
          <a:lstStyle/>
          <a:p>
            <a:endParaRPr/>
          </a:p>
        </p:txBody>
      </p:sp>
    </p:spTree>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Example:"/>
          <p:cNvSpPr txBox="1">
            <a:spLocks noGrp="1"/>
          </p:cNvSpPr>
          <p:nvPr>
            <p:ph type="title"/>
          </p:nvPr>
        </p:nvSpPr>
        <p:spPr>
          <a:xfrm>
            <a:off x="1097280" y="286603"/>
            <a:ext cx="10058401" cy="968442"/>
          </a:xfrm>
          <a:prstGeom prst="rect">
            <a:avLst/>
          </a:prstGeom>
        </p:spPr>
        <p:txBody>
          <a:bodyPr/>
          <a:lstStyle>
            <a:lvl1pPr>
              <a:defRPr spc="-100">
                <a:solidFill>
                  <a:srgbClr val="0E58C4"/>
                </a:solidFill>
              </a:defRPr>
            </a:lvl1pPr>
          </a:lstStyle>
          <a:p>
            <a:r>
              <a:t>Example:</a:t>
            </a:r>
          </a:p>
        </p:txBody>
      </p:sp>
      <p:sp>
        <p:nvSpPr>
          <p:cNvPr id="563" name="Data on age (X) and plasma level of a polyamine (Y) for a portion of the 25 healthy children in a study are presented in columns I and 2 of Table 3.8 page133 “at file Example ch3”. These data are plotted in Figure 3.16a page134 as a scatter plot. Note the distinct curvilinear regression relationship, as well as the greater variability for younger children than for older ones."/>
          <p:cNvSpPr txBox="1">
            <a:spLocks noGrp="1"/>
          </p:cNvSpPr>
          <p:nvPr>
            <p:ph type="body" idx="1"/>
          </p:nvPr>
        </p:nvSpPr>
        <p:spPr>
          <a:xfrm>
            <a:off x="1097280" y="1255043"/>
            <a:ext cx="10058401" cy="4614052"/>
          </a:xfrm>
          <a:prstGeom prst="rect">
            <a:avLst/>
          </a:prstGeom>
        </p:spPr>
        <p:txBody>
          <a:bodyPr/>
          <a:lstStyle/>
          <a:p>
            <a:pPr algn="just">
              <a:defRPr sz="2800">
                <a:latin typeface="Times New Roman"/>
                <a:ea typeface="Times New Roman"/>
                <a:cs typeface="Times New Roman"/>
                <a:sym typeface="Times New Roman"/>
              </a:defRPr>
            </a:pPr>
            <a:r>
              <a:t>Data on age </a:t>
            </a:r>
            <a:r>
              <a:rPr i="1"/>
              <a:t>(X) </a:t>
            </a:r>
            <a:r>
              <a:t>and plasma level of a polyamine </a:t>
            </a:r>
            <a:r>
              <a:rPr i="1"/>
              <a:t>(Y) </a:t>
            </a:r>
            <a:r>
              <a:t>for a portion of the 25 healthy children in a study are presented in columns I and 2 of Table 3.8 page133 “at file Example ch3”. These data are plotted in Figure 3.16a page134 as a scatter plot. Note the distinct curvilinear regression relationship, as well as the greater variability for younger children than for older ones.</a:t>
            </a:r>
          </a:p>
        </p:txBody>
      </p:sp>
      <p:sp>
        <p:nvSpPr>
          <p:cNvPr id="56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116</a:t>
            </a:fld>
            <a:endParaRPr/>
          </a:p>
        </p:txBody>
      </p:sp>
    </p:spTree>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 name="Body"/>
          <p:cNvSpPr txBox="1">
            <a:spLocks noGrp="1"/>
          </p:cNvSpPr>
          <p:nvPr>
            <p:ph type="body" idx="1"/>
          </p:nvPr>
        </p:nvSpPr>
        <p:spPr>
          <a:xfrm>
            <a:off x="1068705" y="390524"/>
            <a:ext cx="10058401" cy="5478571"/>
          </a:xfrm>
          <a:prstGeom prst="rect">
            <a:avLst/>
          </a:prstGeom>
          <a:blipFill>
            <a:blip r:embed="rId2"/>
            <a:stretch>
              <a:fillRect/>
            </a:stretch>
          </a:blipFill>
        </p:spPr>
        <p:txBody>
          <a:bodyPr/>
          <a:lstStyle/>
          <a:p>
            <a:r>
              <a:t> </a:t>
            </a:r>
          </a:p>
        </p:txBody>
      </p:sp>
      <p:sp>
        <p:nvSpPr>
          <p:cNvPr id="56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117</a:t>
            </a:fld>
            <a:endParaRPr/>
          </a:p>
        </p:txBody>
      </p:sp>
      <p:pic>
        <p:nvPicPr>
          <p:cNvPr id="568" name="image105.pdf" descr="image105.pdf"/>
          <p:cNvPicPr>
            <a:picLocks noChangeAspect="1"/>
          </p:cNvPicPr>
          <p:nvPr/>
        </p:nvPicPr>
        <p:blipFill>
          <a:blip r:embed="rId3">
            <a:extLst/>
          </a:blip>
          <a:stretch>
            <a:fillRect/>
          </a:stretch>
        </p:blipFill>
        <p:spPr>
          <a:xfrm>
            <a:off x="702944" y="523873"/>
            <a:ext cx="4886325" cy="3933826"/>
          </a:xfrm>
          <a:prstGeom prst="rect">
            <a:avLst/>
          </a:prstGeom>
          <a:ln w="12700">
            <a:miter lim="400000"/>
          </a:ln>
        </p:spPr>
      </p:pic>
      <p:pic>
        <p:nvPicPr>
          <p:cNvPr id="569" name="image106.pdf" descr="image106.pdf"/>
          <p:cNvPicPr>
            <a:picLocks noChangeAspect="1"/>
          </p:cNvPicPr>
          <p:nvPr/>
        </p:nvPicPr>
        <p:blipFill>
          <a:blip r:embed="rId4">
            <a:extLst/>
          </a:blip>
          <a:stretch>
            <a:fillRect/>
          </a:stretch>
        </p:blipFill>
        <p:spPr>
          <a:xfrm>
            <a:off x="5955029" y="866775"/>
            <a:ext cx="5172076" cy="4019550"/>
          </a:xfrm>
          <a:prstGeom prst="rect">
            <a:avLst/>
          </a:prstGeom>
          <a:ln w="12700">
            <a:miter lim="400000"/>
          </a:ln>
        </p:spPr>
      </p:pic>
      <p:sp>
        <p:nvSpPr>
          <p:cNvPr id="570" name="Line"/>
          <p:cNvSpPr/>
          <p:nvPr/>
        </p:nvSpPr>
        <p:spPr>
          <a:xfrm>
            <a:off x="6686549" y="1352550"/>
            <a:ext cx="4162427" cy="2276475"/>
          </a:xfrm>
          <a:prstGeom prst="line">
            <a:avLst/>
          </a:prstGeom>
          <a:ln w="12700">
            <a:solidFill>
              <a:srgbClr val="FF0000"/>
            </a:solidFill>
          </a:ln>
        </p:spPr>
        <p:txBody>
          <a:bodyPr lIns="45719" rIns="45719"/>
          <a:lstStyle/>
          <a:p>
            <a:endParaRPr/>
          </a:p>
        </p:txBody>
      </p:sp>
      <p:sp>
        <p:nvSpPr>
          <p:cNvPr id="571" name="Line"/>
          <p:cNvSpPr/>
          <p:nvPr/>
        </p:nvSpPr>
        <p:spPr>
          <a:xfrm>
            <a:off x="6497953" y="2657474"/>
            <a:ext cx="4086226" cy="1905002"/>
          </a:xfrm>
          <a:prstGeom prst="line">
            <a:avLst/>
          </a:prstGeom>
          <a:ln w="12700">
            <a:solidFill>
              <a:srgbClr val="FF0000"/>
            </a:solidFill>
          </a:ln>
        </p:spPr>
        <p:txBody>
          <a:bodyPr lIns="45719" rIns="45719"/>
          <a:lstStyle/>
          <a:p>
            <a:endParaRPr/>
          </a:p>
        </p:txBody>
      </p:sp>
      <p:sp>
        <p:nvSpPr>
          <p:cNvPr id="572" name="Line"/>
          <p:cNvSpPr/>
          <p:nvPr/>
        </p:nvSpPr>
        <p:spPr>
          <a:xfrm rot="11969547">
            <a:off x="1303353" y="1688945"/>
            <a:ext cx="4083692" cy="1178938"/>
          </a:xfrm>
          <a:custGeom>
            <a:avLst/>
            <a:gdLst/>
            <a:ahLst/>
            <a:cxnLst>
              <a:cxn ang="0">
                <a:pos x="wd2" y="hd2"/>
              </a:cxn>
              <a:cxn ang="5400000">
                <a:pos x="wd2" y="hd2"/>
              </a:cxn>
              <a:cxn ang="10800000">
                <a:pos x="wd2" y="hd2"/>
              </a:cxn>
              <a:cxn ang="16200000">
                <a:pos x="wd2" y="hd2"/>
              </a:cxn>
            </a:cxnLst>
            <a:rect l="0" t="0" r="r" b="b"/>
            <a:pathLst>
              <a:path w="21600" h="18713" extrusionOk="0">
                <a:moveTo>
                  <a:pt x="0" y="1317"/>
                </a:moveTo>
                <a:cubicBezTo>
                  <a:pt x="8526" y="-2887"/>
                  <a:pt x="17891" y="3305"/>
                  <a:pt x="20917" y="15148"/>
                </a:cubicBezTo>
                <a:cubicBezTo>
                  <a:pt x="21214" y="16308"/>
                  <a:pt x="21442" y="17501"/>
                  <a:pt x="21600" y="18713"/>
                </a:cubicBezTo>
              </a:path>
            </a:pathLst>
          </a:custGeom>
          <a:ln w="12700">
            <a:solidFill>
              <a:srgbClr val="FF0000"/>
            </a:solidFill>
          </a:ln>
        </p:spPr>
        <p:txBody>
          <a:bodyPr lIns="45719" rIns="45719" anchor="ctr"/>
          <a:lstStyle/>
          <a:p>
            <a:pPr algn="ctr"/>
            <a:endParaRPr/>
          </a:p>
        </p:txBody>
      </p:sp>
      <p:sp>
        <p:nvSpPr>
          <p:cNvPr id="573" name="Line"/>
          <p:cNvSpPr/>
          <p:nvPr/>
        </p:nvSpPr>
        <p:spPr>
          <a:xfrm rot="11062889">
            <a:off x="1261794" y="2962153"/>
            <a:ext cx="3889007" cy="743314"/>
          </a:xfrm>
          <a:custGeom>
            <a:avLst/>
            <a:gdLst/>
            <a:ahLst/>
            <a:cxnLst>
              <a:cxn ang="0">
                <a:pos x="wd2" y="hd2"/>
              </a:cxn>
              <a:cxn ang="5400000">
                <a:pos x="wd2" y="hd2"/>
              </a:cxn>
              <a:cxn ang="10800000">
                <a:pos x="wd2" y="hd2"/>
              </a:cxn>
              <a:cxn ang="16200000">
                <a:pos x="wd2" y="hd2"/>
              </a:cxn>
            </a:cxnLst>
            <a:rect l="0" t="0" r="r" b="b"/>
            <a:pathLst>
              <a:path w="21600" h="17596" extrusionOk="0">
                <a:moveTo>
                  <a:pt x="0" y="2542"/>
                </a:moveTo>
                <a:lnTo>
                  <a:pt x="0" y="2542"/>
                </a:lnTo>
                <a:cubicBezTo>
                  <a:pt x="8093" y="-4004"/>
                  <a:pt x="17387" y="2474"/>
                  <a:pt x="21600" y="17596"/>
                </a:cubicBezTo>
              </a:path>
            </a:pathLst>
          </a:custGeom>
          <a:ln w="12700">
            <a:solidFill>
              <a:srgbClr val="FF0000"/>
            </a:solidFill>
          </a:ln>
        </p:spPr>
        <p:txBody>
          <a:bodyPr lIns="45719" rIns="45719" anchor="ctr"/>
          <a:lstStyle/>
          <a:p>
            <a:pPr algn="ctr"/>
            <a:endParaRPr/>
          </a:p>
        </p:txBody>
      </p:sp>
    </p:spTree>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 name="Body"/>
          <p:cNvSpPr txBox="1">
            <a:spLocks noGrp="1"/>
          </p:cNvSpPr>
          <p:nvPr>
            <p:ph type="body" idx="1"/>
          </p:nvPr>
        </p:nvSpPr>
        <p:spPr>
          <a:xfrm>
            <a:off x="1097280" y="285749"/>
            <a:ext cx="10058401" cy="5583346"/>
          </a:xfrm>
          <a:prstGeom prst="rect">
            <a:avLst/>
          </a:prstGeom>
          <a:blipFill>
            <a:blip r:embed="rId2"/>
            <a:stretch>
              <a:fillRect/>
            </a:stretch>
          </a:blipFill>
        </p:spPr>
        <p:txBody>
          <a:bodyPr/>
          <a:lstStyle/>
          <a:p>
            <a:r>
              <a:t> </a:t>
            </a:r>
          </a:p>
        </p:txBody>
      </p:sp>
      <p:sp>
        <p:nvSpPr>
          <p:cNvPr id="576"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118</a:t>
            </a:fld>
            <a:endParaRPr/>
          </a:p>
        </p:txBody>
      </p:sp>
      <p:sp>
        <p:nvSpPr>
          <p:cNvPr id="577" name="Line"/>
          <p:cNvSpPr/>
          <p:nvPr/>
        </p:nvSpPr>
        <p:spPr>
          <a:xfrm>
            <a:off x="1114425" y="3524250"/>
            <a:ext cx="4772026" cy="28575"/>
          </a:xfrm>
          <a:prstGeom prst="line">
            <a:avLst/>
          </a:prstGeom>
          <a:ln w="12700">
            <a:solidFill>
              <a:srgbClr val="FF0000"/>
            </a:solidFill>
          </a:ln>
        </p:spPr>
        <p:txBody>
          <a:bodyPr lIns="45719" rIns="45719"/>
          <a:lstStyle/>
          <a:p>
            <a:endParaRPr/>
          </a:p>
        </p:txBody>
      </p:sp>
      <p:sp>
        <p:nvSpPr>
          <p:cNvPr id="578" name="Line"/>
          <p:cNvSpPr/>
          <p:nvPr/>
        </p:nvSpPr>
        <p:spPr>
          <a:xfrm flipH="1">
            <a:off x="5876925" y="3552824"/>
            <a:ext cx="9525" cy="2076452"/>
          </a:xfrm>
          <a:prstGeom prst="line">
            <a:avLst/>
          </a:prstGeom>
          <a:ln w="12700">
            <a:solidFill>
              <a:srgbClr val="FF0000"/>
            </a:solidFill>
          </a:ln>
        </p:spPr>
        <p:txBody>
          <a:bodyPr lIns="45719" rIns="45719"/>
          <a:lstStyle/>
          <a:p>
            <a:endParaRPr/>
          </a:p>
        </p:txBody>
      </p:sp>
      <p:sp>
        <p:nvSpPr>
          <p:cNvPr id="579" name="Line"/>
          <p:cNvSpPr/>
          <p:nvPr/>
        </p:nvSpPr>
        <p:spPr>
          <a:xfrm flipH="1" flipV="1">
            <a:off x="1114424" y="5591175"/>
            <a:ext cx="4772027" cy="28575"/>
          </a:xfrm>
          <a:prstGeom prst="line">
            <a:avLst/>
          </a:prstGeom>
          <a:ln w="12700">
            <a:solidFill>
              <a:srgbClr val="FF0000"/>
            </a:solidFill>
          </a:ln>
        </p:spPr>
        <p:txBody>
          <a:bodyPr lIns="45719" rIns="45719"/>
          <a:lstStyle/>
          <a:p>
            <a:endParaRPr/>
          </a:p>
        </p:txBody>
      </p:sp>
      <p:sp>
        <p:nvSpPr>
          <p:cNvPr id="580" name="Line"/>
          <p:cNvSpPr/>
          <p:nvPr/>
        </p:nvSpPr>
        <p:spPr>
          <a:xfrm flipV="1">
            <a:off x="1114424" y="3524250"/>
            <a:ext cx="1" cy="2105025"/>
          </a:xfrm>
          <a:prstGeom prst="line">
            <a:avLst/>
          </a:prstGeom>
          <a:ln w="12700">
            <a:solidFill>
              <a:srgbClr val="FF0000"/>
            </a:solidFill>
          </a:ln>
        </p:spPr>
        <p:txBody>
          <a:bodyPr lIns="45719" rIns="45719"/>
          <a:lstStyle/>
          <a:p>
            <a:endParaRPr/>
          </a:p>
        </p:txBody>
      </p:sp>
    </p:spTree>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Normality Problem:"/>
          <p:cNvSpPr txBox="1">
            <a:spLocks noGrp="1"/>
          </p:cNvSpPr>
          <p:nvPr>
            <p:ph type="title"/>
          </p:nvPr>
        </p:nvSpPr>
        <p:spPr>
          <a:prstGeom prst="rect">
            <a:avLst/>
          </a:prstGeom>
        </p:spPr>
        <p:txBody>
          <a:bodyPr/>
          <a:lstStyle>
            <a:lvl1pPr>
              <a:defRPr b="1" spc="-100">
                <a:solidFill>
                  <a:srgbClr val="0E58C4"/>
                </a:solidFill>
                <a:latin typeface="Times New Roman"/>
                <a:ea typeface="Times New Roman"/>
                <a:cs typeface="Times New Roman"/>
                <a:sym typeface="Times New Roman"/>
              </a:defRPr>
            </a:lvl1pPr>
          </a:lstStyle>
          <a:p>
            <a:r>
              <a:t>Normality Problem:</a:t>
            </a:r>
          </a:p>
        </p:txBody>
      </p:sp>
      <p:sp>
        <p:nvSpPr>
          <p:cNvPr id="583"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58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119</a:t>
            </a:fld>
            <a:endParaRPr/>
          </a:p>
        </p:txBody>
      </p:sp>
      <p:pic>
        <p:nvPicPr>
          <p:cNvPr id="585" name="image95.pdf" descr="image95.pdf"/>
          <p:cNvPicPr>
            <a:picLocks noChangeAspect="1"/>
          </p:cNvPicPr>
          <p:nvPr/>
        </p:nvPicPr>
        <p:blipFill>
          <a:blip r:embed="rId3">
            <a:extLst/>
          </a:blip>
          <a:stretch>
            <a:fillRect/>
          </a:stretch>
        </p:blipFill>
        <p:spPr>
          <a:xfrm>
            <a:off x="5943600" y="1737360"/>
            <a:ext cx="5943600" cy="4025123"/>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Body"/>
          <p:cNvSpPr txBox="1">
            <a:spLocks noGrp="1"/>
          </p:cNvSpPr>
          <p:nvPr>
            <p:ph type="body" idx="1"/>
          </p:nvPr>
        </p:nvSpPr>
        <p:spPr>
          <a:xfrm>
            <a:off x="1097280" y="393106"/>
            <a:ext cx="10058401" cy="5475989"/>
          </a:xfrm>
          <a:prstGeom prst="rect">
            <a:avLst/>
          </a:prstGeom>
          <a:blipFill>
            <a:blip r:embed="rId2"/>
            <a:stretch>
              <a:fillRect/>
            </a:stretch>
          </a:blipFill>
        </p:spPr>
        <p:txBody>
          <a:bodyPr/>
          <a:lstStyle/>
          <a:p>
            <a:r>
              <a:t> </a:t>
            </a:r>
          </a:p>
        </p:txBody>
      </p:sp>
      <p:sp>
        <p:nvSpPr>
          <p:cNvPr id="173"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a:t>
            </a:fld>
            <a:endParaRPr/>
          </a:p>
        </p:txBody>
      </p:sp>
    </p:spTree>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 name="Body"/>
          <p:cNvSpPr txBox="1">
            <a:spLocks noGrp="1"/>
          </p:cNvSpPr>
          <p:nvPr>
            <p:ph type="body" idx="1"/>
          </p:nvPr>
        </p:nvSpPr>
        <p:spPr>
          <a:xfrm>
            <a:off x="1097280" y="323849"/>
            <a:ext cx="10058401" cy="5545246"/>
          </a:xfrm>
          <a:prstGeom prst="rect">
            <a:avLst/>
          </a:prstGeom>
          <a:blipFill>
            <a:blip r:embed="rId2"/>
            <a:stretch>
              <a:fillRect/>
            </a:stretch>
          </a:blipFill>
        </p:spPr>
        <p:txBody>
          <a:bodyPr/>
          <a:lstStyle/>
          <a:p>
            <a:r>
              <a:t> </a:t>
            </a:r>
          </a:p>
        </p:txBody>
      </p:sp>
      <p:sp>
        <p:nvSpPr>
          <p:cNvPr id="588"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120</a:t>
            </a:fld>
            <a:endParaRPr/>
          </a:p>
        </p:txBody>
      </p:sp>
    </p:spTree>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Chapter 5 Matrix Approach to Simple Linear Regression Analysis"/>
          <p:cNvSpPr txBox="1">
            <a:spLocks noGrp="1"/>
          </p:cNvSpPr>
          <p:nvPr>
            <p:ph type="title"/>
          </p:nvPr>
        </p:nvSpPr>
        <p:spPr>
          <a:xfrm>
            <a:off x="1097280" y="200024"/>
            <a:ext cx="10058401" cy="1537337"/>
          </a:xfrm>
          <a:prstGeom prst="rect">
            <a:avLst/>
          </a:prstGeom>
        </p:spPr>
        <p:txBody>
          <a:bodyPr/>
          <a:lstStyle/>
          <a:p>
            <a:pPr algn="ctr" defTabSz="868680">
              <a:defRPr sz="3609" b="1" spc="-95">
                <a:solidFill>
                  <a:srgbClr val="0E58C4"/>
                </a:solidFill>
                <a:latin typeface="Times New Roman"/>
                <a:ea typeface="Times New Roman"/>
                <a:cs typeface="Times New Roman"/>
                <a:sym typeface="Times New Roman"/>
              </a:defRPr>
            </a:pPr>
            <a:r>
              <a:t>Chapter 5</a:t>
            </a:r>
            <a:br/>
            <a:r>
              <a:t>Matrix Approach to Simple Linear Regression Analysis</a:t>
            </a:r>
          </a:p>
        </p:txBody>
      </p:sp>
      <p:sp>
        <p:nvSpPr>
          <p:cNvPr id="591"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592"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121</a:t>
            </a:fld>
            <a:endParaRPr/>
          </a:p>
        </p:txBody>
      </p:sp>
    </p:spTree>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 name="Body"/>
          <p:cNvSpPr txBox="1">
            <a:spLocks noGrp="1"/>
          </p:cNvSpPr>
          <p:nvPr>
            <p:ph type="body" idx="1"/>
          </p:nvPr>
        </p:nvSpPr>
        <p:spPr>
          <a:xfrm>
            <a:off x="1097280" y="409574"/>
            <a:ext cx="10058401" cy="5459521"/>
          </a:xfrm>
          <a:prstGeom prst="rect">
            <a:avLst/>
          </a:prstGeom>
          <a:blipFill>
            <a:blip r:embed="rId2"/>
            <a:stretch>
              <a:fillRect/>
            </a:stretch>
          </a:blipFill>
        </p:spPr>
        <p:txBody>
          <a:bodyPr/>
          <a:lstStyle/>
          <a:p>
            <a:r>
              <a:t> </a:t>
            </a:r>
          </a:p>
        </p:txBody>
      </p:sp>
      <p:sp>
        <p:nvSpPr>
          <p:cNvPr id="595"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122</a:t>
            </a:fld>
            <a:endParaRPr/>
          </a:p>
        </p:txBody>
      </p:sp>
    </p:spTree>
  </p:cSld>
  <p:clrMapOvr>
    <a:masterClrMapping/>
  </p:clrMapOvr>
  <p:transition spd="med"/>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Body"/>
          <p:cNvSpPr txBox="1">
            <a:spLocks noGrp="1"/>
          </p:cNvSpPr>
          <p:nvPr>
            <p:ph type="body" idx="1"/>
          </p:nvPr>
        </p:nvSpPr>
        <p:spPr>
          <a:xfrm>
            <a:off x="1097280" y="333374"/>
            <a:ext cx="10058401" cy="5535721"/>
          </a:xfrm>
          <a:prstGeom prst="rect">
            <a:avLst/>
          </a:prstGeom>
          <a:blipFill>
            <a:blip r:embed="rId2"/>
            <a:stretch>
              <a:fillRect/>
            </a:stretch>
          </a:blipFill>
        </p:spPr>
        <p:txBody>
          <a:bodyPr/>
          <a:lstStyle/>
          <a:p>
            <a:r>
              <a:t> </a:t>
            </a:r>
          </a:p>
        </p:txBody>
      </p:sp>
      <p:sp>
        <p:nvSpPr>
          <p:cNvPr id="598"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123</a:t>
            </a:fld>
            <a:endParaRPr/>
          </a:p>
        </p:txBody>
      </p:sp>
    </p:spTree>
  </p:cSld>
  <p:clrMapOvr>
    <a:masterClrMapping/>
  </p:clrMapOvr>
  <p:transition spd="med"/>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Body"/>
          <p:cNvSpPr txBox="1">
            <a:spLocks noGrp="1"/>
          </p:cNvSpPr>
          <p:nvPr>
            <p:ph type="body" idx="1"/>
          </p:nvPr>
        </p:nvSpPr>
        <p:spPr>
          <a:xfrm>
            <a:off x="1097280" y="247649"/>
            <a:ext cx="10058401" cy="5621446"/>
          </a:xfrm>
          <a:prstGeom prst="rect">
            <a:avLst/>
          </a:prstGeom>
          <a:blipFill>
            <a:blip r:embed="rId2"/>
            <a:stretch>
              <a:fillRect/>
            </a:stretch>
          </a:blipFill>
        </p:spPr>
        <p:txBody>
          <a:bodyPr/>
          <a:lstStyle/>
          <a:p>
            <a:r>
              <a:t> </a:t>
            </a:r>
          </a:p>
        </p:txBody>
      </p:sp>
      <p:sp>
        <p:nvSpPr>
          <p:cNvPr id="60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124</a:t>
            </a:fld>
            <a:endParaRPr/>
          </a:p>
        </p:txBody>
      </p:sp>
    </p:spTree>
  </p:cSld>
  <p:clrMapOvr>
    <a:masterClrMapping/>
  </p:clrMapOvr>
  <p:transition spd="med"/>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 name="Body"/>
          <p:cNvSpPr txBox="1">
            <a:spLocks noGrp="1"/>
          </p:cNvSpPr>
          <p:nvPr>
            <p:ph type="body" idx="1"/>
          </p:nvPr>
        </p:nvSpPr>
        <p:spPr>
          <a:xfrm>
            <a:off x="1097280" y="352424"/>
            <a:ext cx="10058401" cy="5516671"/>
          </a:xfrm>
          <a:prstGeom prst="rect">
            <a:avLst/>
          </a:prstGeom>
          <a:blipFill>
            <a:blip r:embed="rId2"/>
            <a:stretch>
              <a:fillRect/>
            </a:stretch>
          </a:blipFill>
        </p:spPr>
        <p:txBody>
          <a:bodyPr/>
          <a:lstStyle/>
          <a:p>
            <a:r>
              <a:t> </a:t>
            </a:r>
          </a:p>
        </p:txBody>
      </p:sp>
      <p:sp>
        <p:nvSpPr>
          <p:cNvPr id="60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125</a:t>
            </a:fld>
            <a:endParaRPr/>
          </a:p>
        </p:txBody>
      </p:sp>
    </p:spTree>
  </p:cSld>
  <p:clrMapOvr>
    <a:masterClrMapping/>
  </p:clrMapOvr>
  <p:transition spd="med"/>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Body"/>
          <p:cNvSpPr txBox="1">
            <a:spLocks noGrp="1"/>
          </p:cNvSpPr>
          <p:nvPr>
            <p:ph type="body" idx="1"/>
          </p:nvPr>
        </p:nvSpPr>
        <p:spPr>
          <a:xfrm>
            <a:off x="1097280" y="257174"/>
            <a:ext cx="10058401" cy="5611921"/>
          </a:xfrm>
          <a:prstGeom prst="rect">
            <a:avLst/>
          </a:prstGeom>
          <a:blipFill>
            <a:blip r:embed="rId2"/>
            <a:stretch>
              <a:fillRect/>
            </a:stretch>
          </a:blipFill>
        </p:spPr>
        <p:txBody>
          <a:bodyPr/>
          <a:lstStyle/>
          <a:p>
            <a:r>
              <a:t> </a:t>
            </a:r>
          </a:p>
        </p:txBody>
      </p:sp>
      <p:sp>
        <p:nvSpPr>
          <p:cNvPr id="60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126</a:t>
            </a:fld>
            <a:endParaRPr/>
          </a:p>
        </p:txBody>
      </p:sp>
      <p:pic>
        <p:nvPicPr>
          <p:cNvPr id="608" name="image107.tif" descr="image107.tif"/>
          <p:cNvPicPr>
            <a:picLocks noChangeAspect="1"/>
          </p:cNvPicPr>
          <p:nvPr/>
        </p:nvPicPr>
        <p:blipFill>
          <a:blip r:embed="rId3">
            <a:extLst/>
          </a:blip>
          <a:stretch>
            <a:fillRect/>
          </a:stretch>
        </p:blipFill>
        <p:spPr>
          <a:xfrm>
            <a:off x="619125" y="809626"/>
            <a:ext cx="9848850" cy="5838824"/>
          </a:xfrm>
          <a:prstGeom prst="rect">
            <a:avLst/>
          </a:prstGeom>
          <a:ln w="12700">
            <a:miter lim="400000"/>
          </a:ln>
        </p:spPr>
      </p:pic>
    </p:spTree>
  </p:cSld>
  <p:clrMapOvr>
    <a:masterClrMapping/>
  </p:clrMapOvr>
  <p:transition spd="med"/>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 name="Simple Linear Regression Model in Matrix Terms"/>
          <p:cNvSpPr txBox="1">
            <a:spLocks noGrp="1"/>
          </p:cNvSpPr>
          <p:nvPr>
            <p:ph type="title"/>
          </p:nvPr>
        </p:nvSpPr>
        <p:spPr>
          <a:xfrm>
            <a:off x="1097280" y="286603"/>
            <a:ext cx="10058401" cy="1189774"/>
          </a:xfrm>
          <a:prstGeom prst="rect">
            <a:avLst/>
          </a:prstGeom>
        </p:spPr>
        <p:txBody>
          <a:bodyPr/>
          <a:lstStyle>
            <a:lvl1pPr>
              <a:defRPr sz="3900" b="1" spc="-100">
                <a:solidFill>
                  <a:srgbClr val="0E58C4"/>
                </a:solidFill>
                <a:latin typeface="Times New Roman"/>
                <a:ea typeface="Times New Roman"/>
                <a:cs typeface="Times New Roman"/>
                <a:sym typeface="Times New Roman"/>
              </a:defRPr>
            </a:lvl1pPr>
          </a:lstStyle>
          <a:p>
            <a:r>
              <a:t>Simple Linear Regression Model in Matrix Terms</a:t>
            </a:r>
          </a:p>
        </p:txBody>
      </p:sp>
      <p:sp>
        <p:nvSpPr>
          <p:cNvPr id="611" name="Body"/>
          <p:cNvSpPr txBox="1">
            <a:spLocks noGrp="1"/>
          </p:cNvSpPr>
          <p:nvPr>
            <p:ph type="body" idx="1"/>
          </p:nvPr>
        </p:nvSpPr>
        <p:spPr>
          <a:xfrm>
            <a:off x="1097280" y="1352550"/>
            <a:ext cx="10058401" cy="4697520"/>
          </a:xfrm>
          <a:prstGeom prst="rect">
            <a:avLst/>
          </a:prstGeom>
          <a:blipFill>
            <a:blip r:embed="rId2"/>
            <a:stretch>
              <a:fillRect/>
            </a:stretch>
          </a:blipFill>
        </p:spPr>
        <p:txBody>
          <a:bodyPr/>
          <a:lstStyle/>
          <a:p>
            <a:r>
              <a:t> </a:t>
            </a:r>
          </a:p>
        </p:txBody>
      </p:sp>
      <p:sp>
        <p:nvSpPr>
          <p:cNvPr id="612"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127</a:t>
            </a:fld>
            <a:endParaRPr/>
          </a:p>
        </p:txBody>
      </p:sp>
    </p:spTree>
  </p:cSld>
  <p:clrMapOvr>
    <a:masterClrMapping/>
  </p:clrMapOvr>
  <p:transition spd="med"/>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 name="Body"/>
          <p:cNvSpPr txBox="1">
            <a:spLocks noGrp="1"/>
          </p:cNvSpPr>
          <p:nvPr>
            <p:ph type="body" idx="1"/>
          </p:nvPr>
        </p:nvSpPr>
        <p:spPr>
          <a:xfrm>
            <a:off x="1097280" y="457199"/>
            <a:ext cx="10058401" cy="5411896"/>
          </a:xfrm>
          <a:prstGeom prst="rect">
            <a:avLst/>
          </a:prstGeom>
          <a:blipFill>
            <a:blip r:embed="rId2"/>
            <a:stretch>
              <a:fillRect/>
            </a:stretch>
          </a:blipFill>
        </p:spPr>
        <p:txBody>
          <a:bodyPr/>
          <a:lstStyle/>
          <a:p>
            <a:r>
              <a:t> </a:t>
            </a:r>
          </a:p>
        </p:txBody>
      </p:sp>
      <p:sp>
        <p:nvSpPr>
          <p:cNvPr id="615"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128</a:t>
            </a:fld>
            <a:endParaRPr/>
          </a:p>
        </p:txBody>
      </p:sp>
    </p:spTree>
  </p:cSld>
  <p:clrMapOvr>
    <a:masterClrMapping/>
  </p:clrMapOvr>
  <p:transition spd="med"/>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Least Squares Estimation of Regression Parameters"/>
          <p:cNvSpPr txBox="1">
            <a:spLocks noGrp="1"/>
          </p:cNvSpPr>
          <p:nvPr>
            <p:ph type="title"/>
          </p:nvPr>
        </p:nvSpPr>
        <p:spPr>
          <a:prstGeom prst="rect">
            <a:avLst/>
          </a:prstGeom>
        </p:spPr>
        <p:txBody>
          <a:bodyPr/>
          <a:lstStyle>
            <a:lvl1pPr>
              <a:defRPr sz="4400" b="1" spc="-100">
                <a:solidFill>
                  <a:srgbClr val="0E58C4"/>
                </a:solidFill>
                <a:latin typeface="Times New Roman"/>
                <a:ea typeface="Times New Roman"/>
                <a:cs typeface="Times New Roman"/>
                <a:sym typeface="Times New Roman"/>
              </a:defRPr>
            </a:lvl1pPr>
          </a:lstStyle>
          <a:p>
            <a:r>
              <a:t>Least Squares Estimation of Regression Parameters</a:t>
            </a:r>
          </a:p>
        </p:txBody>
      </p:sp>
      <p:sp>
        <p:nvSpPr>
          <p:cNvPr id="618"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619"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129</a:t>
            </a:fld>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imple Linear Regression Model with Distribution of Error Terms Unspecified"/>
          <p:cNvSpPr txBox="1">
            <a:spLocks noGrp="1"/>
          </p:cNvSpPr>
          <p:nvPr>
            <p:ph type="title"/>
          </p:nvPr>
        </p:nvSpPr>
        <p:spPr>
          <a:prstGeom prst="rect">
            <a:avLst/>
          </a:prstGeom>
        </p:spPr>
        <p:txBody>
          <a:bodyPr/>
          <a:lstStyle/>
          <a:p>
            <a:pPr>
              <a:defRPr sz="4000" spc="-100">
                <a:solidFill>
                  <a:srgbClr val="1F5FA0"/>
                </a:solidFill>
                <a:latin typeface="Times New Roman"/>
                <a:ea typeface="Times New Roman"/>
                <a:cs typeface="Times New Roman"/>
                <a:sym typeface="Times New Roman"/>
              </a:defRPr>
            </a:pPr>
            <a:r>
              <a:t>Simple Linear Regression Model with Distribution of Error Terms Unspecified</a:t>
            </a:r>
          </a:p>
        </p:txBody>
      </p:sp>
      <p:sp>
        <p:nvSpPr>
          <p:cNvPr id="176"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177"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a:t>
            </a:fld>
            <a:endParaRPr/>
          </a:p>
        </p:txBody>
      </p:sp>
    </p:spTree>
  </p:cSld>
  <p:clrMapOvr>
    <a:masterClrMapping/>
  </p:clrMapOvr>
  <p:transition spd="med"/>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 name="Body"/>
          <p:cNvSpPr txBox="1">
            <a:spLocks noGrp="1"/>
          </p:cNvSpPr>
          <p:nvPr>
            <p:ph type="body" idx="1"/>
          </p:nvPr>
        </p:nvSpPr>
        <p:spPr>
          <a:xfrm>
            <a:off x="1097280" y="304799"/>
            <a:ext cx="10058401" cy="5564296"/>
          </a:xfrm>
          <a:prstGeom prst="rect">
            <a:avLst/>
          </a:prstGeom>
          <a:blipFill>
            <a:blip r:embed="rId2"/>
            <a:stretch>
              <a:fillRect/>
            </a:stretch>
          </a:blipFill>
        </p:spPr>
        <p:txBody>
          <a:bodyPr/>
          <a:lstStyle/>
          <a:p>
            <a:r>
              <a:t> </a:t>
            </a:r>
          </a:p>
        </p:txBody>
      </p:sp>
      <p:sp>
        <p:nvSpPr>
          <p:cNvPr id="622"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130</a:t>
            </a:fld>
            <a:endParaRPr/>
          </a:p>
        </p:txBody>
      </p:sp>
    </p:spTree>
  </p:cSld>
  <p:clrMapOvr>
    <a:masterClrMapping/>
  </p:clrMapOvr>
  <p:transition spd="med"/>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 name="Body"/>
          <p:cNvSpPr txBox="1">
            <a:spLocks noGrp="1"/>
          </p:cNvSpPr>
          <p:nvPr>
            <p:ph type="body" idx="1"/>
          </p:nvPr>
        </p:nvSpPr>
        <p:spPr>
          <a:xfrm>
            <a:off x="1097280" y="238896"/>
            <a:ext cx="10058401" cy="5630199"/>
          </a:xfrm>
          <a:prstGeom prst="rect">
            <a:avLst/>
          </a:prstGeom>
          <a:blipFill>
            <a:blip r:embed="rId2"/>
            <a:stretch>
              <a:fillRect/>
            </a:stretch>
          </a:blipFill>
        </p:spPr>
        <p:txBody>
          <a:bodyPr/>
          <a:lstStyle/>
          <a:p>
            <a:r>
              <a:t> </a:t>
            </a:r>
          </a:p>
        </p:txBody>
      </p:sp>
      <p:sp>
        <p:nvSpPr>
          <p:cNvPr id="625"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131</a:t>
            </a:fld>
            <a:endParaRPr/>
          </a:p>
        </p:txBody>
      </p:sp>
    </p:spTree>
  </p:cSld>
  <p:clrMapOvr>
    <a:masterClrMapping/>
  </p:clrMapOvr>
  <p:transition spd="med"/>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 name="Body"/>
          <p:cNvSpPr txBox="1">
            <a:spLocks noGrp="1"/>
          </p:cNvSpPr>
          <p:nvPr>
            <p:ph type="body" idx="1"/>
          </p:nvPr>
        </p:nvSpPr>
        <p:spPr>
          <a:xfrm>
            <a:off x="1097280" y="395416"/>
            <a:ext cx="10058401" cy="5473678"/>
          </a:xfrm>
          <a:prstGeom prst="rect">
            <a:avLst/>
          </a:prstGeom>
          <a:blipFill>
            <a:blip r:embed="rId2"/>
            <a:stretch>
              <a:fillRect/>
            </a:stretch>
          </a:blipFill>
        </p:spPr>
        <p:txBody>
          <a:bodyPr/>
          <a:lstStyle/>
          <a:p>
            <a:r>
              <a:t> </a:t>
            </a:r>
          </a:p>
        </p:txBody>
      </p:sp>
      <p:sp>
        <p:nvSpPr>
          <p:cNvPr id="628"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132</a:t>
            </a:fld>
            <a:endParaRPr/>
          </a:p>
        </p:txBody>
      </p:sp>
    </p:spTree>
  </p:cSld>
  <p:clrMapOvr>
    <a:masterClrMapping/>
  </p:clrMapOvr>
  <p:transition spd="med"/>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 name="Body"/>
          <p:cNvSpPr txBox="1">
            <a:spLocks noGrp="1"/>
          </p:cNvSpPr>
          <p:nvPr>
            <p:ph type="body" idx="1"/>
          </p:nvPr>
        </p:nvSpPr>
        <p:spPr>
          <a:xfrm>
            <a:off x="1097280" y="337750"/>
            <a:ext cx="10058401" cy="5531344"/>
          </a:xfrm>
          <a:prstGeom prst="rect">
            <a:avLst/>
          </a:prstGeom>
          <a:blipFill>
            <a:blip r:embed="rId2"/>
            <a:stretch>
              <a:fillRect/>
            </a:stretch>
          </a:blipFill>
        </p:spPr>
        <p:txBody>
          <a:bodyPr/>
          <a:lstStyle/>
          <a:p>
            <a:r>
              <a:t> </a:t>
            </a:r>
          </a:p>
        </p:txBody>
      </p:sp>
      <p:sp>
        <p:nvSpPr>
          <p:cNvPr id="63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133</a:t>
            </a:fld>
            <a:endParaRPr/>
          </a:p>
        </p:txBody>
      </p:sp>
    </p:spTree>
  </p:cSld>
  <p:clrMapOvr>
    <a:masterClrMapping/>
  </p:clrMapOvr>
  <p:transition spd="med"/>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 name="Body"/>
          <p:cNvSpPr txBox="1">
            <a:spLocks noGrp="1"/>
          </p:cNvSpPr>
          <p:nvPr>
            <p:ph type="body" idx="1"/>
          </p:nvPr>
        </p:nvSpPr>
        <p:spPr>
          <a:xfrm>
            <a:off x="1097280" y="280085"/>
            <a:ext cx="10058401" cy="5589010"/>
          </a:xfrm>
          <a:prstGeom prst="rect">
            <a:avLst/>
          </a:prstGeom>
          <a:blipFill>
            <a:blip r:embed="rId2"/>
            <a:stretch>
              <a:fillRect/>
            </a:stretch>
          </a:blipFill>
        </p:spPr>
        <p:txBody>
          <a:bodyPr/>
          <a:lstStyle/>
          <a:p>
            <a:r>
              <a:t> </a:t>
            </a:r>
          </a:p>
        </p:txBody>
      </p:sp>
      <p:sp>
        <p:nvSpPr>
          <p:cNvPr id="63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134</a:t>
            </a:fld>
            <a:endParaRPr/>
          </a:p>
        </p:txBody>
      </p:sp>
      <p:pic>
        <p:nvPicPr>
          <p:cNvPr id="635" name="image108.tif" descr="image108.tif"/>
          <p:cNvPicPr>
            <a:picLocks noChangeAspect="1"/>
          </p:cNvPicPr>
          <p:nvPr/>
        </p:nvPicPr>
        <p:blipFill>
          <a:blip r:embed="rId3">
            <a:extLst/>
          </a:blip>
          <a:stretch>
            <a:fillRect/>
          </a:stretch>
        </p:blipFill>
        <p:spPr>
          <a:xfrm>
            <a:off x="5608949" y="644055"/>
            <a:ext cx="2461626" cy="5017273"/>
          </a:xfrm>
          <a:prstGeom prst="rect">
            <a:avLst/>
          </a:prstGeom>
          <a:ln w="12700">
            <a:miter lim="400000"/>
          </a:ln>
        </p:spPr>
      </p:pic>
    </p:spTree>
  </p:cSld>
  <p:clrMapOvr>
    <a:masterClrMapping/>
  </p:clrMapOvr>
  <p:transition spd="med"/>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Body"/>
          <p:cNvSpPr txBox="1">
            <a:spLocks noGrp="1"/>
          </p:cNvSpPr>
          <p:nvPr>
            <p:ph type="body" idx="1"/>
          </p:nvPr>
        </p:nvSpPr>
        <p:spPr>
          <a:xfrm>
            <a:off x="1097280" y="437322"/>
            <a:ext cx="10058401" cy="5431772"/>
          </a:xfrm>
          <a:prstGeom prst="rect">
            <a:avLst/>
          </a:prstGeom>
          <a:blipFill>
            <a:blip r:embed="rId2"/>
            <a:stretch>
              <a:fillRect/>
            </a:stretch>
          </a:blipFill>
        </p:spPr>
        <p:txBody>
          <a:bodyPr/>
          <a:lstStyle/>
          <a:p>
            <a:r>
              <a:t> </a:t>
            </a:r>
          </a:p>
        </p:txBody>
      </p:sp>
      <p:sp>
        <p:nvSpPr>
          <p:cNvPr id="638"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135</a:t>
            </a:fld>
            <a:endParaRPr/>
          </a:p>
        </p:txBody>
      </p:sp>
    </p:spTree>
  </p:cSld>
  <p:clrMapOvr>
    <a:masterClrMapping/>
  </p:clrMapOvr>
  <p:transition spd="med"/>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Body"/>
          <p:cNvSpPr txBox="1">
            <a:spLocks noGrp="1"/>
          </p:cNvSpPr>
          <p:nvPr>
            <p:ph type="body" idx="1"/>
          </p:nvPr>
        </p:nvSpPr>
        <p:spPr>
          <a:xfrm>
            <a:off x="1017767" y="374741"/>
            <a:ext cx="10058401" cy="5867034"/>
          </a:xfrm>
          <a:prstGeom prst="rect">
            <a:avLst/>
          </a:prstGeom>
          <a:blipFill>
            <a:blip r:embed="rId2"/>
            <a:stretch>
              <a:fillRect/>
            </a:stretch>
          </a:blipFill>
        </p:spPr>
        <p:txBody>
          <a:bodyPr/>
          <a:lstStyle/>
          <a:p>
            <a:r>
              <a:t> </a:t>
            </a:r>
          </a:p>
        </p:txBody>
      </p:sp>
      <p:sp>
        <p:nvSpPr>
          <p:cNvPr id="64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136</a:t>
            </a:fld>
            <a:endParaRPr/>
          </a:p>
        </p:txBody>
      </p:sp>
    </p:spTree>
  </p:cSld>
  <p:clrMapOvr>
    <a:masterClrMapping/>
  </p:clrMapOvr>
  <p:transition spd="med"/>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Body"/>
          <p:cNvSpPr txBox="1">
            <a:spLocks noGrp="1"/>
          </p:cNvSpPr>
          <p:nvPr>
            <p:ph type="body" idx="1"/>
          </p:nvPr>
        </p:nvSpPr>
        <p:spPr>
          <a:xfrm>
            <a:off x="1097280" y="500932"/>
            <a:ext cx="10058401" cy="5368164"/>
          </a:xfrm>
          <a:prstGeom prst="rect">
            <a:avLst/>
          </a:prstGeom>
          <a:blipFill>
            <a:blip r:embed="rId2"/>
            <a:stretch>
              <a:fillRect/>
            </a:stretch>
          </a:blipFill>
        </p:spPr>
        <p:txBody>
          <a:bodyPr/>
          <a:lstStyle/>
          <a:p>
            <a:r>
              <a:t> </a:t>
            </a:r>
          </a:p>
        </p:txBody>
      </p:sp>
      <p:sp>
        <p:nvSpPr>
          <p:cNvPr id="64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137</a:t>
            </a:fld>
            <a:endParaRPr/>
          </a:p>
        </p:txBody>
      </p:sp>
    </p:spTree>
  </p:cSld>
  <p:clrMapOvr>
    <a:masterClrMapping/>
  </p:clrMapOvr>
  <p:transition spd="med"/>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Body"/>
          <p:cNvSpPr txBox="1">
            <a:spLocks noGrp="1"/>
          </p:cNvSpPr>
          <p:nvPr>
            <p:ph type="body" idx="1"/>
          </p:nvPr>
        </p:nvSpPr>
        <p:spPr>
          <a:xfrm>
            <a:off x="1154083" y="357808"/>
            <a:ext cx="10058401" cy="5503336"/>
          </a:xfrm>
          <a:prstGeom prst="rect">
            <a:avLst/>
          </a:prstGeom>
          <a:blipFill>
            <a:blip r:embed="rId2"/>
            <a:stretch>
              <a:fillRect/>
            </a:stretch>
          </a:blipFill>
        </p:spPr>
        <p:txBody>
          <a:bodyPr/>
          <a:lstStyle/>
          <a:p>
            <a:r>
              <a:t> </a:t>
            </a:r>
          </a:p>
        </p:txBody>
      </p:sp>
      <p:sp>
        <p:nvSpPr>
          <p:cNvPr id="64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138</a:t>
            </a:fld>
            <a:endParaRPr/>
          </a:p>
        </p:txBody>
      </p:sp>
    </p:spTree>
  </p:cSld>
  <p:clrMapOvr>
    <a:masterClrMapping/>
  </p:clrMapOvr>
  <p:transition spd="med"/>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Body"/>
          <p:cNvSpPr txBox="1">
            <a:spLocks noGrp="1"/>
          </p:cNvSpPr>
          <p:nvPr>
            <p:ph type="body" idx="1"/>
          </p:nvPr>
        </p:nvSpPr>
        <p:spPr>
          <a:xfrm>
            <a:off x="1097280" y="477077"/>
            <a:ext cx="10058401" cy="5392018"/>
          </a:xfrm>
          <a:prstGeom prst="rect">
            <a:avLst/>
          </a:prstGeom>
          <a:blipFill>
            <a:blip r:embed="rId2"/>
            <a:stretch>
              <a:fillRect/>
            </a:stretch>
          </a:blipFill>
        </p:spPr>
        <p:txBody>
          <a:bodyPr/>
          <a:lstStyle/>
          <a:p>
            <a:r>
              <a:t> </a:t>
            </a:r>
          </a:p>
        </p:txBody>
      </p:sp>
      <p:sp>
        <p:nvSpPr>
          <p:cNvPr id="650"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139</a:t>
            </a:fld>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a:t>
            </a:fld>
            <a:endParaRPr/>
          </a:p>
        </p:txBody>
      </p:sp>
      <p:sp>
        <p:nvSpPr>
          <p:cNvPr id="179" name="Body"/>
          <p:cNvSpPr txBox="1">
            <a:spLocks noGrp="1"/>
          </p:cNvSpPr>
          <p:nvPr>
            <p:ph type="body" idx="4294967295"/>
          </p:nvPr>
        </p:nvSpPr>
        <p:spPr>
          <a:xfrm>
            <a:off x="2133600" y="263525"/>
            <a:ext cx="10058400" cy="5605463"/>
          </a:xfrm>
          <a:prstGeom prst="rect">
            <a:avLst/>
          </a:prstGeom>
          <a:blipFill>
            <a:blip r:embed="rId2"/>
            <a:stretch>
              <a:fillRect/>
            </a:stretch>
          </a:blipFill>
        </p:spPr>
        <p:txBody>
          <a:bodyPr/>
          <a:lstStyle/>
          <a:p>
            <a:r>
              <a:t> </a:t>
            </a:r>
          </a:p>
        </p:txBody>
      </p:sp>
    </p:spTree>
  </p:cSld>
  <p:clrMapOvr>
    <a:masterClrMapping/>
  </p:clrMapOvr>
  <p:transition spd="med"/>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 name="Multiple Regression Models"/>
          <p:cNvSpPr txBox="1">
            <a:spLocks noGrp="1"/>
          </p:cNvSpPr>
          <p:nvPr>
            <p:ph type="title"/>
          </p:nvPr>
        </p:nvSpPr>
        <p:spPr>
          <a:prstGeom prst="rect">
            <a:avLst/>
          </a:prstGeom>
        </p:spPr>
        <p:txBody>
          <a:bodyPr/>
          <a:lstStyle>
            <a:lvl1pPr>
              <a:defRPr spc="-100">
                <a:solidFill>
                  <a:srgbClr val="072C62"/>
                </a:solidFill>
                <a:latin typeface="Times New Roman"/>
                <a:ea typeface="Times New Roman"/>
                <a:cs typeface="Times New Roman"/>
                <a:sym typeface="Times New Roman"/>
              </a:defRPr>
            </a:lvl1pPr>
          </a:lstStyle>
          <a:p>
            <a:r>
              <a:t>Multiple Regression Models</a:t>
            </a:r>
          </a:p>
        </p:txBody>
      </p:sp>
      <p:sp>
        <p:nvSpPr>
          <p:cNvPr id="653"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65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140</a:t>
            </a:fld>
            <a:endParaRPr/>
          </a:p>
        </p:txBody>
      </p:sp>
    </p:spTree>
  </p:cSld>
  <p:clrMapOvr>
    <a:masterClrMapping/>
  </p:clrMapOvr>
  <p:transition spd="med"/>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General Linear Regression Model in Matrix Terms"/>
          <p:cNvSpPr txBox="1">
            <a:spLocks noGrp="1"/>
          </p:cNvSpPr>
          <p:nvPr>
            <p:ph type="title"/>
          </p:nvPr>
        </p:nvSpPr>
        <p:spPr>
          <a:prstGeom prst="rect">
            <a:avLst/>
          </a:prstGeom>
        </p:spPr>
        <p:txBody>
          <a:bodyPr/>
          <a:lstStyle>
            <a:lvl1pPr>
              <a:defRPr spc="-100">
                <a:solidFill>
                  <a:srgbClr val="072C62"/>
                </a:solidFill>
                <a:latin typeface="Times New Roman"/>
                <a:ea typeface="Times New Roman"/>
                <a:cs typeface="Times New Roman"/>
                <a:sym typeface="Times New Roman"/>
              </a:defRPr>
            </a:lvl1pPr>
          </a:lstStyle>
          <a:p>
            <a:r>
              <a:t>General Linear Regression Model in Matrix Terms</a:t>
            </a:r>
          </a:p>
        </p:txBody>
      </p:sp>
      <p:sp>
        <p:nvSpPr>
          <p:cNvPr id="657"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658"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141</a:t>
            </a:fld>
            <a:endParaRPr/>
          </a:p>
        </p:txBody>
      </p:sp>
    </p:spTree>
  </p:cSld>
  <p:clrMapOvr>
    <a:masterClrMapping/>
  </p:clrMapOvr>
  <p:transition spd="med"/>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 name="Body"/>
          <p:cNvSpPr txBox="1">
            <a:spLocks noGrp="1"/>
          </p:cNvSpPr>
          <p:nvPr>
            <p:ph type="body" idx="1"/>
          </p:nvPr>
        </p:nvSpPr>
        <p:spPr>
          <a:xfrm>
            <a:off x="1097280" y="410197"/>
            <a:ext cx="10058401" cy="5458898"/>
          </a:xfrm>
          <a:prstGeom prst="rect">
            <a:avLst/>
          </a:prstGeom>
          <a:blipFill>
            <a:blip r:embed="rId2"/>
            <a:stretch>
              <a:fillRect/>
            </a:stretch>
          </a:blipFill>
        </p:spPr>
        <p:txBody>
          <a:bodyPr/>
          <a:lstStyle/>
          <a:p>
            <a:r>
              <a:t> </a:t>
            </a:r>
          </a:p>
        </p:txBody>
      </p:sp>
      <p:sp>
        <p:nvSpPr>
          <p:cNvPr id="66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142</a:t>
            </a:fld>
            <a:endParaRPr/>
          </a:p>
        </p:txBody>
      </p:sp>
    </p:spTree>
  </p:cSld>
  <p:clrMapOvr>
    <a:masterClrMapping/>
  </p:clrMapOvr>
  <p:transition spd="med"/>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 name="Body"/>
          <p:cNvSpPr txBox="1">
            <a:spLocks noGrp="1"/>
          </p:cNvSpPr>
          <p:nvPr>
            <p:ph type="body" idx="1"/>
          </p:nvPr>
        </p:nvSpPr>
        <p:spPr>
          <a:xfrm>
            <a:off x="1097280" y="256374"/>
            <a:ext cx="10058401" cy="5612720"/>
          </a:xfrm>
          <a:prstGeom prst="rect">
            <a:avLst/>
          </a:prstGeom>
          <a:blipFill>
            <a:blip r:embed="rId2"/>
            <a:stretch>
              <a:fillRect/>
            </a:stretch>
          </a:blipFill>
        </p:spPr>
        <p:txBody>
          <a:bodyPr/>
          <a:lstStyle/>
          <a:p>
            <a:r>
              <a:t> </a:t>
            </a:r>
          </a:p>
        </p:txBody>
      </p:sp>
      <p:sp>
        <p:nvSpPr>
          <p:cNvPr id="66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143</a:t>
            </a:fld>
            <a:endParaRPr/>
          </a:p>
        </p:txBody>
      </p:sp>
    </p:spTree>
  </p:cSld>
  <p:clrMapOvr>
    <a:masterClrMapping/>
  </p:clrMapOvr>
  <p:transition spd="med"/>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Body"/>
          <p:cNvSpPr txBox="1">
            <a:spLocks noGrp="1"/>
          </p:cNvSpPr>
          <p:nvPr>
            <p:ph type="body" idx="1"/>
          </p:nvPr>
        </p:nvSpPr>
        <p:spPr>
          <a:xfrm>
            <a:off x="1097280" y="316194"/>
            <a:ext cx="10058401" cy="5552900"/>
          </a:xfrm>
          <a:prstGeom prst="rect">
            <a:avLst/>
          </a:prstGeom>
          <a:blipFill>
            <a:blip r:embed="rId2"/>
            <a:stretch>
              <a:fillRect/>
            </a:stretch>
          </a:blipFill>
        </p:spPr>
        <p:txBody>
          <a:bodyPr/>
          <a:lstStyle/>
          <a:p>
            <a:r>
              <a:t> </a:t>
            </a:r>
          </a:p>
        </p:txBody>
      </p:sp>
      <p:sp>
        <p:nvSpPr>
          <p:cNvPr id="66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144</a:t>
            </a:fld>
            <a:endParaRPr/>
          </a:p>
        </p:txBody>
      </p:sp>
    </p:spTree>
  </p:cSld>
  <p:clrMapOvr>
    <a:masterClrMapping/>
  </p:clrMapOvr>
  <p:transition spd="med"/>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Body"/>
          <p:cNvSpPr txBox="1">
            <a:spLocks noGrp="1"/>
          </p:cNvSpPr>
          <p:nvPr>
            <p:ph type="body" idx="1"/>
          </p:nvPr>
        </p:nvSpPr>
        <p:spPr>
          <a:xfrm>
            <a:off x="1097280" y="1213502"/>
            <a:ext cx="10058401" cy="4655592"/>
          </a:xfrm>
          <a:prstGeom prst="rect">
            <a:avLst/>
          </a:prstGeom>
          <a:blipFill>
            <a:blip r:embed="rId2"/>
            <a:stretch>
              <a:fillRect/>
            </a:stretch>
          </a:blipFill>
        </p:spPr>
        <p:txBody>
          <a:bodyPr/>
          <a:lstStyle/>
          <a:p>
            <a:r>
              <a:t> </a:t>
            </a:r>
          </a:p>
        </p:txBody>
      </p:sp>
      <p:sp>
        <p:nvSpPr>
          <p:cNvPr id="670"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145</a:t>
            </a:fld>
            <a:endParaRPr/>
          </a:p>
        </p:txBody>
      </p:sp>
    </p:spTree>
  </p:cSld>
  <p:clrMapOvr>
    <a:masterClrMapping/>
  </p:clrMapOvr>
  <p:transition spd="med"/>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 name="Analysis of Variance for the Multiple Linear Regression Models"/>
          <p:cNvSpPr txBox="1">
            <a:spLocks noGrp="1"/>
          </p:cNvSpPr>
          <p:nvPr>
            <p:ph type="title"/>
          </p:nvPr>
        </p:nvSpPr>
        <p:spPr>
          <a:prstGeom prst="rect">
            <a:avLst/>
          </a:prstGeom>
        </p:spPr>
        <p:txBody>
          <a:bodyPr/>
          <a:lstStyle/>
          <a:p>
            <a:pPr>
              <a:defRPr spc="-100">
                <a:solidFill>
                  <a:srgbClr val="5C64B7"/>
                </a:solidFill>
              </a:defRPr>
            </a:pPr>
            <a:r>
              <a:t>Analysis of Variance for the Multiple Linear Regression Models</a:t>
            </a:r>
          </a:p>
        </p:txBody>
      </p:sp>
      <p:sp>
        <p:nvSpPr>
          <p:cNvPr id="673"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67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146</a:t>
            </a:fld>
            <a:endParaRPr/>
          </a:p>
        </p:txBody>
      </p:sp>
    </p:spTree>
  </p:cSld>
  <p:clrMapOvr>
    <a:masterClrMapping/>
  </p:clrMapOvr>
  <p:transition spd="med"/>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 name="ANOVA Table"/>
          <p:cNvSpPr txBox="1">
            <a:spLocks noGrp="1"/>
          </p:cNvSpPr>
          <p:nvPr>
            <p:ph type="body" idx="1"/>
          </p:nvPr>
        </p:nvSpPr>
        <p:spPr>
          <a:xfrm>
            <a:off x="1097280" y="487110"/>
            <a:ext cx="10058401" cy="5381984"/>
          </a:xfrm>
          <a:prstGeom prst="rect">
            <a:avLst/>
          </a:prstGeom>
        </p:spPr>
        <p:txBody>
          <a:bodyPr/>
          <a:lstStyle>
            <a:lvl1pPr>
              <a:defRPr sz="2800" b="1">
                <a:solidFill>
                  <a:srgbClr val="5C64B7"/>
                </a:solidFill>
                <a:latin typeface="Times New Roman"/>
                <a:ea typeface="Times New Roman"/>
                <a:cs typeface="Times New Roman"/>
                <a:sym typeface="Times New Roman"/>
              </a:defRPr>
            </a:lvl1pPr>
          </a:lstStyle>
          <a:p>
            <a:r>
              <a:t>ANOVA Table</a:t>
            </a:r>
          </a:p>
        </p:txBody>
      </p:sp>
      <p:sp>
        <p:nvSpPr>
          <p:cNvPr id="67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147</a:t>
            </a:fld>
            <a:endParaRPr/>
          </a:p>
        </p:txBody>
      </p:sp>
      <p:graphicFrame>
        <p:nvGraphicFramePr>
          <p:cNvPr id="678" name="Table"/>
          <p:cNvGraphicFramePr/>
          <p:nvPr/>
        </p:nvGraphicFramePr>
        <p:xfrm>
          <a:off x="1230590" y="1745159"/>
          <a:ext cx="9485836" cy="3489707"/>
        </p:xfrm>
        <a:graphic>
          <a:graphicData uri="http://schemas.openxmlformats.org/drawingml/2006/table">
            <a:tbl>
              <a:tblPr>
                <a:tableStyleId>{4C3C2611-4C71-4FC5-86AE-919BDF0F9419}</a:tableStyleId>
              </a:tblPr>
              <a:tblGrid>
                <a:gridCol w="1715612"/>
                <a:gridCol w="816074"/>
                <a:gridCol w="3518739"/>
                <a:gridCol w="2033898"/>
                <a:gridCol w="1401510"/>
              </a:tblGrid>
              <a:tr h="822960">
                <a:tc>
                  <a:txBody>
                    <a:bodyPr/>
                    <a:lstStyle/>
                    <a:p>
                      <a:pPr algn="ctr" defTabSz="914400">
                        <a:defRPr sz="1800"/>
                      </a:pPr>
                      <a:r>
                        <a:rPr sz="2400" b="1">
                          <a:solidFill>
                            <a:srgbClr val="5C64B7"/>
                          </a:solidFill>
                        </a:rPr>
                        <a:t>Source of
Variation</a:t>
                      </a:r>
                    </a:p>
                  </a:txBody>
                  <a:tcPr marL="45720" marR="45720" horzOverflow="overflow"/>
                </a:tc>
                <a:tc>
                  <a:txBody>
                    <a:bodyPr/>
                    <a:lstStyle/>
                    <a:p>
                      <a:pPr algn="ctr" defTabSz="914400">
                        <a:defRPr sz="1800"/>
                      </a:pPr>
                      <a:r>
                        <a:rPr sz="2400" b="1"/>
                        <a:t>df</a:t>
                      </a:r>
                    </a:p>
                  </a:txBody>
                  <a:tcPr marL="45720" marR="45720" horzOverflow="overflow"/>
                </a:tc>
                <a:tc>
                  <a:txBody>
                    <a:bodyPr/>
                    <a:lstStyle/>
                    <a:p>
                      <a:pPr algn="ctr" defTabSz="914400">
                        <a:defRPr sz="1800"/>
                      </a:pPr>
                      <a:r>
                        <a:rPr sz="2400" b="1"/>
                        <a:t>SS</a:t>
                      </a:r>
                    </a:p>
                  </a:txBody>
                  <a:tcPr marL="45720" marR="45720" horzOverflow="overflow"/>
                </a:tc>
                <a:tc>
                  <a:txBody>
                    <a:bodyPr/>
                    <a:lstStyle/>
                    <a:p>
                      <a:pPr algn="ctr" defTabSz="914400">
                        <a:defRPr sz="1800"/>
                      </a:pPr>
                      <a:r>
                        <a:rPr sz="2400" b="1"/>
                        <a:t>MS</a:t>
                      </a:r>
                    </a:p>
                  </a:txBody>
                  <a:tcPr marL="45720" marR="45720" horzOverflow="overflow"/>
                </a:tc>
                <a:tc>
                  <a:txBody>
                    <a:bodyPr/>
                    <a:lstStyle/>
                    <a:p>
                      <a:pPr algn="ctr" defTabSz="914400">
                        <a:defRPr sz="1800"/>
                      </a:pPr>
                      <a:r>
                        <a:rPr sz="2400" b="1"/>
                        <a:t>F</a:t>
                      </a:r>
                    </a:p>
                  </a:txBody>
                  <a:tcPr marL="45720" marR="45720" horzOverflow="overflow"/>
                </a:tc>
              </a:tr>
              <a:tr h="913257">
                <a:tc>
                  <a:txBody>
                    <a:bodyPr/>
                    <a:lstStyle/>
                    <a:p>
                      <a:pPr algn="l" defTabSz="914400">
                        <a:defRPr sz="1800"/>
                      </a:pPr>
                      <a:r>
                        <a:rPr sz="2400" b="1">
                          <a:solidFill>
                            <a:srgbClr val="5C64B7"/>
                          </a:solidFill>
                        </a:rPr>
                        <a:t>Regression</a:t>
                      </a:r>
                    </a:p>
                  </a:txBody>
                  <a:tcPr marL="45720" marR="45720" horzOverflow="overflow"/>
                </a:tc>
                <a:tc>
                  <a:txBody>
                    <a:bodyPr/>
                    <a:lstStyle/>
                    <a:p>
                      <a:pPr algn="ctr" defTabSz="914400">
                        <a:defRPr sz="1800"/>
                      </a:pPr>
                      <a:r>
                        <a:rPr sz="2400"/>
                        <a:t>p-1</a:t>
                      </a:r>
                    </a:p>
                  </a:txBody>
                  <a:tcPr marL="45720" marR="45720" horzOverflow="overflow"/>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rowSpan="2">
                  <a:txBody>
                    <a:bodyPr/>
                    <a:lstStyle/>
                    <a:p>
                      <a:pPr algn="l" defTabSz="914400">
                        <a:defRPr sz="1800"/>
                      </a:pPr>
                      <a:endParaRPr/>
                    </a:p>
                  </a:txBody>
                  <a:tcPr marL="45720" marR="45720" horzOverflow="overflow">
                    <a:blipFill rotWithShape="1">
                      <a:blip r:embed="rId2"/>
                      <a:srcRect/>
                      <a:stretch>
                        <a:fillRect/>
                      </a:stretch>
                    </a:blipFill>
                  </a:tcPr>
                </a:tc>
              </a:tr>
              <a:tr h="840232">
                <a:tc>
                  <a:txBody>
                    <a:bodyPr/>
                    <a:lstStyle/>
                    <a:p>
                      <a:pPr algn="l" defTabSz="914400">
                        <a:defRPr sz="1800"/>
                      </a:pPr>
                      <a:r>
                        <a:rPr sz="2400" b="1">
                          <a:solidFill>
                            <a:srgbClr val="5C64B7"/>
                          </a:solidFill>
                        </a:rPr>
                        <a:t>Error</a:t>
                      </a:r>
                    </a:p>
                  </a:txBody>
                  <a:tcPr marL="45720" marR="45720" horzOverflow="overflow"/>
                </a:tc>
                <a:tc>
                  <a:txBody>
                    <a:bodyPr/>
                    <a:lstStyle/>
                    <a:p>
                      <a:pPr algn="ctr" defTabSz="914400">
                        <a:defRPr sz="1800"/>
                      </a:pPr>
                      <a:r>
                        <a:rPr sz="2400"/>
                        <a:t>n-p</a:t>
                      </a:r>
                    </a:p>
                  </a:txBody>
                  <a:tcPr marL="45720" marR="45720" horzOverflow="overflow"/>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vMerge="1">
                  <a:txBody>
                    <a:bodyPr/>
                    <a:lstStyle/>
                    <a:p>
                      <a:endParaRPr lang="en-US"/>
                    </a:p>
                  </a:txBody>
                  <a:tcPr/>
                </a:tc>
              </a:tr>
              <a:tr h="913257">
                <a:tc>
                  <a:txBody>
                    <a:bodyPr/>
                    <a:lstStyle/>
                    <a:p>
                      <a:pPr algn="l" defTabSz="914400">
                        <a:defRPr sz="1800"/>
                      </a:pPr>
                      <a:r>
                        <a:rPr sz="2400" b="1">
                          <a:solidFill>
                            <a:srgbClr val="5C64B7"/>
                          </a:solidFill>
                        </a:rPr>
                        <a:t>Total</a:t>
                      </a:r>
                    </a:p>
                  </a:txBody>
                  <a:tcPr marL="45720" marR="45720" horzOverflow="overflow"/>
                </a:tc>
                <a:tc>
                  <a:txBody>
                    <a:bodyPr/>
                    <a:lstStyle/>
                    <a:p>
                      <a:pPr algn="ctr" defTabSz="914400">
                        <a:defRPr sz="1800"/>
                      </a:pPr>
                      <a:r>
                        <a:rPr sz="2400"/>
                        <a:t>n-1</a:t>
                      </a:r>
                    </a:p>
                  </a:txBody>
                  <a:tcPr marL="45720" marR="45720" horzOverflow="overflow"/>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2400"/>
                      </a:pPr>
                      <a:endParaRPr/>
                    </a:p>
                  </a:txBody>
                  <a:tcPr marL="45720" marR="45720" horzOverflow="overflow"/>
                </a:tc>
                <a:tc>
                  <a:txBody>
                    <a:bodyPr/>
                    <a:lstStyle/>
                    <a:p>
                      <a:pPr algn="l" defTabSz="914400">
                        <a:defRPr sz="2400"/>
                      </a:pPr>
                      <a:endParaRPr/>
                    </a:p>
                  </a:txBody>
                  <a:tcPr marL="45720" marR="45720" horzOverflow="overflow"/>
                </a:tc>
              </a:tr>
            </a:tbl>
          </a:graphicData>
        </a:graphic>
      </p:graphicFrame>
    </p:spTree>
  </p:cSld>
  <p:clrMapOvr>
    <a:masterClrMapping/>
  </p:clrMapOvr>
  <p:transition spd="med"/>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Body"/>
          <p:cNvSpPr txBox="1">
            <a:spLocks noGrp="1"/>
          </p:cNvSpPr>
          <p:nvPr>
            <p:ph type="body" idx="1"/>
          </p:nvPr>
        </p:nvSpPr>
        <p:spPr>
          <a:xfrm>
            <a:off x="1097280" y="376014"/>
            <a:ext cx="10058401" cy="5493081"/>
          </a:xfrm>
          <a:prstGeom prst="rect">
            <a:avLst/>
          </a:prstGeom>
          <a:blipFill>
            <a:blip r:embed="rId2"/>
            <a:stretch>
              <a:fillRect/>
            </a:stretch>
          </a:blipFill>
        </p:spPr>
        <p:txBody>
          <a:bodyPr/>
          <a:lstStyle/>
          <a:p>
            <a:r>
              <a:t> </a:t>
            </a:r>
          </a:p>
        </p:txBody>
      </p:sp>
      <p:sp>
        <p:nvSpPr>
          <p:cNvPr id="68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148</a:t>
            </a:fld>
            <a:endParaRPr/>
          </a:p>
        </p:txBody>
      </p:sp>
    </p:spTree>
  </p:cSld>
  <p:clrMapOvr>
    <a:masterClrMapping/>
  </p:clrMapOvr>
  <p:transition spd="med"/>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 name="Coefficient of Multiple Determination"/>
          <p:cNvSpPr txBox="1">
            <a:spLocks noGrp="1"/>
          </p:cNvSpPr>
          <p:nvPr>
            <p:ph type="title"/>
          </p:nvPr>
        </p:nvSpPr>
        <p:spPr>
          <a:prstGeom prst="rect">
            <a:avLst/>
          </a:prstGeom>
        </p:spPr>
        <p:txBody>
          <a:bodyPr/>
          <a:lstStyle>
            <a:lvl1pPr>
              <a:defRPr sz="4000" b="1" spc="-100">
                <a:solidFill>
                  <a:srgbClr val="5C64B7"/>
                </a:solidFill>
                <a:latin typeface="Times New Roman"/>
                <a:ea typeface="Times New Roman"/>
                <a:cs typeface="Times New Roman"/>
                <a:sym typeface="Times New Roman"/>
              </a:defRPr>
            </a:lvl1pPr>
          </a:lstStyle>
          <a:p>
            <a:r>
              <a:t>Coefficient of Multiple Determination</a:t>
            </a:r>
          </a:p>
        </p:txBody>
      </p:sp>
      <p:sp>
        <p:nvSpPr>
          <p:cNvPr id="684"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685"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149</a:t>
            </a:fld>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a:t>
            </a:fld>
            <a:endParaRPr/>
          </a:p>
        </p:txBody>
      </p:sp>
      <p:sp>
        <p:nvSpPr>
          <p:cNvPr id="182" name="Body"/>
          <p:cNvSpPr txBox="1">
            <a:spLocks noGrp="1"/>
          </p:cNvSpPr>
          <p:nvPr>
            <p:ph type="body" idx="4294967295"/>
          </p:nvPr>
        </p:nvSpPr>
        <p:spPr>
          <a:xfrm>
            <a:off x="2133600" y="147638"/>
            <a:ext cx="10058400" cy="5721350"/>
          </a:xfrm>
          <a:prstGeom prst="rect">
            <a:avLst/>
          </a:prstGeom>
          <a:blipFill>
            <a:blip r:embed="rId2"/>
            <a:stretch>
              <a:fillRect/>
            </a:stretch>
          </a:blipFill>
        </p:spPr>
        <p:txBody>
          <a:bodyPr/>
          <a:lstStyle/>
          <a:p>
            <a:r>
              <a:t> </a:t>
            </a:r>
          </a:p>
        </p:txBody>
      </p:sp>
    </p:spTree>
  </p:cSld>
  <p:clrMapOvr>
    <a:masterClrMapping/>
  </p:clrMapOvr>
  <p:transition spd="med"/>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 name="Estimation of Mean Response and Prediction of New Observation"/>
          <p:cNvSpPr txBox="1">
            <a:spLocks noGrp="1"/>
          </p:cNvSpPr>
          <p:nvPr>
            <p:ph type="title"/>
          </p:nvPr>
        </p:nvSpPr>
        <p:spPr>
          <a:xfrm>
            <a:off x="1097280" y="286604"/>
            <a:ext cx="10058401" cy="1204446"/>
          </a:xfrm>
          <a:prstGeom prst="rect">
            <a:avLst/>
          </a:prstGeom>
        </p:spPr>
        <p:txBody>
          <a:bodyPr/>
          <a:lstStyle/>
          <a:p>
            <a:pPr>
              <a:defRPr sz="4000" b="1" spc="-100">
                <a:solidFill>
                  <a:srgbClr val="5C64B7"/>
                </a:solidFill>
                <a:latin typeface="Times New Roman"/>
                <a:ea typeface="Times New Roman"/>
                <a:cs typeface="Times New Roman"/>
                <a:sym typeface="Times New Roman"/>
              </a:defRPr>
            </a:pPr>
            <a:r>
              <a:t>Estimation of Mean Response and Prediction of New Observation</a:t>
            </a:r>
          </a:p>
        </p:txBody>
      </p:sp>
      <p:sp>
        <p:nvSpPr>
          <p:cNvPr id="688" name="Body"/>
          <p:cNvSpPr txBox="1">
            <a:spLocks noGrp="1"/>
          </p:cNvSpPr>
          <p:nvPr>
            <p:ph type="body" idx="1"/>
          </p:nvPr>
        </p:nvSpPr>
        <p:spPr>
          <a:xfrm>
            <a:off x="1123641" y="1491049"/>
            <a:ext cx="10058401" cy="5058033"/>
          </a:xfrm>
          <a:prstGeom prst="rect">
            <a:avLst/>
          </a:prstGeom>
          <a:blipFill>
            <a:blip r:embed="rId2"/>
            <a:stretch>
              <a:fillRect/>
            </a:stretch>
          </a:blipFill>
        </p:spPr>
        <p:txBody>
          <a:bodyPr/>
          <a:lstStyle/>
          <a:p>
            <a:r>
              <a:t> </a:t>
            </a:r>
          </a:p>
        </p:txBody>
      </p:sp>
      <p:sp>
        <p:nvSpPr>
          <p:cNvPr id="689"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150</a:t>
            </a:fld>
            <a:endParaRPr/>
          </a:p>
        </p:txBody>
      </p:sp>
    </p:spTree>
  </p:cSld>
  <p:clrMapOvr>
    <a:masterClrMapping/>
  </p:clrMapOvr>
  <p:transition spd="med"/>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 name="Body"/>
          <p:cNvSpPr txBox="1">
            <a:spLocks noGrp="1"/>
          </p:cNvSpPr>
          <p:nvPr>
            <p:ph type="body" idx="1"/>
          </p:nvPr>
        </p:nvSpPr>
        <p:spPr>
          <a:xfrm>
            <a:off x="1097280" y="691977"/>
            <a:ext cx="10058401" cy="5177118"/>
          </a:xfrm>
          <a:prstGeom prst="rect">
            <a:avLst/>
          </a:prstGeom>
          <a:blipFill>
            <a:blip r:embed="rId2"/>
            <a:stretch>
              <a:fillRect/>
            </a:stretch>
          </a:blipFill>
        </p:spPr>
        <p:txBody>
          <a:bodyPr/>
          <a:lstStyle/>
          <a:p>
            <a:r>
              <a:t> </a:t>
            </a:r>
          </a:p>
        </p:txBody>
      </p:sp>
      <p:sp>
        <p:nvSpPr>
          <p:cNvPr id="692"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151</a:t>
            </a:fld>
            <a:endParaRPr/>
          </a:p>
        </p:txBody>
      </p:sp>
    </p:spTree>
  </p:cSld>
  <p:clrMapOvr>
    <a:masterClrMapping/>
  </p:clrMapOvr>
  <p:transition spd="med"/>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 name="Body"/>
          <p:cNvSpPr txBox="1">
            <a:spLocks noGrp="1"/>
          </p:cNvSpPr>
          <p:nvPr>
            <p:ph type="body" idx="1"/>
          </p:nvPr>
        </p:nvSpPr>
        <p:spPr>
          <a:xfrm>
            <a:off x="1097280" y="461318"/>
            <a:ext cx="10058401" cy="5407776"/>
          </a:xfrm>
          <a:prstGeom prst="rect">
            <a:avLst/>
          </a:prstGeom>
          <a:blipFill>
            <a:blip r:embed="rId2"/>
            <a:stretch>
              <a:fillRect/>
            </a:stretch>
          </a:blipFill>
        </p:spPr>
        <p:txBody>
          <a:bodyPr/>
          <a:lstStyle/>
          <a:p>
            <a:r>
              <a:t> </a:t>
            </a:r>
          </a:p>
        </p:txBody>
      </p:sp>
      <p:sp>
        <p:nvSpPr>
          <p:cNvPr id="695"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152</a:t>
            </a:fld>
            <a:endParaRPr/>
          </a:p>
        </p:txBody>
      </p:sp>
    </p:spTree>
  </p:cSld>
  <p:clrMapOvr>
    <a:masterClrMapping/>
  </p:clrMapOvr>
  <p:transition spd="med"/>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 name="Body"/>
          <p:cNvSpPr txBox="1">
            <a:spLocks noGrp="1"/>
          </p:cNvSpPr>
          <p:nvPr>
            <p:ph type="body" idx="1"/>
          </p:nvPr>
        </p:nvSpPr>
        <p:spPr>
          <a:xfrm>
            <a:off x="1097280" y="411891"/>
            <a:ext cx="10058401" cy="5457204"/>
          </a:xfrm>
          <a:prstGeom prst="rect">
            <a:avLst/>
          </a:prstGeom>
          <a:blipFill>
            <a:blip r:embed="rId2"/>
            <a:stretch>
              <a:fillRect/>
            </a:stretch>
          </a:blipFill>
        </p:spPr>
        <p:txBody>
          <a:bodyPr/>
          <a:lstStyle/>
          <a:p>
            <a:r>
              <a:t> </a:t>
            </a:r>
          </a:p>
        </p:txBody>
      </p:sp>
      <p:sp>
        <p:nvSpPr>
          <p:cNvPr id="698"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153</a:t>
            </a:fld>
            <a:endParaRPr/>
          </a:p>
        </p:txBody>
      </p:sp>
    </p:spTree>
  </p:cSld>
  <p:clrMapOvr>
    <a:masterClrMapping/>
  </p:clrMapOvr>
  <p:transition spd="med"/>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Body"/>
          <p:cNvSpPr txBox="1">
            <a:spLocks noGrp="1"/>
          </p:cNvSpPr>
          <p:nvPr>
            <p:ph type="body" idx="1"/>
          </p:nvPr>
        </p:nvSpPr>
        <p:spPr>
          <a:xfrm>
            <a:off x="1097280" y="1318054"/>
            <a:ext cx="10058401" cy="4542804"/>
          </a:xfrm>
          <a:prstGeom prst="rect">
            <a:avLst/>
          </a:prstGeom>
        </p:spPr>
        <p:txBody>
          <a:bodyPr/>
          <a:lstStyle/>
          <a:p>
            <a:endParaRPr/>
          </a:p>
        </p:txBody>
      </p:sp>
      <p:sp>
        <p:nvSpPr>
          <p:cNvPr id="70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154</a:t>
            </a:fld>
            <a:endParaRPr/>
          </a:p>
        </p:txBody>
      </p:sp>
      <p:graphicFrame>
        <p:nvGraphicFramePr>
          <p:cNvPr id="702" name="Table"/>
          <p:cNvGraphicFramePr/>
          <p:nvPr/>
        </p:nvGraphicFramePr>
        <p:xfrm>
          <a:off x="1097280" y="1713470"/>
          <a:ext cx="10058401" cy="3723341"/>
        </p:xfrm>
        <a:graphic>
          <a:graphicData uri="http://schemas.openxmlformats.org/drawingml/2006/table">
            <a:tbl>
              <a:tblPr>
                <a:tableStyleId>{4C3C2611-4C71-4FC5-86AE-919BDF0F9419}</a:tableStyleId>
              </a:tblPr>
              <a:tblGrid>
                <a:gridCol w="1843628"/>
                <a:gridCol w="832022"/>
                <a:gridCol w="3492843"/>
                <a:gridCol w="2075934"/>
                <a:gridCol w="1813972"/>
              </a:tblGrid>
              <a:tr h="878056">
                <a:tc>
                  <a:txBody>
                    <a:bodyPr/>
                    <a:lstStyle/>
                    <a:p>
                      <a:pPr algn="ctr" defTabSz="914400">
                        <a:defRPr sz="1800"/>
                      </a:pPr>
                      <a:r>
                        <a:rPr sz="2400" b="1">
                          <a:solidFill>
                            <a:srgbClr val="5C64B7"/>
                          </a:solidFill>
                        </a:rPr>
                        <a:t>Source of
Variation</a:t>
                      </a:r>
                    </a:p>
                  </a:txBody>
                  <a:tcPr marL="45720" marR="45720" horzOverflow="overflow"/>
                </a:tc>
                <a:tc>
                  <a:txBody>
                    <a:bodyPr/>
                    <a:lstStyle/>
                    <a:p>
                      <a:pPr algn="ctr" defTabSz="914400">
                        <a:defRPr sz="1800"/>
                      </a:pPr>
                      <a:r>
                        <a:rPr sz="2400" b="1"/>
                        <a:t>df</a:t>
                      </a:r>
                    </a:p>
                  </a:txBody>
                  <a:tcPr marL="45720" marR="45720" horzOverflow="overflow"/>
                </a:tc>
                <a:tc>
                  <a:txBody>
                    <a:bodyPr/>
                    <a:lstStyle/>
                    <a:p>
                      <a:pPr algn="ctr" defTabSz="914400">
                        <a:defRPr sz="1800"/>
                      </a:pPr>
                      <a:r>
                        <a:rPr sz="2400" b="1"/>
                        <a:t>SS</a:t>
                      </a:r>
                    </a:p>
                  </a:txBody>
                  <a:tcPr marL="45720" marR="45720" horzOverflow="overflow"/>
                </a:tc>
                <a:tc>
                  <a:txBody>
                    <a:bodyPr/>
                    <a:lstStyle/>
                    <a:p>
                      <a:pPr algn="ctr" defTabSz="914400">
                        <a:defRPr sz="1800"/>
                      </a:pPr>
                      <a:r>
                        <a:rPr sz="2400" b="1"/>
                        <a:t>MS</a:t>
                      </a:r>
                    </a:p>
                  </a:txBody>
                  <a:tcPr marL="45720" marR="45720" horzOverflow="overflow"/>
                </a:tc>
                <a:tc>
                  <a:txBody>
                    <a:bodyPr/>
                    <a:lstStyle/>
                    <a:p>
                      <a:pPr algn="ctr" defTabSz="914400">
                        <a:defRPr sz="1800"/>
                      </a:pPr>
                      <a:r>
                        <a:rPr sz="2400" b="1"/>
                        <a:t>F</a:t>
                      </a:r>
                    </a:p>
                  </a:txBody>
                  <a:tcPr marL="45720" marR="45720" horzOverflow="overflow"/>
                </a:tc>
              </a:tr>
              <a:tr h="974398">
                <a:tc>
                  <a:txBody>
                    <a:bodyPr/>
                    <a:lstStyle/>
                    <a:p>
                      <a:pPr algn="l" defTabSz="914400">
                        <a:defRPr sz="1800"/>
                      </a:pPr>
                      <a:r>
                        <a:rPr sz="2400" b="1">
                          <a:solidFill>
                            <a:srgbClr val="5C64B7"/>
                          </a:solidFill>
                        </a:rPr>
                        <a:t>Regression</a:t>
                      </a:r>
                    </a:p>
                  </a:txBody>
                  <a:tcPr marL="45720" marR="45720" horzOverflow="overflow"/>
                </a:tc>
                <a:tc>
                  <a:txBody>
                    <a:bodyPr/>
                    <a:lstStyle/>
                    <a:p>
                      <a:pPr algn="ctr" defTabSz="914400">
                        <a:defRPr sz="1800"/>
                      </a:pPr>
                      <a:r>
                        <a:rPr sz="2400"/>
                        <a:t>p-1</a:t>
                      </a:r>
                    </a:p>
                  </a:txBody>
                  <a:tcPr marL="45720" marR="45720" horzOverflow="overflow"/>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rowSpan="2">
                  <a:txBody>
                    <a:bodyPr/>
                    <a:lstStyle/>
                    <a:p>
                      <a:pPr algn="l" defTabSz="914400">
                        <a:defRPr sz="1800"/>
                      </a:pPr>
                      <a:endParaRPr/>
                    </a:p>
                  </a:txBody>
                  <a:tcPr marL="45720" marR="45720" horzOverflow="overflow">
                    <a:blipFill rotWithShape="1">
                      <a:blip r:embed="rId2"/>
                      <a:srcRect/>
                      <a:stretch>
                        <a:fillRect/>
                      </a:stretch>
                    </a:blipFill>
                  </a:tcPr>
                </a:tc>
              </a:tr>
              <a:tr h="896485">
                <a:tc>
                  <a:txBody>
                    <a:bodyPr/>
                    <a:lstStyle/>
                    <a:p>
                      <a:pPr algn="l" defTabSz="914400">
                        <a:defRPr sz="1800"/>
                      </a:pPr>
                      <a:r>
                        <a:rPr sz="2400" b="1">
                          <a:solidFill>
                            <a:srgbClr val="5C64B7"/>
                          </a:solidFill>
                        </a:rPr>
                        <a:t>Error</a:t>
                      </a:r>
                    </a:p>
                  </a:txBody>
                  <a:tcPr marL="45720" marR="45720" horzOverflow="overflow"/>
                </a:tc>
                <a:tc>
                  <a:txBody>
                    <a:bodyPr/>
                    <a:lstStyle/>
                    <a:p>
                      <a:pPr algn="ctr" defTabSz="914400">
                        <a:defRPr sz="1800"/>
                      </a:pPr>
                      <a:r>
                        <a:rPr sz="2400"/>
                        <a:t>n-p</a:t>
                      </a:r>
                    </a:p>
                  </a:txBody>
                  <a:tcPr marL="45720" marR="45720" horzOverflow="overflow"/>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vMerge="1">
                  <a:txBody>
                    <a:bodyPr/>
                    <a:lstStyle/>
                    <a:p>
                      <a:endParaRPr lang="en-US"/>
                    </a:p>
                  </a:txBody>
                  <a:tcPr/>
                </a:tc>
              </a:tr>
              <a:tr h="974398">
                <a:tc>
                  <a:txBody>
                    <a:bodyPr/>
                    <a:lstStyle/>
                    <a:p>
                      <a:pPr algn="l" defTabSz="914400">
                        <a:defRPr sz="1800"/>
                      </a:pPr>
                      <a:r>
                        <a:rPr sz="2400" b="1">
                          <a:solidFill>
                            <a:srgbClr val="5C64B7"/>
                          </a:solidFill>
                        </a:rPr>
                        <a:t>Total</a:t>
                      </a:r>
                    </a:p>
                  </a:txBody>
                  <a:tcPr marL="45720" marR="45720" horzOverflow="overflow"/>
                </a:tc>
                <a:tc>
                  <a:txBody>
                    <a:bodyPr/>
                    <a:lstStyle/>
                    <a:p>
                      <a:pPr algn="ctr" defTabSz="914400">
                        <a:defRPr sz="1800"/>
                      </a:pPr>
                      <a:r>
                        <a:rPr sz="2400"/>
                        <a:t>n-1</a:t>
                      </a:r>
                    </a:p>
                  </a:txBody>
                  <a:tcPr marL="45720" marR="45720" horzOverflow="overflow"/>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2400"/>
                      </a:pPr>
                      <a:endParaRPr/>
                    </a:p>
                  </a:txBody>
                  <a:tcPr marL="45720" marR="45720" horzOverflow="overflow"/>
                </a:tc>
                <a:tc>
                  <a:txBody>
                    <a:bodyPr/>
                    <a:lstStyle/>
                    <a:p>
                      <a:pPr algn="l" defTabSz="914400">
                        <a:defRPr sz="2400"/>
                      </a:pPr>
                      <a:endParaRPr/>
                    </a:p>
                  </a:txBody>
                  <a:tcPr marL="45720" marR="45720" horzOverflow="overflow"/>
                </a:tc>
              </a:tr>
            </a:tbl>
          </a:graphicData>
        </a:graphic>
      </p:graphicFrame>
    </p:spTree>
  </p:cSld>
  <p:clrMapOvr>
    <a:masterClrMapping/>
  </p:clrMapOvr>
  <p:transition spd="med"/>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 name="Body"/>
          <p:cNvSpPr txBox="1">
            <a:spLocks noGrp="1"/>
          </p:cNvSpPr>
          <p:nvPr>
            <p:ph type="body" idx="1"/>
          </p:nvPr>
        </p:nvSpPr>
        <p:spPr>
          <a:xfrm>
            <a:off x="1097280" y="469556"/>
            <a:ext cx="10058401" cy="5399539"/>
          </a:xfrm>
          <a:prstGeom prst="rect">
            <a:avLst/>
          </a:prstGeom>
          <a:blipFill>
            <a:blip r:embed="rId2"/>
            <a:stretch>
              <a:fillRect/>
            </a:stretch>
          </a:blipFill>
        </p:spPr>
        <p:txBody>
          <a:bodyPr/>
          <a:lstStyle/>
          <a:p>
            <a:r>
              <a:t> </a:t>
            </a:r>
          </a:p>
        </p:txBody>
      </p:sp>
      <p:sp>
        <p:nvSpPr>
          <p:cNvPr id="705"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155</a:t>
            </a:fld>
            <a:endParaRPr/>
          </a:p>
        </p:txBody>
      </p:sp>
    </p:spTree>
  </p:cSld>
  <p:clrMapOvr>
    <a:masterClrMapping/>
  </p:clrMapOvr>
  <p:transition spd="med"/>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 name="Body"/>
          <p:cNvSpPr txBox="1">
            <a:spLocks noGrp="1"/>
          </p:cNvSpPr>
          <p:nvPr>
            <p:ph type="body" idx="1"/>
          </p:nvPr>
        </p:nvSpPr>
        <p:spPr>
          <a:xfrm>
            <a:off x="1097280" y="321276"/>
            <a:ext cx="10058401" cy="5547818"/>
          </a:xfrm>
          <a:prstGeom prst="rect">
            <a:avLst/>
          </a:prstGeom>
          <a:blipFill>
            <a:blip r:embed="rId2"/>
            <a:stretch>
              <a:fillRect/>
            </a:stretch>
          </a:blipFill>
        </p:spPr>
        <p:txBody>
          <a:bodyPr/>
          <a:lstStyle/>
          <a:p>
            <a:r>
              <a:t> </a:t>
            </a:r>
          </a:p>
        </p:txBody>
      </p:sp>
      <p:sp>
        <p:nvSpPr>
          <p:cNvPr id="708"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156</a:t>
            </a:fld>
            <a:endParaRPr/>
          </a:p>
        </p:txBody>
      </p:sp>
    </p:spTree>
  </p:cSld>
  <p:clrMapOvr>
    <a:masterClrMapping/>
  </p:clrMapOvr>
  <p:transition spd="med"/>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Body"/>
          <p:cNvSpPr txBox="1">
            <a:spLocks noGrp="1"/>
          </p:cNvSpPr>
          <p:nvPr>
            <p:ph type="body" idx="1"/>
          </p:nvPr>
        </p:nvSpPr>
        <p:spPr>
          <a:xfrm>
            <a:off x="1097280" y="247134"/>
            <a:ext cx="10058401" cy="5621961"/>
          </a:xfrm>
          <a:prstGeom prst="rect">
            <a:avLst/>
          </a:prstGeom>
          <a:blipFill>
            <a:blip r:embed="rId2"/>
            <a:stretch>
              <a:fillRect/>
            </a:stretch>
          </a:blipFill>
        </p:spPr>
        <p:txBody>
          <a:bodyPr/>
          <a:lstStyle/>
          <a:p>
            <a:r>
              <a:t> </a:t>
            </a:r>
          </a:p>
        </p:txBody>
      </p:sp>
      <p:sp>
        <p:nvSpPr>
          <p:cNvPr id="71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157</a:t>
            </a:fld>
            <a:endParaRPr/>
          </a:p>
        </p:txBody>
      </p:sp>
    </p:spTree>
  </p:cSld>
  <p:clrMapOvr>
    <a:masterClrMapping/>
  </p:clrMapOvr>
  <p:transition spd="med"/>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 name="Body"/>
          <p:cNvSpPr txBox="1">
            <a:spLocks noGrp="1"/>
          </p:cNvSpPr>
          <p:nvPr>
            <p:ph type="body" idx="1"/>
          </p:nvPr>
        </p:nvSpPr>
        <p:spPr>
          <a:xfrm>
            <a:off x="1097280" y="370702"/>
            <a:ext cx="10058401" cy="5939483"/>
          </a:xfrm>
          <a:prstGeom prst="rect">
            <a:avLst/>
          </a:prstGeom>
          <a:blipFill>
            <a:blip r:embed="rId2"/>
            <a:stretch>
              <a:fillRect/>
            </a:stretch>
          </a:blipFill>
        </p:spPr>
        <p:txBody>
          <a:bodyPr/>
          <a:lstStyle/>
          <a:p>
            <a:r>
              <a:t> </a:t>
            </a:r>
          </a:p>
        </p:txBody>
      </p:sp>
      <p:sp>
        <p:nvSpPr>
          <p:cNvPr id="71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158</a:t>
            </a:fld>
            <a:endParaRPr/>
          </a:p>
        </p:txBody>
      </p:sp>
      <p:graphicFrame>
        <p:nvGraphicFramePr>
          <p:cNvPr id="715" name="Table"/>
          <p:cNvGraphicFramePr/>
          <p:nvPr/>
        </p:nvGraphicFramePr>
        <p:xfrm>
          <a:off x="1772458" y="283060"/>
          <a:ext cx="8128001" cy="1483362"/>
        </p:xfrm>
        <a:graphic>
          <a:graphicData uri="http://schemas.openxmlformats.org/drawingml/2006/table">
            <a:tbl>
              <a:tblPr>
                <a:tableStyleId>{4C3C2611-4C71-4FC5-86AE-919BDF0F9419}</a:tableStyleId>
              </a:tblPr>
              <a:tblGrid>
                <a:gridCol w="1625600"/>
                <a:gridCol w="1363412"/>
                <a:gridCol w="1887788"/>
                <a:gridCol w="1625600"/>
                <a:gridCol w="1625600"/>
              </a:tblGrid>
              <a:tr h="370840">
                <a:tc>
                  <a:txBody>
                    <a:bodyPr/>
                    <a:lstStyle/>
                    <a:p>
                      <a:pPr algn="l" defTabSz="914400">
                        <a:lnSpc>
                          <a:spcPct val="107000"/>
                        </a:lnSpc>
                        <a:defRPr sz="1800"/>
                      </a:pPr>
                      <a:r>
                        <a:rPr sz="2400"/>
                        <a:t>Source of Variation</a:t>
                      </a:r>
                    </a:p>
                  </a:txBody>
                  <a:tcPr marL="0" marR="0" marT="0" marB="0" horzOverflow="overflow"/>
                </a:tc>
                <a:tc>
                  <a:txBody>
                    <a:bodyPr/>
                    <a:lstStyle/>
                    <a:p>
                      <a:pPr algn="ctr" defTabSz="914400">
                        <a:lnSpc>
                          <a:spcPct val="107000"/>
                        </a:lnSpc>
                        <a:defRPr sz="1800"/>
                      </a:pPr>
                      <a:r>
                        <a:rPr sz="2400"/>
                        <a:t>d.f</a:t>
                      </a:r>
                    </a:p>
                  </a:txBody>
                  <a:tcPr marL="0" marR="0" marT="0" marB="0" horzOverflow="overflow"/>
                </a:tc>
                <a:tc>
                  <a:txBody>
                    <a:bodyPr/>
                    <a:lstStyle/>
                    <a:p>
                      <a:pPr algn="ctr" defTabSz="914400">
                        <a:lnSpc>
                          <a:spcPct val="107000"/>
                        </a:lnSpc>
                        <a:defRPr sz="1800"/>
                      </a:pPr>
                      <a:r>
                        <a:rPr sz="2400"/>
                        <a:t>SS</a:t>
                      </a:r>
                    </a:p>
                  </a:txBody>
                  <a:tcPr marL="0" marR="0" marT="0" marB="0" horzOverflow="overflow"/>
                </a:tc>
                <a:tc>
                  <a:txBody>
                    <a:bodyPr/>
                    <a:lstStyle/>
                    <a:p>
                      <a:pPr algn="ctr" defTabSz="914400">
                        <a:lnSpc>
                          <a:spcPct val="107000"/>
                        </a:lnSpc>
                        <a:defRPr sz="1800"/>
                      </a:pPr>
                      <a:r>
                        <a:rPr sz="2400"/>
                        <a:t>MS</a:t>
                      </a:r>
                    </a:p>
                  </a:txBody>
                  <a:tcPr marL="0" marR="0" marT="0" marB="0" horzOverflow="overflow"/>
                </a:tc>
                <a:tc>
                  <a:txBody>
                    <a:bodyPr/>
                    <a:lstStyle/>
                    <a:p>
                      <a:pPr algn="ctr" defTabSz="914400">
                        <a:lnSpc>
                          <a:spcPct val="107000"/>
                        </a:lnSpc>
                        <a:defRPr sz="1800"/>
                      </a:pPr>
                      <a:r>
                        <a:rPr sz="2400"/>
                        <a:t>F</a:t>
                      </a:r>
                    </a:p>
                  </a:txBody>
                  <a:tcPr marL="0" marR="0" marT="0" marB="0" horzOverflow="overflow"/>
                </a:tc>
              </a:tr>
              <a:tr h="370840">
                <a:tc>
                  <a:txBody>
                    <a:bodyPr/>
                    <a:lstStyle/>
                    <a:p>
                      <a:pPr algn="l" defTabSz="914400">
                        <a:lnSpc>
                          <a:spcPct val="107000"/>
                        </a:lnSpc>
                        <a:defRPr sz="1800"/>
                      </a:pPr>
                      <a:r>
                        <a:rPr sz="2400"/>
                        <a:t>Regression</a:t>
                      </a:r>
                    </a:p>
                  </a:txBody>
                  <a:tcPr marL="0" marR="0" marT="0" marB="0" horzOverflow="overflow"/>
                </a:tc>
                <a:tc>
                  <a:txBody>
                    <a:bodyPr/>
                    <a:lstStyle/>
                    <a:p>
                      <a:pPr algn="ctr" defTabSz="914400">
                        <a:lnSpc>
                          <a:spcPct val="107000"/>
                        </a:lnSpc>
                        <a:defRPr sz="1800"/>
                      </a:pPr>
                      <a:r>
                        <a:rPr sz="2400"/>
                        <a:t>3</a:t>
                      </a:r>
                    </a:p>
                  </a:txBody>
                  <a:tcPr marL="0" marR="0" marT="0" marB="0" horzOverflow="overflow"/>
                </a:tc>
                <a:tc>
                  <a:txBody>
                    <a:bodyPr/>
                    <a:lstStyle/>
                    <a:p>
                      <a:pPr algn="ctr" defTabSz="914400">
                        <a:lnSpc>
                          <a:spcPct val="107000"/>
                        </a:lnSpc>
                        <a:defRPr sz="1800"/>
                      </a:pPr>
                      <a:r>
                        <a:rPr sz="2400"/>
                        <a:t>2176606.177</a:t>
                      </a:r>
                    </a:p>
                  </a:txBody>
                  <a:tcPr marL="0" marR="0" marT="0" marB="0" horzOverflow="overflow"/>
                </a:tc>
                <a:tc>
                  <a:txBody>
                    <a:bodyPr/>
                    <a:lstStyle/>
                    <a:p>
                      <a:pPr algn="ctr" defTabSz="914400">
                        <a:lnSpc>
                          <a:spcPct val="107000"/>
                        </a:lnSpc>
                        <a:defRPr sz="1800"/>
                      </a:pPr>
                      <a:r>
                        <a:rPr sz="2400"/>
                        <a:t>725535.4</a:t>
                      </a:r>
                    </a:p>
                  </a:txBody>
                  <a:tcPr marL="0" marR="0" marT="0" marB="0" anchor="b" horzOverflow="overflow"/>
                </a:tc>
                <a:tc>
                  <a:txBody>
                    <a:bodyPr/>
                    <a:lstStyle/>
                    <a:p>
                      <a:pPr algn="ctr" defTabSz="914400">
                        <a:lnSpc>
                          <a:spcPct val="107000"/>
                        </a:lnSpc>
                        <a:defRPr sz="1800"/>
                      </a:pPr>
                      <a:r>
                        <a:rPr sz="2400"/>
                        <a:t>35.33703</a:t>
                      </a:r>
                    </a:p>
                  </a:txBody>
                  <a:tcPr marL="0" marR="0" marT="0" marB="0" anchor="b" horzOverflow="overflow"/>
                </a:tc>
              </a:tr>
              <a:tr h="370840">
                <a:tc>
                  <a:txBody>
                    <a:bodyPr/>
                    <a:lstStyle/>
                    <a:p>
                      <a:pPr algn="l" defTabSz="914400">
                        <a:lnSpc>
                          <a:spcPct val="107000"/>
                        </a:lnSpc>
                        <a:defRPr sz="1800"/>
                      </a:pPr>
                      <a:r>
                        <a:rPr sz="2400"/>
                        <a:t>Error</a:t>
                      </a:r>
                    </a:p>
                  </a:txBody>
                  <a:tcPr marL="0" marR="0" marT="0" marB="0" horzOverflow="overflow"/>
                </a:tc>
                <a:tc>
                  <a:txBody>
                    <a:bodyPr/>
                    <a:lstStyle/>
                    <a:p>
                      <a:pPr algn="ctr" defTabSz="914400">
                        <a:lnSpc>
                          <a:spcPct val="107000"/>
                        </a:lnSpc>
                        <a:defRPr sz="1800"/>
                      </a:pPr>
                      <a:r>
                        <a:rPr sz="2400"/>
                        <a:t>48</a:t>
                      </a:r>
                    </a:p>
                  </a:txBody>
                  <a:tcPr marL="0" marR="0" marT="0" marB="0" horzOverflow="overflow"/>
                </a:tc>
                <a:tc>
                  <a:txBody>
                    <a:bodyPr/>
                    <a:lstStyle/>
                    <a:p>
                      <a:pPr algn="ctr" defTabSz="914400">
                        <a:lnSpc>
                          <a:spcPct val="107000"/>
                        </a:lnSpc>
                        <a:defRPr sz="1800"/>
                      </a:pPr>
                      <a:r>
                        <a:rPr sz="2400"/>
                        <a:t>985529.7464</a:t>
                      </a:r>
                    </a:p>
                  </a:txBody>
                  <a:tcPr marL="0" marR="0" marT="0" marB="0" horzOverflow="overflow"/>
                </a:tc>
                <a:tc>
                  <a:txBody>
                    <a:bodyPr/>
                    <a:lstStyle/>
                    <a:p>
                      <a:pPr algn="ctr" defTabSz="914400">
                        <a:lnSpc>
                          <a:spcPct val="107000"/>
                        </a:lnSpc>
                        <a:defRPr sz="1800"/>
                      </a:pPr>
                      <a:r>
                        <a:rPr sz="2400"/>
                        <a:t>20531.87</a:t>
                      </a:r>
                    </a:p>
                  </a:txBody>
                  <a:tcPr marL="0" marR="0" marT="0" marB="0" anchor="b" horzOverflow="overflow"/>
                </a:tc>
                <a:tc>
                  <a:txBody>
                    <a:bodyPr/>
                    <a:lstStyle/>
                    <a:p>
                      <a:pPr algn="ctr" defTabSz="914400">
                        <a:lnSpc>
                          <a:spcPct val="107000"/>
                        </a:lnSpc>
                        <a:defRPr sz="1800"/>
                      </a:pPr>
                      <a:r>
                        <a:rPr sz="2400"/>
                        <a:t> </a:t>
                      </a:r>
                    </a:p>
                  </a:txBody>
                  <a:tcPr marL="0" marR="0" marT="0" marB="0" anchor="b" horzOverflow="overflow"/>
                </a:tc>
              </a:tr>
              <a:tr h="370840">
                <a:tc>
                  <a:txBody>
                    <a:bodyPr/>
                    <a:lstStyle/>
                    <a:p>
                      <a:pPr algn="l" defTabSz="914400">
                        <a:lnSpc>
                          <a:spcPct val="107000"/>
                        </a:lnSpc>
                        <a:defRPr sz="1800"/>
                      </a:pPr>
                      <a:r>
                        <a:rPr sz="2400"/>
                        <a:t>Total</a:t>
                      </a:r>
                    </a:p>
                  </a:txBody>
                  <a:tcPr marL="0" marR="0" marT="0" marB="0" horzOverflow="overflow"/>
                </a:tc>
                <a:tc>
                  <a:txBody>
                    <a:bodyPr/>
                    <a:lstStyle/>
                    <a:p>
                      <a:pPr algn="ctr" defTabSz="914400">
                        <a:lnSpc>
                          <a:spcPct val="107000"/>
                        </a:lnSpc>
                        <a:defRPr sz="1800"/>
                      </a:pPr>
                      <a:r>
                        <a:rPr sz="2400"/>
                        <a:t>51</a:t>
                      </a:r>
                    </a:p>
                  </a:txBody>
                  <a:tcPr marL="0" marR="0" marT="0" marB="0" horzOverflow="overflow"/>
                </a:tc>
                <a:tc>
                  <a:txBody>
                    <a:bodyPr/>
                    <a:lstStyle/>
                    <a:p>
                      <a:pPr algn="ctr" defTabSz="914400">
                        <a:lnSpc>
                          <a:spcPct val="107000"/>
                        </a:lnSpc>
                        <a:defRPr sz="1800"/>
                      </a:pPr>
                      <a:r>
                        <a:rPr sz="2400"/>
                        <a:t>3162136</a:t>
                      </a:r>
                    </a:p>
                  </a:txBody>
                  <a:tcPr marL="0" marR="0" marT="0" marB="0" horzOverflow="overflow"/>
                </a:tc>
                <a:tc>
                  <a:txBody>
                    <a:bodyPr/>
                    <a:lstStyle/>
                    <a:p>
                      <a:pPr algn="ctr" defTabSz="914400">
                        <a:lnSpc>
                          <a:spcPct val="107000"/>
                        </a:lnSpc>
                        <a:defRPr sz="1800"/>
                      </a:pPr>
                      <a:r>
                        <a:rPr sz="2400"/>
                        <a:t> </a:t>
                      </a:r>
                    </a:p>
                  </a:txBody>
                  <a:tcPr marL="0" marR="0" marT="0" marB="0" horzOverflow="overflow"/>
                </a:tc>
                <a:tc>
                  <a:txBody>
                    <a:bodyPr/>
                    <a:lstStyle/>
                    <a:p>
                      <a:pPr algn="ctr" defTabSz="914400">
                        <a:lnSpc>
                          <a:spcPct val="107000"/>
                        </a:lnSpc>
                        <a:defRPr sz="1800"/>
                      </a:pPr>
                      <a:r>
                        <a:rPr sz="2400"/>
                        <a:t> </a:t>
                      </a:r>
                    </a:p>
                  </a:txBody>
                  <a:tcPr marL="0" marR="0" marT="0" marB="0" horzOverflow="overflow"/>
                </a:tc>
              </a:tr>
            </a:tbl>
          </a:graphicData>
        </a:graphic>
      </p:graphicFrame>
    </p:spTree>
  </p:cSld>
  <p:clrMapOvr>
    <a:masterClrMapping/>
  </p:clrMapOvr>
  <p:transition spd="med"/>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 name="Body"/>
          <p:cNvSpPr txBox="1">
            <a:spLocks noGrp="1"/>
          </p:cNvSpPr>
          <p:nvPr>
            <p:ph type="body" idx="1"/>
          </p:nvPr>
        </p:nvSpPr>
        <p:spPr>
          <a:xfrm>
            <a:off x="1097280" y="247134"/>
            <a:ext cx="10058401" cy="5621961"/>
          </a:xfrm>
          <a:prstGeom prst="rect">
            <a:avLst/>
          </a:prstGeom>
          <a:blipFill>
            <a:blip r:embed="rId2"/>
            <a:stretch>
              <a:fillRect/>
            </a:stretch>
          </a:blipFill>
        </p:spPr>
        <p:txBody>
          <a:bodyPr/>
          <a:lstStyle/>
          <a:p>
            <a:r>
              <a:t> </a:t>
            </a:r>
          </a:p>
        </p:txBody>
      </p:sp>
      <p:sp>
        <p:nvSpPr>
          <p:cNvPr id="718"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159</a:t>
            </a:fld>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a:t>
            </a:fld>
            <a:endParaRPr/>
          </a:p>
        </p:txBody>
      </p:sp>
      <p:sp>
        <p:nvSpPr>
          <p:cNvPr id="185" name="Body"/>
          <p:cNvSpPr txBox="1">
            <a:spLocks noGrp="1"/>
          </p:cNvSpPr>
          <p:nvPr>
            <p:ph type="body" idx="4294967295"/>
          </p:nvPr>
        </p:nvSpPr>
        <p:spPr>
          <a:xfrm>
            <a:off x="2133600" y="403225"/>
            <a:ext cx="10058400" cy="5465763"/>
          </a:xfrm>
          <a:prstGeom prst="rect">
            <a:avLst/>
          </a:prstGeom>
          <a:blipFill>
            <a:blip r:embed="rId2"/>
            <a:stretch>
              <a:fillRect/>
            </a:stretch>
          </a:blipFill>
        </p:spPr>
        <p:txBody>
          <a:bodyPr/>
          <a:lstStyle/>
          <a:p>
            <a:r>
              <a:t> </a:t>
            </a:r>
          </a:p>
        </p:txBody>
      </p:sp>
    </p:spTree>
  </p:cSld>
  <p:clrMapOvr>
    <a:masterClrMapping/>
  </p:clrMapOvr>
  <p:transition spd="med"/>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 name="Body"/>
          <p:cNvSpPr txBox="1">
            <a:spLocks noGrp="1"/>
          </p:cNvSpPr>
          <p:nvPr>
            <p:ph type="body" idx="1"/>
          </p:nvPr>
        </p:nvSpPr>
        <p:spPr>
          <a:xfrm>
            <a:off x="1097280" y="403653"/>
            <a:ext cx="10058401" cy="5465442"/>
          </a:xfrm>
          <a:prstGeom prst="rect">
            <a:avLst/>
          </a:prstGeom>
          <a:blipFill>
            <a:blip r:embed="rId2"/>
            <a:stretch>
              <a:fillRect/>
            </a:stretch>
          </a:blipFill>
        </p:spPr>
        <p:txBody>
          <a:bodyPr/>
          <a:lstStyle/>
          <a:p>
            <a:r>
              <a:t> </a:t>
            </a:r>
          </a:p>
        </p:txBody>
      </p:sp>
      <p:sp>
        <p:nvSpPr>
          <p:cNvPr id="721"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160</a:t>
            </a:fld>
            <a:endParaRPr/>
          </a:p>
        </p:txBody>
      </p:sp>
    </p:spTree>
  </p:cSld>
  <p:clrMapOvr>
    <a:masterClrMapping/>
  </p:clrMapOvr>
  <p:transition spd="med"/>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 name="Coefficients…"/>
          <p:cNvSpPr txBox="1">
            <a:spLocks noGrp="1"/>
          </p:cNvSpPr>
          <p:nvPr>
            <p:ph type="body" idx="1"/>
          </p:nvPr>
        </p:nvSpPr>
        <p:spPr>
          <a:xfrm>
            <a:off x="1097280" y="181232"/>
            <a:ext cx="10058401" cy="5687864"/>
          </a:xfrm>
          <a:prstGeom prst="rect">
            <a:avLst/>
          </a:prstGeom>
        </p:spPr>
        <p:txBody>
          <a:bodyPr/>
          <a:lstStyle/>
          <a:p>
            <a:pPr>
              <a:lnSpc>
                <a:spcPct val="81000"/>
              </a:lnSpc>
            </a:pPr>
            <a:endParaRPr/>
          </a:p>
          <a:p>
            <a:pPr>
              <a:lnSpc>
                <a:spcPct val="81000"/>
              </a:lnSpc>
            </a:pPr>
            <a:r>
              <a:t>Coefficients</a:t>
            </a:r>
          </a:p>
          <a:p>
            <a:pPr>
              <a:lnSpc>
                <a:spcPct val="81000"/>
              </a:lnSpc>
            </a:pPr>
            <a:r>
              <a:t> </a:t>
            </a:r>
          </a:p>
          <a:p>
            <a:pPr>
              <a:lnSpc>
                <a:spcPct val="81000"/>
              </a:lnSpc>
            </a:pPr>
            <a:r>
              <a:t>Term          Coef   SE Coef  T-Value  P-Value   VIF</a:t>
            </a:r>
          </a:p>
          <a:p>
            <a:pPr>
              <a:lnSpc>
                <a:spcPct val="81000"/>
              </a:lnSpc>
            </a:pPr>
            <a:r>
              <a:t>Constant      4150       196    21.22    0.000</a:t>
            </a:r>
          </a:p>
          <a:p>
            <a:pPr>
              <a:lnSpc>
                <a:spcPct val="81000"/>
              </a:lnSpc>
            </a:pPr>
            <a:r>
              <a:t>X1        0.000787  0.000365     2.16    0.036  1.01</a:t>
            </a:r>
          </a:p>
          <a:p>
            <a:pPr>
              <a:lnSpc>
                <a:spcPct val="81000"/>
              </a:lnSpc>
            </a:pPr>
            <a:r>
              <a:t>X2           -13.2      23.1    -0.57    0.571  1.02</a:t>
            </a:r>
          </a:p>
          <a:p>
            <a:pPr>
              <a:lnSpc>
                <a:spcPct val="81000"/>
              </a:lnSpc>
            </a:pPr>
            <a:r>
              <a:t>X3           623.6      62.6     9.95    0.000  1.01</a:t>
            </a:r>
          </a:p>
          <a:p>
            <a:pPr>
              <a:lnSpc>
                <a:spcPct val="81000"/>
              </a:lnSpc>
            </a:pPr>
            <a:r>
              <a:t> </a:t>
            </a:r>
          </a:p>
          <a:p>
            <a:pPr>
              <a:lnSpc>
                <a:spcPct val="81000"/>
              </a:lnSpc>
            </a:pPr>
            <a:r>
              <a:t> </a:t>
            </a:r>
          </a:p>
          <a:p>
            <a:pPr>
              <a:lnSpc>
                <a:spcPct val="81000"/>
              </a:lnSpc>
            </a:pPr>
            <a:r>
              <a:t>Regression Equation</a:t>
            </a:r>
          </a:p>
          <a:p>
            <a:pPr>
              <a:lnSpc>
                <a:spcPct val="81000"/>
              </a:lnSpc>
            </a:pPr>
            <a:r>
              <a:t> </a:t>
            </a:r>
          </a:p>
          <a:p>
            <a:pPr>
              <a:lnSpc>
                <a:spcPct val="81000"/>
              </a:lnSpc>
            </a:pPr>
            <a:r>
              <a:t>Y = 4150 + 0.000787 X1 - 13.2 X2 + 623.6 X3</a:t>
            </a:r>
          </a:p>
        </p:txBody>
      </p:sp>
      <p:sp>
        <p:nvSpPr>
          <p:cNvPr id="72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161</a:t>
            </a:fld>
            <a:endParaRPr/>
          </a:p>
        </p:txBody>
      </p:sp>
    </p:spTree>
  </p:cSld>
  <p:clrMapOvr>
    <a:masterClrMapping/>
  </p:clrMapOvr>
  <p:transition spd="med"/>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 name="Body"/>
          <p:cNvSpPr txBox="1">
            <a:spLocks noGrp="1"/>
          </p:cNvSpPr>
          <p:nvPr>
            <p:ph type="body" idx="1"/>
          </p:nvPr>
        </p:nvSpPr>
        <p:spPr>
          <a:xfrm>
            <a:off x="1097280" y="601361"/>
            <a:ext cx="10058401" cy="5267733"/>
          </a:xfrm>
          <a:prstGeom prst="rect">
            <a:avLst/>
          </a:prstGeom>
          <a:blipFill>
            <a:blip r:embed="rId2"/>
            <a:stretch>
              <a:fillRect/>
            </a:stretch>
          </a:blipFill>
        </p:spPr>
        <p:txBody>
          <a:bodyPr/>
          <a:lstStyle/>
          <a:p>
            <a:r>
              <a:t> </a:t>
            </a:r>
          </a:p>
        </p:txBody>
      </p:sp>
      <p:sp>
        <p:nvSpPr>
          <p:cNvPr id="72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162</a:t>
            </a:fld>
            <a:endParaRPr/>
          </a:p>
        </p:txBody>
      </p:sp>
    </p:spTree>
  </p:cSld>
  <p:clrMapOvr>
    <a:masterClrMapping/>
  </p:clrMapOvr>
  <p:transition spd="med"/>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 name="Body"/>
          <p:cNvSpPr txBox="1">
            <a:spLocks noGrp="1"/>
          </p:cNvSpPr>
          <p:nvPr>
            <p:ph type="body" idx="1"/>
          </p:nvPr>
        </p:nvSpPr>
        <p:spPr>
          <a:xfrm>
            <a:off x="1097280" y="345988"/>
            <a:ext cx="10058401" cy="5523107"/>
          </a:xfrm>
          <a:prstGeom prst="rect">
            <a:avLst/>
          </a:prstGeom>
          <a:blipFill>
            <a:blip r:embed="rId2"/>
            <a:stretch>
              <a:fillRect/>
            </a:stretch>
          </a:blipFill>
        </p:spPr>
        <p:txBody>
          <a:bodyPr/>
          <a:lstStyle/>
          <a:p>
            <a:r>
              <a:t> </a:t>
            </a:r>
          </a:p>
        </p:txBody>
      </p:sp>
      <p:sp>
        <p:nvSpPr>
          <p:cNvPr id="730"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163</a:t>
            </a:fld>
            <a:endParaRPr/>
          </a:p>
        </p:txBody>
      </p:sp>
      <p:graphicFrame>
        <p:nvGraphicFramePr>
          <p:cNvPr id="731" name="Table"/>
          <p:cNvGraphicFramePr/>
          <p:nvPr/>
        </p:nvGraphicFramePr>
        <p:xfrm>
          <a:off x="5140411" y="2021244"/>
          <a:ext cx="1114855" cy="1854201"/>
        </p:xfrm>
        <a:graphic>
          <a:graphicData uri="http://schemas.openxmlformats.org/drawingml/2006/table">
            <a:tbl>
              <a:tblPr>
                <a:tableStyleId>{4C3C2611-4C71-4FC5-86AE-919BDF0F9419}</a:tableStyleId>
              </a:tblPr>
              <a:tblGrid>
                <a:gridCol w="1114854"/>
              </a:tblGrid>
              <a:tr h="370840">
                <a:tc>
                  <a:txBody>
                    <a:bodyPr/>
                    <a:lstStyle/>
                    <a:p>
                      <a:pPr algn="l" defTabSz="914400">
                        <a:lnSpc>
                          <a:spcPct val="107000"/>
                        </a:lnSpc>
                        <a:defRPr sz="1800"/>
                      </a:pPr>
                      <a:r>
                        <a:rPr sz="2000">
                          <a:latin typeface="Courier New"/>
                          <a:ea typeface="Courier New"/>
                          <a:cs typeface="Courier New"/>
                          <a:sym typeface="Courier New"/>
                        </a:rPr>
                        <a:t>C7</a:t>
                      </a:r>
                    </a:p>
                  </a:txBody>
                  <a:tcPr marL="0" marR="0" marT="0" marB="0" horzOverflow="overflow"/>
                </a:tc>
              </a:tr>
              <a:tr h="370840">
                <a:tc>
                  <a:txBody>
                    <a:bodyPr/>
                    <a:lstStyle/>
                    <a:p>
                      <a:pPr algn="l" defTabSz="914400">
                        <a:lnSpc>
                          <a:spcPct val="107000"/>
                        </a:lnSpc>
                        <a:defRPr sz="1800"/>
                      </a:pPr>
                      <a:r>
                        <a:rPr sz="2000">
                          <a:latin typeface="Courier New"/>
                          <a:ea typeface="Courier New"/>
                          <a:cs typeface="Courier New"/>
                          <a:sym typeface="Courier New"/>
                        </a:rPr>
                        <a:t>1</a:t>
                      </a:r>
                    </a:p>
                  </a:txBody>
                  <a:tcPr marL="0" marR="0" marT="0" marB="0" horzOverflow="overflow"/>
                </a:tc>
              </a:tr>
              <a:tr h="370840">
                <a:tc>
                  <a:txBody>
                    <a:bodyPr/>
                    <a:lstStyle/>
                    <a:p>
                      <a:pPr algn="l" defTabSz="914400">
                        <a:lnSpc>
                          <a:spcPct val="107000"/>
                        </a:lnSpc>
                        <a:defRPr sz="1800"/>
                      </a:pPr>
                      <a:r>
                        <a:rPr sz="2000">
                          <a:latin typeface="Courier New"/>
                          <a:ea typeface="Courier New"/>
                          <a:cs typeface="Courier New"/>
                          <a:sym typeface="Courier New"/>
                        </a:rPr>
                        <a:t>302000</a:t>
                      </a:r>
                    </a:p>
                  </a:txBody>
                  <a:tcPr marL="0" marR="0" marT="0" marB="0" horzOverflow="overflow"/>
                </a:tc>
              </a:tr>
              <a:tr h="370840">
                <a:tc>
                  <a:txBody>
                    <a:bodyPr/>
                    <a:lstStyle/>
                    <a:p>
                      <a:pPr algn="l" defTabSz="914400">
                        <a:lnSpc>
                          <a:spcPct val="107000"/>
                        </a:lnSpc>
                        <a:defRPr sz="1800"/>
                      </a:pPr>
                      <a:r>
                        <a:rPr sz="2000">
                          <a:latin typeface="Courier New"/>
                          <a:ea typeface="Courier New"/>
                          <a:cs typeface="Courier New"/>
                          <a:sym typeface="Courier New"/>
                        </a:rPr>
                        <a:t>7.20</a:t>
                      </a:r>
                    </a:p>
                  </a:txBody>
                  <a:tcPr marL="0" marR="0" marT="0" marB="0" horzOverflow="overflow"/>
                </a:tc>
              </a:tr>
              <a:tr h="370840">
                <a:tc>
                  <a:txBody>
                    <a:bodyPr/>
                    <a:lstStyle/>
                    <a:p>
                      <a:pPr algn="l" defTabSz="914400">
                        <a:lnSpc>
                          <a:spcPct val="107000"/>
                        </a:lnSpc>
                        <a:defRPr sz="1800"/>
                      </a:pPr>
                      <a:r>
                        <a:rPr sz="2000">
                          <a:latin typeface="Courier New"/>
                          <a:ea typeface="Courier New"/>
                          <a:cs typeface="Courier New"/>
                          <a:sym typeface="Courier New"/>
                        </a:rPr>
                        <a:t>0</a:t>
                      </a:r>
                    </a:p>
                  </a:txBody>
                  <a:tcPr marL="0" marR="0" marT="0" marB="0" horzOverflow="overflow"/>
                </a:tc>
              </a:tr>
            </a:tbl>
          </a:graphicData>
        </a:graphic>
      </p:graphicFrame>
    </p:spTree>
  </p:cSld>
  <p:clrMapOvr>
    <a:masterClrMapping/>
  </p:clrMapOvr>
  <p:transition spd="med"/>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 name="Body"/>
          <p:cNvSpPr txBox="1">
            <a:spLocks noGrp="1"/>
          </p:cNvSpPr>
          <p:nvPr>
            <p:ph type="body" idx="1"/>
          </p:nvPr>
        </p:nvSpPr>
        <p:spPr>
          <a:xfrm>
            <a:off x="1097280" y="345988"/>
            <a:ext cx="10058401" cy="5523107"/>
          </a:xfrm>
          <a:prstGeom prst="rect">
            <a:avLst/>
          </a:prstGeom>
          <a:blipFill>
            <a:blip r:embed="rId2"/>
            <a:stretch>
              <a:fillRect/>
            </a:stretch>
          </a:blipFill>
        </p:spPr>
        <p:txBody>
          <a:bodyPr/>
          <a:lstStyle/>
          <a:p>
            <a:r>
              <a:t> </a:t>
            </a:r>
          </a:p>
        </p:txBody>
      </p:sp>
      <p:sp>
        <p:nvSpPr>
          <p:cNvPr id="734"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164</a:t>
            </a:fld>
            <a:endParaRPr/>
          </a:p>
        </p:txBody>
      </p:sp>
    </p:spTree>
  </p:cSld>
  <p:clrMapOvr>
    <a:masterClrMapping/>
  </p:clrMapOvr>
  <p:transition spd="med"/>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Body"/>
          <p:cNvSpPr txBox="1">
            <a:spLocks noGrp="1"/>
          </p:cNvSpPr>
          <p:nvPr>
            <p:ph type="body" idx="1"/>
          </p:nvPr>
        </p:nvSpPr>
        <p:spPr>
          <a:xfrm>
            <a:off x="1097280" y="494269"/>
            <a:ext cx="10058401" cy="5374826"/>
          </a:xfrm>
          <a:prstGeom prst="rect">
            <a:avLst/>
          </a:prstGeom>
          <a:blipFill>
            <a:blip r:embed="rId2"/>
            <a:stretch>
              <a:fillRect/>
            </a:stretch>
          </a:blipFill>
        </p:spPr>
        <p:txBody>
          <a:bodyPr/>
          <a:lstStyle/>
          <a:p>
            <a:r>
              <a:t> </a:t>
            </a:r>
          </a:p>
        </p:txBody>
      </p:sp>
      <p:sp>
        <p:nvSpPr>
          <p:cNvPr id="73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165</a:t>
            </a:fld>
            <a:endParaRPr/>
          </a:p>
        </p:txBody>
      </p:sp>
    </p:spTree>
  </p:cSld>
  <p:clrMapOvr>
    <a:masterClrMapping/>
  </p:clrMapOvr>
  <p:transition spd="med"/>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Body"/>
          <p:cNvSpPr txBox="1">
            <a:spLocks noGrp="1"/>
          </p:cNvSpPr>
          <p:nvPr>
            <p:ph type="body" idx="1"/>
          </p:nvPr>
        </p:nvSpPr>
        <p:spPr>
          <a:xfrm>
            <a:off x="1097280" y="329513"/>
            <a:ext cx="10058401" cy="5539582"/>
          </a:xfrm>
          <a:prstGeom prst="rect">
            <a:avLst/>
          </a:prstGeom>
          <a:blipFill>
            <a:blip r:embed="rId2"/>
            <a:stretch>
              <a:fillRect/>
            </a:stretch>
          </a:blipFill>
        </p:spPr>
        <p:txBody>
          <a:bodyPr/>
          <a:lstStyle/>
          <a:p>
            <a:r>
              <a:t> </a:t>
            </a:r>
          </a:p>
        </p:txBody>
      </p:sp>
      <p:sp>
        <p:nvSpPr>
          <p:cNvPr id="740"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166</a:t>
            </a:fld>
            <a:endParaRPr/>
          </a:p>
        </p:txBody>
      </p:sp>
    </p:spTree>
  </p:cSld>
  <p:clrMapOvr>
    <a:masterClrMapping/>
  </p:clrMapOvr>
  <p:transition spd="med"/>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 name="Body"/>
          <p:cNvSpPr txBox="1">
            <a:spLocks noGrp="1"/>
          </p:cNvSpPr>
          <p:nvPr>
            <p:ph type="body" idx="1"/>
          </p:nvPr>
        </p:nvSpPr>
        <p:spPr>
          <a:xfrm>
            <a:off x="1097280" y="296562"/>
            <a:ext cx="10058401" cy="5572532"/>
          </a:xfrm>
          <a:prstGeom prst="rect">
            <a:avLst/>
          </a:prstGeom>
          <a:blipFill>
            <a:blip r:embed="rId2"/>
            <a:stretch>
              <a:fillRect/>
            </a:stretch>
          </a:blipFill>
        </p:spPr>
        <p:txBody>
          <a:bodyPr/>
          <a:lstStyle/>
          <a:p>
            <a:r>
              <a:t> </a:t>
            </a:r>
          </a:p>
        </p:txBody>
      </p:sp>
      <p:sp>
        <p:nvSpPr>
          <p:cNvPr id="743"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167</a:t>
            </a:fld>
            <a:endParaRPr/>
          </a:p>
        </p:txBody>
      </p:sp>
      <p:graphicFrame>
        <p:nvGraphicFramePr>
          <p:cNvPr id="744" name="Table"/>
          <p:cNvGraphicFramePr/>
          <p:nvPr/>
        </p:nvGraphicFramePr>
        <p:xfrm>
          <a:off x="7068063" y="579623"/>
          <a:ext cx="1359246" cy="1854201"/>
        </p:xfrm>
        <a:graphic>
          <a:graphicData uri="http://schemas.openxmlformats.org/drawingml/2006/table">
            <a:tbl>
              <a:tblPr>
                <a:tableStyleId>{4C3C2611-4C71-4FC5-86AE-919BDF0F9419}</a:tableStyleId>
              </a:tblPr>
              <a:tblGrid>
                <a:gridCol w="1359245"/>
              </a:tblGrid>
              <a:tr h="370840">
                <a:tc>
                  <a:txBody>
                    <a:bodyPr/>
                    <a:lstStyle/>
                    <a:p>
                      <a:pPr algn="l" defTabSz="914400">
                        <a:lnSpc>
                          <a:spcPct val="107000"/>
                        </a:lnSpc>
                        <a:defRPr sz="1800"/>
                      </a:pPr>
                      <a:r>
                        <a:rPr sz="2000">
                          <a:latin typeface="Courier New"/>
                          <a:ea typeface="Courier New"/>
                          <a:cs typeface="Courier New"/>
                          <a:sym typeface="Courier New"/>
                        </a:rPr>
                        <a:t>C7</a:t>
                      </a:r>
                    </a:p>
                  </a:txBody>
                  <a:tcPr marL="0" marR="0" marT="0" marB="0" horzOverflow="overflow"/>
                </a:tc>
              </a:tr>
              <a:tr h="370840">
                <a:tc>
                  <a:txBody>
                    <a:bodyPr/>
                    <a:lstStyle/>
                    <a:p>
                      <a:pPr algn="l" defTabSz="914400">
                        <a:lnSpc>
                          <a:spcPct val="107000"/>
                        </a:lnSpc>
                        <a:defRPr sz="1800"/>
                      </a:pPr>
                      <a:r>
                        <a:rPr sz="2000">
                          <a:latin typeface="Courier New"/>
                          <a:ea typeface="Courier New"/>
                          <a:cs typeface="Courier New"/>
                          <a:sym typeface="Courier New"/>
                        </a:rPr>
                        <a:t>1</a:t>
                      </a:r>
                    </a:p>
                  </a:txBody>
                  <a:tcPr marL="0" marR="0" marT="0" marB="0" horzOverflow="overflow"/>
                </a:tc>
              </a:tr>
              <a:tr h="370840">
                <a:tc>
                  <a:txBody>
                    <a:bodyPr/>
                    <a:lstStyle/>
                    <a:p>
                      <a:pPr algn="l" defTabSz="914400">
                        <a:lnSpc>
                          <a:spcPct val="107000"/>
                        </a:lnSpc>
                        <a:defRPr sz="1800"/>
                      </a:pPr>
                      <a:r>
                        <a:rPr sz="2000">
                          <a:latin typeface="Courier New"/>
                          <a:ea typeface="Courier New"/>
                          <a:cs typeface="Courier New"/>
                          <a:sym typeface="Courier New"/>
                        </a:rPr>
                        <a:t>282000</a:t>
                      </a:r>
                    </a:p>
                  </a:txBody>
                  <a:tcPr marL="0" marR="0" marT="0" marB="0" horzOverflow="overflow"/>
                </a:tc>
              </a:tr>
              <a:tr h="370840">
                <a:tc>
                  <a:txBody>
                    <a:bodyPr/>
                    <a:lstStyle/>
                    <a:p>
                      <a:pPr algn="l" defTabSz="914400">
                        <a:lnSpc>
                          <a:spcPct val="107000"/>
                        </a:lnSpc>
                        <a:defRPr sz="1800"/>
                      </a:pPr>
                      <a:r>
                        <a:rPr sz="2000">
                          <a:latin typeface="Courier New"/>
                          <a:ea typeface="Courier New"/>
                          <a:cs typeface="Courier New"/>
                          <a:sym typeface="Courier New"/>
                        </a:rPr>
                        <a:t>7.10</a:t>
                      </a:r>
                    </a:p>
                  </a:txBody>
                  <a:tcPr marL="0" marR="0" marT="0" marB="0" horzOverflow="overflow"/>
                </a:tc>
              </a:tr>
              <a:tr h="370840">
                <a:tc>
                  <a:txBody>
                    <a:bodyPr/>
                    <a:lstStyle/>
                    <a:p>
                      <a:pPr algn="l" defTabSz="914400">
                        <a:lnSpc>
                          <a:spcPct val="107000"/>
                        </a:lnSpc>
                        <a:defRPr sz="1800"/>
                      </a:pPr>
                      <a:r>
                        <a:rPr sz="2000">
                          <a:latin typeface="Courier New"/>
                          <a:ea typeface="Courier New"/>
                          <a:cs typeface="Courier New"/>
                          <a:sym typeface="Courier New"/>
                        </a:rPr>
                        <a:t>0</a:t>
                      </a:r>
                    </a:p>
                  </a:txBody>
                  <a:tcPr marL="0" marR="0" marT="0" marB="0" horzOverflow="overflow"/>
                </a:tc>
              </a:tr>
            </a:tbl>
          </a:graphicData>
        </a:graphic>
      </p:graphicFrame>
    </p:spTree>
  </p:cSld>
  <p:clrMapOvr>
    <a:masterClrMapping/>
  </p:clrMapOvr>
  <p:transition spd="med"/>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 name="Body"/>
          <p:cNvSpPr txBox="1">
            <a:spLocks noGrp="1"/>
          </p:cNvSpPr>
          <p:nvPr>
            <p:ph type="body" idx="1"/>
          </p:nvPr>
        </p:nvSpPr>
        <p:spPr>
          <a:xfrm>
            <a:off x="1097280" y="988540"/>
            <a:ext cx="10058401" cy="4880555"/>
          </a:xfrm>
          <a:prstGeom prst="rect">
            <a:avLst/>
          </a:prstGeom>
          <a:blipFill>
            <a:blip r:embed="rId2"/>
            <a:stretch>
              <a:fillRect/>
            </a:stretch>
          </a:blipFill>
        </p:spPr>
        <p:txBody>
          <a:bodyPr/>
          <a:lstStyle/>
          <a:p>
            <a:r>
              <a:t> </a:t>
            </a:r>
          </a:p>
        </p:txBody>
      </p:sp>
      <p:sp>
        <p:nvSpPr>
          <p:cNvPr id="747" name="Slide Number"/>
          <p:cNvSpPr txBox="1">
            <a:spLocks noGrp="1"/>
          </p:cNvSpPr>
          <p:nvPr>
            <p:ph type="sldNum" sz="quarter" idx="2"/>
          </p:nvPr>
        </p:nvSpPr>
        <p:spPr>
          <a:xfrm>
            <a:off x="10908540" y="6526778"/>
            <a:ext cx="303943"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168</a:t>
            </a:fld>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17</a:t>
            </a:fld>
            <a:endParaRPr/>
          </a:p>
        </p:txBody>
      </p:sp>
      <p:sp>
        <p:nvSpPr>
          <p:cNvPr id="188" name="Example:"/>
          <p:cNvSpPr txBox="1">
            <a:spLocks noGrp="1"/>
          </p:cNvSpPr>
          <p:nvPr>
            <p:ph type="title" idx="4294967295"/>
          </p:nvPr>
        </p:nvSpPr>
        <p:spPr>
          <a:xfrm>
            <a:off x="2133600" y="287338"/>
            <a:ext cx="10058400" cy="520700"/>
          </a:xfrm>
          <a:prstGeom prst="rect">
            <a:avLst/>
          </a:prstGeom>
        </p:spPr>
        <p:txBody>
          <a:bodyPr/>
          <a:lstStyle>
            <a:lvl1pPr>
              <a:defRPr sz="2600" b="1" spc="-100">
                <a:solidFill>
                  <a:srgbClr val="1F5FA0"/>
                </a:solidFill>
                <a:latin typeface="Times New Roman"/>
                <a:ea typeface="Times New Roman"/>
                <a:cs typeface="Times New Roman"/>
                <a:sym typeface="Times New Roman"/>
              </a:defRPr>
            </a:lvl1pPr>
          </a:lstStyle>
          <a:p>
            <a:r>
              <a:t>Example:</a:t>
            </a:r>
          </a:p>
        </p:txBody>
      </p:sp>
      <p:sp>
        <p:nvSpPr>
          <p:cNvPr id="189" name="Body"/>
          <p:cNvSpPr txBox="1">
            <a:spLocks noGrp="1"/>
          </p:cNvSpPr>
          <p:nvPr>
            <p:ph type="body" idx="4294967295"/>
          </p:nvPr>
        </p:nvSpPr>
        <p:spPr>
          <a:xfrm>
            <a:off x="2133600" y="930275"/>
            <a:ext cx="10058400" cy="4938713"/>
          </a:xfrm>
          <a:prstGeom prst="rect">
            <a:avLst/>
          </a:prstGeom>
          <a:blipFill>
            <a:blip r:embed="rId2"/>
            <a:stretch>
              <a:fillRect/>
            </a:stretch>
          </a:blipFill>
        </p:spPr>
        <p:txBody>
          <a:bodyPr/>
          <a:lstStyle/>
          <a:p>
            <a:r>
              <a:t> </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18</a:t>
            </a:fld>
            <a:endParaRPr/>
          </a:p>
        </p:txBody>
      </p:sp>
      <p:sp>
        <p:nvSpPr>
          <p:cNvPr id="192" name="Body"/>
          <p:cNvSpPr txBox="1">
            <a:spLocks noGrp="1"/>
          </p:cNvSpPr>
          <p:nvPr>
            <p:ph type="body" idx="4294967295"/>
          </p:nvPr>
        </p:nvSpPr>
        <p:spPr>
          <a:xfrm>
            <a:off x="2133600" y="238125"/>
            <a:ext cx="10058400" cy="5630863"/>
          </a:xfrm>
          <a:prstGeom prst="rect">
            <a:avLst/>
          </a:prstGeom>
          <a:blipFill>
            <a:blip r:embed="rId2"/>
            <a:stretch>
              <a:fillRect/>
            </a:stretch>
          </a:blipFill>
        </p:spPr>
        <p:txBody>
          <a:bodyPr/>
          <a:lstStyle/>
          <a:p>
            <a:r>
              <a:t> </a:t>
            </a:r>
          </a:p>
        </p:txBody>
      </p:sp>
      <p:pic>
        <p:nvPicPr>
          <p:cNvPr id="193" name="image5.tif" descr="image5.tif"/>
          <p:cNvPicPr>
            <a:picLocks noChangeAspect="1"/>
          </p:cNvPicPr>
          <p:nvPr/>
        </p:nvPicPr>
        <p:blipFill>
          <a:blip r:embed="rId3">
            <a:extLst/>
          </a:blip>
          <a:stretch>
            <a:fillRect/>
          </a:stretch>
        </p:blipFill>
        <p:spPr>
          <a:xfrm>
            <a:off x="1894702" y="3229231"/>
            <a:ext cx="7595287" cy="3188045"/>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19</a:t>
            </a:fld>
            <a:endParaRPr/>
          </a:p>
        </p:txBody>
      </p:sp>
      <p:sp>
        <p:nvSpPr>
          <p:cNvPr id="196" name="Meaning of Regression Parameters"/>
          <p:cNvSpPr txBox="1">
            <a:spLocks noGrp="1"/>
          </p:cNvSpPr>
          <p:nvPr>
            <p:ph type="title" idx="4294967295"/>
          </p:nvPr>
        </p:nvSpPr>
        <p:spPr>
          <a:xfrm>
            <a:off x="2133600" y="287338"/>
            <a:ext cx="10058400" cy="619125"/>
          </a:xfrm>
          <a:prstGeom prst="rect">
            <a:avLst/>
          </a:prstGeom>
        </p:spPr>
        <p:txBody>
          <a:bodyPr/>
          <a:lstStyle>
            <a:lvl1pPr>
              <a:defRPr sz="2800" spc="-100">
                <a:solidFill>
                  <a:srgbClr val="1F5FA0"/>
                </a:solidFill>
              </a:defRPr>
            </a:lvl1pPr>
          </a:lstStyle>
          <a:p>
            <a:r>
              <a:t>Meaning of Regression Parameters</a:t>
            </a:r>
          </a:p>
        </p:txBody>
      </p:sp>
      <p:sp>
        <p:nvSpPr>
          <p:cNvPr id="197" name="Body"/>
          <p:cNvSpPr txBox="1">
            <a:spLocks noGrp="1"/>
          </p:cNvSpPr>
          <p:nvPr>
            <p:ph type="body" idx="4294967295"/>
          </p:nvPr>
        </p:nvSpPr>
        <p:spPr>
          <a:xfrm>
            <a:off x="2133600" y="1071563"/>
            <a:ext cx="10058400" cy="4797425"/>
          </a:xfrm>
          <a:prstGeom prst="rect">
            <a:avLst/>
          </a:prstGeom>
          <a:blipFill>
            <a:blip r:embed="rId2"/>
            <a:stretch>
              <a:fillRect/>
            </a:stretch>
          </a:blipFill>
        </p:spPr>
        <p:txBody>
          <a:bodyPr/>
          <a:lstStyle/>
          <a:p>
            <a: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Title"/>
          <p:cNvSpPr txBox="1">
            <a:spLocks noGrp="1"/>
          </p:cNvSpPr>
          <p:nvPr>
            <p:ph type="title"/>
          </p:nvPr>
        </p:nvSpPr>
        <p:spPr>
          <a:prstGeom prst="rect">
            <a:avLst/>
          </a:prstGeom>
        </p:spPr>
        <p:txBody>
          <a:bodyPr/>
          <a:lstStyle/>
          <a:p>
            <a:endParaRPr/>
          </a:p>
        </p:txBody>
      </p:sp>
      <p:sp>
        <p:nvSpPr>
          <p:cNvPr id="134" name="Outline Stat 332 Regression Analysis"/>
          <p:cNvSpPr txBox="1">
            <a:spLocks noGrp="1"/>
          </p:cNvSpPr>
          <p:nvPr>
            <p:ph type="body" idx="1"/>
          </p:nvPr>
        </p:nvSpPr>
        <p:spPr>
          <a:xfrm>
            <a:off x="1097280" y="1845734"/>
            <a:ext cx="10058401" cy="4023360"/>
          </a:xfrm>
          <a:prstGeom prst="rect">
            <a:avLst/>
          </a:prstGeom>
        </p:spPr>
        <p:txBody>
          <a:bodyPr/>
          <a:lstStyle/>
          <a:p>
            <a:pPr algn="ctr">
              <a:defRPr sz="4600">
                <a:solidFill>
                  <a:srgbClr val="072C62"/>
                </a:solidFill>
                <a:latin typeface="Times New Roman"/>
                <a:ea typeface="Times New Roman"/>
                <a:cs typeface="Times New Roman"/>
                <a:sym typeface="Times New Roman"/>
              </a:defRPr>
            </a:pPr>
            <a:endParaRPr/>
          </a:p>
          <a:p>
            <a:pPr algn="ctr">
              <a:defRPr sz="4600">
                <a:solidFill>
                  <a:srgbClr val="072C62"/>
                </a:solidFill>
                <a:latin typeface="Times New Roman"/>
                <a:ea typeface="Times New Roman"/>
                <a:cs typeface="Times New Roman"/>
                <a:sym typeface="Times New Roman"/>
              </a:defRPr>
            </a:pPr>
            <a:r>
              <a:t>Outline Stat 332</a:t>
            </a:r>
            <a:br/>
            <a:r>
              <a:t>Regression Analysis</a:t>
            </a:r>
          </a:p>
        </p:txBody>
      </p:sp>
      <p:sp>
        <p:nvSpPr>
          <p:cNvPr id="135" name="Slide Number"/>
          <p:cNvSpPr txBox="1">
            <a:spLocks noGrp="1"/>
          </p:cNvSpPr>
          <p:nvPr>
            <p:ph type="sldNum" sz="quarter" idx="2"/>
          </p:nvPr>
        </p:nvSpPr>
        <p:spPr>
          <a:xfrm>
            <a:off x="11041741" y="6526778"/>
            <a:ext cx="1707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a:t>
            </a:fld>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20</a:t>
            </a:fld>
            <a:endParaRPr/>
          </a:p>
        </p:txBody>
      </p:sp>
      <p:sp>
        <p:nvSpPr>
          <p:cNvPr id="200" name="Body"/>
          <p:cNvSpPr txBox="1">
            <a:spLocks noGrp="1"/>
          </p:cNvSpPr>
          <p:nvPr>
            <p:ph type="body" idx="4294967295"/>
          </p:nvPr>
        </p:nvSpPr>
        <p:spPr>
          <a:xfrm>
            <a:off x="2133600" y="428625"/>
            <a:ext cx="10058400" cy="5440363"/>
          </a:xfrm>
          <a:prstGeom prst="rect">
            <a:avLst/>
          </a:prstGeom>
          <a:blipFill>
            <a:blip r:embed="rId2"/>
            <a:stretch>
              <a:fillRect/>
            </a:stretch>
          </a:blipFill>
        </p:spPr>
        <p:txBody>
          <a:bodyPr/>
          <a:lstStyle/>
          <a:p>
            <a:r>
              <a:t> </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21</a:t>
            </a:fld>
            <a:endParaRPr/>
          </a:p>
        </p:txBody>
      </p:sp>
      <p:pic>
        <p:nvPicPr>
          <p:cNvPr id="204" name="image6.tif" descr="image6.tif"/>
          <p:cNvPicPr>
            <a:picLocks noChangeAspect="1"/>
          </p:cNvPicPr>
          <p:nvPr/>
        </p:nvPicPr>
        <p:blipFill>
          <a:blip r:embed="rId2">
            <a:extLst/>
          </a:blip>
          <a:stretch>
            <a:fillRect/>
          </a:stretch>
        </p:blipFill>
        <p:spPr>
          <a:xfrm>
            <a:off x="2001796" y="799070"/>
            <a:ext cx="7158681" cy="4151870"/>
          </a:xfrm>
          <a:prstGeom prst="rect">
            <a:avLst/>
          </a:prstGeom>
          <a:ln w="12700">
            <a:miter lim="400000"/>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Estimation of Regression Function  Method of least -Squares"/>
          <p:cNvSpPr txBox="1">
            <a:spLocks noGrp="1"/>
          </p:cNvSpPr>
          <p:nvPr>
            <p:ph type="title"/>
          </p:nvPr>
        </p:nvSpPr>
        <p:spPr>
          <a:xfrm>
            <a:off x="1097280" y="286603"/>
            <a:ext cx="10058401" cy="1245636"/>
          </a:xfrm>
          <a:prstGeom prst="rect">
            <a:avLst/>
          </a:prstGeom>
        </p:spPr>
        <p:txBody>
          <a:bodyPr/>
          <a:lstStyle/>
          <a:p>
            <a:pPr defTabSz="905255">
              <a:defRPr sz="2772" spc="-99">
                <a:solidFill>
                  <a:srgbClr val="1F5FA0"/>
                </a:solidFill>
              </a:defRPr>
            </a:pPr>
            <a:r>
              <a:t>Estimation of Regression Function</a:t>
            </a:r>
            <a:br/>
            <a:r>
              <a:t/>
            </a:r>
            <a:br/>
            <a:r>
              <a:t>Method of least -Squares</a:t>
            </a:r>
          </a:p>
        </p:txBody>
      </p:sp>
      <p:sp>
        <p:nvSpPr>
          <p:cNvPr id="208"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209"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22</a:t>
            </a:fld>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Body"/>
          <p:cNvSpPr txBox="1">
            <a:spLocks noGrp="1"/>
          </p:cNvSpPr>
          <p:nvPr>
            <p:ph type="body" idx="1"/>
          </p:nvPr>
        </p:nvSpPr>
        <p:spPr>
          <a:xfrm>
            <a:off x="1097280" y="238896"/>
            <a:ext cx="10058401" cy="5630199"/>
          </a:xfrm>
          <a:prstGeom prst="rect">
            <a:avLst/>
          </a:prstGeom>
          <a:blipFill>
            <a:blip r:embed="rId2"/>
            <a:stretch>
              <a:fillRect/>
            </a:stretch>
          </a:blipFill>
        </p:spPr>
        <p:txBody>
          <a:bodyPr/>
          <a:lstStyle/>
          <a:p>
            <a:r>
              <a:t> </a:t>
            </a:r>
          </a:p>
        </p:txBody>
      </p:sp>
      <p:sp>
        <p:nvSpPr>
          <p:cNvPr id="212"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23</a:t>
            </a:fld>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24</a:t>
            </a:fld>
            <a:endParaRPr/>
          </a:p>
        </p:txBody>
      </p:sp>
      <p:sp>
        <p:nvSpPr>
          <p:cNvPr id="214" name="Body"/>
          <p:cNvSpPr txBox="1">
            <a:spLocks noGrp="1"/>
          </p:cNvSpPr>
          <p:nvPr>
            <p:ph type="body" idx="4294967295"/>
          </p:nvPr>
        </p:nvSpPr>
        <p:spPr>
          <a:xfrm>
            <a:off x="2133600" y="395288"/>
            <a:ext cx="10058400" cy="5473700"/>
          </a:xfrm>
          <a:prstGeom prst="rect">
            <a:avLst/>
          </a:prstGeom>
          <a:blipFill>
            <a:blip r:embed="rId2"/>
            <a:stretch>
              <a:fillRect/>
            </a:stretch>
          </a:blipFill>
        </p:spPr>
        <p:txBody>
          <a:bodyPr/>
          <a:lstStyle/>
          <a:p>
            <a:r>
              <a:t> </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25</a:t>
            </a:fld>
            <a:endParaRPr/>
          </a:p>
        </p:txBody>
      </p:sp>
      <p:sp>
        <p:nvSpPr>
          <p:cNvPr id="217" name="Body"/>
          <p:cNvSpPr txBox="1">
            <a:spLocks noGrp="1"/>
          </p:cNvSpPr>
          <p:nvPr>
            <p:ph type="body" idx="4294967295"/>
          </p:nvPr>
        </p:nvSpPr>
        <p:spPr>
          <a:xfrm>
            <a:off x="2133600" y="560388"/>
            <a:ext cx="10058400" cy="5308600"/>
          </a:xfrm>
          <a:prstGeom prst="rect">
            <a:avLst/>
          </a:prstGeom>
          <a:blipFill>
            <a:blip r:embed="rId2"/>
            <a:stretch>
              <a:fillRect/>
            </a:stretch>
          </a:blipFill>
        </p:spPr>
        <p:txBody>
          <a:bodyPr/>
          <a:lstStyle/>
          <a:p>
            <a:r>
              <a:t> </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26</a:t>
            </a:fld>
            <a:endParaRPr/>
          </a:p>
        </p:txBody>
      </p:sp>
      <p:sp>
        <p:nvSpPr>
          <p:cNvPr id="220" name="Simple Linear Regression Model"/>
          <p:cNvSpPr txBox="1">
            <a:spLocks noGrp="1"/>
          </p:cNvSpPr>
          <p:nvPr>
            <p:ph type="title" idx="4294967295"/>
          </p:nvPr>
        </p:nvSpPr>
        <p:spPr>
          <a:xfrm>
            <a:off x="2133600" y="179388"/>
            <a:ext cx="10058400" cy="760412"/>
          </a:xfrm>
          <a:prstGeom prst="rect">
            <a:avLst/>
          </a:prstGeom>
        </p:spPr>
        <p:txBody>
          <a:bodyPr/>
          <a:lstStyle>
            <a:lvl1pPr>
              <a:defRPr sz="3200" spc="-100">
                <a:solidFill>
                  <a:srgbClr val="1F5FA0"/>
                </a:solidFill>
                <a:latin typeface="Times New Roman"/>
                <a:ea typeface="Times New Roman"/>
                <a:cs typeface="Times New Roman"/>
                <a:sym typeface="Times New Roman"/>
              </a:defRPr>
            </a:lvl1pPr>
          </a:lstStyle>
          <a:p>
            <a:r>
              <a:t>Simple Linear Regression Model</a:t>
            </a:r>
          </a:p>
        </p:txBody>
      </p:sp>
      <p:sp>
        <p:nvSpPr>
          <p:cNvPr id="221" name="Body"/>
          <p:cNvSpPr txBox="1">
            <a:spLocks noGrp="1"/>
          </p:cNvSpPr>
          <p:nvPr>
            <p:ph type="body" idx="4294967295"/>
          </p:nvPr>
        </p:nvSpPr>
        <p:spPr>
          <a:xfrm>
            <a:off x="2133600" y="1058863"/>
            <a:ext cx="10058400" cy="5281612"/>
          </a:xfrm>
          <a:prstGeom prst="rect">
            <a:avLst/>
          </a:prstGeom>
          <a:blipFill>
            <a:blip r:embed="rId2"/>
            <a:stretch>
              <a:fillRect/>
            </a:stretch>
          </a:blipFill>
        </p:spPr>
        <p:txBody>
          <a:bodyPr/>
          <a:lstStyle/>
          <a:p>
            <a:r>
              <a:t> </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27</a:t>
            </a:fld>
            <a:endParaRPr/>
          </a:p>
        </p:txBody>
      </p:sp>
      <p:sp>
        <p:nvSpPr>
          <p:cNvPr id="224" name="Example “Page 19”"/>
          <p:cNvSpPr txBox="1">
            <a:spLocks noGrp="1"/>
          </p:cNvSpPr>
          <p:nvPr>
            <p:ph type="title" idx="4294967295"/>
          </p:nvPr>
        </p:nvSpPr>
        <p:spPr>
          <a:xfrm>
            <a:off x="2133600" y="287338"/>
            <a:ext cx="10058400" cy="495300"/>
          </a:xfrm>
          <a:prstGeom prst="rect">
            <a:avLst/>
          </a:prstGeom>
        </p:spPr>
        <p:txBody>
          <a:bodyPr/>
          <a:lstStyle>
            <a:lvl1pPr defTabSz="905255">
              <a:defRPr sz="2970" spc="-99">
                <a:solidFill>
                  <a:srgbClr val="0E58C4"/>
                </a:solidFill>
                <a:latin typeface="Times New Roman"/>
                <a:ea typeface="Times New Roman"/>
                <a:cs typeface="Times New Roman"/>
                <a:sym typeface="Times New Roman"/>
              </a:defRPr>
            </a:lvl1pPr>
          </a:lstStyle>
          <a:p>
            <a:r>
              <a:t>Example “Page 19”</a:t>
            </a:r>
          </a:p>
        </p:txBody>
      </p:sp>
      <p:sp>
        <p:nvSpPr>
          <p:cNvPr id="225" name="The Toluca Company manufactures refrigeration equipment as well as many replacement parts…the relationship between lot size and labor hours required to produce the lot…"/>
          <p:cNvSpPr txBox="1">
            <a:spLocks noGrp="1"/>
          </p:cNvSpPr>
          <p:nvPr>
            <p:ph type="body" idx="4294967295"/>
          </p:nvPr>
        </p:nvSpPr>
        <p:spPr>
          <a:xfrm>
            <a:off x="2133600" y="1004888"/>
            <a:ext cx="10058400" cy="4864100"/>
          </a:xfrm>
          <a:prstGeom prst="rect">
            <a:avLst/>
          </a:prstGeom>
        </p:spPr>
        <p:txBody>
          <a:bodyPr/>
          <a:lstStyle/>
          <a:p>
            <a:pPr algn="just">
              <a:defRPr sz="2800"/>
            </a:pPr>
            <a:r>
              <a:t>The Toluca Company manufactures refrigeration equipment as well as many replacement parts…the relationship between </a:t>
            </a:r>
            <a:r>
              <a:rPr b="1"/>
              <a:t>lot size </a:t>
            </a:r>
            <a:r>
              <a:t>and </a:t>
            </a:r>
            <a:r>
              <a:rPr b="1"/>
              <a:t>labor hours required </a:t>
            </a:r>
            <a:r>
              <a:t>to produce the lot…</a:t>
            </a:r>
          </a:p>
        </p:txBody>
      </p:sp>
      <p:graphicFrame>
        <p:nvGraphicFramePr>
          <p:cNvPr id="227" name="Table"/>
          <p:cNvGraphicFramePr/>
          <p:nvPr/>
        </p:nvGraphicFramePr>
        <p:xfrm>
          <a:off x="1875481" y="2597892"/>
          <a:ext cx="8127999" cy="3192780"/>
        </p:xfrm>
        <a:graphic>
          <a:graphicData uri="http://schemas.openxmlformats.org/drawingml/2006/table">
            <a:tbl>
              <a:tblPr>
                <a:tableStyleId>{4C3C2611-4C71-4FC5-86AE-919BDF0F9419}</a:tableStyleId>
              </a:tblPr>
              <a:tblGrid>
                <a:gridCol w="2709333"/>
                <a:gridCol w="2709333"/>
                <a:gridCol w="2709333"/>
              </a:tblGrid>
              <a:tr h="436244">
                <a:tc>
                  <a:txBody>
                    <a:bodyPr/>
                    <a:lstStyle/>
                    <a:p>
                      <a:pPr algn="ctr" defTabSz="914400">
                        <a:defRPr sz="1800"/>
                      </a:pPr>
                      <a:r>
                        <a:rPr sz="2800" b="1">
                          <a:latin typeface="Courier New"/>
                          <a:ea typeface="Courier New"/>
                          <a:cs typeface="Courier New"/>
                          <a:sym typeface="Courier New"/>
                        </a:rPr>
                        <a:t>input</a:t>
                      </a:r>
                    </a:p>
                  </a:txBody>
                  <a:tcPr marL="9525" marR="9525" marT="9525" marB="9525" anchor="ctr" horzOverflow="overflow"/>
                </a:tc>
                <a:tc>
                  <a:txBody>
                    <a:bodyPr/>
                    <a:lstStyle/>
                    <a:p>
                      <a:pPr algn="ctr" defTabSz="914400">
                        <a:defRPr sz="1800"/>
                      </a:pPr>
                      <a:r>
                        <a:rPr sz="2800" b="1"/>
                        <a:t>X “Lot Size”</a:t>
                      </a:r>
                    </a:p>
                  </a:txBody>
                  <a:tcPr marL="9525" marR="9525" marT="9525" marB="9525" anchor="b" horzOverflow="overflow"/>
                </a:tc>
                <a:tc>
                  <a:txBody>
                    <a:bodyPr/>
                    <a:lstStyle/>
                    <a:p>
                      <a:pPr algn="ctr" defTabSz="914400">
                        <a:defRPr sz="1800"/>
                      </a:pPr>
                      <a:r>
                        <a:rPr sz="2800" b="1"/>
                        <a:t>Y “Work Hours”</a:t>
                      </a:r>
                    </a:p>
                  </a:txBody>
                  <a:tcPr marL="9525" marR="9525" marT="9525" marB="9525" anchor="b" horzOverflow="overflow"/>
                </a:tc>
              </a:tr>
              <a:tr h="436244">
                <a:tc>
                  <a:txBody>
                    <a:bodyPr/>
                    <a:lstStyle/>
                    <a:p>
                      <a:pPr algn="ctr" defTabSz="914400">
                        <a:defRPr sz="1800"/>
                      </a:pPr>
                      <a:r>
                        <a:rPr sz="2800" b="1">
                          <a:latin typeface="Courier New"/>
                          <a:ea typeface="Courier New"/>
                          <a:cs typeface="Courier New"/>
                          <a:sym typeface="Courier New"/>
                        </a:rPr>
                        <a:t>1</a:t>
                      </a:r>
                    </a:p>
                  </a:txBody>
                  <a:tcPr marL="9525" marR="9525" marT="9525" marB="9525" anchor="ctr" horzOverflow="overflow"/>
                </a:tc>
                <a:tc>
                  <a:txBody>
                    <a:bodyPr/>
                    <a:lstStyle/>
                    <a:p>
                      <a:pPr algn="ctr" defTabSz="914400">
                        <a:defRPr sz="1800"/>
                      </a:pPr>
                      <a:r>
                        <a:rPr sz="2800" b="1"/>
                        <a:t>80</a:t>
                      </a:r>
                    </a:p>
                  </a:txBody>
                  <a:tcPr marL="9525" marR="9525" marT="9525" marB="9525" anchor="b" horzOverflow="overflow"/>
                </a:tc>
                <a:tc>
                  <a:txBody>
                    <a:bodyPr/>
                    <a:lstStyle/>
                    <a:p>
                      <a:pPr algn="ctr" defTabSz="914400">
                        <a:defRPr sz="1800"/>
                      </a:pPr>
                      <a:r>
                        <a:rPr sz="2800" b="1"/>
                        <a:t>399</a:t>
                      </a:r>
                    </a:p>
                  </a:txBody>
                  <a:tcPr marL="9525" marR="9525" marT="9525" marB="9525" anchor="b" horzOverflow="overflow"/>
                </a:tc>
              </a:tr>
              <a:tr h="436244">
                <a:tc>
                  <a:txBody>
                    <a:bodyPr/>
                    <a:lstStyle/>
                    <a:p>
                      <a:pPr algn="ctr" defTabSz="914400">
                        <a:defRPr sz="1800"/>
                      </a:pPr>
                      <a:r>
                        <a:rPr sz="2800" b="1">
                          <a:latin typeface="Courier New"/>
                          <a:ea typeface="Courier New"/>
                          <a:cs typeface="Courier New"/>
                          <a:sym typeface="Courier New"/>
                        </a:rPr>
                        <a:t>2</a:t>
                      </a:r>
                    </a:p>
                  </a:txBody>
                  <a:tcPr marL="9525" marR="9525" marT="9525" marB="9525" anchor="ctr" horzOverflow="overflow"/>
                </a:tc>
                <a:tc>
                  <a:txBody>
                    <a:bodyPr/>
                    <a:lstStyle/>
                    <a:p>
                      <a:pPr algn="ctr" defTabSz="914400">
                        <a:defRPr sz="1800"/>
                      </a:pPr>
                      <a:r>
                        <a:rPr sz="2800" b="1"/>
                        <a:t>30</a:t>
                      </a:r>
                    </a:p>
                  </a:txBody>
                  <a:tcPr marL="9525" marR="9525" marT="9525" marB="9525" anchor="b" horzOverflow="overflow"/>
                </a:tc>
                <a:tc>
                  <a:txBody>
                    <a:bodyPr/>
                    <a:lstStyle/>
                    <a:p>
                      <a:pPr algn="ctr" defTabSz="914400">
                        <a:defRPr sz="1800"/>
                      </a:pPr>
                      <a:r>
                        <a:rPr sz="2800" b="1"/>
                        <a:t>121</a:t>
                      </a:r>
                    </a:p>
                  </a:txBody>
                  <a:tcPr marL="9525" marR="9525" marT="9525" marB="9525" anchor="b" horzOverflow="overflow"/>
                </a:tc>
              </a:tr>
              <a:tr h="436244">
                <a:tc>
                  <a:txBody>
                    <a:bodyPr/>
                    <a:lstStyle/>
                    <a:p>
                      <a:pPr algn="ctr" defTabSz="914400">
                        <a:defRPr sz="1800"/>
                      </a:pPr>
                      <a:r>
                        <a:rPr sz="2800" b="1">
                          <a:latin typeface="Courier New"/>
                          <a:ea typeface="Courier New"/>
                          <a:cs typeface="Courier New"/>
                          <a:sym typeface="Courier New"/>
                        </a:rPr>
                        <a:t>3</a:t>
                      </a:r>
                    </a:p>
                  </a:txBody>
                  <a:tcPr marL="9525" marR="9525" marT="9525" marB="9525" anchor="ctr" horzOverflow="overflow"/>
                </a:tc>
                <a:tc>
                  <a:txBody>
                    <a:bodyPr/>
                    <a:lstStyle/>
                    <a:p>
                      <a:pPr algn="ctr" defTabSz="914400">
                        <a:defRPr sz="1800"/>
                      </a:pPr>
                      <a:r>
                        <a:rPr sz="2800" b="1"/>
                        <a:t>50</a:t>
                      </a:r>
                    </a:p>
                  </a:txBody>
                  <a:tcPr marL="9525" marR="9525" marT="9525" marB="9525" anchor="b" horzOverflow="overflow"/>
                </a:tc>
                <a:tc>
                  <a:txBody>
                    <a:bodyPr/>
                    <a:lstStyle/>
                    <a:p>
                      <a:pPr algn="ctr" defTabSz="914400">
                        <a:defRPr sz="1800"/>
                      </a:pPr>
                      <a:r>
                        <a:rPr sz="2800" b="1"/>
                        <a:t>221</a:t>
                      </a:r>
                    </a:p>
                  </a:txBody>
                  <a:tcPr marL="9525" marR="9525" marT="9525" marB="9525" anchor="b" horzOverflow="overflow"/>
                </a:tc>
              </a:tr>
              <a:tr h="518160">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r>
              <a:tr h="436244">
                <a:tc>
                  <a:txBody>
                    <a:bodyPr/>
                    <a:lstStyle/>
                    <a:p>
                      <a:pPr algn="ctr" defTabSz="914400">
                        <a:defRPr sz="1800"/>
                      </a:pPr>
                      <a:r>
                        <a:rPr sz="2800" b="1">
                          <a:latin typeface="Courier New"/>
                          <a:ea typeface="Courier New"/>
                          <a:cs typeface="Courier New"/>
                          <a:sym typeface="Courier New"/>
                        </a:rPr>
                        <a:t>24</a:t>
                      </a:r>
                    </a:p>
                  </a:txBody>
                  <a:tcPr marL="9525" marR="9525" marT="9525" marB="9525" anchor="ctr" horzOverflow="overflow"/>
                </a:tc>
                <a:tc>
                  <a:txBody>
                    <a:bodyPr/>
                    <a:lstStyle/>
                    <a:p>
                      <a:pPr algn="ctr" defTabSz="914400">
                        <a:defRPr sz="1800"/>
                      </a:pPr>
                      <a:r>
                        <a:rPr sz="2800" b="1"/>
                        <a:t>80</a:t>
                      </a:r>
                    </a:p>
                  </a:txBody>
                  <a:tcPr marL="9525" marR="9525" marT="9525" marB="9525" anchor="b" horzOverflow="overflow"/>
                </a:tc>
                <a:tc>
                  <a:txBody>
                    <a:bodyPr/>
                    <a:lstStyle/>
                    <a:p>
                      <a:pPr algn="ctr" defTabSz="914400">
                        <a:defRPr sz="1800"/>
                      </a:pPr>
                      <a:r>
                        <a:rPr sz="2800" b="1"/>
                        <a:t>342</a:t>
                      </a:r>
                    </a:p>
                  </a:txBody>
                  <a:tcPr marL="9525" marR="9525" marT="9525" marB="9525" anchor="b" horzOverflow="overflow"/>
                </a:tc>
              </a:tr>
              <a:tr h="436244">
                <a:tc>
                  <a:txBody>
                    <a:bodyPr/>
                    <a:lstStyle/>
                    <a:p>
                      <a:pPr algn="ctr" defTabSz="914400">
                        <a:defRPr sz="1800"/>
                      </a:pPr>
                      <a:r>
                        <a:rPr sz="2800" b="1">
                          <a:latin typeface="Courier New"/>
                          <a:ea typeface="Courier New"/>
                          <a:cs typeface="Courier New"/>
                          <a:sym typeface="Courier New"/>
                        </a:rPr>
                        <a:t>25</a:t>
                      </a:r>
                    </a:p>
                  </a:txBody>
                  <a:tcPr marL="9525" marR="9525" marT="9525" marB="9525" anchor="ctr" horzOverflow="overflow"/>
                </a:tc>
                <a:tc>
                  <a:txBody>
                    <a:bodyPr/>
                    <a:lstStyle/>
                    <a:p>
                      <a:pPr algn="ctr" defTabSz="914400">
                        <a:defRPr sz="1800"/>
                      </a:pPr>
                      <a:r>
                        <a:rPr sz="2800" b="1"/>
                        <a:t>70</a:t>
                      </a:r>
                    </a:p>
                  </a:txBody>
                  <a:tcPr marL="9525" marR="9525" marT="9525" marB="9525" anchor="b" horzOverflow="overflow"/>
                </a:tc>
                <a:tc>
                  <a:txBody>
                    <a:bodyPr/>
                    <a:lstStyle/>
                    <a:p>
                      <a:pPr algn="ctr" defTabSz="914400">
                        <a:defRPr sz="1800"/>
                      </a:pPr>
                      <a:r>
                        <a:rPr sz="2800" b="1"/>
                        <a:t>323</a:t>
                      </a:r>
                    </a:p>
                  </a:txBody>
                  <a:tcPr marL="9525" marR="9525" marT="9525" marB="9525" anchor="b" horzOverflow="overflow"/>
                </a:tc>
              </a:tr>
            </a:tbl>
          </a:graphicData>
        </a:graphic>
      </p:graphicFrame>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28</a:t>
            </a:fld>
            <a:endParaRPr/>
          </a:p>
        </p:txBody>
      </p:sp>
      <p:sp>
        <p:nvSpPr>
          <p:cNvPr id="229" name="Body"/>
          <p:cNvSpPr txBox="1">
            <a:spLocks noGrp="1"/>
          </p:cNvSpPr>
          <p:nvPr>
            <p:ph type="body" idx="4294967295"/>
          </p:nvPr>
        </p:nvSpPr>
        <p:spPr>
          <a:xfrm>
            <a:off x="2133600" y="222250"/>
            <a:ext cx="10058400" cy="5646738"/>
          </a:xfrm>
          <a:prstGeom prst="rect">
            <a:avLst/>
          </a:prstGeom>
          <a:blipFill>
            <a:blip r:embed="rId2"/>
            <a:stretch>
              <a:fillRect/>
            </a:stretch>
          </a:blipFill>
        </p:spPr>
        <p:txBody>
          <a:bodyPr/>
          <a:lstStyle/>
          <a:p>
            <a:r>
              <a:t> </a:t>
            </a:r>
          </a:p>
        </p:txBody>
      </p:sp>
      <p:graphicFrame>
        <p:nvGraphicFramePr>
          <p:cNvPr id="231" name="Table"/>
          <p:cNvGraphicFramePr/>
          <p:nvPr/>
        </p:nvGraphicFramePr>
        <p:xfrm>
          <a:off x="1097280" y="3116876"/>
          <a:ext cx="8128000" cy="3163570"/>
        </p:xfrm>
        <a:graphic>
          <a:graphicData uri="http://schemas.openxmlformats.org/drawingml/2006/table">
            <a:tbl>
              <a:tblPr>
                <a:tableStyleId>{4C3C2611-4C71-4FC5-86AE-919BDF0F9419}</a:tableStyleId>
              </a:tblPr>
              <a:tblGrid>
                <a:gridCol w="678249"/>
                <a:gridCol w="1046205"/>
                <a:gridCol w="1062681"/>
                <a:gridCol w="832022"/>
                <a:gridCol w="897924"/>
                <a:gridCol w="1578919"/>
                <a:gridCol w="1016000"/>
                <a:gridCol w="1016000"/>
              </a:tblGrid>
              <a:tr h="558165">
                <a:tc>
                  <a:txBody>
                    <a:bodyPr/>
                    <a:lstStyle/>
                    <a:p>
                      <a:pPr algn="ctr" defTabSz="914400">
                        <a:defRPr sz="1800">
                          <a:latin typeface="Times New Roman"/>
                          <a:ea typeface="Times New Roman"/>
                          <a:cs typeface="Times New Roman"/>
                          <a:sym typeface="Times New Roman"/>
                        </a:defRPr>
                      </a:pPr>
                      <a:r>
                        <a:t>Input</a:t>
                      </a:r>
                    </a:p>
                    <a:p>
                      <a:pPr algn="ctr" defTabSz="914400">
                        <a:defRPr sz="1800">
                          <a:latin typeface="Times New Roman"/>
                          <a:ea typeface="Times New Roman"/>
                          <a:cs typeface="Times New Roman"/>
                          <a:sym typeface="Times New Roman"/>
                        </a:defRPr>
                      </a:pPr>
                      <a:r>
                        <a:t>i</a:t>
                      </a:r>
                    </a:p>
                  </a:txBody>
                  <a:tcPr marL="9525" marR="9525" marT="9525" marB="9525" anchor="ctr" horzOverflow="overflow"/>
                </a:tc>
                <a:tc>
                  <a:txBody>
                    <a:bodyPr/>
                    <a:lstStyle/>
                    <a:p>
                      <a:pPr algn="l" defTabSz="914400">
                        <a:defRPr sz="1800"/>
                      </a:pPr>
                      <a:endParaRPr/>
                    </a:p>
                  </a:txBody>
                  <a:tcPr marL="9525" marR="9525" marT="9525" marB="9525" anchor="b" horzOverflow="overflow">
                    <a:blipFill rotWithShape="1">
                      <a:blip r:embed="rId3"/>
                      <a:srcRect/>
                      <a:stretch>
                        <a:fillRect/>
                      </a:stretch>
                    </a:blipFill>
                  </a:tcPr>
                </a:tc>
                <a:tc>
                  <a:txBody>
                    <a:bodyPr/>
                    <a:lstStyle/>
                    <a:p>
                      <a:pPr algn="l" defTabSz="914400">
                        <a:defRPr sz="1800"/>
                      </a:pPr>
                      <a:endParaRPr/>
                    </a:p>
                  </a:txBody>
                  <a:tcPr marL="9525" marR="9525" marT="9525" marB="9525" anchor="b"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r>
              <a:tr h="370840">
                <a:tc>
                  <a:txBody>
                    <a:bodyPr/>
                    <a:lstStyle/>
                    <a:p>
                      <a:pPr algn="ctr" defTabSz="914400">
                        <a:defRPr sz="1800"/>
                      </a:pPr>
                      <a:r>
                        <a:rPr>
                          <a:latin typeface="Times New Roman"/>
                          <a:ea typeface="Times New Roman"/>
                          <a:cs typeface="Times New Roman"/>
                          <a:sym typeface="Times New Roman"/>
                        </a:rPr>
                        <a:t>1</a:t>
                      </a:r>
                    </a:p>
                  </a:txBody>
                  <a:tcPr marL="9525" marR="9525" marT="9525" marB="9525" anchor="ctr" horzOverflow="overflow"/>
                </a:tc>
                <a:tc>
                  <a:txBody>
                    <a:bodyPr/>
                    <a:lstStyle/>
                    <a:p>
                      <a:pPr algn="ctr" defTabSz="914400">
                        <a:defRPr sz="1800"/>
                      </a:pPr>
                      <a:r>
                        <a:rPr>
                          <a:latin typeface="Times New Roman"/>
                          <a:ea typeface="Times New Roman"/>
                          <a:cs typeface="Times New Roman"/>
                          <a:sym typeface="Times New Roman"/>
                        </a:rPr>
                        <a:t>80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399</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86.72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867.2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100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7520.358</a:t>
                      </a:r>
                    </a:p>
                  </a:txBody>
                  <a:tcPr marL="9525" marR="9525" marT="9525" marB="9525" anchor="b" horzOverflow="overflow"/>
                </a:tc>
              </a:tr>
              <a:tr h="370840">
                <a:tc>
                  <a:txBody>
                    <a:bodyPr/>
                    <a:lstStyle/>
                    <a:p>
                      <a:pPr algn="ctr" defTabSz="914400">
                        <a:defRPr sz="1800"/>
                      </a:pPr>
                      <a:r>
                        <a:rPr>
                          <a:latin typeface="Times New Roman"/>
                          <a:ea typeface="Times New Roman"/>
                          <a:cs typeface="Times New Roman"/>
                          <a:sym typeface="Times New Roman"/>
                        </a:rPr>
                        <a:t>2</a:t>
                      </a:r>
                    </a:p>
                  </a:txBody>
                  <a:tcPr marL="9525" marR="9525" marT="9525" marB="9525" anchor="ctr" horzOverflow="overflow"/>
                </a:tc>
                <a:tc>
                  <a:txBody>
                    <a:bodyPr/>
                    <a:lstStyle/>
                    <a:p>
                      <a:pPr algn="ctr" defTabSz="914400">
                        <a:defRPr sz="1800"/>
                      </a:pPr>
                      <a:r>
                        <a:rPr>
                          <a:latin typeface="Times New Roman"/>
                          <a:ea typeface="Times New Roman"/>
                          <a:cs typeface="Times New Roman"/>
                          <a:sym typeface="Times New Roman"/>
                        </a:rPr>
                        <a:t>30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121</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-40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-191.28</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7651.2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1600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36588.04</a:t>
                      </a:r>
                    </a:p>
                  </a:txBody>
                  <a:tcPr marL="9525" marR="9525" marT="9525" marB="9525" anchor="b" horzOverflow="overflow"/>
                </a:tc>
              </a:tr>
              <a:tr h="370840">
                <a:tc>
                  <a:txBody>
                    <a:bodyPr/>
                    <a:lstStyle/>
                    <a:p>
                      <a:pPr algn="ctr" defTabSz="914400">
                        <a:defRPr sz="1800"/>
                      </a:pPr>
                      <a:r>
                        <a:rPr>
                          <a:latin typeface="Times New Roman"/>
                          <a:ea typeface="Times New Roman"/>
                          <a:cs typeface="Times New Roman"/>
                          <a:sym typeface="Times New Roman"/>
                        </a:rPr>
                        <a:t>3</a:t>
                      </a:r>
                    </a:p>
                  </a:txBody>
                  <a:tcPr marL="9525" marR="9525" marT="9525" marB="9525" anchor="ctr" horzOverflow="overflow"/>
                </a:tc>
                <a:tc>
                  <a:txBody>
                    <a:bodyPr/>
                    <a:lstStyle/>
                    <a:p>
                      <a:pPr algn="ctr" defTabSz="914400">
                        <a:defRPr sz="1800"/>
                      </a:pPr>
                      <a:r>
                        <a:rPr>
                          <a:latin typeface="Times New Roman"/>
                          <a:ea typeface="Times New Roman"/>
                          <a:cs typeface="Times New Roman"/>
                          <a:sym typeface="Times New Roman"/>
                        </a:rPr>
                        <a:t>50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221</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-20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-91.28</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1825.6</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400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8332.038</a:t>
                      </a:r>
                    </a:p>
                  </a:txBody>
                  <a:tcPr marL="9525" marR="9525" marT="9525" marB="9525" anchor="b" horzOverflow="overflow"/>
                </a:tc>
              </a:tr>
              <a:tr h="370840">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r>
              <a:tr h="370840">
                <a:tc>
                  <a:txBody>
                    <a:bodyPr/>
                    <a:lstStyle/>
                    <a:p>
                      <a:pPr algn="ctr" defTabSz="914400">
                        <a:defRPr sz="1800"/>
                      </a:pPr>
                      <a:r>
                        <a:rPr>
                          <a:latin typeface="Times New Roman"/>
                          <a:ea typeface="Times New Roman"/>
                          <a:cs typeface="Times New Roman"/>
                          <a:sym typeface="Times New Roman"/>
                        </a:rPr>
                        <a:t>24</a:t>
                      </a:r>
                    </a:p>
                  </a:txBody>
                  <a:tcPr marL="9525" marR="9525" marT="9525" marB="9525" anchor="ctr" horzOverflow="overflow"/>
                </a:tc>
                <a:tc>
                  <a:txBody>
                    <a:bodyPr/>
                    <a:lstStyle/>
                    <a:p>
                      <a:pPr algn="ctr" defTabSz="914400">
                        <a:defRPr sz="1800"/>
                      </a:pPr>
                      <a:r>
                        <a:rPr>
                          <a:latin typeface="Times New Roman"/>
                          <a:ea typeface="Times New Roman"/>
                          <a:cs typeface="Times New Roman"/>
                          <a:sym typeface="Times New Roman"/>
                        </a:rPr>
                        <a:t>80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342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29.72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297.2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100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883.2784</a:t>
                      </a:r>
                    </a:p>
                  </a:txBody>
                  <a:tcPr marL="9525" marR="9525" marT="9525" marB="9525" anchor="b" horzOverflow="overflow"/>
                </a:tc>
              </a:tr>
              <a:tr h="370840">
                <a:tc>
                  <a:txBody>
                    <a:bodyPr/>
                    <a:lstStyle/>
                    <a:p>
                      <a:pPr algn="ctr" defTabSz="914400">
                        <a:defRPr sz="1800"/>
                      </a:pPr>
                      <a:r>
                        <a:rPr>
                          <a:latin typeface="Times New Roman"/>
                          <a:ea typeface="Times New Roman"/>
                          <a:cs typeface="Times New Roman"/>
                          <a:sym typeface="Times New Roman"/>
                        </a:rPr>
                        <a:t>25</a:t>
                      </a:r>
                    </a:p>
                  </a:txBody>
                  <a:tcPr marL="9525" marR="9525" marT="9525" marB="9525" anchor="ctr" horzOverflow="overflow"/>
                </a:tc>
                <a:tc>
                  <a:txBody>
                    <a:bodyPr/>
                    <a:lstStyle/>
                    <a:p>
                      <a:pPr algn="ctr" defTabSz="914400">
                        <a:defRPr sz="1800"/>
                      </a:pPr>
                      <a:r>
                        <a:rPr>
                          <a:latin typeface="Times New Roman"/>
                          <a:ea typeface="Times New Roman"/>
                          <a:cs typeface="Times New Roman"/>
                          <a:sym typeface="Times New Roman"/>
                        </a:rPr>
                        <a:t>70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323</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10.72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114.9184</a:t>
                      </a:r>
                    </a:p>
                  </a:txBody>
                  <a:tcPr marL="9525" marR="9525" marT="9525" marB="9525" anchor="b" horzOverflow="overflow"/>
                </a:tc>
              </a:tr>
              <a:tr h="370840">
                <a:tc>
                  <a:txBody>
                    <a:bodyPr/>
                    <a:lstStyle/>
                    <a:p>
                      <a:pPr algn="ctr" defTabSz="914400">
                        <a:defRPr sz="1800"/>
                      </a:pPr>
                      <a:r>
                        <a:rPr>
                          <a:latin typeface="Times New Roman"/>
                          <a:ea typeface="Times New Roman"/>
                          <a:cs typeface="Times New Roman"/>
                          <a:sym typeface="Times New Roman"/>
                        </a:rPr>
                        <a:t>Total</a:t>
                      </a:r>
                    </a:p>
                  </a:txBody>
                  <a:tcPr marL="45720" marR="45720" horzOverflow="overflow"/>
                </a:tc>
                <a:tc>
                  <a:txBody>
                    <a:bodyPr/>
                    <a:lstStyle/>
                    <a:p>
                      <a:pPr algn="ctr" defTabSz="914400">
                        <a:defRPr sz="1800"/>
                      </a:pPr>
                      <a:r>
                        <a:rPr>
                          <a:latin typeface="Times New Roman"/>
                          <a:ea typeface="Times New Roman"/>
                          <a:cs typeface="Times New Roman"/>
                          <a:sym typeface="Times New Roman"/>
                        </a:rPr>
                        <a:t>1750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7807</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70690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19800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307203</a:t>
                      </a:r>
                    </a:p>
                  </a:txBody>
                  <a:tcPr marL="9525" marR="9525" marT="9525" marB="9525" anchor="b" horzOverflow="overflow"/>
                </a:tc>
              </a:tr>
            </a:tbl>
          </a:graphicData>
        </a:graphic>
      </p:graphicFrame>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29</a:t>
            </a:fld>
            <a:endParaRPr/>
          </a:p>
        </p:txBody>
      </p:sp>
      <p:sp>
        <p:nvSpPr>
          <p:cNvPr id="233" name="Body"/>
          <p:cNvSpPr txBox="1">
            <a:spLocks noGrp="1"/>
          </p:cNvSpPr>
          <p:nvPr>
            <p:ph type="body" idx="4294967295"/>
          </p:nvPr>
        </p:nvSpPr>
        <p:spPr>
          <a:xfrm>
            <a:off x="2133600" y="635000"/>
            <a:ext cx="10058400" cy="5233988"/>
          </a:xfrm>
          <a:prstGeom prst="rect">
            <a:avLst/>
          </a:prstGeom>
          <a:blipFill>
            <a:blip r:embed="rId2"/>
            <a:stretch>
              <a:fillRect/>
            </a:stretch>
          </a:blipFill>
        </p:spPr>
        <p:txBody>
          <a:bodyPr/>
          <a:lstStyle/>
          <a:p>
            <a:r>
              <a:t> </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a:t>
            </a:fld>
            <a:endParaRPr/>
          </a:p>
        </p:txBody>
      </p:sp>
      <p:sp>
        <p:nvSpPr>
          <p:cNvPr id="137" name="Instructor: Yusra A. Tashkandy…"/>
          <p:cNvSpPr txBox="1">
            <a:spLocks noGrp="1"/>
          </p:cNvSpPr>
          <p:nvPr>
            <p:ph type="body" idx="4294967295"/>
          </p:nvPr>
        </p:nvSpPr>
        <p:spPr>
          <a:xfrm>
            <a:off x="2133600" y="273050"/>
            <a:ext cx="10058400" cy="5726113"/>
          </a:xfrm>
          <a:prstGeom prst="rect">
            <a:avLst/>
          </a:prstGeom>
        </p:spPr>
        <p:txBody>
          <a:bodyPr/>
          <a:lstStyle/>
          <a:p>
            <a:pPr>
              <a:defRPr sz="2200">
                <a:solidFill>
                  <a:srgbClr val="0E58C4"/>
                </a:solidFill>
              </a:defRPr>
            </a:pPr>
            <a:r>
              <a:t>Instructor: </a:t>
            </a:r>
            <a:r>
              <a:rPr>
                <a:solidFill>
                  <a:srgbClr val="404040"/>
                </a:solidFill>
              </a:rPr>
              <a:t>Yusra A. Tashkandy</a:t>
            </a:r>
          </a:p>
          <a:p>
            <a:pPr>
              <a:defRPr sz="2200">
                <a:solidFill>
                  <a:srgbClr val="0E58C4"/>
                </a:solidFill>
              </a:defRPr>
            </a:pPr>
            <a:r>
              <a:t>Office: </a:t>
            </a:r>
            <a:r>
              <a:rPr>
                <a:solidFill>
                  <a:srgbClr val="404040"/>
                </a:solidFill>
              </a:rPr>
              <a:t>3</a:t>
            </a:r>
            <a:r>
              <a:rPr baseline="30000">
                <a:solidFill>
                  <a:srgbClr val="404040"/>
                </a:solidFill>
              </a:rPr>
              <a:t>rd</a:t>
            </a:r>
            <a:r>
              <a:rPr>
                <a:solidFill>
                  <a:srgbClr val="404040"/>
                </a:solidFill>
              </a:rPr>
              <a:t> f-66 Building #5, </a:t>
            </a:r>
          </a:p>
          <a:p>
            <a:pPr>
              <a:defRPr sz="2200">
                <a:solidFill>
                  <a:srgbClr val="0E58C4"/>
                </a:solidFill>
              </a:defRPr>
            </a:pPr>
            <a:r>
              <a:t>E-mail:</a:t>
            </a:r>
            <a:r>
              <a:rPr>
                <a:solidFill>
                  <a:srgbClr val="404040"/>
                </a:solidFill>
              </a:rPr>
              <a:t> </a:t>
            </a:r>
            <a:r>
              <a:rPr u="sng">
                <a:solidFill>
                  <a:srgbClr val="9454C3"/>
                </a:solidFill>
                <a:uFill>
                  <a:solidFill>
                    <a:srgbClr val="9454C3"/>
                  </a:solidFill>
                </a:uFill>
                <a:hlinkClick r:id="rId2"/>
              </a:rPr>
              <a:t>ytashkandi@ksu.edu.sa</a:t>
            </a:r>
          </a:p>
          <a:p>
            <a:pPr>
              <a:defRPr sz="2200">
                <a:solidFill>
                  <a:srgbClr val="0E58C4"/>
                </a:solidFill>
              </a:defRPr>
            </a:pPr>
            <a:r>
              <a:t>Recommended Books:</a:t>
            </a:r>
          </a:p>
          <a:p>
            <a:pPr>
              <a:defRPr sz="2200"/>
            </a:pPr>
            <a:r>
              <a:t>Applied Linear Regression Models, John Neter, William Wasserman, Michael Kutner.</a:t>
            </a:r>
          </a:p>
          <a:p>
            <a:pPr rtl="1">
              <a:defRPr sz="2200"/>
            </a:pPr>
            <a:r>
              <a:t>نماذج إحصائية خطية تطبيقية ( الجزء الأول)</a:t>
            </a:r>
          </a:p>
          <a:p>
            <a:pPr rtl="1">
              <a:defRPr sz="2200"/>
            </a:pPr>
            <a:r>
              <a:t>المؤلف: نيتر واخرون.ترجمة: د. انيس كنجو – د. عبد الحميد الزيد – د. الحسيني عبد البر</a:t>
            </a:r>
          </a:p>
          <a:p>
            <a:pPr>
              <a:defRPr sz="2200">
                <a:solidFill>
                  <a:srgbClr val="0E58C4"/>
                </a:solidFill>
              </a:defRPr>
            </a:pPr>
            <a:endParaRPr/>
          </a:p>
          <a:p>
            <a:pPr>
              <a:defRPr sz="2200">
                <a:solidFill>
                  <a:srgbClr val="0E58C4"/>
                </a:solidFill>
              </a:defRPr>
            </a:pPr>
            <a:r>
              <a:t>Course Scope Contents:</a:t>
            </a:r>
          </a:p>
          <a:p>
            <a:pPr>
              <a:defRPr sz="2200"/>
            </a:pPr>
            <a:r>
              <a:t>Simple linear regression model - Multiple linear regression - Analysis of residuals and predictions. - Stepwise regression - Some nonlinear regression models and data transformations - Student will use statistical computer packages such as SAS, SPSS, Minitab</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30</a:t>
            </a:fld>
            <a:endParaRPr/>
          </a:p>
        </p:txBody>
      </p:sp>
      <p:graphicFrame>
        <p:nvGraphicFramePr>
          <p:cNvPr id="237" name="Table"/>
          <p:cNvGraphicFramePr/>
          <p:nvPr/>
        </p:nvGraphicFramePr>
        <p:xfrm>
          <a:off x="924284" y="1088382"/>
          <a:ext cx="10058400" cy="3243326"/>
        </p:xfrm>
        <a:graphic>
          <a:graphicData uri="http://schemas.openxmlformats.org/drawingml/2006/table">
            <a:tbl>
              <a:tblPr>
                <a:tableStyleId>{4C3C2611-4C71-4FC5-86AE-919BDF0F9419}</a:tableStyleId>
              </a:tblPr>
              <a:tblGrid>
                <a:gridCol w="1676400"/>
                <a:gridCol w="1676400"/>
                <a:gridCol w="1676400"/>
                <a:gridCol w="1971632"/>
                <a:gridCol w="1381168"/>
                <a:gridCol w="1676400"/>
              </a:tblGrid>
              <a:tr h="647446">
                <a:tc>
                  <a:txBody>
                    <a:bodyPr/>
                    <a:lstStyle/>
                    <a:p>
                      <a:pPr algn="ctr" defTabSz="914400">
                        <a:defRPr sz="1800">
                          <a:latin typeface="Times New Roman"/>
                          <a:ea typeface="Times New Roman"/>
                          <a:cs typeface="Times New Roman"/>
                          <a:sym typeface="Times New Roman"/>
                        </a:defRPr>
                      </a:pPr>
                      <a:r>
                        <a:t>Input</a:t>
                      </a:r>
                    </a:p>
                    <a:p>
                      <a:pPr algn="ctr" defTabSz="914400">
                        <a:defRPr sz="1800">
                          <a:latin typeface="Times New Roman"/>
                          <a:ea typeface="Times New Roman"/>
                          <a:cs typeface="Times New Roman"/>
                          <a:sym typeface="Times New Roman"/>
                        </a:defRPr>
                      </a:pPr>
                      <a:r>
                        <a:t>i</a:t>
                      </a:r>
                    </a:p>
                  </a:txBody>
                  <a:tcPr marL="9525" marR="9525" marT="9525" marB="9525" anchor="ctr" horzOverflow="overflow"/>
                </a:tc>
                <a:tc>
                  <a:txBody>
                    <a:bodyPr/>
                    <a:lstStyle/>
                    <a:p>
                      <a:pPr algn="l" defTabSz="914400">
                        <a:defRPr sz="1800"/>
                      </a:pPr>
                      <a:endParaRPr/>
                    </a:p>
                  </a:txBody>
                  <a:tcPr marL="9525" marR="9525" marT="9525" marB="9525" anchor="b" horzOverflow="overflow">
                    <a:blipFill rotWithShape="1">
                      <a:blip r:embed="rId2"/>
                      <a:srcRect/>
                      <a:stretch>
                        <a:fillRect/>
                      </a:stretch>
                    </a:blipFill>
                  </a:tcPr>
                </a:tc>
                <a:tc>
                  <a:txBody>
                    <a:bodyPr/>
                    <a:lstStyle/>
                    <a:p>
                      <a:pPr algn="l" defTabSz="914400">
                        <a:defRPr sz="1800"/>
                      </a:pPr>
                      <a:endParaRPr/>
                    </a:p>
                  </a:txBody>
                  <a:tcPr marL="9525" marR="9525" marT="9525" marB="9525" anchor="b"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r>
              <a:tr h="370840">
                <a:tc>
                  <a:txBody>
                    <a:bodyPr/>
                    <a:lstStyle/>
                    <a:p>
                      <a:pPr algn="ctr" defTabSz="914400">
                        <a:defRPr sz="1800"/>
                      </a:pPr>
                      <a:r>
                        <a:rPr>
                          <a:latin typeface="Times New Roman"/>
                          <a:ea typeface="Times New Roman"/>
                          <a:cs typeface="Times New Roman"/>
                          <a:sym typeface="Times New Roman"/>
                        </a:rPr>
                        <a:t>1</a:t>
                      </a:r>
                    </a:p>
                  </a:txBody>
                  <a:tcPr marL="9525" marR="9525" marT="9525" marB="9525" anchor="ctr" horzOverflow="overflow"/>
                </a:tc>
                <a:tc>
                  <a:txBody>
                    <a:bodyPr/>
                    <a:lstStyle/>
                    <a:p>
                      <a:pPr algn="ctr" defTabSz="914400">
                        <a:defRPr sz="1800"/>
                      </a:pPr>
                      <a:r>
                        <a:rPr>
                          <a:solidFill>
                            <a:srgbClr val="FF0000"/>
                          </a:solidFill>
                        </a:rPr>
                        <a:t>80</a:t>
                      </a:r>
                    </a:p>
                  </a:txBody>
                  <a:tcPr marL="9525" marR="9525" marT="9525" marB="9525" anchor="b" horzOverflow="overflow"/>
                </a:tc>
                <a:tc>
                  <a:txBody>
                    <a:bodyPr/>
                    <a:lstStyle/>
                    <a:p>
                      <a:pPr algn="ctr" defTabSz="914400">
                        <a:defRPr sz="1800"/>
                      </a:pPr>
                      <a:r>
                        <a:rPr>
                          <a:solidFill>
                            <a:srgbClr val="FF0000"/>
                          </a:solidFill>
                        </a:rPr>
                        <a:t>399</a:t>
                      </a:r>
                    </a:p>
                  </a:txBody>
                  <a:tcPr marL="9525" marR="9525" marT="9525" marB="9525" anchor="b" horzOverflow="overflow"/>
                </a:tc>
                <a:tc>
                  <a:txBody>
                    <a:bodyPr/>
                    <a:lstStyle/>
                    <a:p>
                      <a:pPr algn="ctr" defTabSz="914400">
                        <a:defRPr sz="1800"/>
                      </a:pPr>
                      <a:r>
                        <a:rPr>
                          <a:solidFill>
                            <a:srgbClr val="FF0000"/>
                          </a:solidFill>
                        </a:rPr>
                        <a:t>347.982</a:t>
                      </a:r>
                    </a:p>
                  </a:txBody>
                  <a:tcPr marL="9525" marR="9525" marT="9525" marB="9525" anchor="b" horzOverflow="overflow"/>
                </a:tc>
                <a:tc>
                  <a:txBody>
                    <a:bodyPr/>
                    <a:lstStyle/>
                    <a:p>
                      <a:pPr algn="ctr" defTabSz="914400">
                        <a:defRPr sz="1800"/>
                      </a:pPr>
                      <a:r>
                        <a:rPr>
                          <a:solidFill>
                            <a:srgbClr val="FF0000"/>
                          </a:solidFill>
                          <a:latin typeface="Times New Roman"/>
                          <a:ea typeface="Times New Roman"/>
                          <a:cs typeface="Times New Roman"/>
                          <a:sym typeface="Times New Roman"/>
                        </a:rPr>
                        <a:t>51.018</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2602.836</a:t>
                      </a:r>
                    </a:p>
                  </a:txBody>
                  <a:tcPr marL="9525" marR="9525" marT="9525" marB="9525" anchor="b" horzOverflow="overflow"/>
                </a:tc>
              </a:tr>
              <a:tr h="370840">
                <a:tc>
                  <a:txBody>
                    <a:bodyPr/>
                    <a:lstStyle/>
                    <a:p>
                      <a:pPr algn="ctr" defTabSz="914400">
                        <a:defRPr sz="1800"/>
                      </a:pPr>
                      <a:r>
                        <a:rPr>
                          <a:latin typeface="Times New Roman"/>
                          <a:ea typeface="Times New Roman"/>
                          <a:cs typeface="Times New Roman"/>
                          <a:sym typeface="Times New Roman"/>
                        </a:rPr>
                        <a:t>2</a:t>
                      </a:r>
                    </a:p>
                  </a:txBody>
                  <a:tcPr marL="9525" marR="9525" marT="9525" marB="9525" anchor="ctr" horzOverflow="overflow"/>
                </a:tc>
                <a:tc>
                  <a:txBody>
                    <a:bodyPr/>
                    <a:lstStyle/>
                    <a:p>
                      <a:pPr algn="ctr" defTabSz="914400">
                        <a:defRPr sz="1800"/>
                      </a:pPr>
                      <a:r>
                        <a:rPr>
                          <a:latin typeface="Times New Roman"/>
                          <a:ea typeface="Times New Roman"/>
                          <a:cs typeface="Times New Roman"/>
                          <a:sym typeface="Times New Roman"/>
                        </a:rPr>
                        <a:t>30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121</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169.472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-48.472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2349.535</a:t>
                      </a:r>
                    </a:p>
                  </a:txBody>
                  <a:tcPr marL="9525" marR="9525" marT="9525" marB="9525" anchor="b" horzOverflow="overflow"/>
                </a:tc>
              </a:tr>
              <a:tr h="370840">
                <a:tc>
                  <a:txBody>
                    <a:bodyPr/>
                    <a:lstStyle/>
                    <a:p>
                      <a:pPr algn="ctr" defTabSz="914400">
                        <a:defRPr sz="1800"/>
                      </a:pPr>
                      <a:r>
                        <a:rPr>
                          <a:latin typeface="Times New Roman"/>
                          <a:ea typeface="Times New Roman"/>
                          <a:cs typeface="Times New Roman"/>
                          <a:sym typeface="Times New Roman"/>
                        </a:rPr>
                        <a:t>3</a:t>
                      </a:r>
                    </a:p>
                  </a:txBody>
                  <a:tcPr marL="9525" marR="9525" marT="9525" marB="9525" anchor="ctr" horzOverflow="overflow"/>
                </a:tc>
                <a:tc>
                  <a:txBody>
                    <a:bodyPr/>
                    <a:lstStyle/>
                    <a:p>
                      <a:pPr algn="ctr" defTabSz="914400">
                        <a:defRPr sz="1800"/>
                      </a:pPr>
                      <a:r>
                        <a:rPr>
                          <a:latin typeface="Times New Roman"/>
                          <a:ea typeface="Times New Roman"/>
                          <a:cs typeface="Times New Roman"/>
                          <a:sym typeface="Times New Roman"/>
                        </a:rPr>
                        <a:t>50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221</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240.876</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-19.876</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395.0554</a:t>
                      </a:r>
                    </a:p>
                  </a:txBody>
                  <a:tcPr marL="9525" marR="9525" marT="9525" marB="9525" anchor="b" horzOverflow="overflow"/>
                </a:tc>
              </a:tr>
              <a:tr h="370840">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c>
                  <a:txBody>
                    <a:bodyPr/>
                    <a:lstStyle/>
                    <a:p>
                      <a:pPr algn="l" defTabSz="914400">
                        <a:defRPr sz="1800"/>
                      </a:pPr>
                      <a:endParaRPr/>
                    </a:p>
                  </a:txBody>
                  <a:tcPr marL="45720" marR="45720" horzOverflow="overflow">
                    <a:blipFill rotWithShape="1">
                      <a:blip r:embed="rId2"/>
                      <a:srcRect/>
                      <a:stretch>
                        <a:fillRect/>
                      </a:stretch>
                    </a:blipFill>
                  </a:tcPr>
                </a:tc>
              </a:tr>
              <a:tr h="370840">
                <a:tc>
                  <a:txBody>
                    <a:bodyPr/>
                    <a:lstStyle/>
                    <a:p>
                      <a:pPr algn="ctr" defTabSz="914400">
                        <a:defRPr sz="1800"/>
                      </a:pPr>
                      <a:r>
                        <a:rPr>
                          <a:latin typeface="Times New Roman"/>
                          <a:ea typeface="Times New Roman"/>
                          <a:cs typeface="Times New Roman"/>
                          <a:sym typeface="Times New Roman"/>
                        </a:rPr>
                        <a:t>24</a:t>
                      </a:r>
                    </a:p>
                  </a:txBody>
                  <a:tcPr marL="9525" marR="9525" marT="9525" marB="9525" anchor="ctr" horzOverflow="overflow"/>
                </a:tc>
                <a:tc>
                  <a:txBody>
                    <a:bodyPr/>
                    <a:lstStyle/>
                    <a:p>
                      <a:pPr algn="ctr" defTabSz="914400">
                        <a:defRPr sz="1800"/>
                      </a:pPr>
                      <a:r>
                        <a:rPr>
                          <a:solidFill>
                            <a:srgbClr val="FF0000"/>
                          </a:solidFill>
                          <a:latin typeface="Times New Roman"/>
                          <a:ea typeface="Times New Roman"/>
                          <a:cs typeface="Times New Roman"/>
                          <a:sym typeface="Times New Roman"/>
                        </a:rPr>
                        <a:t>80</a:t>
                      </a:r>
                    </a:p>
                  </a:txBody>
                  <a:tcPr marL="9525" marR="9525" marT="9525" marB="9525" anchor="b" horzOverflow="overflow"/>
                </a:tc>
                <a:tc>
                  <a:txBody>
                    <a:bodyPr/>
                    <a:lstStyle/>
                    <a:p>
                      <a:pPr algn="ctr" defTabSz="914400">
                        <a:defRPr sz="1800"/>
                      </a:pPr>
                      <a:r>
                        <a:rPr>
                          <a:solidFill>
                            <a:srgbClr val="FF0000"/>
                          </a:solidFill>
                          <a:latin typeface="Times New Roman"/>
                          <a:ea typeface="Times New Roman"/>
                          <a:cs typeface="Times New Roman"/>
                          <a:sym typeface="Times New Roman"/>
                        </a:rPr>
                        <a:t>342</a:t>
                      </a:r>
                    </a:p>
                  </a:txBody>
                  <a:tcPr marL="9525" marR="9525" marT="9525" marB="9525" anchor="b" horzOverflow="overflow"/>
                </a:tc>
                <a:tc>
                  <a:txBody>
                    <a:bodyPr/>
                    <a:lstStyle/>
                    <a:p>
                      <a:pPr algn="ctr" defTabSz="914400">
                        <a:defRPr sz="1800"/>
                      </a:pPr>
                      <a:r>
                        <a:rPr>
                          <a:solidFill>
                            <a:srgbClr val="FF0000"/>
                          </a:solidFill>
                          <a:latin typeface="Times New Roman"/>
                          <a:ea typeface="Times New Roman"/>
                          <a:cs typeface="Times New Roman"/>
                          <a:sym typeface="Times New Roman"/>
                        </a:rPr>
                        <a:t>347.982</a:t>
                      </a:r>
                    </a:p>
                  </a:txBody>
                  <a:tcPr marL="9525" marR="9525" marT="9525" marB="9525" anchor="b" horzOverflow="overflow"/>
                </a:tc>
                <a:tc>
                  <a:txBody>
                    <a:bodyPr/>
                    <a:lstStyle/>
                    <a:p>
                      <a:pPr algn="ctr" defTabSz="914400">
                        <a:defRPr sz="1800"/>
                      </a:pPr>
                      <a:r>
                        <a:rPr>
                          <a:solidFill>
                            <a:srgbClr val="FF0000"/>
                          </a:solidFill>
                          <a:latin typeface="Times New Roman"/>
                          <a:ea typeface="Times New Roman"/>
                          <a:cs typeface="Times New Roman"/>
                          <a:sym typeface="Times New Roman"/>
                        </a:rPr>
                        <a:t>-5.982</a:t>
                      </a:r>
                    </a:p>
                  </a:txBody>
                  <a:tcPr marL="9525" marR="9525" marT="9525" marB="9525" anchor="b" horzOverflow="overflow"/>
                </a:tc>
                <a:tc>
                  <a:txBody>
                    <a:bodyPr/>
                    <a:lstStyle/>
                    <a:p>
                      <a:pPr algn="ctr" defTabSz="914400">
                        <a:defRPr sz="1800"/>
                      </a:pPr>
                      <a:r>
                        <a:rPr>
                          <a:solidFill>
                            <a:srgbClr val="FF0000"/>
                          </a:solidFill>
                          <a:latin typeface="Times New Roman"/>
                          <a:ea typeface="Times New Roman"/>
                          <a:cs typeface="Times New Roman"/>
                          <a:sym typeface="Times New Roman"/>
                        </a:rPr>
                        <a:t>35.78432</a:t>
                      </a:r>
                    </a:p>
                  </a:txBody>
                  <a:tcPr marL="9525" marR="9525" marT="9525" marB="9525" anchor="b" horzOverflow="overflow"/>
                </a:tc>
              </a:tr>
              <a:tr h="370840">
                <a:tc>
                  <a:txBody>
                    <a:bodyPr/>
                    <a:lstStyle/>
                    <a:p>
                      <a:pPr algn="ctr" defTabSz="914400">
                        <a:defRPr sz="1800"/>
                      </a:pPr>
                      <a:r>
                        <a:rPr>
                          <a:latin typeface="Times New Roman"/>
                          <a:ea typeface="Times New Roman"/>
                          <a:cs typeface="Times New Roman"/>
                          <a:sym typeface="Times New Roman"/>
                        </a:rPr>
                        <a:t>25</a:t>
                      </a:r>
                    </a:p>
                  </a:txBody>
                  <a:tcPr marL="9525" marR="9525" marT="9525" marB="9525" anchor="ctr" horzOverflow="overflow"/>
                </a:tc>
                <a:tc>
                  <a:txBody>
                    <a:bodyPr/>
                    <a:lstStyle/>
                    <a:p>
                      <a:pPr algn="ctr" defTabSz="914400">
                        <a:defRPr sz="1800"/>
                      </a:pPr>
                      <a:r>
                        <a:rPr>
                          <a:latin typeface="Times New Roman"/>
                          <a:ea typeface="Times New Roman"/>
                          <a:cs typeface="Times New Roman"/>
                          <a:sym typeface="Times New Roman"/>
                        </a:rPr>
                        <a:t>70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323</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312.28</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10.72</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114.9184</a:t>
                      </a:r>
                    </a:p>
                  </a:txBody>
                  <a:tcPr marL="9525" marR="9525" marT="9525" marB="9525" anchor="b" horzOverflow="overflow"/>
                </a:tc>
              </a:tr>
              <a:tr h="370840">
                <a:tc>
                  <a:txBody>
                    <a:bodyPr/>
                    <a:lstStyle/>
                    <a:p>
                      <a:pPr algn="ctr" defTabSz="914400">
                        <a:defRPr sz="1800"/>
                      </a:pPr>
                      <a:r>
                        <a:rPr>
                          <a:latin typeface="Times New Roman"/>
                          <a:ea typeface="Times New Roman"/>
                          <a:cs typeface="Times New Roman"/>
                          <a:sym typeface="Times New Roman"/>
                        </a:rPr>
                        <a:t>Total</a:t>
                      </a:r>
                    </a:p>
                  </a:txBody>
                  <a:tcPr marL="45720" marR="45720" horzOverflow="overflow"/>
                </a:tc>
                <a:tc>
                  <a:txBody>
                    <a:bodyPr/>
                    <a:lstStyle/>
                    <a:p>
                      <a:pPr algn="ctr" defTabSz="914400">
                        <a:defRPr sz="1800"/>
                      </a:pPr>
                      <a:r>
                        <a:rPr>
                          <a:latin typeface="Times New Roman"/>
                          <a:ea typeface="Times New Roman"/>
                          <a:cs typeface="Times New Roman"/>
                          <a:sym typeface="Times New Roman"/>
                        </a:rPr>
                        <a:t>1750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7807</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7807</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0</a:t>
                      </a:r>
                    </a:p>
                  </a:txBody>
                  <a:tcPr marL="9525" marR="9525" marT="9525" marB="9525" anchor="b" horzOverflow="overflow"/>
                </a:tc>
                <a:tc>
                  <a:txBody>
                    <a:bodyPr/>
                    <a:lstStyle/>
                    <a:p>
                      <a:pPr algn="ctr" defTabSz="914400">
                        <a:defRPr sz="1800"/>
                      </a:pPr>
                      <a:r>
                        <a:rPr>
                          <a:latin typeface="Times New Roman"/>
                          <a:ea typeface="Times New Roman"/>
                          <a:cs typeface="Times New Roman"/>
                          <a:sym typeface="Times New Roman"/>
                        </a:rPr>
                        <a:t>54825.46</a:t>
                      </a:r>
                    </a:p>
                  </a:txBody>
                  <a:tcPr marL="9525" marR="9525" marT="9525" marB="9525" anchor="b" horzOverflow="overflow"/>
                </a:tc>
              </a:tr>
            </a:tbl>
          </a:graphicData>
        </a:graphic>
      </p:graphicFrame>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31</a:t>
            </a:fld>
            <a:endParaRPr/>
          </a:p>
        </p:txBody>
      </p:sp>
      <p:sp>
        <p:nvSpPr>
          <p:cNvPr id="239" name="Body"/>
          <p:cNvSpPr txBox="1">
            <a:spLocks noGrp="1"/>
          </p:cNvSpPr>
          <p:nvPr>
            <p:ph type="body" idx="4294967295"/>
          </p:nvPr>
        </p:nvSpPr>
        <p:spPr>
          <a:xfrm>
            <a:off x="2133600" y="188913"/>
            <a:ext cx="10058400" cy="5680075"/>
          </a:xfrm>
          <a:prstGeom prst="rect">
            <a:avLst/>
          </a:prstGeom>
          <a:blipFill>
            <a:blip r:embed="rId2"/>
            <a:stretch>
              <a:fillRect/>
            </a:stretch>
          </a:blipFill>
        </p:spPr>
        <p:txBody>
          <a:bodyPr/>
          <a:lstStyle/>
          <a:p>
            <a:r>
              <a:t> </a:t>
            </a:r>
          </a:p>
        </p:txBody>
      </p:sp>
      <p:pic>
        <p:nvPicPr>
          <p:cNvPr id="241" name="image7.tif" descr="image7.tif"/>
          <p:cNvPicPr>
            <a:picLocks noChangeAspect="1"/>
          </p:cNvPicPr>
          <p:nvPr/>
        </p:nvPicPr>
        <p:blipFill>
          <a:blip r:embed="rId3">
            <a:extLst/>
          </a:blip>
          <a:stretch>
            <a:fillRect/>
          </a:stretch>
        </p:blipFill>
        <p:spPr>
          <a:xfrm>
            <a:off x="1097280" y="2850293"/>
            <a:ext cx="9142353" cy="3018802"/>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image25.png" descr="image25.png"/>
          <p:cNvPicPr>
            <a:picLocks noChangeAspect="1"/>
          </p:cNvPicPr>
          <p:nvPr/>
        </p:nvPicPr>
        <p:blipFill>
          <a:blip r:embed="rId2">
            <a:extLst/>
          </a:blip>
          <a:stretch>
            <a:fillRect/>
          </a:stretch>
        </p:blipFill>
        <p:spPr>
          <a:xfrm>
            <a:off x="570369" y="99588"/>
            <a:ext cx="10782679" cy="6758414"/>
          </a:xfrm>
          <a:prstGeom prst="rect">
            <a:avLst/>
          </a:prstGeom>
          <a:ln w="12700">
            <a:miter lim="400000"/>
          </a:ln>
        </p:spPr>
      </p:pic>
      <p:sp>
        <p:nvSpPr>
          <p:cNvPr id="244"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32</a:t>
            </a:fld>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image26.png" descr="image26.png"/>
          <p:cNvPicPr>
            <a:picLocks noChangeAspect="1"/>
          </p:cNvPicPr>
          <p:nvPr/>
        </p:nvPicPr>
        <p:blipFill>
          <a:blip r:embed="rId2">
            <a:extLst/>
          </a:blip>
          <a:stretch>
            <a:fillRect/>
          </a:stretch>
        </p:blipFill>
        <p:spPr>
          <a:xfrm>
            <a:off x="878186" y="153909"/>
            <a:ext cx="10438646" cy="6671002"/>
          </a:xfrm>
          <a:prstGeom prst="rect">
            <a:avLst/>
          </a:prstGeom>
          <a:ln w="12700">
            <a:miter lim="400000"/>
          </a:ln>
        </p:spPr>
      </p:pic>
      <p:sp>
        <p:nvSpPr>
          <p:cNvPr id="247"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33</a:t>
            </a:fld>
            <a:endParaRP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 name="image27.png" descr="image27.png"/>
          <p:cNvPicPr>
            <a:picLocks noChangeAspect="1"/>
          </p:cNvPicPr>
          <p:nvPr/>
        </p:nvPicPr>
        <p:blipFill>
          <a:blip r:embed="rId2">
            <a:extLst/>
          </a:blip>
          <a:stretch>
            <a:fillRect/>
          </a:stretch>
        </p:blipFill>
        <p:spPr>
          <a:xfrm>
            <a:off x="434564" y="72427"/>
            <a:ext cx="9850172" cy="6752482"/>
          </a:xfrm>
          <a:prstGeom prst="rect">
            <a:avLst/>
          </a:prstGeom>
          <a:ln w="12700">
            <a:miter lim="400000"/>
          </a:ln>
        </p:spPr>
      </p:pic>
      <p:sp>
        <p:nvSpPr>
          <p:cNvPr id="250"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34</a:t>
            </a:fld>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35</a:t>
            </a:fld>
            <a:endParaRPr/>
          </a:p>
        </p:txBody>
      </p:sp>
      <p:sp>
        <p:nvSpPr>
          <p:cNvPr id="252" name="Stat-&gt;Regression-&gt;Regression-&gt;Fit Regression Model…"/>
          <p:cNvSpPr txBox="1">
            <a:spLocks noGrp="1"/>
          </p:cNvSpPr>
          <p:nvPr>
            <p:ph type="body" idx="4294967295"/>
          </p:nvPr>
        </p:nvSpPr>
        <p:spPr>
          <a:xfrm>
            <a:off x="2133600" y="317500"/>
            <a:ext cx="10058400" cy="5551488"/>
          </a:xfrm>
          <a:prstGeom prst="rect">
            <a:avLst/>
          </a:prstGeom>
        </p:spPr>
        <p:txBody>
          <a:bodyPr/>
          <a:lstStyle/>
          <a:p>
            <a:r>
              <a:t>Stat-&gt;Regression-&gt;Regression-&gt;Fit Regression Model</a:t>
            </a:r>
          </a:p>
          <a:p>
            <a:r>
              <a:t>Responses: Y</a:t>
            </a:r>
          </a:p>
          <a:p>
            <a:r>
              <a:t>Continuous predictors: X</a:t>
            </a:r>
          </a:p>
          <a:p>
            <a:r>
              <a:t>Storage:  Fits</a:t>
            </a:r>
          </a:p>
          <a:p>
            <a:r>
              <a:t>                 Residuals</a:t>
            </a:r>
          </a:p>
          <a:p>
            <a:r>
              <a:t>To plot: Stat-&gt;Regression-&gt;Fitted line plot</a:t>
            </a:r>
          </a:p>
          <a:p>
            <a:r>
              <a:t>Coefficients</a:t>
            </a:r>
          </a:p>
          <a:p>
            <a:r>
              <a:t>Term       Coef  SE Coef  T-Value  P-Value   VIF</a:t>
            </a:r>
          </a:p>
          <a:p>
            <a:r>
              <a:t>Constant   62.4     26.2     2.38    0.026</a:t>
            </a:r>
          </a:p>
          <a:p>
            <a:r>
              <a:t>x         3.570    0.347    10.29    0.000  1.00</a:t>
            </a:r>
          </a:p>
          <a:p>
            <a:r>
              <a:t>Regression Equation</a:t>
            </a:r>
          </a:p>
          <a:p>
            <a:r>
              <a:t>y = 62.4 + 3.570 x</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36</a:t>
            </a:fld>
            <a:endParaRPr/>
          </a:p>
        </p:txBody>
      </p:sp>
      <p:pic>
        <p:nvPicPr>
          <p:cNvPr id="256" name="image28.pdf" descr="image28.pdf"/>
          <p:cNvPicPr>
            <a:picLocks noChangeAspect="1"/>
          </p:cNvPicPr>
          <p:nvPr/>
        </p:nvPicPr>
        <p:blipFill>
          <a:blip r:embed="rId2">
            <a:extLst/>
          </a:blip>
          <a:stretch>
            <a:fillRect/>
          </a:stretch>
        </p:blipFill>
        <p:spPr>
          <a:xfrm>
            <a:off x="2647406" y="1254034"/>
            <a:ext cx="6191794" cy="3983176"/>
          </a:xfrm>
          <a:prstGeom prst="rect">
            <a:avLst/>
          </a:prstGeom>
          <a:ln w="12700">
            <a:miter lim="400000"/>
          </a:ln>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37</a:t>
            </a:fld>
            <a:endParaRPr/>
          </a:p>
        </p:txBody>
      </p:sp>
      <p:sp>
        <p:nvSpPr>
          <p:cNvPr id="259" name="Residuals Properties of Fitted Regression line"/>
          <p:cNvSpPr txBox="1">
            <a:spLocks noGrp="1"/>
          </p:cNvSpPr>
          <p:nvPr>
            <p:ph type="title" idx="4294967295"/>
          </p:nvPr>
        </p:nvSpPr>
        <p:spPr>
          <a:xfrm>
            <a:off x="2133600" y="287338"/>
            <a:ext cx="10058400" cy="939800"/>
          </a:xfrm>
          <a:prstGeom prst="rect">
            <a:avLst/>
          </a:prstGeom>
        </p:spPr>
        <p:txBody>
          <a:bodyPr/>
          <a:lstStyle/>
          <a:p>
            <a:pPr>
              <a:defRPr sz="3000" b="1" spc="-100">
                <a:solidFill>
                  <a:srgbClr val="0070C0"/>
                </a:solidFill>
                <a:latin typeface="Times New Roman"/>
                <a:ea typeface="Times New Roman"/>
                <a:cs typeface="Times New Roman"/>
                <a:sym typeface="Times New Roman"/>
              </a:defRPr>
            </a:pPr>
            <a:r>
              <a:t>Residuals</a:t>
            </a:r>
            <a:br/>
            <a:r>
              <a:t>Properties of Fitted Regression line</a:t>
            </a:r>
          </a:p>
        </p:txBody>
      </p:sp>
      <p:sp>
        <p:nvSpPr>
          <p:cNvPr id="260" name="Body"/>
          <p:cNvSpPr txBox="1">
            <a:spLocks noGrp="1"/>
          </p:cNvSpPr>
          <p:nvPr>
            <p:ph type="body" idx="4294967295"/>
          </p:nvPr>
        </p:nvSpPr>
        <p:spPr>
          <a:xfrm>
            <a:off x="1489075" y="1428750"/>
            <a:ext cx="10702925" cy="4606925"/>
          </a:xfrm>
          <a:prstGeom prst="rect">
            <a:avLst/>
          </a:prstGeom>
          <a:blipFill>
            <a:blip r:embed="rId2"/>
            <a:stretch>
              <a:fillRect/>
            </a:stretch>
          </a:blipFill>
        </p:spPr>
        <p:txBody>
          <a:bodyPr/>
          <a:lstStyle/>
          <a:p>
            <a:r>
              <a:t> </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38</a:t>
            </a:fld>
            <a:endParaRPr/>
          </a:p>
        </p:txBody>
      </p:sp>
      <p:sp>
        <p:nvSpPr>
          <p:cNvPr id="263" name="Body"/>
          <p:cNvSpPr txBox="1">
            <a:spLocks noGrp="1"/>
          </p:cNvSpPr>
          <p:nvPr>
            <p:ph type="body" idx="4294967295"/>
          </p:nvPr>
        </p:nvSpPr>
        <p:spPr>
          <a:xfrm>
            <a:off x="0" y="287338"/>
            <a:ext cx="10058400" cy="5895975"/>
          </a:xfrm>
          <a:prstGeom prst="rect">
            <a:avLst/>
          </a:prstGeom>
          <a:blipFill>
            <a:blip r:embed="rId2"/>
            <a:stretch>
              <a:fillRect/>
            </a:stretch>
          </a:blipFill>
        </p:spPr>
        <p:txBody>
          <a:bodyPr/>
          <a:lstStyle/>
          <a:p>
            <a:r>
              <a:t> </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39</a:t>
            </a:fld>
            <a:endParaRPr/>
          </a:p>
        </p:txBody>
      </p:sp>
      <p:sp>
        <p:nvSpPr>
          <p:cNvPr id="266" name="Body"/>
          <p:cNvSpPr txBox="1">
            <a:spLocks noGrp="1"/>
          </p:cNvSpPr>
          <p:nvPr>
            <p:ph type="body" idx="4294967295"/>
          </p:nvPr>
        </p:nvSpPr>
        <p:spPr>
          <a:xfrm>
            <a:off x="2133600" y="374650"/>
            <a:ext cx="10058400" cy="5494338"/>
          </a:xfrm>
          <a:prstGeom prst="rect">
            <a:avLst/>
          </a:prstGeom>
          <a:blipFill>
            <a:blip r:embed="rId2"/>
            <a:stretch>
              <a:fillRect/>
            </a:stretch>
          </a:blipFill>
        </p:spPr>
        <p:txBody>
          <a:bodyPr/>
          <a:lstStyle/>
          <a:p>
            <a:r>
              <a:t>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a:t>
            </a:fld>
            <a:endParaRPr/>
          </a:p>
        </p:txBody>
      </p:sp>
      <p:sp>
        <p:nvSpPr>
          <p:cNvPr id="140" name="Assignments and Tests:…"/>
          <p:cNvSpPr txBox="1">
            <a:spLocks noGrp="1"/>
          </p:cNvSpPr>
          <p:nvPr>
            <p:ph type="body" idx="4294967295"/>
          </p:nvPr>
        </p:nvSpPr>
        <p:spPr>
          <a:xfrm>
            <a:off x="2133600" y="1846263"/>
            <a:ext cx="10058400" cy="4022725"/>
          </a:xfrm>
          <a:prstGeom prst="rect">
            <a:avLst/>
          </a:prstGeom>
        </p:spPr>
        <p:txBody>
          <a:bodyPr/>
          <a:lstStyle/>
          <a:p>
            <a:pPr>
              <a:defRPr>
                <a:solidFill>
                  <a:srgbClr val="0E58C4"/>
                </a:solidFill>
              </a:defRPr>
            </a:pPr>
            <a:r>
              <a:t>Assignments and Tests:</a:t>
            </a:r>
          </a:p>
          <a:p>
            <a:pPr>
              <a:defRPr>
                <a:solidFill>
                  <a:srgbClr val="0E58C4"/>
                </a:solidFill>
              </a:defRPr>
            </a:pPr>
            <a:endParaRPr/>
          </a:p>
          <a:p>
            <a:pPr>
              <a:defRPr>
                <a:solidFill>
                  <a:srgbClr val="0E58C4"/>
                </a:solidFill>
              </a:defRPr>
            </a:pPr>
            <a:endParaRPr/>
          </a:p>
          <a:p>
            <a:pPr>
              <a:defRPr>
                <a:solidFill>
                  <a:srgbClr val="0E58C4"/>
                </a:solidFill>
              </a:defRPr>
            </a:pPr>
            <a:endParaRPr/>
          </a:p>
          <a:p>
            <a:pPr>
              <a:defRPr>
                <a:solidFill>
                  <a:srgbClr val="0E58C4"/>
                </a:solidFill>
              </a:defRPr>
            </a:pPr>
            <a:endParaRPr/>
          </a:p>
          <a:p>
            <a:pPr>
              <a:defRPr>
                <a:solidFill>
                  <a:srgbClr val="0E58C4"/>
                </a:solidFill>
              </a:defRPr>
            </a:pPr>
            <a:endParaRPr/>
          </a:p>
          <a:p>
            <a:pPr>
              <a:defRPr>
                <a:solidFill>
                  <a:srgbClr val="0E58C4"/>
                </a:solidFill>
              </a:defRPr>
            </a:pPr>
            <a:r>
              <a:t> Attendance:</a:t>
            </a:r>
          </a:p>
          <a:p>
            <a:r>
              <a:t>Student missing more than 25% of the total class hours won't be allowed to write the final exam.</a:t>
            </a:r>
          </a:p>
        </p:txBody>
      </p:sp>
      <p:graphicFrame>
        <p:nvGraphicFramePr>
          <p:cNvPr id="141" name="Table"/>
          <p:cNvGraphicFramePr/>
          <p:nvPr/>
        </p:nvGraphicFramePr>
        <p:xfrm>
          <a:off x="1878175" y="2374053"/>
          <a:ext cx="8127999" cy="1483360"/>
        </p:xfrm>
        <a:graphic>
          <a:graphicData uri="http://schemas.openxmlformats.org/drawingml/2006/table">
            <a:tbl>
              <a:tblPr>
                <a:tableStyleId>{4C3C2611-4C71-4FC5-86AE-919BDF0F9419}</a:tableStyleId>
              </a:tblPr>
              <a:tblGrid>
                <a:gridCol w="2709333"/>
                <a:gridCol w="3342989"/>
                <a:gridCol w="2075677"/>
              </a:tblGrid>
              <a:tr h="370840">
                <a:tc>
                  <a:txBody>
                    <a:bodyPr/>
                    <a:lstStyle/>
                    <a:p>
                      <a:pPr algn="l" defTabSz="914400">
                        <a:defRPr sz="1800"/>
                      </a:pPr>
                      <a:r>
                        <a:rPr>
                          <a:solidFill>
                            <a:srgbClr val="0E58C4"/>
                          </a:solidFill>
                        </a:rPr>
                        <a:t>Assignments and projects </a:t>
                      </a:r>
                    </a:p>
                  </a:txBody>
                  <a:tcPr marL="45720" marR="45720" horzOverflow="overflow"/>
                </a:tc>
                <a:tc>
                  <a:txBody>
                    <a:bodyPr/>
                    <a:lstStyle/>
                    <a:p>
                      <a:pPr algn="l" defTabSz="914400">
                        <a:defRPr sz="1800"/>
                      </a:pPr>
                      <a:r>
                        <a:t>Will be given during the classes </a:t>
                      </a:r>
                    </a:p>
                  </a:txBody>
                  <a:tcPr marL="45720" marR="45720" horzOverflow="overflow"/>
                </a:tc>
                <a:tc>
                  <a:txBody>
                    <a:bodyPr/>
                    <a:lstStyle/>
                    <a:p>
                      <a:pPr algn="l" defTabSz="914400">
                        <a:defRPr sz="1800"/>
                      </a:pPr>
                      <a:r>
                        <a:t>10 marks</a:t>
                      </a:r>
                    </a:p>
                  </a:txBody>
                  <a:tcPr marL="45720" marR="45720" horzOverflow="overflow"/>
                </a:tc>
              </a:tr>
              <a:tr h="370840">
                <a:tc>
                  <a:txBody>
                    <a:bodyPr/>
                    <a:lstStyle/>
                    <a:p>
                      <a:pPr algn="l" defTabSz="914400">
                        <a:defRPr sz="1800"/>
                      </a:pPr>
                      <a:r>
                        <a:rPr>
                          <a:solidFill>
                            <a:srgbClr val="0E58C4"/>
                          </a:solidFill>
                        </a:rPr>
                        <a:t>Midterm test I</a:t>
                      </a:r>
                    </a:p>
                  </a:txBody>
                  <a:tcPr marL="45720" marR="45720" horzOverflow="overflow"/>
                </a:tc>
                <a:tc>
                  <a:txBody>
                    <a:bodyPr/>
                    <a:lstStyle/>
                    <a:p>
                      <a:pPr algn="l" defTabSz="914400">
                        <a:defRPr sz="1800"/>
                      </a:pPr>
                      <a:endParaRPr/>
                    </a:p>
                  </a:txBody>
                  <a:tcPr marL="45720" marR="45720" horzOverflow="overflow"/>
                </a:tc>
                <a:tc>
                  <a:txBody>
                    <a:bodyPr/>
                    <a:lstStyle/>
                    <a:p>
                      <a:pPr algn="l" defTabSz="914400">
                        <a:defRPr sz="1800"/>
                      </a:pPr>
                      <a:r>
                        <a:t>25 marks</a:t>
                      </a:r>
                    </a:p>
                  </a:txBody>
                  <a:tcPr marL="45720" marR="45720" horzOverflow="overflow"/>
                </a:tc>
              </a:tr>
              <a:tr h="370840">
                <a:tc>
                  <a:txBody>
                    <a:bodyPr/>
                    <a:lstStyle/>
                    <a:p>
                      <a:pPr algn="l" defTabSz="914400">
                        <a:defRPr sz="1800"/>
                      </a:pPr>
                      <a:r>
                        <a:rPr>
                          <a:solidFill>
                            <a:srgbClr val="0E58C4"/>
                          </a:solidFill>
                        </a:rPr>
                        <a:t>Midterm test II</a:t>
                      </a:r>
                    </a:p>
                  </a:txBody>
                  <a:tcPr marL="45720" marR="45720" horzOverflow="overflow"/>
                </a:tc>
                <a:tc>
                  <a:txBody>
                    <a:bodyPr/>
                    <a:lstStyle/>
                    <a:p>
                      <a:pPr algn="l" defTabSz="914400">
                        <a:defRPr sz="1800"/>
                      </a:pPr>
                      <a:endParaRPr/>
                    </a:p>
                  </a:txBody>
                  <a:tcPr marL="45720" marR="45720" horzOverflow="overflow"/>
                </a:tc>
                <a:tc>
                  <a:txBody>
                    <a:bodyPr/>
                    <a:lstStyle/>
                    <a:p>
                      <a:pPr algn="l" defTabSz="914400">
                        <a:defRPr sz="1800"/>
                      </a:pPr>
                      <a:r>
                        <a:t>25 marks</a:t>
                      </a:r>
                    </a:p>
                  </a:txBody>
                  <a:tcPr marL="45720" marR="45720" horzOverflow="overflow"/>
                </a:tc>
              </a:tr>
              <a:tr h="370840">
                <a:tc>
                  <a:txBody>
                    <a:bodyPr/>
                    <a:lstStyle/>
                    <a:p>
                      <a:pPr algn="l" defTabSz="914400">
                        <a:defRPr sz="1800"/>
                      </a:pPr>
                      <a:r>
                        <a:rPr>
                          <a:solidFill>
                            <a:srgbClr val="0E58C4"/>
                          </a:solidFill>
                        </a:rPr>
                        <a:t>Final Exam</a:t>
                      </a:r>
                    </a:p>
                  </a:txBody>
                  <a:tcPr marL="45720" marR="45720" horzOverflow="overflow"/>
                </a:tc>
                <a:tc>
                  <a:txBody>
                    <a:bodyPr/>
                    <a:lstStyle/>
                    <a:p>
                      <a:pPr algn="l" defTabSz="914400">
                        <a:defRPr sz="1800"/>
                      </a:pPr>
                      <a:r>
                        <a:t>As scheduled </a:t>
                      </a:r>
                    </a:p>
                  </a:txBody>
                  <a:tcPr marL="45720" marR="45720" horzOverflow="overflow"/>
                </a:tc>
                <a:tc>
                  <a:txBody>
                    <a:bodyPr/>
                    <a:lstStyle/>
                    <a:p>
                      <a:pPr algn="l" defTabSz="914400">
                        <a:defRPr sz="1800"/>
                      </a:pPr>
                      <a:r>
                        <a:t>40 marks</a:t>
                      </a:r>
                    </a:p>
                  </a:txBody>
                  <a:tcPr marL="45720" marR="45720" horzOverflow="overflow"/>
                </a:tc>
              </a:tr>
            </a:tbl>
          </a:graphicData>
        </a:graphic>
      </p:graphicFrame>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40</a:t>
            </a:fld>
            <a:endParaRPr/>
          </a:p>
        </p:txBody>
      </p:sp>
      <p:sp>
        <p:nvSpPr>
          <p:cNvPr id="269" name="Title"/>
          <p:cNvSpPr txBox="1">
            <a:spLocks noGrp="1"/>
          </p:cNvSpPr>
          <p:nvPr>
            <p:ph type="title" idx="4294967295"/>
          </p:nvPr>
        </p:nvSpPr>
        <p:spPr>
          <a:xfrm>
            <a:off x="2133600" y="287338"/>
            <a:ext cx="10058400" cy="714375"/>
          </a:xfrm>
          <a:prstGeom prst="rect">
            <a:avLst/>
          </a:prstGeom>
          <a:blipFill>
            <a:blip r:embed="rId2"/>
            <a:stretch>
              <a:fillRect/>
            </a:stretch>
          </a:blipFill>
        </p:spPr>
        <p:txBody>
          <a:bodyPr/>
          <a:lstStyle>
            <a:lvl1pPr defTabSz="786384">
              <a:defRPr sz="4128" spc="-86"/>
            </a:lvl1pPr>
          </a:lstStyle>
          <a:p>
            <a:r>
              <a:t> </a:t>
            </a:r>
          </a:p>
        </p:txBody>
      </p:sp>
      <p:sp>
        <p:nvSpPr>
          <p:cNvPr id="270" name="Body"/>
          <p:cNvSpPr txBox="1">
            <a:spLocks noGrp="1"/>
          </p:cNvSpPr>
          <p:nvPr>
            <p:ph type="body" idx="4294967295"/>
          </p:nvPr>
        </p:nvSpPr>
        <p:spPr>
          <a:xfrm>
            <a:off x="2133600" y="1193800"/>
            <a:ext cx="10058400" cy="4675188"/>
          </a:xfrm>
          <a:prstGeom prst="rect">
            <a:avLst/>
          </a:prstGeom>
          <a:blipFill>
            <a:blip r:embed="rId3"/>
            <a:stretch>
              <a:fillRect/>
            </a:stretch>
          </a:blipFill>
        </p:spPr>
        <p:txBody>
          <a:bodyPr/>
          <a:lstStyle/>
          <a:p>
            <a:r>
              <a:t> </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41</a:t>
            </a:fld>
            <a:endParaRPr/>
          </a:p>
        </p:txBody>
      </p:sp>
      <p:sp>
        <p:nvSpPr>
          <p:cNvPr id="273" name="Regression Analysis: y versus x…"/>
          <p:cNvSpPr txBox="1">
            <a:spLocks noGrp="1"/>
          </p:cNvSpPr>
          <p:nvPr>
            <p:ph type="body" idx="4294967295"/>
          </p:nvPr>
        </p:nvSpPr>
        <p:spPr>
          <a:xfrm>
            <a:off x="2133600" y="1846263"/>
            <a:ext cx="10058400" cy="4022725"/>
          </a:xfrm>
          <a:prstGeom prst="rect">
            <a:avLst/>
          </a:prstGeom>
        </p:spPr>
        <p:txBody>
          <a:bodyPr/>
          <a:lstStyle/>
          <a:p>
            <a:pPr>
              <a:lnSpc>
                <a:spcPct val="72000"/>
              </a:lnSpc>
              <a:defRPr sz="1800" b="1"/>
            </a:pPr>
            <a:r>
              <a:t>Regression Analysis: y versus x </a:t>
            </a:r>
          </a:p>
          <a:p>
            <a:pPr>
              <a:lnSpc>
                <a:spcPct val="72000"/>
              </a:lnSpc>
              <a:defRPr sz="1800"/>
            </a:pPr>
            <a:r>
              <a:t>The regression equation is</a:t>
            </a:r>
          </a:p>
          <a:p>
            <a:pPr>
              <a:lnSpc>
                <a:spcPct val="72000"/>
              </a:lnSpc>
              <a:defRPr sz="1800"/>
            </a:pPr>
            <a:r>
              <a:t>y = 62.37 + 3.570 x</a:t>
            </a:r>
          </a:p>
          <a:p>
            <a:pPr>
              <a:lnSpc>
                <a:spcPct val="72000"/>
              </a:lnSpc>
              <a:defRPr sz="1800"/>
            </a:pPr>
            <a:r>
              <a:t>S = 48.8233   R-Sq = 82.2%   R-Sq(adj) = 81.4%</a:t>
            </a:r>
          </a:p>
          <a:p>
            <a:pPr>
              <a:lnSpc>
                <a:spcPct val="72000"/>
              </a:lnSpc>
              <a:defRPr sz="1800"/>
            </a:pPr>
            <a:r>
              <a:t>Analysis of Variance</a:t>
            </a:r>
          </a:p>
          <a:p>
            <a:pPr>
              <a:lnSpc>
                <a:spcPct val="72000"/>
              </a:lnSpc>
              <a:defRPr sz="1800"/>
            </a:pPr>
            <a:endParaRPr/>
          </a:p>
          <a:p>
            <a:pPr>
              <a:lnSpc>
                <a:spcPct val="72000"/>
              </a:lnSpc>
              <a:defRPr sz="1800"/>
            </a:pPr>
            <a:r>
              <a:t>Source         DF      SS      MS       F      P</a:t>
            </a:r>
          </a:p>
          <a:p>
            <a:pPr>
              <a:lnSpc>
                <a:spcPct val="72000"/>
              </a:lnSpc>
              <a:defRPr sz="1800"/>
            </a:pPr>
            <a:r>
              <a:t>Regression   1  252378  252378  105.88  0.000</a:t>
            </a:r>
          </a:p>
          <a:p>
            <a:pPr>
              <a:lnSpc>
                <a:spcPct val="72000"/>
              </a:lnSpc>
              <a:defRPr sz="1800"/>
            </a:pPr>
            <a:r>
              <a:t>Error            23   54825    </a:t>
            </a:r>
            <a:r>
              <a:rPr>
                <a:solidFill>
                  <a:srgbClr val="FF0000"/>
                </a:solidFill>
              </a:rPr>
              <a:t>2384</a:t>
            </a:r>
          </a:p>
          <a:p>
            <a:pPr>
              <a:lnSpc>
                <a:spcPct val="72000"/>
              </a:lnSpc>
              <a:defRPr sz="1800"/>
            </a:pPr>
            <a:r>
              <a:t>Total            24  307203</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42</a:t>
            </a:fld>
            <a:endParaRPr/>
          </a:p>
        </p:txBody>
      </p:sp>
      <p:sp>
        <p:nvSpPr>
          <p:cNvPr id="276" name="Chapter 2 Inferences in Regression and Correlation Analysis"/>
          <p:cNvSpPr txBox="1">
            <a:spLocks noGrp="1"/>
          </p:cNvSpPr>
          <p:nvPr>
            <p:ph type="title" idx="4294967295"/>
          </p:nvPr>
        </p:nvSpPr>
        <p:spPr>
          <a:xfrm>
            <a:off x="2133600" y="287338"/>
            <a:ext cx="10058400" cy="2060575"/>
          </a:xfrm>
          <a:prstGeom prst="rect">
            <a:avLst/>
          </a:prstGeom>
        </p:spPr>
        <p:txBody>
          <a:bodyPr/>
          <a:lstStyle/>
          <a:p>
            <a:pPr algn="ctr">
              <a:defRPr b="1" spc="-100">
                <a:latin typeface="Times New Roman"/>
                <a:ea typeface="Times New Roman"/>
                <a:cs typeface="Times New Roman"/>
                <a:sym typeface="Times New Roman"/>
              </a:defRPr>
            </a:pPr>
            <a:r>
              <a:t>Chapter 2</a:t>
            </a:r>
            <a:br/>
            <a:r>
              <a:t>Inferences in Regression and Correlation Analysis</a:t>
            </a:r>
          </a:p>
        </p:txBody>
      </p:sp>
      <p:sp>
        <p:nvSpPr>
          <p:cNvPr id="277" name="Body"/>
          <p:cNvSpPr txBox="1">
            <a:spLocks noGrp="1"/>
          </p:cNvSpPr>
          <p:nvPr>
            <p:ph type="body" sz="half" idx="4294967295"/>
          </p:nvPr>
        </p:nvSpPr>
        <p:spPr>
          <a:xfrm>
            <a:off x="2133600" y="2627313"/>
            <a:ext cx="10058400" cy="3241675"/>
          </a:xfrm>
          <a:prstGeom prst="rect">
            <a:avLst/>
          </a:prstGeom>
          <a:blipFill>
            <a:blip r:embed="rId2"/>
            <a:stretch>
              <a:fillRect/>
            </a:stretch>
          </a:blipFill>
        </p:spPr>
        <p:txBody>
          <a:bodyPr/>
          <a:lstStyle/>
          <a:p>
            <a:r>
              <a:t> </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43</a:t>
            </a:fld>
            <a:endParaRPr/>
          </a:p>
        </p:txBody>
      </p:sp>
      <p:sp>
        <p:nvSpPr>
          <p:cNvPr id="280" name="Title"/>
          <p:cNvSpPr txBox="1">
            <a:spLocks noGrp="1"/>
          </p:cNvSpPr>
          <p:nvPr>
            <p:ph type="title" idx="4294967295"/>
          </p:nvPr>
        </p:nvSpPr>
        <p:spPr>
          <a:xfrm>
            <a:off x="2133600" y="287338"/>
            <a:ext cx="10058400" cy="593725"/>
          </a:xfrm>
          <a:prstGeom prst="rect">
            <a:avLst/>
          </a:prstGeom>
          <a:blipFill>
            <a:blip r:embed="rId2"/>
            <a:stretch>
              <a:fillRect/>
            </a:stretch>
          </a:blipFill>
        </p:spPr>
        <p:txBody>
          <a:bodyPr/>
          <a:lstStyle>
            <a:lvl1pPr defTabSz="621791">
              <a:defRPr sz="3264" spc="-68"/>
            </a:lvl1pPr>
          </a:lstStyle>
          <a:p>
            <a:r>
              <a:t> </a:t>
            </a:r>
          </a:p>
        </p:txBody>
      </p:sp>
      <p:sp>
        <p:nvSpPr>
          <p:cNvPr id="281" name="Body"/>
          <p:cNvSpPr txBox="1">
            <a:spLocks noGrp="1"/>
          </p:cNvSpPr>
          <p:nvPr>
            <p:ph type="body" idx="4294967295"/>
          </p:nvPr>
        </p:nvSpPr>
        <p:spPr>
          <a:xfrm>
            <a:off x="2133600" y="1079500"/>
            <a:ext cx="10058400" cy="4789488"/>
          </a:xfrm>
          <a:prstGeom prst="rect">
            <a:avLst/>
          </a:prstGeom>
          <a:blipFill>
            <a:blip r:embed="rId3"/>
            <a:stretch>
              <a:fillRect/>
            </a:stretch>
          </a:blipFill>
        </p:spPr>
        <p:txBody>
          <a:bodyPr/>
          <a:lstStyle/>
          <a:p>
            <a:r>
              <a:t> </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Body"/>
          <p:cNvSpPr txBox="1">
            <a:spLocks noGrp="1"/>
          </p:cNvSpPr>
          <p:nvPr>
            <p:ph type="body" idx="1"/>
          </p:nvPr>
        </p:nvSpPr>
        <p:spPr>
          <a:xfrm>
            <a:off x="1097280" y="403653"/>
            <a:ext cx="10058401" cy="5465442"/>
          </a:xfrm>
          <a:prstGeom prst="rect">
            <a:avLst/>
          </a:prstGeom>
          <a:blipFill>
            <a:blip r:embed="rId2"/>
            <a:stretch>
              <a:fillRect/>
            </a:stretch>
          </a:blipFill>
        </p:spPr>
        <p:txBody>
          <a:bodyPr/>
          <a:lstStyle/>
          <a:p>
            <a:r>
              <a:t> </a:t>
            </a:r>
          </a:p>
        </p:txBody>
      </p:sp>
      <p:sp>
        <p:nvSpPr>
          <p:cNvPr id="285"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44</a:t>
            </a:fld>
            <a:endParaRP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Body"/>
          <p:cNvSpPr txBox="1">
            <a:spLocks noGrp="1"/>
          </p:cNvSpPr>
          <p:nvPr>
            <p:ph type="body" idx="1"/>
          </p:nvPr>
        </p:nvSpPr>
        <p:spPr>
          <a:xfrm>
            <a:off x="1097280" y="90617"/>
            <a:ext cx="10058401" cy="5778478"/>
          </a:xfrm>
          <a:prstGeom prst="rect">
            <a:avLst/>
          </a:prstGeom>
          <a:blipFill>
            <a:blip r:embed="rId2"/>
            <a:stretch>
              <a:fillRect/>
            </a:stretch>
          </a:blipFill>
        </p:spPr>
        <p:txBody>
          <a:bodyPr/>
          <a:lstStyle/>
          <a:p>
            <a:r>
              <a:t> </a:t>
            </a:r>
          </a:p>
        </p:txBody>
      </p:sp>
      <p:sp>
        <p:nvSpPr>
          <p:cNvPr id="288"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45</a:t>
            </a:fld>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Body"/>
          <p:cNvSpPr txBox="1">
            <a:spLocks noGrp="1"/>
          </p:cNvSpPr>
          <p:nvPr>
            <p:ph type="body" idx="1"/>
          </p:nvPr>
        </p:nvSpPr>
        <p:spPr>
          <a:xfrm>
            <a:off x="1097280" y="156519"/>
            <a:ext cx="10058401" cy="5712575"/>
          </a:xfrm>
          <a:prstGeom prst="rect">
            <a:avLst/>
          </a:prstGeom>
          <a:blipFill>
            <a:blip r:embed="rId2"/>
            <a:stretch>
              <a:fillRect/>
            </a:stretch>
          </a:blipFill>
        </p:spPr>
        <p:txBody>
          <a:bodyPr/>
          <a:lstStyle/>
          <a:p>
            <a:r>
              <a:t> </a:t>
            </a:r>
          </a:p>
        </p:txBody>
      </p:sp>
      <p:sp>
        <p:nvSpPr>
          <p:cNvPr id="291"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46</a:t>
            </a:fld>
            <a:endParaRP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Body"/>
          <p:cNvSpPr txBox="1">
            <a:spLocks noGrp="1"/>
          </p:cNvSpPr>
          <p:nvPr>
            <p:ph type="body" idx="1"/>
          </p:nvPr>
        </p:nvSpPr>
        <p:spPr>
          <a:xfrm>
            <a:off x="1097280" y="403653"/>
            <a:ext cx="10058401" cy="5465442"/>
          </a:xfrm>
          <a:prstGeom prst="rect">
            <a:avLst/>
          </a:prstGeom>
          <a:blipFill>
            <a:blip r:embed="rId2"/>
            <a:stretch>
              <a:fillRect/>
            </a:stretch>
          </a:blipFill>
        </p:spPr>
        <p:txBody>
          <a:bodyPr/>
          <a:lstStyle/>
          <a:p>
            <a:r>
              <a:t> </a:t>
            </a:r>
          </a:p>
        </p:txBody>
      </p:sp>
      <p:sp>
        <p:nvSpPr>
          <p:cNvPr id="294"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47</a:t>
            </a:fld>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Body"/>
          <p:cNvSpPr txBox="1">
            <a:spLocks noGrp="1"/>
          </p:cNvSpPr>
          <p:nvPr>
            <p:ph type="body" idx="1"/>
          </p:nvPr>
        </p:nvSpPr>
        <p:spPr>
          <a:xfrm>
            <a:off x="1097280" y="378940"/>
            <a:ext cx="10058401" cy="5490155"/>
          </a:xfrm>
          <a:prstGeom prst="rect">
            <a:avLst/>
          </a:prstGeom>
          <a:blipFill>
            <a:blip r:embed="rId2"/>
            <a:stretch>
              <a:fillRect/>
            </a:stretch>
          </a:blipFill>
        </p:spPr>
        <p:txBody>
          <a:bodyPr/>
          <a:lstStyle/>
          <a:p>
            <a:r>
              <a:t> </a:t>
            </a:r>
          </a:p>
        </p:txBody>
      </p:sp>
      <p:sp>
        <p:nvSpPr>
          <p:cNvPr id="297"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48</a:t>
            </a:fld>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Body"/>
          <p:cNvSpPr txBox="1">
            <a:spLocks noGrp="1"/>
          </p:cNvSpPr>
          <p:nvPr>
            <p:ph type="body" idx="1"/>
          </p:nvPr>
        </p:nvSpPr>
        <p:spPr>
          <a:xfrm>
            <a:off x="1097280" y="222422"/>
            <a:ext cx="10058401" cy="5646673"/>
          </a:xfrm>
          <a:prstGeom prst="rect">
            <a:avLst/>
          </a:prstGeom>
          <a:blipFill>
            <a:blip r:embed="rId2"/>
            <a:stretch>
              <a:fillRect/>
            </a:stretch>
          </a:blipFill>
        </p:spPr>
        <p:txBody>
          <a:bodyPr/>
          <a:lstStyle/>
          <a:p>
            <a:r>
              <a:t> </a:t>
            </a:r>
          </a:p>
        </p:txBody>
      </p:sp>
      <p:sp>
        <p:nvSpPr>
          <p:cNvPr id="300"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49</a:t>
            </a:fld>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Chapter 1: Linear Regression with One Predictor Variable"/>
          <p:cNvSpPr txBox="1">
            <a:spLocks noGrp="1"/>
          </p:cNvSpPr>
          <p:nvPr>
            <p:ph type="title"/>
          </p:nvPr>
        </p:nvSpPr>
        <p:spPr>
          <a:prstGeom prst="rect">
            <a:avLst/>
          </a:prstGeom>
        </p:spPr>
        <p:txBody>
          <a:bodyPr/>
          <a:lstStyle/>
          <a:p>
            <a:pPr>
              <a:defRPr sz="4300" b="1" spc="-100">
                <a:solidFill>
                  <a:srgbClr val="0E58C4"/>
                </a:solidFill>
                <a:latin typeface="Times New Roman"/>
                <a:ea typeface="Times New Roman"/>
                <a:cs typeface="Times New Roman"/>
                <a:sym typeface="Times New Roman"/>
              </a:defRPr>
            </a:pPr>
            <a:r>
              <a:t>Chapter 1:</a:t>
            </a:r>
            <a:r>
              <a:rPr>
                <a:solidFill>
                  <a:srgbClr val="404040"/>
                </a:solidFill>
              </a:rPr>
              <a:t> Linear Regression with One</a:t>
            </a:r>
            <a:br>
              <a:rPr>
                <a:solidFill>
                  <a:srgbClr val="404040"/>
                </a:solidFill>
              </a:rPr>
            </a:br>
            <a:r>
              <a:rPr>
                <a:solidFill>
                  <a:srgbClr val="404040"/>
                </a:solidFill>
              </a:rPr>
              <a:t>Predictor Variable</a:t>
            </a:r>
          </a:p>
        </p:txBody>
      </p:sp>
      <p:sp>
        <p:nvSpPr>
          <p:cNvPr id="145" name="Regression analysis is a statistical methodology that utilizes the relation between two or more quantitative variables so that a response or outcome variable can be predicted from the other, or others. This methodology is widely used in business, the social and behavioural sciences, the biological sciences, and many other disciplines. A few examples of applications are:…"/>
          <p:cNvSpPr txBox="1">
            <a:spLocks noGrp="1"/>
          </p:cNvSpPr>
          <p:nvPr>
            <p:ph type="body" idx="1"/>
          </p:nvPr>
        </p:nvSpPr>
        <p:spPr>
          <a:xfrm>
            <a:off x="1097278" y="1854280"/>
            <a:ext cx="10061821" cy="4023360"/>
          </a:xfrm>
          <a:prstGeom prst="rect">
            <a:avLst/>
          </a:prstGeom>
        </p:spPr>
        <p:txBody>
          <a:bodyPr/>
          <a:lstStyle/>
          <a:p>
            <a:pPr algn="just"/>
            <a:r>
              <a:t>Regression analysis is a statistical methodology that utilizes the relation between two or more quantitative variables so that a response or outcome variable can be predicted from the other, or others. This methodology is widely used in business, the social and behavioural sciences, the biological sciences, and many other disciplines. A few examples of applications are:</a:t>
            </a:r>
          </a:p>
          <a:p>
            <a:pPr algn="just"/>
            <a:r>
              <a:t>1-Sales of a product can be predicted by utilizing the relationship between sales and amount of advertising expenditures.</a:t>
            </a:r>
          </a:p>
          <a:p>
            <a:pPr rtl="1">
              <a:defRPr/>
            </a:pPr>
            <a:r>
              <a:t>(مبيعات منتج يمكن التنبؤ من خلال الاستفادة من العلاقة بين المبيعات وقيمة نفقات الدعاية)</a:t>
            </a:r>
          </a:p>
          <a:p>
            <a:pPr algn="just"/>
            <a:r>
              <a:t>2- The performance of an employee on a job can be predicted by utilizing the relationship between performance and a battery of aptitude tests.</a:t>
            </a:r>
          </a:p>
          <a:p>
            <a:pPr marL="0" indent="0" rtl="1">
              <a:buSzTx/>
              <a:buNone/>
              <a:defRPr/>
            </a:pPr>
            <a:r>
              <a:t>)أداء موظف على وظيفة يمكن التنبؤ من خلال الاستفادة من العلاقة بين الأداء ونتيجة اختبارات الكفاءة(</a:t>
            </a:r>
          </a:p>
        </p:txBody>
      </p:sp>
      <p:sp>
        <p:nvSpPr>
          <p:cNvPr id="146" name="Slide Number"/>
          <p:cNvSpPr txBox="1">
            <a:spLocks noGrp="1"/>
          </p:cNvSpPr>
          <p:nvPr>
            <p:ph type="sldNum" sz="quarter" idx="2"/>
          </p:nvPr>
        </p:nvSpPr>
        <p:spPr>
          <a:xfrm>
            <a:off x="11041741" y="6526778"/>
            <a:ext cx="1707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a:t>
            </a:fld>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Body"/>
          <p:cNvSpPr txBox="1">
            <a:spLocks noGrp="1"/>
          </p:cNvSpPr>
          <p:nvPr>
            <p:ph type="body" idx="1"/>
          </p:nvPr>
        </p:nvSpPr>
        <p:spPr>
          <a:xfrm>
            <a:off x="486032" y="337750"/>
            <a:ext cx="11532973" cy="5531344"/>
          </a:xfrm>
          <a:prstGeom prst="rect">
            <a:avLst/>
          </a:prstGeom>
          <a:blipFill>
            <a:blip r:embed="rId2"/>
            <a:stretch>
              <a:fillRect/>
            </a:stretch>
          </a:blipFill>
        </p:spPr>
        <p:txBody>
          <a:bodyPr/>
          <a:lstStyle/>
          <a:p>
            <a:r>
              <a:t> </a:t>
            </a:r>
          </a:p>
        </p:txBody>
      </p:sp>
      <p:sp>
        <p:nvSpPr>
          <p:cNvPr id="303"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50</a:t>
            </a:fld>
            <a:endParaRP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Body"/>
          <p:cNvSpPr txBox="1">
            <a:spLocks noGrp="1"/>
          </p:cNvSpPr>
          <p:nvPr>
            <p:ph type="body" idx="1"/>
          </p:nvPr>
        </p:nvSpPr>
        <p:spPr>
          <a:xfrm>
            <a:off x="1097280" y="321276"/>
            <a:ext cx="10058401" cy="5547818"/>
          </a:xfrm>
          <a:prstGeom prst="rect">
            <a:avLst/>
          </a:prstGeom>
          <a:blipFill>
            <a:blip r:embed="rId2"/>
            <a:stretch>
              <a:fillRect/>
            </a:stretch>
          </a:blipFill>
        </p:spPr>
        <p:txBody>
          <a:bodyPr/>
          <a:lstStyle/>
          <a:p>
            <a:r>
              <a:t> </a:t>
            </a:r>
          </a:p>
        </p:txBody>
      </p:sp>
      <p:sp>
        <p:nvSpPr>
          <p:cNvPr id="306"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51</a:t>
            </a:fld>
            <a:endParaRP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Body"/>
          <p:cNvSpPr txBox="1">
            <a:spLocks noGrp="1"/>
          </p:cNvSpPr>
          <p:nvPr>
            <p:ph type="body" idx="1"/>
          </p:nvPr>
        </p:nvSpPr>
        <p:spPr>
          <a:xfrm>
            <a:off x="1097280" y="523567"/>
            <a:ext cx="10058401" cy="5345528"/>
          </a:xfrm>
          <a:prstGeom prst="rect">
            <a:avLst/>
          </a:prstGeom>
          <a:blipFill>
            <a:blip r:embed="rId2"/>
            <a:stretch>
              <a:fillRect/>
            </a:stretch>
          </a:blipFill>
        </p:spPr>
        <p:txBody>
          <a:bodyPr/>
          <a:lstStyle/>
          <a:p>
            <a:r>
              <a:t> </a:t>
            </a:r>
          </a:p>
        </p:txBody>
      </p:sp>
      <p:sp>
        <p:nvSpPr>
          <p:cNvPr id="309"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52</a:t>
            </a:fld>
            <a:endParaRP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Title"/>
          <p:cNvSpPr txBox="1">
            <a:spLocks noGrp="1"/>
          </p:cNvSpPr>
          <p:nvPr>
            <p:ph type="title"/>
          </p:nvPr>
        </p:nvSpPr>
        <p:spPr>
          <a:prstGeom prst="rect">
            <a:avLst/>
          </a:prstGeom>
        </p:spPr>
        <p:txBody>
          <a:bodyPr/>
          <a:lstStyle/>
          <a:p>
            <a:endParaRPr/>
          </a:p>
        </p:txBody>
      </p:sp>
      <p:pic>
        <p:nvPicPr>
          <p:cNvPr id="312" name="image46.png" descr="image46.png"/>
          <p:cNvPicPr>
            <a:picLocks noChangeAspect="1"/>
          </p:cNvPicPr>
          <p:nvPr/>
        </p:nvPicPr>
        <p:blipFill>
          <a:blip r:embed="rId2">
            <a:extLst/>
          </a:blip>
          <a:stretch>
            <a:fillRect/>
          </a:stretch>
        </p:blipFill>
        <p:spPr>
          <a:xfrm>
            <a:off x="0" y="9396"/>
            <a:ext cx="12192000" cy="6815515"/>
          </a:xfrm>
          <a:prstGeom prst="rect">
            <a:avLst/>
          </a:prstGeom>
          <a:ln w="12700">
            <a:miter lim="400000"/>
          </a:ln>
        </p:spPr>
      </p:pic>
      <p:sp>
        <p:nvSpPr>
          <p:cNvPr id="313"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53</a:t>
            </a:fld>
            <a:endParaRP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Title"/>
          <p:cNvSpPr txBox="1">
            <a:spLocks noGrp="1"/>
          </p:cNvSpPr>
          <p:nvPr>
            <p:ph type="title"/>
          </p:nvPr>
        </p:nvSpPr>
        <p:spPr>
          <a:prstGeom prst="rect">
            <a:avLst/>
          </a:prstGeom>
        </p:spPr>
        <p:txBody>
          <a:bodyPr/>
          <a:lstStyle/>
          <a:p>
            <a:endParaRPr/>
          </a:p>
        </p:txBody>
      </p:sp>
      <p:sp>
        <p:nvSpPr>
          <p:cNvPr id="316" name="Body"/>
          <p:cNvSpPr txBox="1">
            <a:spLocks noGrp="1"/>
          </p:cNvSpPr>
          <p:nvPr>
            <p:ph type="body" idx="1"/>
          </p:nvPr>
        </p:nvSpPr>
        <p:spPr>
          <a:xfrm>
            <a:off x="1097280" y="1845734"/>
            <a:ext cx="10058401" cy="4023360"/>
          </a:xfrm>
          <a:prstGeom prst="rect">
            <a:avLst/>
          </a:prstGeom>
        </p:spPr>
        <p:txBody>
          <a:bodyPr/>
          <a:lstStyle/>
          <a:p>
            <a:endParaRPr/>
          </a:p>
        </p:txBody>
      </p:sp>
      <p:sp>
        <p:nvSpPr>
          <p:cNvPr id="317"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54</a:t>
            </a:fld>
            <a:endParaRPr/>
          </a:p>
        </p:txBody>
      </p:sp>
      <p:pic>
        <p:nvPicPr>
          <p:cNvPr id="318" name="image47.png" descr="image47.png"/>
          <p:cNvPicPr>
            <a:picLocks noChangeAspect="1"/>
          </p:cNvPicPr>
          <p:nvPr/>
        </p:nvPicPr>
        <p:blipFill>
          <a:blip r:embed="rId2">
            <a:extLst/>
          </a:blip>
          <a:stretch>
            <a:fillRect/>
          </a:stretch>
        </p:blipFill>
        <p:spPr>
          <a:xfrm>
            <a:off x="459969" y="1"/>
            <a:ext cx="11020831" cy="6824910"/>
          </a:xfrm>
          <a:prstGeom prst="rect">
            <a:avLst/>
          </a:prstGeom>
          <a:ln w="12700">
            <a:miter lim="400000"/>
          </a:ln>
        </p:spPr>
      </p:pic>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Title"/>
          <p:cNvSpPr txBox="1">
            <a:spLocks noGrp="1"/>
          </p:cNvSpPr>
          <p:nvPr>
            <p:ph type="title"/>
          </p:nvPr>
        </p:nvSpPr>
        <p:spPr>
          <a:prstGeom prst="rect">
            <a:avLst/>
          </a:prstGeom>
        </p:spPr>
        <p:txBody>
          <a:bodyPr/>
          <a:lstStyle/>
          <a:p>
            <a:endParaRPr/>
          </a:p>
        </p:txBody>
      </p:sp>
      <p:pic>
        <p:nvPicPr>
          <p:cNvPr id="321" name="image48.png" descr="image48.png"/>
          <p:cNvPicPr>
            <a:picLocks noChangeAspect="1"/>
          </p:cNvPicPr>
          <p:nvPr/>
        </p:nvPicPr>
        <p:blipFill>
          <a:blip r:embed="rId2">
            <a:extLst/>
          </a:blip>
          <a:stretch>
            <a:fillRect/>
          </a:stretch>
        </p:blipFill>
        <p:spPr>
          <a:xfrm>
            <a:off x="479323" y="140110"/>
            <a:ext cx="11105536" cy="6039464"/>
          </a:xfrm>
          <a:prstGeom prst="rect">
            <a:avLst/>
          </a:prstGeom>
          <a:ln w="12700">
            <a:miter lim="400000"/>
          </a:ln>
        </p:spPr>
      </p:pic>
      <p:sp>
        <p:nvSpPr>
          <p:cNvPr id="322"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55</a:t>
            </a:fld>
            <a:endParaRP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Title"/>
          <p:cNvSpPr txBox="1">
            <a:spLocks noGrp="1"/>
          </p:cNvSpPr>
          <p:nvPr>
            <p:ph type="title"/>
          </p:nvPr>
        </p:nvSpPr>
        <p:spPr>
          <a:prstGeom prst="rect">
            <a:avLst/>
          </a:prstGeom>
        </p:spPr>
        <p:txBody>
          <a:bodyPr/>
          <a:lstStyle/>
          <a:p>
            <a:endParaRPr/>
          </a:p>
        </p:txBody>
      </p:sp>
      <p:sp>
        <p:nvSpPr>
          <p:cNvPr id="325" name="Body"/>
          <p:cNvSpPr txBox="1">
            <a:spLocks noGrp="1"/>
          </p:cNvSpPr>
          <p:nvPr>
            <p:ph type="body" idx="1"/>
          </p:nvPr>
        </p:nvSpPr>
        <p:spPr>
          <a:xfrm>
            <a:off x="1097280" y="1845734"/>
            <a:ext cx="10058401" cy="4023360"/>
          </a:xfrm>
          <a:prstGeom prst="rect">
            <a:avLst/>
          </a:prstGeom>
        </p:spPr>
        <p:txBody>
          <a:bodyPr/>
          <a:lstStyle/>
          <a:p>
            <a:endParaRPr/>
          </a:p>
        </p:txBody>
      </p:sp>
      <p:sp>
        <p:nvSpPr>
          <p:cNvPr id="326"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56</a:t>
            </a:fld>
            <a:endParaRPr/>
          </a:p>
        </p:txBody>
      </p:sp>
      <p:pic>
        <p:nvPicPr>
          <p:cNvPr id="327" name="image49.png" descr="image49.png"/>
          <p:cNvPicPr>
            <a:picLocks noChangeAspect="1"/>
          </p:cNvPicPr>
          <p:nvPr/>
        </p:nvPicPr>
        <p:blipFill>
          <a:blip r:embed="rId2">
            <a:extLst/>
          </a:blip>
          <a:stretch>
            <a:fillRect/>
          </a:stretch>
        </p:blipFill>
        <p:spPr>
          <a:xfrm>
            <a:off x="152400" y="286603"/>
            <a:ext cx="11772900" cy="6538308"/>
          </a:xfrm>
          <a:prstGeom prst="rect">
            <a:avLst/>
          </a:prstGeom>
          <a:ln w="12700">
            <a:miter lim="400000"/>
          </a:ln>
        </p:spPr>
      </p:pic>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Title"/>
          <p:cNvSpPr txBox="1">
            <a:spLocks noGrp="1"/>
          </p:cNvSpPr>
          <p:nvPr>
            <p:ph type="title"/>
          </p:nvPr>
        </p:nvSpPr>
        <p:spPr>
          <a:prstGeom prst="rect">
            <a:avLst/>
          </a:prstGeom>
        </p:spPr>
        <p:txBody>
          <a:bodyPr/>
          <a:lstStyle/>
          <a:p>
            <a:endParaRPr/>
          </a:p>
        </p:txBody>
      </p:sp>
      <p:sp>
        <p:nvSpPr>
          <p:cNvPr id="330" name="Coefficients…"/>
          <p:cNvSpPr txBox="1">
            <a:spLocks noGrp="1"/>
          </p:cNvSpPr>
          <p:nvPr>
            <p:ph type="body" idx="1"/>
          </p:nvPr>
        </p:nvSpPr>
        <p:spPr>
          <a:xfrm>
            <a:off x="1097280" y="1845734"/>
            <a:ext cx="10058401" cy="4023360"/>
          </a:xfrm>
          <a:prstGeom prst="rect">
            <a:avLst/>
          </a:prstGeom>
        </p:spPr>
        <p:txBody>
          <a:bodyPr/>
          <a:lstStyle/>
          <a:p>
            <a:pPr>
              <a:defRPr sz="3200"/>
            </a:pPr>
            <a:r>
              <a:t>Coefficients</a:t>
            </a:r>
          </a:p>
          <a:p>
            <a:pPr>
              <a:defRPr sz="3200"/>
            </a:pPr>
            <a:endParaRPr/>
          </a:p>
          <a:p>
            <a:pPr>
              <a:defRPr sz="3200"/>
            </a:pPr>
            <a:r>
              <a:t>Term       Coef  SE Coef      95% CI      T-Value  P-Value   VIF</a:t>
            </a:r>
          </a:p>
          <a:p>
            <a:pPr>
              <a:defRPr sz="3200"/>
            </a:pPr>
            <a:r>
              <a:t>Constant   62.4     26.2  (  8.2, 116.5)     2.38    0.026</a:t>
            </a:r>
          </a:p>
          <a:p>
            <a:pPr>
              <a:defRPr sz="3200"/>
            </a:pPr>
            <a:r>
              <a:t>x              3.570    0.347  </a:t>
            </a:r>
            <a:r>
              <a:rPr>
                <a:solidFill>
                  <a:srgbClr val="FF0000"/>
                </a:solidFill>
              </a:rPr>
              <a:t>(2.852, 4.288)    </a:t>
            </a:r>
            <a:r>
              <a:t>10.29    0.000  1.00</a:t>
            </a:r>
          </a:p>
        </p:txBody>
      </p:sp>
      <p:sp>
        <p:nvSpPr>
          <p:cNvPr id="331"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57</a:t>
            </a:fld>
            <a:endParaRP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Title"/>
          <p:cNvSpPr txBox="1">
            <a:spLocks noGrp="1"/>
          </p:cNvSpPr>
          <p:nvPr>
            <p:ph type="title"/>
          </p:nvPr>
        </p:nvSpPr>
        <p:spPr>
          <a:prstGeom prst="rect">
            <a:avLst/>
          </a:prstGeom>
          <a:blipFill>
            <a:blip r:embed="rId2"/>
            <a:stretch>
              <a:fillRect/>
            </a:stretch>
          </a:blipFill>
        </p:spPr>
        <p:txBody>
          <a:bodyPr/>
          <a:lstStyle>
            <a:lvl1pPr>
              <a:defRPr spc="-100"/>
            </a:lvl1pPr>
          </a:lstStyle>
          <a:p>
            <a:r>
              <a:t> </a:t>
            </a:r>
          </a:p>
        </p:txBody>
      </p:sp>
      <p:sp>
        <p:nvSpPr>
          <p:cNvPr id="334" name="Body"/>
          <p:cNvSpPr txBox="1">
            <a:spLocks noGrp="1"/>
          </p:cNvSpPr>
          <p:nvPr>
            <p:ph type="body" idx="1"/>
          </p:nvPr>
        </p:nvSpPr>
        <p:spPr>
          <a:xfrm>
            <a:off x="1097280" y="1845734"/>
            <a:ext cx="10058401" cy="4023360"/>
          </a:xfrm>
          <a:prstGeom prst="rect">
            <a:avLst/>
          </a:prstGeom>
          <a:blipFill>
            <a:blip r:embed="rId3"/>
            <a:stretch>
              <a:fillRect/>
            </a:stretch>
          </a:blipFill>
        </p:spPr>
        <p:txBody>
          <a:bodyPr/>
          <a:lstStyle/>
          <a:p>
            <a:r>
              <a:t> </a:t>
            </a:r>
          </a:p>
        </p:txBody>
      </p:sp>
      <p:sp>
        <p:nvSpPr>
          <p:cNvPr id="335"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58</a:t>
            </a:fld>
            <a:endParaRP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Body"/>
          <p:cNvSpPr txBox="1">
            <a:spLocks noGrp="1"/>
          </p:cNvSpPr>
          <p:nvPr>
            <p:ph type="body" idx="1"/>
          </p:nvPr>
        </p:nvSpPr>
        <p:spPr>
          <a:xfrm>
            <a:off x="1097280" y="330925"/>
            <a:ext cx="10058401" cy="5538170"/>
          </a:xfrm>
          <a:prstGeom prst="rect">
            <a:avLst/>
          </a:prstGeom>
          <a:blipFill>
            <a:blip r:embed="rId2"/>
            <a:stretch>
              <a:fillRect/>
            </a:stretch>
          </a:blipFill>
        </p:spPr>
        <p:txBody>
          <a:bodyPr/>
          <a:lstStyle/>
          <a:p>
            <a:r>
              <a:t> </a:t>
            </a:r>
          </a:p>
        </p:txBody>
      </p:sp>
      <p:sp>
        <p:nvSpPr>
          <p:cNvPr id="338"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59</a:t>
            </a:fld>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a:t>
            </a:fld>
            <a:endParaRPr/>
          </a:p>
        </p:txBody>
      </p:sp>
      <p:sp>
        <p:nvSpPr>
          <p:cNvPr id="148" name="3- The size of the vocabulary of a child can be predicted by utilizing the relationship between size of vocabulary and age of the child and amount of education of the parents.…"/>
          <p:cNvSpPr txBox="1">
            <a:spLocks noGrp="1"/>
          </p:cNvSpPr>
          <p:nvPr>
            <p:ph type="body" idx="4294967295"/>
          </p:nvPr>
        </p:nvSpPr>
        <p:spPr>
          <a:xfrm>
            <a:off x="2133600" y="1846263"/>
            <a:ext cx="10058400" cy="4022725"/>
          </a:xfrm>
          <a:prstGeom prst="rect">
            <a:avLst/>
          </a:prstGeom>
        </p:spPr>
        <p:txBody>
          <a:bodyPr/>
          <a:lstStyle/>
          <a:p>
            <a:pPr algn="just"/>
            <a:r>
              <a:t>3- The size of the vocabulary of a child can be predicted by utilizing the relationship between size of vocabulary and age of the child and amount of education of the parents.</a:t>
            </a:r>
          </a:p>
          <a:p>
            <a:pPr rtl="1">
              <a:defRPr/>
            </a:pPr>
            <a:r>
              <a:t>(حجم المفردات للطفل يمكن التنبؤ بها من خلال الاستفادة من العلاقة بين حجم المفردات وعمر الطفل ودرجة تعليم الوالدين)</a:t>
            </a:r>
          </a:p>
          <a:p>
            <a:r>
              <a:t>4-The length of hospital stay of a surgical patient can be predicted by utilizing the relationship between the time in the hospital and the severity of the operation.</a:t>
            </a:r>
          </a:p>
          <a:p>
            <a:pPr rtl="1">
              <a:defRPr/>
            </a:pPr>
            <a:r>
              <a:t>(طول الإقامة في المستشفى للمريض الجراحي يمكن التنبؤ بها من خلال الاستفادة من العلاقة بين الوقت في المستشفى وشدة العملية.)</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Body"/>
          <p:cNvSpPr txBox="1">
            <a:spLocks noGrp="1"/>
          </p:cNvSpPr>
          <p:nvPr>
            <p:ph type="body" idx="1"/>
          </p:nvPr>
        </p:nvSpPr>
        <p:spPr>
          <a:xfrm>
            <a:off x="1097280" y="444136"/>
            <a:ext cx="10058401" cy="5424959"/>
          </a:xfrm>
          <a:prstGeom prst="rect">
            <a:avLst/>
          </a:prstGeom>
          <a:blipFill>
            <a:blip r:embed="rId2"/>
            <a:stretch>
              <a:fillRect/>
            </a:stretch>
          </a:blipFill>
        </p:spPr>
        <p:txBody>
          <a:bodyPr/>
          <a:lstStyle/>
          <a:p>
            <a:r>
              <a:t> </a:t>
            </a:r>
          </a:p>
        </p:txBody>
      </p:sp>
      <p:sp>
        <p:nvSpPr>
          <p:cNvPr id="341"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60</a:t>
            </a:fld>
            <a:endParaRP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Body"/>
          <p:cNvSpPr txBox="1">
            <a:spLocks noGrp="1"/>
          </p:cNvSpPr>
          <p:nvPr>
            <p:ph type="body" idx="1"/>
          </p:nvPr>
        </p:nvSpPr>
        <p:spPr>
          <a:xfrm>
            <a:off x="1097280" y="322217"/>
            <a:ext cx="10058401" cy="5546877"/>
          </a:xfrm>
          <a:prstGeom prst="rect">
            <a:avLst/>
          </a:prstGeom>
          <a:blipFill>
            <a:blip r:embed="rId2"/>
            <a:stretch>
              <a:fillRect/>
            </a:stretch>
          </a:blipFill>
        </p:spPr>
        <p:txBody>
          <a:bodyPr/>
          <a:lstStyle/>
          <a:p>
            <a:r>
              <a:t> </a:t>
            </a:r>
          </a:p>
        </p:txBody>
      </p:sp>
      <p:sp>
        <p:nvSpPr>
          <p:cNvPr id="344"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61</a:t>
            </a:fld>
            <a:endParaRP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Title"/>
          <p:cNvSpPr txBox="1">
            <a:spLocks noGrp="1"/>
          </p:cNvSpPr>
          <p:nvPr>
            <p:ph type="title"/>
          </p:nvPr>
        </p:nvSpPr>
        <p:spPr>
          <a:prstGeom prst="rect">
            <a:avLst/>
          </a:prstGeom>
        </p:spPr>
        <p:txBody>
          <a:bodyPr/>
          <a:lstStyle/>
          <a:p>
            <a:endParaRPr/>
          </a:p>
        </p:txBody>
      </p:sp>
      <p:pic>
        <p:nvPicPr>
          <p:cNvPr id="347" name="image50.tif" descr="image50.tif"/>
          <p:cNvPicPr>
            <a:picLocks noChangeAspect="1"/>
          </p:cNvPicPr>
          <p:nvPr/>
        </p:nvPicPr>
        <p:blipFill>
          <a:blip r:embed="rId2">
            <a:extLst/>
          </a:blip>
          <a:stretch>
            <a:fillRect/>
          </a:stretch>
        </p:blipFill>
        <p:spPr>
          <a:xfrm>
            <a:off x="182879" y="104502"/>
            <a:ext cx="11547566" cy="6720408"/>
          </a:xfrm>
          <a:prstGeom prst="rect">
            <a:avLst/>
          </a:prstGeom>
          <a:ln w="12700">
            <a:miter lim="400000"/>
          </a:ln>
        </p:spPr>
      </p:pic>
      <p:sp>
        <p:nvSpPr>
          <p:cNvPr id="348"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62</a:t>
            </a:fld>
            <a:endParaRP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Title"/>
          <p:cNvSpPr txBox="1">
            <a:spLocks noGrp="1"/>
          </p:cNvSpPr>
          <p:nvPr>
            <p:ph type="title"/>
          </p:nvPr>
        </p:nvSpPr>
        <p:spPr>
          <a:xfrm>
            <a:off x="1097280" y="286603"/>
            <a:ext cx="10058401" cy="899646"/>
          </a:xfrm>
          <a:prstGeom prst="rect">
            <a:avLst/>
          </a:prstGeom>
          <a:blipFill>
            <a:blip r:embed="rId2"/>
            <a:stretch>
              <a:fillRect/>
            </a:stretch>
          </a:blipFill>
        </p:spPr>
        <p:txBody>
          <a:bodyPr/>
          <a:lstStyle>
            <a:lvl1pPr>
              <a:defRPr spc="-100"/>
            </a:lvl1pPr>
          </a:lstStyle>
          <a:p>
            <a:r>
              <a:t> </a:t>
            </a:r>
          </a:p>
        </p:txBody>
      </p:sp>
      <p:sp>
        <p:nvSpPr>
          <p:cNvPr id="351" name="Body"/>
          <p:cNvSpPr txBox="1">
            <a:spLocks noGrp="1"/>
          </p:cNvSpPr>
          <p:nvPr>
            <p:ph type="body" idx="1"/>
          </p:nvPr>
        </p:nvSpPr>
        <p:spPr>
          <a:xfrm>
            <a:off x="1097280" y="1309815"/>
            <a:ext cx="10058401" cy="4559279"/>
          </a:xfrm>
          <a:prstGeom prst="rect">
            <a:avLst/>
          </a:prstGeom>
          <a:blipFill>
            <a:blip r:embed="rId3"/>
            <a:stretch>
              <a:fillRect/>
            </a:stretch>
          </a:blipFill>
        </p:spPr>
        <p:txBody>
          <a:bodyPr/>
          <a:lstStyle/>
          <a:p>
            <a:r>
              <a:t> </a:t>
            </a:r>
          </a:p>
        </p:txBody>
      </p:sp>
      <p:sp>
        <p:nvSpPr>
          <p:cNvPr id="352"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63</a:t>
            </a:fld>
            <a:endParaRP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Body"/>
          <p:cNvSpPr txBox="1">
            <a:spLocks noGrp="1"/>
          </p:cNvSpPr>
          <p:nvPr>
            <p:ph type="body" idx="1"/>
          </p:nvPr>
        </p:nvSpPr>
        <p:spPr>
          <a:xfrm>
            <a:off x="1097280" y="420130"/>
            <a:ext cx="10058401" cy="5448964"/>
          </a:xfrm>
          <a:prstGeom prst="rect">
            <a:avLst/>
          </a:prstGeom>
          <a:blipFill>
            <a:blip r:embed="rId2"/>
            <a:stretch>
              <a:fillRect/>
            </a:stretch>
          </a:blipFill>
        </p:spPr>
        <p:txBody>
          <a:bodyPr/>
          <a:lstStyle/>
          <a:p>
            <a:r>
              <a:t> </a:t>
            </a:r>
          </a:p>
        </p:txBody>
      </p:sp>
      <p:sp>
        <p:nvSpPr>
          <p:cNvPr id="355"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64</a:t>
            </a:fld>
            <a:endParaRP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Body"/>
          <p:cNvSpPr txBox="1">
            <a:spLocks noGrp="1"/>
          </p:cNvSpPr>
          <p:nvPr>
            <p:ph type="body" idx="1"/>
          </p:nvPr>
        </p:nvSpPr>
        <p:spPr>
          <a:xfrm>
            <a:off x="1080804" y="1128584"/>
            <a:ext cx="10058401" cy="4798175"/>
          </a:xfrm>
          <a:prstGeom prst="rect">
            <a:avLst/>
          </a:prstGeom>
          <a:blipFill>
            <a:blip r:embed="rId2"/>
            <a:stretch>
              <a:fillRect/>
            </a:stretch>
          </a:blipFill>
        </p:spPr>
        <p:txBody>
          <a:bodyPr/>
          <a:lstStyle/>
          <a:p>
            <a:r>
              <a:t> </a:t>
            </a:r>
          </a:p>
        </p:txBody>
      </p:sp>
      <p:sp>
        <p:nvSpPr>
          <p:cNvPr id="358"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65</a:t>
            </a:fld>
            <a:endParaRP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Body"/>
          <p:cNvSpPr txBox="1">
            <a:spLocks noGrp="1"/>
          </p:cNvSpPr>
          <p:nvPr>
            <p:ph type="body" idx="1"/>
          </p:nvPr>
        </p:nvSpPr>
        <p:spPr>
          <a:xfrm>
            <a:off x="1097280" y="395416"/>
            <a:ext cx="10058401" cy="5618206"/>
          </a:xfrm>
          <a:prstGeom prst="rect">
            <a:avLst/>
          </a:prstGeom>
          <a:blipFill>
            <a:blip r:embed="rId2"/>
            <a:stretch>
              <a:fillRect/>
            </a:stretch>
          </a:blipFill>
        </p:spPr>
        <p:txBody>
          <a:bodyPr/>
          <a:lstStyle/>
          <a:p>
            <a:r>
              <a:t> </a:t>
            </a:r>
          </a:p>
        </p:txBody>
      </p:sp>
      <p:sp>
        <p:nvSpPr>
          <p:cNvPr id="361"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66</a:t>
            </a:fld>
            <a:endParaRP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Body"/>
          <p:cNvSpPr txBox="1">
            <a:spLocks noGrp="1"/>
          </p:cNvSpPr>
          <p:nvPr>
            <p:ph type="body" idx="1"/>
          </p:nvPr>
        </p:nvSpPr>
        <p:spPr>
          <a:xfrm>
            <a:off x="1097280" y="387177"/>
            <a:ext cx="10058401" cy="5481918"/>
          </a:xfrm>
          <a:prstGeom prst="rect">
            <a:avLst/>
          </a:prstGeom>
          <a:blipFill>
            <a:blip r:embed="rId2"/>
            <a:stretch>
              <a:fillRect/>
            </a:stretch>
          </a:blipFill>
        </p:spPr>
        <p:txBody>
          <a:bodyPr/>
          <a:lstStyle/>
          <a:p>
            <a:r>
              <a:t> </a:t>
            </a:r>
          </a:p>
        </p:txBody>
      </p:sp>
      <p:sp>
        <p:nvSpPr>
          <p:cNvPr id="364"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67</a:t>
            </a:fld>
            <a:endParaRP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Body"/>
          <p:cNvSpPr txBox="1">
            <a:spLocks noGrp="1"/>
          </p:cNvSpPr>
          <p:nvPr>
            <p:ph type="body" idx="1"/>
          </p:nvPr>
        </p:nvSpPr>
        <p:spPr>
          <a:xfrm>
            <a:off x="1097280" y="247134"/>
            <a:ext cx="10058401" cy="5621961"/>
          </a:xfrm>
          <a:prstGeom prst="rect">
            <a:avLst/>
          </a:prstGeom>
          <a:blipFill>
            <a:blip r:embed="rId2"/>
            <a:stretch>
              <a:fillRect/>
            </a:stretch>
          </a:blipFill>
        </p:spPr>
        <p:txBody>
          <a:bodyPr/>
          <a:lstStyle/>
          <a:p>
            <a:r>
              <a:t> </a:t>
            </a:r>
          </a:p>
        </p:txBody>
      </p:sp>
      <p:sp>
        <p:nvSpPr>
          <p:cNvPr id="367"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68</a:t>
            </a:fld>
            <a:endParaRP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 name="image51.tif" descr="image51.tif"/>
          <p:cNvPicPr>
            <a:picLocks noChangeAspect="1"/>
          </p:cNvPicPr>
          <p:nvPr/>
        </p:nvPicPr>
        <p:blipFill>
          <a:blip r:embed="rId2">
            <a:extLst/>
          </a:blip>
          <a:stretch>
            <a:fillRect/>
          </a:stretch>
        </p:blipFill>
        <p:spPr>
          <a:xfrm>
            <a:off x="321276" y="280086"/>
            <a:ext cx="11417643" cy="5923006"/>
          </a:xfrm>
          <a:prstGeom prst="rect">
            <a:avLst/>
          </a:prstGeom>
          <a:ln w="12700">
            <a:miter lim="400000"/>
          </a:ln>
        </p:spPr>
      </p:pic>
      <p:sp>
        <p:nvSpPr>
          <p:cNvPr id="370"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69</a:t>
            </a:fld>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a:t>
            </a:fld>
            <a:endParaRPr/>
          </a:p>
        </p:txBody>
      </p:sp>
      <p:sp>
        <p:nvSpPr>
          <p:cNvPr id="151" name="Body"/>
          <p:cNvSpPr txBox="1">
            <a:spLocks noGrp="1"/>
          </p:cNvSpPr>
          <p:nvPr>
            <p:ph type="body" idx="4294967295"/>
          </p:nvPr>
        </p:nvSpPr>
        <p:spPr>
          <a:xfrm>
            <a:off x="2133600" y="1846263"/>
            <a:ext cx="10058400" cy="4022725"/>
          </a:xfrm>
          <a:prstGeom prst="rect">
            <a:avLst/>
          </a:prstGeom>
          <a:blipFill>
            <a:blip r:embed="rId2"/>
            <a:stretch>
              <a:fillRect/>
            </a:stretch>
          </a:blipFill>
        </p:spPr>
        <p:txBody>
          <a:bodyPr/>
          <a:lstStyle/>
          <a:p>
            <a:r>
              <a:t> </a:t>
            </a:r>
          </a:p>
        </p:txBody>
      </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Body"/>
          <p:cNvSpPr txBox="1">
            <a:spLocks noGrp="1"/>
          </p:cNvSpPr>
          <p:nvPr>
            <p:ph type="body" idx="1"/>
          </p:nvPr>
        </p:nvSpPr>
        <p:spPr>
          <a:xfrm>
            <a:off x="1097280" y="354226"/>
            <a:ext cx="10058401" cy="5514869"/>
          </a:xfrm>
          <a:prstGeom prst="rect">
            <a:avLst/>
          </a:prstGeom>
          <a:blipFill>
            <a:blip r:embed="rId2"/>
            <a:stretch>
              <a:fillRect/>
            </a:stretch>
          </a:blipFill>
        </p:spPr>
        <p:txBody>
          <a:bodyPr/>
          <a:lstStyle/>
          <a:p>
            <a:r>
              <a:t> </a:t>
            </a:r>
          </a:p>
        </p:txBody>
      </p:sp>
      <p:sp>
        <p:nvSpPr>
          <p:cNvPr id="373"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70</a:t>
            </a:fld>
            <a:endParaRP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Body"/>
          <p:cNvSpPr txBox="1">
            <a:spLocks noGrp="1"/>
          </p:cNvSpPr>
          <p:nvPr>
            <p:ph type="body" idx="1"/>
          </p:nvPr>
        </p:nvSpPr>
        <p:spPr>
          <a:xfrm>
            <a:off x="1097280" y="337750"/>
            <a:ext cx="10058401" cy="5531344"/>
          </a:xfrm>
          <a:prstGeom prst="rect">
            <a:avLst/>
          </a:prstGeom>
          <a:blipFill>
            <a:blip r:embed="rId2"/>
            <a:stretch>
              <a:fillRect/>
            </a:stretch>
          </a:blipFill>
        </p:spPr>
        <p:txBody>
          <a:bodyPr/>
          <a:lstStyle/>
          <a:p>
            <a:r>
              <a:t> </a:t>
            </a:r>
          </a:p>
        </p:txBody>
      </p:sp>
      <p:sp>
        <p:nvSpPr>
          <p:cNvPr id="376"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71</a:t>
            </a:fld>
            <a:endParaRP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 name="image64.png" descr="image64.png"/>
          <p:cNvPicPr>
            <a:picLocks noChangeAspect="1"/>
          </p:cNvPicPr>
          <p:nvPr/>
        </p:nvPicPr>
        <p:blipFill>
          <a:blip r:embed="rId2">
            <a:extLst/>
          </a:blip>
          <a:stretch>
            <a:fillRect/>
          </a:stretch>
        </p:blipFill>
        <p:spPr>
          <a:xfrm>
            <a:off x="334429" y="198694"/>
            <a:ext cx="7151511" cy="4022726"/>
          </a:xfrm>
          <a:prstGeom prst="rect">
            <a:avLst/>
          </a:prstGeom>
          <a:ln w="12700">
            <a:miter lim="400000"/>
          </a:ln>
        </p:spPr>
      </p:pic>
      <p:sp>
        <p:nvSpPr>
          <p:cNvPr id="379"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72</a:t>
            </a:fld>
            <a:endParaRPr/>
          </a:p>
        </p:txBody>
      </p:sp>
      <p:pic>
        <p:nvPicPr>
          <p:cNvPr id="380" name="image65.tif" descr="image65.tif"/>
          <p:cNvPicPr>
            <a:picLocks noChangeAspect="1"/>
          </p:cNvPicPr>
          <p:nvPr/>
        </p:nvPicPr>
        <p:blipFill>
          <a:blip r:embed="rId3">
            <a:extLst/>
          </a:blip>
          <a:stretch>
            <a:fillRect/>
          </a:stretch>
        </p:blipFill>
        <p:spPr>
          <a:xfrm>
            <a:off x="3130376" y="871135"/>
            <a:ext cx="8237838" cy="5634682"/>
          </a:xfrm>
          <a:prstGeom prst="rect">
            <a:avLst/>
          </a:prstGeom>
          <a:ln w="12700">
            <a:miter lim="400000"/>
          </a:ln>
        </p:spPr>
      </p:pic>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Body"/>
          <p:cNvSpPr txBox="1">
            <a:spLocks noGrp="1"/>
          </p:cNvSpPr>
          <p:nvPr>
            <p:ph type="body" idx="1"/>
          </p:nvPr>
        </p:nvSpPr>
        <p:spPr>
          <a:xfrm>
            <a:off x="1097280" y="288324"/>
            <a:ext cx="10058401" cy="5580770"/>
          </a:xfrm>
          <a:prstGeom prst="rect">
            <a:avLst/>
          </a:prstGeom>
          <a:blipFill>
            <a:blip r:embed="rId2"/>
            <a:stretch>
              <a:fillRect/>
            </a:stretch>
          </a:blipFill>
        </p:spPr>
        <p:txBody>
          <a:bodyPr/>
          <a:lstStyle/>
          <a:p>
            <a:r>
              <a:t> </a:t>
            </a:r>
          </a:p>
        </p:txBody>
      </p:sp>
      <p:sp>
        <p:nvSpPr>
          <p:cNvPr id="383"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73</a:t>
            </a:fld>
            <a:endParaRP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Body"/>
          <p:cNvSpPr txBox="1">
            <a:spLocks noGrp="1"/>
          </p:cNvSpPr>
          <p:nvPr>
            <p:ph type="body" idx="1"/>
          </p:nvPr>
        </p:nvSpPr>
        <p:spPr>
          <a:xfrm>
            <a:off x="1097280" y="181231"/>
            <a:ext cx="10058401" cy="5687864"/>
          </a:xfrm>
          <a:prstGeom prst="rect">
            <a:avLst/>
          </a:prstGeom>
          <a:blipFill>
            <a:blip r:embed="rId2"/>
            <a:stretch>
              <a:fillRect/>
            </a:stretch>
          </a:blipFill>
        </p:spPr>
        <p:txBody>
          <a:bodyPr/>
          <a:lstStyle/>
          <a:p>
            <a:r>
              <a:t> </a:t>
            </a:r>
          </a:p>
        </p:txBody>
      </p:sp>
      <p:sp>
        <p:nvSpPr>
          <p:cNvPr id="386"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74</a:t>
            </a:fld>
            <a:endParaRP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Title"/>
          <p:cNvSpPr txBox="1">
            <a:spLocks noGrp="1"/>
          </p:cNvSpPr>
          <p:nvPr>
            <p:ph type="title"/>
          </p:nvPr>
        </p:nvSpPr>
        <p:spPr>
          <a:prstGeom prst="rect">
            <a:avLst/>
          </a:prstGeom>
        </p:spPr>
        <p:txBody>
          <a:bodyPr/>
          <a:lstStyle/>
          <a:p>
            <a:endParaRPr/>
          </a:p>
        </p:txBody>
      </p:sp>
      <p:sp>
        <p:nvSpPr>
          <p:cNvPr id="389" name="Cumulative Distribution Function…"/>
          <p:cNvSpPr txBox="1">
            <a:spLocks noGrp="1"/>
          </p:cNvSpPr>
          <p:nvPr>
            <p:ph type="body" idx="1"/>
          </p:nvPr>
        </p:nvSpPr>
        <p:spPr>
          <a:xfrm>
            <a:off x="1097280" y="1845734"/>
            <a:ext cx="10058401" cy="4023360"/>
          </a:xfrm>
          <a:prstGeom prst="rect">
            <a:avLst/>
          </a:prstGeom>
        </p:spPr>
        <p:txBody>
          <a:bodyPr/>
          <a:lstStyle/>
          <a:p>
            <a:pPr>
              <a:defRPr b="1"/>
            </a:pPr>
            <a:r>
              <a:t>Cumulative Distribution Function </a:t>
            </a:r>
          </a:p>
          <a:p>
            <a:r>
              <a:t>Student’s t distribution with 23 DF</a:t>
            </a:r>
          </a:p>
          <a:p>
            <a:r>
              <a:t>     x  P( X ≤ x )</a:t>
            </a:r>
          </a:p>
          <a:p>
            <a:r>
              <a:t>2.3824    0.987074</a:t>
            </a:r>
          </a:p>
        </p:txBody>
      </p:sp>
      <p:sp>
        <p:nvSpPr>
          <p:cNvPr id="390"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75</a:t>
            </a:fld>
            <a:endParaRP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Analysis of Variance Approach to Regression Analysis  (Page 64)"/>
          <p:cNvSpPr txBox="1">
            <a:spLocks noGrp="1"/>
          </p:cNvSpPr>
          <p:nvPr>
            <p:ph type="title"/>
          </p:nvPr>
        </p:nvSpPr>
        <p:spPr>
          <a:prstGeom prst="rect">
            <a:avLst/>
          </a:prstGeom>
        </p:spPr>
        <p:txBody>
          <a:bodyPr/>
          <a:lstStyle>
            <a:lvl1pPr>
              <a:defRPr sz="3400" spc="-100">
                <a:solidFill>
                  <a:srgbClr val="5C64B7"/>
                </a:solidFill>
                <a:latin typeface="Times New Roman"/>
                <a:ea typeface="Times New Roman"/>
                <a:cs typeface="Times New Roman"/>
                <a:sym typeface="Times New Roman"/>
              </a:defRPr>
            </a:lvl1pPr>
          </a:lstStyle>
          <a:p>
            <a:r>
              <a:t>Analysis of Variance Approach to Regression Analysis  (Page 64)</a:t>
            </a:r>
          </a:p>
        </p:txBody>
      </p:sp>
      <p:sp>
        <p:nvSpPr>
          <p:cNvPr id="393"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394"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76</a:t>
            </a:fld>
            <a:endParaRPr/>
          </a:p>
        </p:txBody>
      </p:sp>
      <p:pic>
        <p:nvPicPr>
          <p:cNvPr id="395" name="image66.tif" descr="image66.tif"/>
          <p:cNvPicPr>
            <a:picLocks noChangeAspect="1"/>
          </p:cNvPicPr>
          <p:nvPr/>
        </p:nvPicPr>
        <p:blipFill>
          <a:blip r:embed="rId3">
            <a:extLst/>
          </a:blip>
          <a:stretch>
            <a:fillRect/>
          </a:stretch>
        </p:blipFill>
        <p:spPr>
          <a:xfrm>
            <a:off x="6474767" y="2019163"/>
            <a:ext cx="3180152" cy="3676501"/>
          </a:xfrm>
          <a:prstGeom prst="rect">
            <a:avLst/>
          </a:prstGeom>
          <a:ln w="12700">
            <a:miter lim="400000"/>
          </a:ln>
        </p:spPr>
      </p:pic>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Body"/>
          <p:cNvSpPr txBox="1">
            <a:spLocks noGrp="1"/>
          </p:cNvSpPr>
          <p:nvPr>
            <p:ph type="body" idx="1"/>
          </p:nvPr>
        </p:nvSpPr>
        <p:spPr>
          <a:xfrm>
            <a:off x="1097280" y="345988"/>
            <a:ext cx="10058401" cy="5523107"/>
          </a:xfrm>
          <a:prstGeom prst="rect">
            <a:avLst/>
          </a:prstGeom>
          <a:blipFill>
            <a:blip r:embed="rId2"/>
            <a:stretch>
              <a:fillRect/>
            </a:stretch>
          </a:blipFill>
        </p:spPr>
        <p:txBody>
          <a:bodyPr/>
          <a:lstStyle/>
          <a:p>
            <a:r>
              <a:t> </a:t>
            </a:r>
          </a:p>
        </p:txBody>
      </p:sp>
      <p:sp>
        <p:nvSpPr>
          <p:cNvPr id="398"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77</a:t>
            </a:fld>
            <a:endParaRP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Body"/>
          <p:cNvSpPr txBox="1">
            <a:spLocks noGrp="1"/>
          </p:cNvSpPr>
          <p:nvPr>
            <p:ph type="body" idx="1"/>
          </p:nvPr>
        </p:nvSpPr>
        <p:spPr>
          <a:xfrm>
            <a:off x="1097280" y="247134"/>
            <a:ext cx="10058401" cy="5621961"/>
          </a:xfrm>
          <a:prstGeom prst="rect">
            <a:avLst/>
          </a:prstGeom>
        </p:spPr>
        <p:txBody>
          <a:bodyPr/>
          <a:lstStyle/>
          <a:p>
            <a:pPr>
              <a:defRPr sz="2800"/>
            </a:pPr>
            <a:endParaRPr/>
          </a:p>
        </p:txBody>
      </p:sp>
      <p:sp>
        <p:nvSpPr>
          <p:cNvPr id="401"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78</a:t>
            </a:fld>
            <a:endParaRPr/>
          </a:p>
        </p:txBody>
      </p:sp>
      <p:pic>
        <p:nvPicPr>
          <p:cNvPr id="402" name="image67.tif" descr="image67.tif"/>
          <p:cNvPicPr>
            <a:picLocks noChangeAspect="1"/>
          </p:cNvPicPr>
          <p:nvPr/>
        </p:nvPicPr>
        <p:blipFill>
          <a:blip r:embed="rId2">
            <a:extLst/>
          </a:blip>
          <a:stretch>
            <a:fillRect/>
          </a:stretch>
        </p:blipFill>
        <p:spPr>
          <a:xfrm>
            <a:off x="823782" y="247135"/>
            <a:ext cx="8995721" cy="3665838"/>
          </a:xfrm>
          <a:prstGeom prst="rect">
            <a:avLst/>
          </a:prstGeom>
          <a:ln w="12700">
            <a:miter lim="400000"/>
          </a:ln>
        </p:spPr>
      </p:pic>
      <p:pic>
        <p:nvPicPr>
          <p:cNvPr id="403" name="image68.pdf" descr="image68.pdf"/>
          <p:cNvPicPr>
            <a:picLocks noChangeAspect="1"/>
          </p:cNvPicPr>
          <p:nvPr/>
        </p:nvPicPr>
        <p:blipFill>
          <a:blip r:embed="rId3">
            <a:extLst/>
          </a:blip>
          <a:stretch>
            <a:fillRect/>
          </a:stretch>
        </p:blipFill>
        <p:spPr>
          <a:xfrm>
            <a:off x="1021492" y="4074317"/>
            <a:ext cx="10017212" cy="1115521"/>
          </a:xfrm>
          <a:prstGeom prst="rect">
            <a:avLst/>
          </a:prstGeom>
          <a:ln w="12700">
            <a:miter lim="400000"/>
          </a:ln>
        </p:spPr>
      </p:pic>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 name="Body"/>
          <p:cNvSpPr txBox="1">
            <a:spLocks noGrp="1"/>
          </p:cNvSpPr>
          <p:nvPr>
            <p:ph type="body" idx="1"/>
          </p:nvPr>
        </p:nvSpPr>
        <p:spPr>
          <a:xfrm>
            <a:off x="1023139" y="148280"/>
            <a:ext cx="10058401" cy="6244283"/>
          </a:xfrm>
          <a:prstGeom prst="rect">
            <a:avLst/>
          </a:prstGeom>
          <a:blipFill>
            <a:blip r:embed="rId2"/>
            <a:stretch>
              <a:fillRect/>
            </a:stretch>
          </a:blipFill>
        </p:spPr>
        <p:txBody>
          <a:bodyPr/>
          <a:lstStyle/>
          <a:p>
            <a:r>
              <a:t> </a:t>
            </a:r>
          </a:p>
        </p:txBody>
      </p:sp>
      <p:sp>
        <p:nvSpPr>
          <p:cNvPr id="406"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79</a:t>
            </a:fld>
            <a:endParaRPr/>
          </a:p>
        </p:txBody>
      </p:sp>
      <p:graphicFrame>
        <p:nvGraphicFramePr>
          <p:cNvPr id="407" name="Table"/>
          <p:cNvGraphicFramePr/>
          <p:nvPr/>
        </p:nvGraphicFramePr>
        <p:xfrm>
          <a:off x="848498" y="807784"/>
          <a:ext cx="10569147" cy="4092704"/>
        </p:xfrm>
        <a:graphic>
          <a:graphicData uri="http://schemas.openxmlformats.org/drawingml/2006/table">
            <a:tbl>
              <a:tblPr>
                <a:tableStyleId>{4C3C2611-4C71-4FC5-86AE-919BDF0F9419}</a:tableStyleId>
              </a:tblPr>
              <a:tblGrid>
                <a:gridCol w="1761524"/>
                <a:gridCol w="1037869"/>
                <a:gridCol w="2849384"/>
                <a:gridCol w="2003140"/>
                <a:gridCol w="1596083"/>
                <a:gridCol w="1321146"/>
              </a:tblGrid>
              <a:tr h="822960">
                <a:tc>
                  <a:txBody>
                    <a:bodyPr/>
                    <a:lstStyle/>
                    <a:p>
                      <a:pPr algn="ctr" defTabSz="914400">
                        <a:defRPr sz="1800"/>
                      </a:pPr>
                      <a:r>
                        <a:rPr sz="2400"/>
                        <a:t>Source of Variation</a:t>
                      </a:r>
                    </a:p>
                  </a:txBody>
                  <a:tcPr marL="45720" marR="45720" horzOverflow="overflow"/>
                </a:tc>
                <a:tc>
                  <a:txBody>
                    <a:bodyPr/>
                    <a:lstStyle/>
                    <a:p>
                      <a:pPr algn="ctr" defTabSz="914400">
                        <a:defRPr sz="1800"/>
                      </a:pPr>
                      <a:r>
                        <a:rPr sz="2400"/>
                        <a:t>df</a:t>
                      </a:r>
                    </a:p>
                  </a:txBody>
                  <a:tcPr marL="45720" marR="45720" horzOverflow="overflow"/>
                </a:tc>
                <a:tc>
                  <a:txBody>
                    <a:bodyPr/>
                    <a:lstStyle/>
                    <a:p>
                      <a:pPr algn="ctr" defTabSz="914400">
                        <a:defRPr sz="1800"/>
                      </a:pPr>
                      <a:r>
                        <a:rPr sz="2400"/>
                        <a:t>SS</a:t>
                      </a:r>
                    </a:p>
                  </a:txBody>
                  <a:tcPr marL="45720" marR="45720" horzOverflow="overflow"/>
                </a:tc>
                <a:tc>
                  <a:txBody>
                    <a:bodyPr/>
                    <a:lstStyle/>
                    <a:p>
                      <a:pPr algn="ctr" defTabSz="914400">
                        <a:defRPr sz="1800"/>
                      </a:pPr>
                      <a:r>
                        <a:rPr sz="2400"/>
                        <a:t>MS</a:t>
                      </a:r>
                    </a:p>
                  </a:txBody>
                  <a:tcPr marL="45720" marR="45720" horzOverflow="overflow"/>
                </a:tc>
                <a:tc>
                  <a:txBody>
                    <a:bodyPr/>
                    <a:lstStyle/>
                    <a:p>
                      <a:pPr algn="ctr" defTabSz="914400">
                        <a:defRPr sz="1800"/>
                      </a:pPr>
                      <a:r>
                        <a:rPr sz="2400"/>
                        <a:t>F</a:t>
                      </a:r>
                    </a:p>
                  </a:txBody>
                  <a:tcPr marL="45720" marR="45720" horzOverflow="overflow"/>
                </a:tc>
                <a:tc>
                  <a:txBody>
                    <a:bodyPr/>
                    <a:lstStyle/>
                    <a:p>
                      <a:pPr algn="ctr" defTabSz="914400">
                        <a:defRPr sz="1800"/>
                      </a:pPr>
                      <a:r>
                        <a:rPr sz="2400"/>
                        <a:t>P-Value</a:t>
                      </a:r>
                    </a:p>
                  </a:txBody>
                  <a:tcPr marL="45720" marR="45720" horzOverflow="overflow"/>
                </a:tc>
              </a:tr>
              <a:tr h="1089914">
                <a:tc>
                  <a:txBody>
                    <a:bodyPr/>
                    <a:lstStyle/>
                    <a:p>
                      <a:pPr algn="ctr" defTabSz="914400">
                        <a:defRPr sz="1800"/>
                      </a:pPr>
                      <a:r>
                        <a:rPr sz="2400"/>
                        <a:t>Regression model</a:t>
                      </a:r>
                    </a:p>
                  </a:txBody>
                  <a:tcPr marL="45720" marR="45720" horzOverflow="overflow"/>
                </a:tc>
                <a:tc>
                  <a:txBody>
                    <a:bodyPr/>
                    <a:lstStyle/>
                    <a:p>
                      <a:pPr algn="ctr" defTabSz="914400">
                        <a:defRPr sz="1800"/>
                      </a:pPr>
                      <a:r>
                        <a:rPr sz="2400"/>
                        <a:t>1</a:t>
                      </a:r>
                    </a:p>
                  </a:txBody>
                  <a:tcPr marL="45720" marR="45720" horzOverflow="overflow"/>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ctr" defTabSz="914400">
                        <a:defRPr sz="1800"/>
                      </a:pPr>
                      <a:r>
                        <a:rPr sz="2400"/>
                        <a:t>?</a:t>
                      </a:r>
                    </a:p>
                  </a:txBody>
                  <a:tcPr marL="45720" marR="45720" horzOverflow="overflow"/>
                </a:tc>
              </a:tr>
              <a:tr h="1089914">
                <a:tc>
                  <a:txBody>
                    <a:bodyPr/>
                    <a:lstStyle/>
                    <a:p>
                      <a:pPr algn="ctr" defTabSz="914400">
                        <a:defRPr sz="1800"/>
                      </a:pPr>
                      <a:r>
                        <a:rPr sz="2400"/>
                        <a:t>Error</a:t>
                      </a:r>
                    </a:p>
                  </a:txBody>
                  <a:tcPr marL="45720" marR="45720" horzOverflow="overflow"/>
                </a:tc>
                <a:tc>
                  <a:txBody>
                    <a:bodyPr/>
                    <a:lstStyle/>
                    <a:p>
                      <a:pPr algn="ctr" defTabSz="914400">
                        <a:defRPr sz="1800"/>
                      </a:pPr>
                      <a:r>
                        <a:rPr sz="2400"/>
                        <a:t>n-2</a:t>
                      </a:r>
                    </a:p>
                  </a:txBody>
                  <a:tcPr marL="45720" marR="45720" horzOverflow="overflow"/>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ctr" defTabSz="914400">
                        <a:defRPr sz="2400"/>
                      </a:pPr>
                      <a:endParaRPr/>
                    </a:p>
                  </a:txBody>
                  <a:tcPr marL="45720" marR="45720" horzOverflow="overflow"/>
                </a:tc>
                <a:tc>
                  <a:txBody>
                    <a:bodyPr/>
                    <a:lstStyle/>
                    <a:p>
                      <a:pPr algn="ctr" defTabSz="914400">
                        <a:defRPr sz="2400"/>
                      </a:pPr>
                      <a:endParaRPr/>
                    </a:p>
                  </a:txBody>
                  <a:tcPr marL="45720" marR="45720" horzOverflow="overflow"/>
                </a:tc>
              </a:tr>
              <a:tr h="1089914">
                <a:tc>
                  <a:txBody>
                    <a:bodyPr/>
                    <a:lstStyle/>
                    <a:p>
                      <a:pPr algn="ctr" defTabSz="914400">
                        <a:defRPr sz="1800"/>
                      </a:pPr>
                      <a:r>
                        <a:rPr sz="2400"/>
                        <a:t>Total</a:t>
                      </a:r>
                    </a:p>
                  </a:txBody>
                  <a:tcPr marL="45720" marR="45720" horzOverflow="overflow"/>
                </a:tc>
                <a:tc>
                  <a:txBody>
                    <a:bodyPr/>
                    <a:lstStyle/>
                    <a:p>
                      <a:pPr algn="ctr" defTabSz="914400">
                        <a:defRPr sz="1800"/>
                      </a:pPr>
                      <a:r>
                        <a:rPr sz="2400"/>
                        <a:t>n-1</a:t>
                      </a:r>
                    </a:p>
                  </a:txBody>
                  <a:tcPr marL="45720" marR="45720" horzOverflow="overflow"/>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ctr" defTabSz="914400">
                        <a:defRPr sz="2400"/>
                      </a:pPr>
                      <a:endParaRPr/>
                    </a:p>
                  </a:txBody>
                  <a:tcPr marL="45720" marR="45720" horzOverflow="overflow"/>
                </a:tc>
                <a:tc>
                  <a:txBody>
                    <a:bodyPr/>
                    <a:lstStyle/>
                    <a:p>
                      <a:pPr algn="ctr" defTabSz="914400">
                        <a:defRPr sz="2400"/>
                      </a:pPr>
                      <a:endParaRPr/>
                    </a:p>
                  </a:txBody>
                  <a:tcPr marL="45720" marR="45720" horzOverflow="overflow"/>
                </a:tc>
                <a:tc>
                  <a:txBody>
                    <a:bodyPr/>
                    <a:lstStyle/>
                    <a:p>
                      <a:pPr algn="ctr" defTabSz="914400">
                        <a:defRPr sz="2400"/>
                      </a:pPr>
                      <a:endParaRPr/>
                    </a:p>
                  </a:txBody>
                  <a:tcPr marL="45720" marR="45720" horzOverflow="overflow"/>
                </a:tc>
              </a:tr>
            </a:tbl>
          </a:graphicData>
        </a:graphic>
      </p:graphicFrame>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a:t>
            </a:fld>
            <a:endParaRPr/>
          </a:p>
        </p:txBody>
      </p:sp>
      <p:sp>
        <p:nvSpPr>
          <p:cNvPr id="154" name="Example: Page 3"/>
          <p:cNvSpPr txBox="1">
            <a:spLocks noGrp="1"/>
          </p:cNvSpPr>
          <p:nvPr>
            <p:ph type="title" idx="4294967295"/>
          </p:nvPr>
        </p:nvSpPr>
        <p:spPr>
          <a:xfrm>
            <a:off x="2133600" y="287338"/>
            <a:ext cx="10058400" cy="558800"/>
          </a:xfrm>
          <a:prstGeom prst="rect">
            <a:avLst/>
          </a:prstGeom>
        </p:spPr>
        <p:txBody>
          <a:bodyPr/>
          <a:lstStyle>
            <a:lvl1pPr>
              <a:defRPr sz="2400" spc="-100">
                <a:solidFill>
                  <a:srgbClr val="0E58C4"/>
                </a:solidFill>
                <a:latin typeface="Times New Roman"/>
                <a:ea typeface="Times New Roman"/>
                <a:cs typeface="Times New Roman"/>
                <a:sym typeface="Times New Roman"/>
              </a:defRPr>
            </a:lvl1pPr>
          </a:lstStyle>
          <a:p>
            <a:r>
              <a:t>Example: Page 3 </a:t>
            </a:r>
          </a:p>
        </p:txBody>
      </p:sp>
      <p:sp>
        <p:nvSpPr>
          <p:cNvPr id="155" name="Body"/>
          <p:cNvSpPr txBox="1">
            <a:spLocks noGrp="1"/>
          </p:cNvSpPr>
          <p:nvPr>
            <p:ph type="body" idx="4294967295"/>
          </p:nvPr>
        </p:nvSpPr>
        <p:spPr>
          <a:xfrm>
            <a:off x="0" y="846138"/>
            <a:ext cx="7405688" cy="5299075"/>
          </a:xfrm>
          <a:prstGeom prst="rect">
            <a:avLst/>
          </a:prstGeom>
          <a:blipFill>
            <a:blip r:embed="rId2"/>
            <a:stretch>
              <a:fillRect/>
            </a:stretch>
          </a:blipFill>
        </p:spPr>
        <p:txBody>
          <a:bodyPr/>
          <a:lstStyle/>
          <a:p>
            <a:r>
              <a:t> </a:t>
            </a:r>
          </a:p>
        </p:txBody>
      </p:sp>
      <p:graphicFrame>
        <p:nvGraphicFramePr>
          <p:cNvPr id="156" name="Table"/>
          <p:cNvGraphicFramePr/>
          <p:nvPr/>
        </p:nvGraphicFramePr>
        <p:xfrm>
          <a:off x="1191282" y="3257767"/>
          <a:ext cx="6568299" cy="1483360"/>
        </p:xfrm>
        <a:graphic>
          <a:graphicData uri="http://schemas.openxmlformats.org/drawingml/2006/table">
            <a:tbl>
              <a:tblPr firstRow="1" bandRow="1">
                <a:tableStyleId>{4C3C2611-4C71-4FC5-86AE-919BDF0F9419}</a:tableStyleId>
              </a:tblPr>
              <a:tblGrid>
                <a:gridCol w="2189433"/>
                <a:gridCol w="2189433"/>
                <a:gridCol w="2189433"/>
              </a:tblGrid>
              <a:tr h="370840">
                <a:tc>
                  <a:txBody>
                    <a:bodyPr/>
                    <a:lstStyle/>
                    <a:p>
                      <a:pPr algn="l" defTabSz="914400">
                        <a:defRPr sz="1800"/>
                      </a:pPr>
                      <a:r>
                        <a:rPr b="1">
                          <a:solidFill>
                            <a:srgbClr val="FFFFFF"/>
                          </a:solidFill>
                        </a:rPr>
                        <a:t>Period</a:t>
                      </a:r>
                    </a:p>
                  </a:txBody>
                  <a:tcPr marL="45720" marR="45720" horzOverflow="overflow">
                    <a:lnL w="12700">
                      <a:miter lim="400000"/>
                    </a:lnL>
                    <a:lnR w="12700">
                      <a:miter lim="400000"/>
                    </a:lnR>
                    <a:lnT w="25400">
                      <a:solidFill>
                        <a:srgbClr val="000000"/>
                      </a:solidFill>
                    </a:lnT>
                    <a:lnB w="25400">
                      <a:solidFill>
                        <a:srgbClr val="000000"/>
                      </a:solidFill>
                    </a:lnB>
                    <a:solidFill>
                      <a:schemeClr val="accent1"/>
                    </a:solidFill>
                  </a:tcPr>
                </a:tc>
                <a:tc>
                  <a:txBody>
                    <a:bodyPr/>
                    <a:lstStyle/>
                    <a:p>
                      <a:pPr algn="l" defTabSz="914400">
                        <a:defRPr sz="1800"/>
                      </a:pPr>
                      <a:r>
                        <a:rPr b="1">
                          <a:solidFill>
                            <a:srgbClr val="FFFFFF"/>
                          </a:solidFill>
                        </a:rPr>
                        <a:t>Number of Units Sold</a:t>
                      </a:r>
                    </a:p>
                  </a:txBody>
                  <a:tcPr marL="45720" marR="45720" horzOverflow="overflow">
                    <a:lnL w="12700">
                      <a:miter lim="400000"/>
                    </a:lnL>
                    <a:lnR w="12700">
                      <a:miter lim="400000"/>
                    </a:lnR>
                    <a:lnT w="25400">
                      <a:solidFill>
                        <a:srgbClr val="000000"/>
                      </a:solidFill>
                    </a:lnT>
                    <a:lnB w="25400">
                      <a:solidFill>
                        <a:srgbClr val="000000"/>
                      </a:solidFill>
                    </a:lnB>
                    <a:solidFill>
                      <a:schemeClr val="accent1"/>
                    </a:solidFill>
                  </a:tcPr>
                </a:tc>
                <a:tc>
                  <a:txBody>
                    <a:bodyPr/>
                    <a:lstStyle/>
                    <a:p>
                      <a:pPr algn="l" defTabSz="914400">
                        <a:defRPr sz="1800"/>
                      </a:pPr>
                      <a:r>
                        <a:rPr b="1">
                          <a:solidFill>
                            <a:srgbClr val="FFFFFF"/>
                          </a:solidFill>
                        </a:rPr>
                        <a:t>Dollar Sales</a:t>
                      </a:r>
                    </a:p>
                  </a:txBody>
                  <a:tcPr marL="45720" marR="45720" horzOverflow="overflow">
                    <a:lnL w="12700">
                      <a:miter lim="400000"/>
                    </a:lnL>
                    <a:lnR w="12700">
                      <a:miter lim="400000"/>
                    </a:lnR>
                    <a:lnT w="25400">
                      <a:solidFill>
                        <a:srgbClr val="000000"/>
                      </a:solidFill>
                    </a:lnT>
                    <a:lnB w="25400">
                      <a:solidFill>
                        <a:srgbClr val="000000"/>
                      </a:solidFill>
                    </a:lnB>
                    <a:solidFill>
                      <a:schemeClr val="accent1"/>
                    </a:solidFill>
                  </a:tcPr>
                </a:tc>
              </a:tr>
              <a:tr h="370840">
                <a:tc>
                  <a:txBody>
                    <a:bodyPr/>
                    <a:lstStyle/>
                    <a:p>
                      <a:pPr algn="l" defTabSz="914400">
                        <a:defRPr sz="1800"/>
                      </a:pPr>
                      <a:r>
                        <a:t>1</a:t>
                      </a:r>
                    </a:p>
                  </a:txBody>
                  <a:tcPr marL="45720" marR="45720" horzOverflow="overflow">
                    <a:lnL w="12700">
                      <a:miter lim="400000"/>
                    </a:lnL>
                    <a:lnR w="12700">
                      <a:miter lim="400000"/>
                    </a:lnR>
                    <a:lnT w="25400">
                      <a:solidFill>
                        <a:srgbClr val="000000"/>
                      </a:solidFill>
                    </a:lnT>
                    <a:lnB w="12700">
                      <a:miter lim="400000"/>
                    </a:lnB>
                    <a:solidFill>
                      <a:srgbClr val="E6E6E6"/>
                    </a:solidFill>
                  </a:tcPr>
                </a:tc>
                <a:tc>
                  <a:txBody>
                    <a:bodyPr/>
                    <a:lstStyle/>
                    <a:p>
                      <a:pPr algn="l" defTabSz="914400">
                        <a:defRPr sz="1800"/>
                      </a:pPr>
                      <a:r>
                        <a:t>75</a:t>
                      </a:r>
                    </a:p>
                  </a:txBody>
                  <a:tcPr marL="45720" marR="45720" horzOverflow="overflow">
                    <a:lnL w="12700">
                      <a:miter lim="400000"/>
                    </a:lnL>
                    <a:lnR w="12700">
                      <a:miter lim="400000"/>
                    </a:lnR>
                    <a:lnT w="25400">
                      <a:solidFill>
                        <a:srgbClr val="000000"/>
                      </a:solidFill>
                    </a:lnT>
                    <a:lnB w="12700">
                      <a:miter lim="400000"/>
                    </a:lnB>
                    <a:solidFill>
                      <a:srgbClr val="E6E6E6"/>
                    </a:solidFill>
                  </a:tcPr>
                </a:tc>
                <a:tc>
                  <a:txBody>
                    <a:bodyPr/>
                    <a:lstStyle/>
                    <a:p>
                      <a:pPr algn="l" defTabSz="914400">
                        <a:defRPr sz="1800"/>
                      </a:pPr>
                      <a:r>
                        <a:t>$ 150</a:t>
                      </a:r>
                    </a:p>
                  </a:txBody>
                  <a:tcPr marL="45720" marR="45720" horzOverflow="overflow">
                    <a:lnL w="12700">
                      <a:miter lim="400000"/>
                    </a:lnL>
                    <a:lnR w="12700">
                      <a:miter lim="400000"/>
                    </a:lnR>
                    <a:lnT w="25400">
                      <a:solidFill>
                        <a:srgbClr val="000000"/>
                      </a:solidFill>
                    </a:lnT>
                    <a:lnB w="12700">
                      <a:miter lim="400000"/>
                    </a:lnB>
                    <a:solidFill>
                      <a:srgbClr val="E6E6E6"/>
                    </a:solidFill>
                  </a:tcPr>
                </a:tc>
              </a:tr>
              <a:tr h="370840">
                <a:tc>
                  <a:txBody>
                    <a:bodyPr/>
                    <a:lstStyle/>
                    <a:p>
                      <a:pPr algn="l" defTabSz="914400">
                        <a:defRPr sz="1800"/>
                      </a:pPr>
                      <a:r>
                        <a:t>2</a:t>
                      </a:r>
                    </a:p>
                  </a:txBody>
                  <a:tcPr marL="45720" marR="45720" horzOverflow="overflow">
                    <a:lnL w="12700">
                      <a:miter lim="400000"/>
                    </a:lnL>
                    <a:lnR w="12700">
                      <a:miter lim="400000"/>
                    </a:lnR>
                    <a:lnT w="12700">
                      <a:miter lim="400000"/>
                    </a:lnT>
                    <a:lnB w="12700">
                      <a:miter lim="400000"/>
                    </a:lnB>
                  </a:tcPr>
                </a:tc>
                <a:tc>
                  <a:txBody>
                    <a:bodyPr/>
                    <a:lstStyle/>
                    <a:p>
                      <a:pPr algn="l" defTabSz="914400">
                        <a:defRPr sz="1800"/>
                      </a:pPr>
                      <a:r>
                        <a:t>25</a:t>
                      </a:r>
                    </a:p>
                  </a:txBody>
                  <a:tcPr marL="45720" marR="45720" horzOverflow="overflow">
                    <a:lnL w="12700">
                      <a:miter lim="400000"/>
                    </a:lnL>
                    <a:lnR w="12700">
                      <a:miter lim="400000"/>
                    </a:lnR>
                    <a:lnT w="12700">
                      <a:miter lim="400000"/>
                    </a:lnT>
                    <a:lnB w="12700">
                      <a:miter lim="400000"/>
                    </a:lnB>
                  </a:tcPr>
                </a:tc>
                <a:tc>
                  <a:txBody>
                    <a:bodyPr/>
                    <a:lstStyle/>
                    <a:p>
                      <a:pPr algn="l" defTabSz="914400">
                        <a:defRPr sz="1800"/>
                      </a:pPr>
                      <a:r>
                        <a:t>$ 50</a:t>
                      </a:r>
                    </a:p>
                  </a:txBody>
                  <a:tcPr marL="45720" marR="45720" horzOverflow="overflow">
                    <a:lnL w="12700">
                      <a:miter lim="400000"/>
                    </a:lnL>
                    <a:lnR w="12700">
                      <a:miter lim="400000"/>
                    </a:lnR>
                    <a:lnT w="12700">
                      <a:miter lim="400000"/>
                    </a:lnT>
                    <a:lnB w="12700">
                      <a:miter lim="400000"/>
                    </a:lnB>
                  </a:tcPr>
                </a:tc>
              </a:tr>
              <a:tr h="370840">
                <a:tc>
                  <a:txBody>
                    <a:bodyPr/>
                    <a:lstStyle/>
                    <a:p>
                      <a:pPr algn="l" defTabSz="914400">
                        <a:defRPr sz="1800"/>
                      </a:pPr>
                      <a:r>
                        <a:t>3</a:t>
                      </a:r>
                    </a:p>
                  </a:txBody>
                  <a:tcPr marL="45720" marR="45720" horzOverflow="overflow">
                    <a:lnL w="12700">
                      <a:miter lim="400000"/>
                    </a:lnL>
                    <a:lnR w="12700">
                      <a:miter lim="400000"/>
                    </a:lnR>
                    <a:lnT w="12700">
                      <a:miter lim="400000"/>
                    </a:lnT>
                    <a:lnB w="25400">
                      <a:solidFill>
                        <a:srgbClr val="000000"/>
                      </a:solidFill>
                    </a:lnB>
                    <a:solidFill>
                      <a:srgbClr val="E6E6E6"/>
                    </a:solidFill>
                  </a:tcPr>
                </a:tc>
                <a:tc>
                  <a:txBody>
                    <a:bodyPr/>
                    <a:lstStyle/>
                    <a:p>
                      <a:pPr algn="l" defTabSz="914400">
                        <a:defRPr sz="1800"/>
                      </a:pPr>
                      <a:r>
                        <a:t>130</a:t>
                      </a:r>
                    </a:p>
                  </a:txBody>
                  <a:tcPr marL="45720" marR="45720" horzOverflow="overflow">
                    <a:lnL w="12700">
                      <a:miter lim="400000"/>
                    </a:lnL>
                    <a:lnR w="12700">
                      <a:miter lim="400000"/>
                    </a:lnR>
                    <a:lnT w="12700">
                      <a:miter lim="400000"/>
                    </a:lnT>
                    <a:lnB w="25400">
                      <a:solidFill>
                        <a:srgbClr val="000000"/>
                      </a:solidFill>
                    </a:lnB>
                    <a:solidFill>
                      <a:srgbClr val="E6E6E6"/>
                    </a:solidFill>
                  </a:tcPr>
                </a:tc>
                <a:tc>
                  <a:txBody>
                    <a:bodyPr/>
                    <a:lstStyle/>
                    <a:p>
                      <a:pPr algn="l" defTabSz="914400">
                        <a:defRPr sz="1800"/>
                      </a:pPr>
                      <a:r>
                        <a:t>$ 260</a:t>
                      </a:r>
                    </a:p>
                  </a:txBody>
                  <a:tcPr marL="45720" marR="45720" horzOverflow="overflow">
                    <a:lnL w="12700">
                      <a:miter lim="400000"/>
                    </a:lnL>
                    <a:lnR w="12700">
                      <a:miter lim="400000"/>
                    </a:lnR>
                    <a:lnT w="12700">
                      <a:miter lim="400000"/>
                    </a:lnT>
                    <a:lnB w="25400">
                      <a:solidFill>
                        <a:srgbClr val="000000"/>
                      </a:solidFill>
                    </a:lnB>
                    <a:solidFill>
                      <a:srgbClr val="E6E6E6"/>
                    </a:solidFill>
                  </a:tcPr>
                </a:tc>
              </a:tr>
            </a:tbl>
          </a:graphicData>
        </a:graphic>
      </p:graphicFrame>
      <p:pic>
        <p:nvPicPr>
          <p:cNvPr id="157" name="image2.tif" descr="image2.tif"/>
          <p:cNvPicPr>
            <a:picLocks noChangeAspect="1"/>
          </p:cNvPicPr>
          <p:nvPr/>
        </p:nvPicPr>
        <p:blipFill>
          <a:blip r:embed="rId3">
            <a:extLst/>
          </a:blip>
          <a:stretch>
            <a:fillRect/>
          </a:stretch>
        </p:blipFill>
        <p:spPr>
          <a:xfrm>
            <a:off x="8614161" y="1728734"/>
            <a:ext cx="3467159" cy="3841336"/>
          </a:xfrm>
          <a:prstGeom prst="rect">
            <a:avLst/>
          </a:prstGeom>
          <a:ln w="12700">
            <a:miter lim="400000"/>
          </a:ln>
        </p:spPr>
      </p:pic>
      <p:pic>
        <p:nvPicPr>
          <p:cNvPr id="158" name="image3.pdf" descr="image3.pdf"/>
          <p:cNvPicPr>
            <a:picLocks noChangeAspect="1"/>
          </p:cNvPicPr>
          <p:nvPr/>
        </p:nvPicPr>
        <p:blipFill>
          <a:blip r:embed="rId4">
            <a:extLst/>
          </a:blip>
          <a:stretch>
            <a:fillRect/>
          </a:stretch>
        </p:blipFill>
        <p:spPr>
          <a:xfrm>
            <a:off x="9578178" y="637083"/>
            <a:ext cx="1088701" cy="1067834"/>
          </a:xfrm>
          <a:prstGeom prst="rect">
            <a:avLst/>
          </a:prstGeom>
          <a:ln w="12700">
            <a:miter lim="400000"/>
          </a:ln>
        </p:spPr>
      </p:pic>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Body"/>
          <p:cNvSpPr txBox="1">
            <a:spLocks noGrp="1"/>
          </p:cNvSpPr>
          <p:nvPr>
            <p:ph type="body" idx="1"/>
          </p:nvPr>
        </p:nvSpPr>
        <p:spPr>
          <a:xfrm>
            <a:off x="1097280" y="337750"/>
            <a:ext cx="10058401" cy="5914770"/>
          </a:xfrm>
          <a:prstGeom prst="rect">
            <a:avLst/>
          </a:prstGeom>
          <a:blipFill>
            <a:blip r:embed="rId2"/>
            <a:stretch>
              <a:fillRect/>
            </a:stretch>
          </a:blipFill>
        </p:spPr>
        <p:txBody>
          <a:bodyPr/>
          <a:lstStyle/>
          <a:p>
            <a:r>
              <a:t> </a:t>
            </a:r>
          </a:p>
        </p:txBody>
      </p:sp>
      <p:sp>
        <p:nvSpPr>
          <p:cNvPr id="410"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80</a:t>
            </a:fld>
            <a:endParaRPr/>
          </a:p>
        </p:txBody>
      </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Body"/>
          <p:cNvSpPr txBox="1">
            <a:spLocks noGrp="1"/>
          </p:cNvSpPr>
          <p:nvPr>
            <p:ph type="body" idx="1"/>
          </p:nvPr>
        </p:nvSpPr>
        <p:spPr>
          <a:xfrm>
            <a:off x="1097280" y="378940"/>
            <a:ext cx="10058401" cy="5490155"/>
          </a:xfrm>
          <a:prstGeom prst="rect">
            <a:avLst/>
          </a:prstGeom>
          <a:blipFill>
            <a:blip r:embed="rId2"/>
            <a:stretch>
              <a:fillRect/>
            </a:stretch>
          </a:blipFill>
        </p:spPr>
        <p:txBody>
          <a:bodyPr/>
          <a:lstStyle/>
          <a:p>
            <a:r>
              <a:t> </a:t>
            </a:r>
          </a:p>
        </p:txBody>
      </p:sp>
      <p:sp>
        <p:nvSpPr>
          <p:cNvPr id="413"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81</a:t>
            </a:fld>
            <a:endParaRPr/>
          </a:p>
        </p:txBody>
      </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Body"/>
          <p:cNvSpPr txBox="1">
            <a:spLocks noGrp="1"/>
          </p:cNvSpPr>
          <p:nvPr>
            <p:ph type="body" idx="1"/>
          </p:nvPr>
        </p:nvSpPr>
        <p:spPr>
          <a:xfrm>
            <a:off x="1097280" y="230659"/>
            <a:ext cx="10058401" cy="5638435"/>
          </a:xfrm>
          <a:prstGeom prst="rect">
            <a:avLst/>
          </a:prstGeom>
          <a:blipFill>
            <a:blip r:embed="rId2"/>
            <a:stretch>
              <a:fillRect/>
            </a:stretch>
          </a:blipFill>
        </p:spPr>
        <p:txBody>
          <a:bodyPr/>
          <a:lstStyle/>
          <a:p>
            <a:r>
              <a:t> </a:t>
            </a:r>
          </a:p>
        </p:txBody>
      </p:sp>
      <p:sp>
        <p:nvSpPr>
          <p:cNvPr id="416"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82</a:t>
            </a:fld>
            <a:endParaRPr/>
          </a:p>
        </p:txBody>
      </p:sp>
      <p:sp>
        <p:nvSpPr>
          <p:cNvPr id="417" name="82"/>
          <p:cNvSpPr txBox="1"/>
          <p:nvPr/>
        </p:nvSpPr>
        <p:spPr>
          <a:xfrm>
            <a:off x="9900457" y="6526778"/>
            <a:ext cx="1312026" cy="2311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000">
                <a:solidFill>
                  <a:srgbClr val="FFFFFF"/>
                </a:solidFill>
              </a:defRPr>
            </a:lvl1pPr>
          </a:lstStyle>
          <a:p>
            <a:r>
              <a:t>82</a:t>
            </a:r>
          </a:p>
        </p:txBody>
      </p:sp>
      <p:graphicFrame>
        <p:nvGraphicFramePr>
          <p:cNvPr id="418" name="Table"/>
          <p:cNvGraphicFramePr/>
          <p:nvPr/>
        </p:nvGraphicFramePr>
        <p:xfrm>
          <a:off x="841905" y="1224069"/>
          <a:ext cx="10575738" cy="3345245"/>
        </p:xfrm>
        <a:graphic>
          <a:graphicData uri="http://schemas.openxmlformats.org/drawingml/2006/table">
            <a:tbl>
              <a:tblPr>
                <a:tableStyleId>{4C3C2611-4C71-4FC5-86AE-919BDF0F9419}</a:tableStyleId>
              </a:tblPr>
              <a:tblGrid>
                <a:gridCol w="2014427"/>
                <a:gridCol w="640284"/>
                <a:gridCol w="3159556"/>
                <a:gridCol w="2936237"/>
                <a:gridCol w="1825233"/>
              </a:tblGrid>
              <a:tr h="701040">
                <a:tc>
                  <a:txBody>
                    <a:bodyPr/>
                    <a:lstStyle/>
                    <a:p>
                      <a:pPr algn="ctr" defTabSz="914400">
                        <a:defRPr sz="1800"/>
                      </a:pPr>
                      <a:r>
                        <a:rPr sz="2000">
                          <a:latin typeface="Times New Roman"/>
                          <a:ea typeface="Times New Roman"/>
                          <a:cs typeface="Times New Roman"/>
                          <a:sym typeface="Times New Roman"/>
                        </a:rPr>
                        <a:t>Source of Variation</a:t>
                      </a:r>
                    </a:p>
                  </a:txBody>
                  <a:tcPr marL="45720" marR="45720" horzOverflow="overflow"/>
                </a:tc>
                <a:tc>
                  <a:txBody>
                    <a:bodyPr/>
                    <a:lstStyle/>
                    <a:p>
                      <a:pPr algn="ctr" defTabSz="914400">
                        <a:defRPr sz="1800"/>
                      </a:pPr>
                      <a:r>
                        <a:rPr sz="2000">
                          <a:latin typeface="Times New Roman"/>
                          <a:ea typeface="Times New Roman"/>
                          <a:cs typeface="Times New Roman"/>
                          <a:sym typeface="Times New Roman"/>
                        </a:rPr>
                        <a:t>df</a:t>
                      </a:r>
                    </a:p>
                  </a:txBody>
                  <a:tcPr marL="45720" marR="45720" horzOverflow="overflow"/>
                </a:tc>
                <a:tc>
                  <a:txBody>
                    <a:bodyPr/>
                    <a:lstStyle/>
                    <a:p>
                      <a:pPr algn="ctr" defTabSz="914400">
                        <a:defRPr sz="1800"/>
                      </a:pPr>
                      <a:r>
                        <a:rPr sz="2000">
                          <a:latin typeface="Times New Roman"/>
                          <a:ea typeface="Times New Roman"/>
                          <a:cs typeface="Times New Roman"/>
                          <a:sym typeface="Times New Roman"/>
                        </a:rPr>
                        <a:t>SS</a:t>
                      </a:r>
                    </a:p>
                  </a:txBody>
                  <a:tcPr marL="45720" marR="45720" horzOverflow="overflow"/>
                </a:tc>
                <a:tc>
                  <a:txBody>
                    <a:bodyPr/>
                    <a:lstStyle/>
                    <a:p>
                      <a:pPr algn="ctr" defTabSz="914400">
                        <a:defRPr sz="1800"/>
                      </a:pPr>
                      <a:r>
                        <a:rPr sz="2000">
                          <a:latin typeface="Times New Roman"/>
                          <a:ea typeface="Times New Roman"/>
                          <a:cs typeface="Times New Roman"/>
                          <a:sym typeface="Times New Roman"/>
                        </a:rPr>
                        <a:t>MS</a:t>
                      </a:r>
                    </a:p>
                  </a:txBody>
                  <a:tcPr marL="45720" marR="45720" horzOverflow="overflow"/>
                </a:tc>
                <a:tc>
                  <a:txBody>
                    <a:bodyPr/>
                    <a:lstStyle/>
                    <a:p>
                      <a:pPr algn="ctr" defTabSz="914400">
                        <a:defRPr sz="1800"/>
                      </a:pPr>
                      <a:r>
                        <a:rPr sz="2000">
                          <a:latin typeface="Times New Roman"/>
                          <a:ea typeface="Times New Roman"/>
                          <a:cs typeface="Times New Roman"/>
                          <a:sym typeface="Times New Roman"/>
                        </a:rPr>
                        <a:t>F</a:t>
                      </a:r>
                    </a:p>
                  </a:txBody>
                  <a:tcPr marL="45720" marR="45720" horzOverflow="overflow"/>
                </a:tc>
              </a:tr>
              <a:tr h="1272858">
                <a:tc>
                  <a:txBody>
                    <a:bodyPr/>
                    <a:lstStyle/>
                    <a:p>
                      <a:pPr algn="ctr" defTabSz="914400">
                        <a:defRPr sz="1800"/>
                      </a:pPr>
                      <a:r>
                        <a:rPr sz="2000">
                          <a:latin typeface="Times New Roman"/>
                          <a:ea typeface="Times New Roman"/>
                          <a:cs typeface="Times New Roman"/>
                          <a:sym typeface="Times New Roman"/>
                        </a:rPr>
                        <a:t>Regression model</a:t>
                      </a:r>
                    </a:p>
                  </a:txBody>
                  <a:tcPr marL="45720" marR="45720" horzOverflow="overflow"/>
                </a:tc>
                <a:tc>
                  <a:txBody>
                    <a:bodyPr/>
                    <a:lstStyle/>
                    <a:p>
                      <a:pPr algn="ctr" defTabSz="914400">
                        <a:defRPr sz="1800"/>
                      </a:pPr>
                      <a:r>
                        <a:rPr sz="2000">
                          <a:latin typeface="Times New Roman"/>
                          <a:ea typeface="Times New Roman"/>
                          <a:cs typeface="Times New Roman"/>
                          <a:sym typeface="Times New Roman"/>
                        </a:rPr>
                        <a:t>1</a:t>
                      </a:r>
                    </a:p>
                  </a:txBody>
                  <a:tcPr marL="45720" marR="45720" horzOverflow="overflow"/>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r>
              <a:tr h="975106">
                <a:tc>
                  <a:txBody>
                    <a:bodyPr/>
                    <a:lstStyle/>
                    <a:p>
                      <a:pPr algn="ctr" defTabSz="914400">
                        <a:defRPr sz="1800"/>
                      </a:pPr>
                      <a:r>
                        <a:rPr sz="2000">
                          <a:latin typeface="Times New Roman"/>
                          <a:ea typeface="Times New Roman"/>
                          <a:cs typeface="Times New Roman"/>
                          <a:sym typeface="Times New Roman"/>
                        </a:rPr>
                        <a:t>Error</a:t>
                      </a:r>
                    </a:p>
                  </a:txBody>
                  <a:tcPr marL="45720" marR="45720" horzOverflow="overflow"/>
                </a:tc>
                <a:tc>
                  <a:txBody>
                    <a:bodyPr/>
                    <a:lstStyle/>
                    <a:p>
                      <a:pPr algn="ctr" defTabSz="914400">
                        <a:defRPr sz="1800"/>
                      </a:pPr>
                      <a:r>
                        <a:rPr sz="2000">
                          <a:latin typeface="Times New Roman"/>
                          <a:ea typeface="Times New Roman"/>
                          <a:cs typeface="Times New Roman"/>
                          <a:sym typeface="Times New Roman"/>
                        </a:rPr>
                        <a:t>23</a:t>
                      </a:r>
                    </a:p>
                  </a:txBody>
                  <a:tcPr marL="45720" marR="45720" horzOverflow="overflow"/>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ctr" defTabSz="914400">
                        <a:defRPr sz="2000">
                          <a:latin typeface="Times New Roman"/>
                          <a:ea typeface="Times New Roman"/>
                          <a:cs typeface="Times New Roman"/>
                          <a:sym typeface="Times New Roman"/>
                        </a:defRPr>
                      </a:pPr>
                      <a:endParaRPr/>
                    </a:p>
                  </a:txBody>
                  <a:tcPr marL="45720" marR="45720" horzOverflow="overflow"/>
                </a:tc>
              </a:tr>
              <a:tr h="396240">
                <a:tc>
                  <a:txBody>
                    <a:bodyPr/>
                    <a:lstStyle/>
                    <a:p>
                      <a:pPr algn="ctr" defTabSz="914400">
                        <a:defRPr sz="1800"/>
                      </a:pPr>
                      <a:r>
                        <a:rPr sz="2000">
                          <a:latin typeface="Times New Roman"/>
                          <a:ea typeface="Times New Roman"/>
                          <a:cs typeface="Times New Roman"/>
                          <a:sym typeface="Times New Roman"/>
                        </a:rPr>
                        <a:t>Total</a:t>
                      </a:r>
                    </a:p>
                  </a:txBody>
                  <a:tcPr marL="45720" marR="45720" horzOverflow="overflow"/>
                </a:tc>
                <a:tc>
                  <a:txBody>
                    <a:bodyPr/>
                    <a:lstStyle/>
                    <a:p>
                      <a:pPr algn="ctr" defTabSz="914400">
                        <a:defRPr sz="1800"/>
                      </a:pPr>
                      <a:r>
                        <a:rPr sz="2000">
                          <a:latin typeface="Times New Roman"/>
                          <a:ea typeface="Times New Roman"/>
                          <a:cs typeface="Times New Roman"/>
                          <a:sym typeface="Times New Roman"/>
                        </a:rPr>
                        <a:t>24</a:t>
                      </a:r>
                    </a:p>
                  </a:txBody>
                  <a:tcPr marL="45720" marR="45720" horzOverflow="overflow"/>
                </a:tc>
                <a:tc>
                  <a:txBody>
                    <a:bodyPr/>
                    <a:lstStyle/>
                    <a:p>
                      <a:pPr algn="l" defTabSz="914400">
                        <a:defRPr sz="1800"/>
                      </a:pPr>
                      <a:endParaRPr/>
                    </a:p>
                  </a:txBody>
                  <a:tcPr marL="45720" marR="45720" horzOverflow="overflow">
                    <a:blipFill rotWithShape="1">
                      <a:blip r:embed="rId3"/>
                      <a:srcRect/>
                      <a:stretch>
                        <a:fillRect/>
                      </a:stretch>
                    </a:blipFill>
                  </a:tcPr>
                </a:tc>
                <a:tc>
                  <a:txBody>
                    <a:bodyPr/>
                    <a:lstStyle/>
                    <a:p>
                      <a:pPr algn="ctr" defTabSz="914400">
                        <a:defRPr sz="2000">
                          <a:latin typeface="Times New Roman"/>
                          <a:ea typeface="Times New Roman"/>
                          <a:cs typeface="Times New Roman"/>
                          <a:sym typeface="Times New Roman"/>
                        </a:defRPr>
                      </a:pPr>
                      <a:endParaRPr/>
                    </a:p>
                  </a:txBody>
                  <a:tcPr marL="45720" marR="45720" horzOverflow="overflow"/>
                </a:tc>
                <a:tc>
                  <a:txBody>
                    <a:bodyPr/>
                    <a:lstStyle/>
                    <a:p>
                      <a:pPr algn="ctr" defTabSz="914400">
                        <a:defRPr sz="2000">
                          <a:latin typeface="Times New Roman"/>
                          <a:ea typeface="Times New Roman"/>
                          <a:cs typeface="Times New Roman"/>
                          <a:sym typeface="Times New Roman"/>
                        </a:defRPr>
                      </a:pPr>
                      <a:endParaRPr/>
                    </a:p>
                  </a:txBody>
                  <a:tcPr marL="45720" marR="45720" horzOverflow="overflow"/>
                </a:tc>
              </a:tr>
            </a:tbl>
          </a:graphicData>
        </a:graphic>
      </p:graphicFrame>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Body"/>
          <p:cNvSpPr txBox="1">
            <a:spLocks noGrp="1"/>
          </p:cNvSpPr>
          <p:nvPr>
            <p:ph type="body" idx="1"/>
          </p:nvPr>
        </p:nvSpPr>
        <p:spPr>
          <a:xfrm>
            <a:off x="1097280" y="205946"/>
            <a:ext cx="10058401" cy="6253840"/>
          </a:xfrm>
          <a:prstGeom prst="rect">
            <a:avLst/>
          </a:prstGeom>
          <a:blipFill>
            <a:blip r:embed="rId2"/>
            <a:stretch>
              <a:fillRect/>
            </a:stretch>
          </a:blipFill>
        </p:spPr>
        <p:txBody>
          <a:bodyPr/>
          <a:lstStyle/>
          <a:p>
            <a:r>
              <a:t> </a:t>
            </a:r>
          </a:p>
        </p:txBody>
      </p:sp>
      <p:sp>
        <p:nvSpPr>
          <p:cNvPr id="421"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83</a:t>
            </a:fld>
            <a:endParaRPr/>
          </a:p>
        </p:txBody>
      </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Title"/>
          <p:cNvSpPr txBox="1">
            <a:spLocks noGrp="1"/>
          </p:cNvSpPr>
          <p:nvPr>
            <p:ph type="title"/>
          </p:nvPr>
        </p:nvSpPr>
        <p:spPr>
          <a:prstGeom prst="rect">
            <a:avLst/>
          </a:prstGeom>
        </p:spPr>
        <p:txBody>
          <a:bodyPr/>
          <a:lstStyle/>
          <a:p>
            <a:endParaRPr/>
          </a:p>
        </p:txBody>
      </p:sp>
      <p:pic>
        <p:nvPicPr>
          <p:cNvPr id="424" name="image69.tif" descr="image69.tif"/>
          <p:cNvPicPr>
            <a:picLocks noChangeAspect="1"/>
          </p:cNvPicPr>
          <p:nvPr/>
        </p:nvPicPr>
        <p:blipFill>
          <a:blip r:embed="rId2">
            <a:extLst/>
          </a:blip>
          <a:stretch>
            <a:fillRect/>
          </a:stretch>
        </p:blipFill>
        <p:spPr>
          <a:xfrm>
            <a:off x="395416" y="97133"/>
            <a:ext cx="4356659" cy="5611690"/>
          </a:xfrm>
          <a:prstGeom prst="rect">
            <a:avLst/>
          </a:prstGeom>
          <a:ln w="12700">
            <a:miter lim="400000"/>
          </a:ln>
        </p:spPr>
      </p:pic>
      <p:sp>
        <p:nvSpPr>
          <p:cNvPr id="425"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84</a:t>
            </a:fld>
            <a:endParaRPr/>
          </a:p>
        </p:txBody>
      </p:sp>
      <p:pic>
        <p:nvPicPr>
          <p:cNvPr id="426" name="image70.tif" descr="image70.tif"/>
          <p:cNvPicPr>
            <a:picLocks noChangeAspect="1"/>
          </p:cNvPicPr>
          <p:nvPr/>
        </p:nvPicPr>
        <p:blipFill>
          <a:blip r:embed="rId3">
            <a:extLst/>
          </a:blip>
          <a:stretch>
            <a:fillRect/>
          </a:stretch>
        </p:blipFill>
        <p:spPr>
          <a:xfrm>
            <a:off x="4205099" y="286603"/>
            <a:ext cx="7652446" cy="5776446"/>
          </a:xfrm>
          <a:prstGeom prst="rect">
            <a:avLst/>
          </a:prstGeom>
          <a:ln w="12700">
            <a:miter lim="400000"/>
          </a:ln>
        </p:spPr>
      </p:pic>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Body"/>
          <p:cNvSpPr txBox="1">
            <a:spLocks noGrp="1"/>
          </p:cNvSpPr>
          <p:nvPr>
            <p:ph type="body" idx="1"/>
          </p:nvPr>
        </p:nvSpPr>
        <p:spPr>
          <a:xfrm>
            <a:off x="1097280" y="337750"/>
            <a:ext cx="10058401" cy="5531344"/>
          </a:xfrm>
          <a:prstGeom prst="rect">
            <a:avLst/>
          </a:prstGeom>
          <a:blipFill>
            <a:blip r:embed="rId2"/>
            <a:stretch>
              <a:fillRect/>
            </a:stretch>
          </a:blipFill>
        </p:spPr>
        <p:txBody>
          <a:bodyPr/>
          <a:lstStyle/>
          <a:p>
            <a:r>
              <a:t> </a:t>
            </a:r>
          </a:p>
        </p:txBody>
      </p:sp>
      <p:sp>
        <p:nvSpPr>
          <p:cNvPr id="429"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85</a:t>
            </a:fld>
            <a:endParaRPr/>
          </a:p>
        </p:txBody>
      </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Title"/>
          <p:cNvSpPr txBox="1">
            <a:spLocks noGrp="1"/>
          </p:cNvSpPr>
          <p:nvPr>
            <p:ph type="title"/>
          </p:nvPr>
        </p:nvSpPr>
        <p:spPr>
          <a:prstGeom prst="rect">
            <a:avLst/>
          </a:prstGeom>
        </p:spPr>
        <p:txBody>
          <a:bodyPr/>
          <a:lstStyle/>
          <a:p>
            <a:endParaRPr/>
          </a:p>
        </p:txBody>
      </p:sp>
      <p:pic>
        <p:nvPicPr>
          <p:cNvPr id="432" name="image71.tif" descr="image71.tif"/>
          <p:cNvPicPr>
            <a:picLocks noChangeAspect="1"/>
          </p:cNvPicPr>
          <p:nvPr/>
        </p:nvPicPr>
        <p:blipFill>
          <a:blip r:embed="rId2">
            <a:extLst/>
          </a:blip>
          <a:stretch>
            <a:fillRect/>
          </a:stretch>
        </p:blipFill>
        <p:spPr>
          <a:xfrm>
            <a:off x="1326291" y="1383956"/>
            <a:ext cx="9069859" cy="4275439"/>
          </a:xfrm>
          <a:prstGeom prst="rect">
            <a:avLst/>
          </a:prstGeom>
          <a:ln w="12700">
            <a:miter lim="400000"/>
          </a:ln>
        </p:spPr>
      </p:pic>
      <p:sp>
        <p:nvSpPr>
          <p:cNvPr id="433"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86</a:t>
            </a:fld>
            <a:endParaRP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Coefficient of Determination"/>
          <p:cNvSpPr txBox="1">
            <a:spLocks noGrp="1"/>
          </p:cNvSpPr>
          <p:nvPr>
            <p:ph type="title"/>
          </p:nvPr>
        </p:nvSpPr>
        <p:spPr>
          <a:prstGeom prst="rect">
            <a:avLst/>
          </a:prstGeom>
        </p:spPr>
        <p:txBody>
          <a:bodyPr/>
          <a:lstStyle>
            <a:lvl1pPr>
              <a:defRPr sz="3400" b="1" spc="-100">
                <a:solidFill>
                  <a:srgbClr val="384C81"/>
                </a:solidFill>
                <a:latin typeface="Times New Roman"/>
                <a:ea typeface="Times New Roman"/>
                <a:cs typeface="Times New Roman"/>
                <a:sym typeface="Times New Roman"/>
              </a:defRPr>
            </a:lvl1pPr>
          </a:lstStyle>
          <a:p>
            <a:r>
              <a:t>Coefficient of Determination</a:t>
            </a:r>
          </a:p>
        </p:txBody>
      </p:sp>
      <p:sp>
        <p:nvSpPr>
          <p:cNvPr id="436"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437"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87</a:t>
            </a:fld>
            <a:endParaRPr/>
          </a:p>
        </p:txBody>
      </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Coefficient of Correlation"/>
          <p:cNvSpPr txBox="1">
            <a:spLocks noGrp="1"/>
          </p:cNvSpPr>
          <p:nvPr>
            <p:ph type="title"/>
          </p:nvPr>
        </p:nvSpPr>
        <p:spPr>
          <a:prstGeom prst="rect">
            <a:avLst/>
          </a:prstGeom>
        </p:spPr>
        <p:txBody>
          <a:bodyPr/>
          <a:lstStyle>
            <a:lvl1pPr>
              <a:defRPr sz="3400" b="1" spc="-100">
                <a:solidFill>
                  <a:srgbClr val="384C81"/>
                </a:solidFill>
                <a:latin typeface="Times New Roman"/>
                <a:ea typeface="Times New Roman"/>
                <a:cs typeface="Times New Roman"/>
                <a:sym typeface="Times New Roman"/>
              </a:defRPr>
            </a:lvl1pPr>
          </a:lstStyle>
          <a:p>
            <a:r>
              <a:t>Coefficient of Correlation</a:t>
            </a:r>
          </a:p>
        </p:txBody>
      </p:sp>
      <p:sp>
        <p:nvSpPr>
          <p:cNvPr id="440"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441"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88</a:t>
            </a:fld>
            <a:endParaRP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Body"/>
          <p:cNvSpPr txBox="1">
            <a:spLocks noGrp="1"/>
          </p:cNvSpPr>
          <p:nvPr>
            <p:ph type="body" idx="1"/>
          </p:nvPr>
        </p:nvSpPr>
        <p:spPr>
          <a:xfrm>
            <a:off x="1097280" y="304799"/>
            <a:ext cx="10058401" cy="5564296"/>
          </a:xfrm>
          <a:prstGeom prst="rect">
            <a:avLst/>
          </a:prstGeom>
          <a:blipFill>
            <a:blip r:embed="rId2"/>
            <a:stretch>
              <a:fillRect/>
            </a:stretch>
          </a:blipFill>
        </p:spPr>
        <p:txBody>
          <a:bodyPr/>
          <a:lstStyle/>
          <a:p>
            <a:r>
              <a:t> </a:t>
            </a:r>
          </a:p>
        </p:txBody>
      </p:sp>
      <p:sp>
        <p:nvSpPr>
          <p:cNvPr id="444"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89</a:t>
            </a:fld>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a:t>
            </a:fld>
            <a:endParaRPr/>
          </a:p>
        </p:txBody>
      </p:sp>
      <p:sp>
        <p:nvSpPr>
          <p:cNvPr id="161" name="Statistical Relation between Two Variables A statistical relation, unlike a functional relation, is not a perfect one. In general, the observations for a statistical relation do not fall directly on-the curve of relationship."/>
          <p:cNvSpPr txBox="1">
            <a:spLocks noGrp="1"/>
          </p:cNvSpPr>
          <p:nvPr>
            <p:ph type="title" idx="4294967295"/>
          </p:nvPr>
        </p:nvSpPr>
        <p:spPr>
          <a:xfrm>
            <a:off x="2133600" y="287338"/>
            <a:ext cx="10058400" cy="960437"/>
          </a:xfrm>
          <a:prstGeom prst="rect">
            <a:avLst/>
          </a:prstGeom>
        </p:spPr>
        <p:txBody>
          <a:bodyPr/>
          <a:lstStyle/>
          <a:p>
            <a:pPr>
              <a:defRPr sz="2000" spc="-100">
                <a:solidFill>
                  <a:srgbClr val="0E58C4"/>
                </a:solidFill>
                <a:latin typeface="Times New Roman"/>
                <a:ea typeface="Times New Roman"/>
                <a:cs typeface="Times New Roman"/>
                <a:sym typeface="Times New Roman"/>
              </a:defRPr>
            </a:pPr>
            <a:r>
              <a:t>Statistical Relation between Two Variables</a:t>
            </a:r>
            <a:br/>
            <a:r>
              <a:rPr>
                <a:solidFill>
                  <a:srgbClr val="404040"/>
                </a:solidFill>
              </a:rPr>
              <a:t>A statistical relation, unlike a functional relation, is not a perfect one. In general, the observations for a statistical relation do not fall directly on-the curve of relationship.</a:t>
            </a:r>
          </a:p>
        </p:txBody>
      </p:sp>
      <p:sp>
        <p:nvSpPr>
          <p:cNvPr id="162" name="Example 1: Page 3…"/>
          <p:cNvSpPr txBox="1">
            <a:spLocks noGrp="1"/>
          </p:cNvSpPr>
          <p:nvPr>
            <p:ph type="body" idx="4294967295"/>
          </p:nvPr>
        </p:nvSpPr>
        <p:spPr>
          <a:xfrm>
            <a:off x="2133600" y="1247775"/>
            <a:ext cx="10058400" cy="4621213"/>
          </a:xfrm>
          <a:prstGeom prst="rect">
            <a:avLst/>
          </a:prstGeom>
        </p:spPr>
        <p:txBody>
          <a:bodyPr/>
          <a:lstStyle/>
          <a:p>
            <a:pPr algn="just">
              <a:defRPr>
                <a:solidFill>
                  <a:srgbClr val="0E58C4"/>
                </a:solidFill>
                <a:latin typeface="Times New Roman"/>
                <a:ea typeface="Times New Roman"/>
                <a:cs typeface="Times New Roman"/>
                <a:sym typeface="Times New Roman"/>
              </a:defRPr>
            </a:pPr>
            <a:r>
              <a:t>Example 1: Page 3</a:t>
            </a:r>
          </a:p>
          <a:p>
            <a:pPr algn="just">
              <a:defRPr>
                <a:latin typeface="Times New Roman"/>
                <a:ea typeface="Times New Roman"/>
                <a:cs typeface="Times New Roman"/>
                <a:sym typeface="Times New Roman"/>
              </a:defRPr>
            </a:pPr>
            <a:r>
              <a:t>Performance evaluations for 10 employees were obtained at midyear and at year-end. These data are plotted in Figure 1.2a. Year-end evaluations are taken as the dependent or response variable Y, and midyear evaluations as the independent, explanatory, or predictor </a:t>
            </a:r>
            <a:r>
              <a:rPr i="1"/>
              <a:t>variable </a:t>
            </a:r>
            <a:r>
              <a:t>X. The plotting is done as before. For instance, the midyear and year-end performance evaluations for the first employee are plotted at X = 90, </a:t>
            </a:r>
            <a:r>
              <a:rPr i="1"/>
              <a:t>Y </a:t>
            </a:r>
            <a:r>
              <a:t>= 94. Figure l.2a clearly suggests that there is a relation between midyear and year-end evaluations, in the sense that the higher the midyear evaluation, the higher tends to be the year-end evaluation. However, the relation is not a perfect one. There is a scattering of points, suggesting that some of the variation in year-end evaluations is not accounted for by midyear performance assessments. For instance, two employees had midyear evaluations of X = 80, yet they received somewhat different year-end evaluations. Because of the scattering of points in a statistical relation, Figure 1.2a is called a </a:t>
            </a:r>
            <a:r>
              <a:rPr i="1"/>
              <a:t>scatter diagram </a:t>
            </a:r>
            <a:r>
              <a:t>or </a:t>
            </a:r>
            <a:r>
              <a:rPr i="1"/>
              <a:t>scatter plot. </a:t>
            </a:r>
            <a:r>
              <a:t>In statistical terminology, each point in the scatter diagram represents a </a:t>
            </a:r>
            <a:r>
              <a:rPr i="1"/>
              <a:t>trial </a:t>
            </a:r>
            <a:r>
              <a:t>or a </a:t>
            </a:r>
            <a:r>
              <a:rPr i="1"/>
              <a:t>case. </a:t>
            </a:r>
            <a:r>
              <a:t>In Figure 1.2b, we have plotted a line of relationship that describes the statistical relation between midyear and year-end evaluations. It indicates the general tendency by which yearend evaluations vary with the level of midyear performance evaluation. </a:t>
            </a: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Title"/>
          <p:cNvSpPr txBox="1">
            <a:spLocks noGrp="1"/>
          </p:cNvSpPr>
          <p:nvPr>
            <p:ph type="title"/>
          </p:nvPr>
        </p:nvSpPr>
        <p:spPr>
          <a:prstGeom prst="rect">
            <a:avLst/>
          </a:prstGeom>
          <a:blipFill>
            <a:blip r:embed="rId2"/>
            <a:stretch>
              <a:fillRect/>
            </a:stretch>
          </a:blipFill>
        </p:spPr>
        <p:txBody>
          <a:bodyPr/>
          <a:lstStyle>
            <a:lvl1pPr>
              <a:defRPr spc="-100"/>
            </a:lvl1pPr>
          </a:lstStyle>
          <a:p>
            <a:r>
              <a:t> </a:t>
            </a:r>
          </a:p>
        </p:txBody>
      </p:sp>
      <p:sp>
        <p:nvSpPr>
          <p:cNvPr id="447" name="Body"/>
          <p:cNvSpPr txBox="1">
            <a:spLocks noGrp="1"/>
          </p:cNvSpPr>
          <p:nvPr>
            <p:ph type="body" idx="1"/>
          </p:nvPr>
        </p:nvSpPr>
        <p:spPr>
          <a:xfrm>
            <a:off x="1097280" y="1845734"/>
            <a:ext cx="10058401" cy="4023360"/>
          </a:xfrm>
          <a:prstGeom prst="rect">
            <a:avLst/>
          </a:prstGeom>
          <a:blipFill>
            <a:blip r:embed="rId3"/>
            <a:stretch>
              <a:fillRect/>
            </a:stretch>
          </a:blipFill>
        </p:spPr>
        <p:txBody>
          <a:bodyPr/>
          <a:lstStyle/>
          <a:p>
            <a:r>
              <a:t> </a:t>
            </a:r>
          </a:p>
        </p:txBody>
      </p:sp>
      <p:sp>
        <p:nvSpPr>
          <p:cNvPr id="448"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90</a:t>
            </a:fld>
            <a:endParaRP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Body"/>
          <p:cNvSpPr txBox="1">
            <a:spLocks noGrp="1"/>
          </p:cNvSpPr>
          <p:nvPr>
            <p:ph type="body" idx="1"/>
          </p:nvPr>
        </p:nvSpPr>
        <p:spPr>
          <a:xfrm>
            <a:off x="1097280" y="239281"/>
            <a:ext cx="10058401" cy="5629814"/>
          </a:xfrm>
          <a:prstGeom prst="rect">
            <a:avLst/>
          </a:prstGeom>
          <a:blipFill>
            <a:blip r:embed="rId2"/>
            <a:stretch>
              <a:fillRect/>
            </a:stretch>
          </a:blipFill>
        </p:spPr>
        <p:txBody>
          <a:bodyPr/>
          <a:lstStyle/>
          <a:p>
            <a:r>
              <a:t> </a:t>
            </a:r>
          </a:p>
        </p:txBody>
      </p:sp>
      <p:sp>
        <p:nvSpPr>
          <p:cNvPr id="451"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91</a:t>
            </a:fld>
            <a:endParaRP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Example 1: (page 54)"/>
          <p:cNvSpPr txBox="1">
            <a:spLocks noGrp="1"/>
          </p:cNvSpPr>
          <p:nvPr>
            <p:ph type="title"/>
          </p:nvPr>
        </p:nvSpPr>
        <p:spPr>
          <a:prstGeom prst="rect">
            <a:avLst/>
          </a:prstGeom>
        </p:spPr>
        <p:txBody>
          <a:bodyPr/>
          <a:lstStyle>
            <a:lvl1pPr>
              <a:defRPr b="1" spc="-100">
                <a:latin typeface="Times New Roman"/>
                <a:ea typeface="Times New Roman"/>
                <a:cs typeface="Times New Roman"/>
                <a:sym typeface="Times New Roman"/>
              </a:defRPr>
            </a:lvl1pPr>
          </a:lstStyle>
          <a:p>
            <a:r>
              <a:t>Example 1: (page 54)</a:t>
            </a:r>
          </a:p>
        </p:txBody>
      </p:sp>
      <p:sp>
        <p:nvSpPr>
          <p:cNvPr id="454"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455"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92</a:t>
            </a:fld>
            <a:endParaRPr/>
          </a:p>
        </p:txBody>
      </p:sp>
      <p:pic>
        <p:nvPicPr>
          <p:cNvPr id="456" name="image72.tif" descr="image72.tif"/>
          <p:cNvPicPr>
            <a:picLocks noChangeAspect="1"/>
          </p:cNvPicPr>
          <p:nvPr/>
        </p:nvPicPr>
        <p:blipFill>
          <a:blip r:embed="rId3">
            <a:extLst/>
          </a:blip>
          <a:stretch>
            <a:fillRect/>
          </a:stretch>
        </p:blipFill>
        <p:spPr>
          <a:xfrm>
            <a:off x="2118360" y="3436620"/>
            <a:ext cx="7292340" cy="2613660"/>
          </a:xfrm>
          <a:prstGeom prst="rect">
            <a:avLst/>
          </a:prstGeom>
          <a:ln w="12700">
            <a:miter lim="400000"/>
          </a:ln>
        </p:spPr>
      </p:pic>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Body"/>
          <p:cNvSpPr txBox="1">
            <a:spLocks noGrp="1"/>
          </p:cNvSpPr>
          <p:nvPr>
            <p:ph type="body" idx="1"/>
          </p:nvPr>
        </p:nvSpPr>
        <p:spPr>
          <a:xfrm>
            <a:off x="861059" y="594359"/>
            <a:ext cx="10294622" cy="5463542"/>
          </a:xfrm>
          <a:prstGeom prst="rect">
            <a:avLst/>
          </a:prstGeom>
          <a:blipFill>
            <a:blip r:embed="rId2"/>
            <a:stretch>
              <a:fillRect/>
            </a:stretch>
          </a:blipFill>
        </p:spPr>
        <p:txBody>
          <a:bodyPr/>
          <a:lstStyle/>
          <a:p>
            <a:r>
              <a:t> </a:t>
            </a:r>
          </a:p>
        </p:txBody>
      </p:sp>
      <p:sp>
        <p:nvSpPr>
          <p:cNvPr id="459"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93</a:t>
            </a:fld>
            <a:endParaRPr/>
          </a:p>
        </p:txBody>
      </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Body"/>
          <p:cNvSpPr txBox="1">
            <a:spLocks noGrp="1"/>
          </p:cNvSpPr>
          <p:nvPr>
            <p:ph type="body" idx="1"/>
          </p:nvPr>
        </p:nvSpPr>
        <p:spPr>
          <a:xfrm>
            <a:off x="1097280" y="502919"/>
            <a:ext cx="10058401" cy="5366175"/>
          </a:xfrm>
          <a:prstGeom prst="rect">
            <a:avLst/>
          </a:prstGeom>
          <a:blipFill>
            <a:blip r:embed="rId2"/>
            <a:stretch>
              <a:fillRect/>
            </a:stretch>
          </a:blipFill>
        </p:spPr>
        <p:txBody>
          <a:bodyPr/>
          <a:lstStyle/>
          <a:p>
            <a:r>
              <a:t> </a:t>
            </a:r>
          </a:p>
        </p:txBody>
      </p:sp>
      <p:sp>
        <p:nvSpPr>
          <p:cNvPr id="462"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94</a:t>
            </a:fld>
            <a:endParaRPr/>
          </a:p>
        </p:txBody>
      </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Title"/>
          <p:cNvSpPr txBox="1">
            <a:spLocks noGrp="1"/>
          </p:cNvSpPr>
          <p:nvPr>
            <p:ph type="title"/>
          </p:nvPr>
        </p:nvSpPr>
        <p:spPr>
          <a:prstGeom prst="rect">
            <a:avLst/>
          </a:prstGeom>
        </p:spPr>
        <p:txBody>
          <a:bodyPr/>
          <a:lstStyle/>
          <a:p>
            <a:endParaRPr/>
          </a:p>
        </p:txBody>
      </p:sp>
      <p:sp>
        <p:nvSpPr>
          <p:cNvPr id="465"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95</a:t>
            </a:fld>
            <a:endParaRPr/>
          </a:p>
        </p:txBody>
      </p:sp>
      <p:pic>
        <p:nvPicPr>
          <p:cNvPr id="466" name="image73.tif" descr="image73.tif"/>
          <p:cNvPicPr>
            <a:picLocks noChangeAspect="1"/>
          </p:cNvPicPr>
          <p:nvPr/>
        </p:nvPicPr>
        <p:blipFill>
          <a:blip r:embed="rId2">
            <a:extLst/>
          </a:blip>
          <a:stretch>
            <a:fillRect/>
          </a:stretch>
        </p:blipFill>
        <p:spPr>
          <a:xfrm>
            <a:off x="1097280" y="518159"/>
            <a:ext cx="9989820" cy="3817474"/>
          </a:xfrm>
          <a:prstGeom prst="rect">
            <a:avLst/>
          </a:prstGeom>
          <a:ln w="12700">
            <a:miter lim="400000"/>
          </a:ln>
        </p:spPr>
      </p:pic>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Prediction of New Observation"/>
          <p:cNvSpPr txBox="1">
            <a:spLocks noGrp="1"/>
          </p:cNvSpPr>
          <p:nvPr>
            <p:ph type="title"/>
          </p:nvPr>
        </p:nvSpPr>
        <p:spPr>
          <a:prstGeom prst="rect">
            <a:avLst/>
          </a:prstGeom>
        </p:spPr>
        <p:txBody>
          <a:bodyPr/>
          <a:lstStyle>
            <a:lvl1pPr>
              <a:defRPr spc="-100">
                <a:latin typeface="Times New Roman"/>
                <a:ea typeface="Times New Roman"/>
                <a:cs typeface="Times New Roman"/>
                <a:sym typeface="Times New Roman"/>
              </a:defRPr>
            </a:lvl1pPr>
          </a:lstStyle>
          <a:p>
            <a:r>
              <a:t>Prediction of New Observation</a:t>
            </a:r>
          </a:p>
        </p:txBody>
      </p:sp>
      <p:sp>
        <p:nvSpPr>
          <p:cNvPr id="469"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
        <p:nvSpPr>
          <p:cNvPr id="470"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96</a:t>
            </a:fld>
            <a:endParaRPr/>
          </a:p>
        </p:txBody>
      </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Body"/>
          <p:cNvSpPr txBox="1">
            <a:spLocks noGrp="1"/>
          </p:cNvSpPr>
          <p:nvPr>
            <p:ph type="body" idx="1"/>
          </p:nvPr>
        </p:nvSpPr>
        <p:spPr>
          <a:xfrm>
            <a:off x="1097280" y="426719"/>
            <a:ext cx="10058401" cy="5442375"/>
          </a:xfrm>
          <a:prstGeom prst="rect">
            <a:avLst/>
          </a:prstGeom>
          <a:blipFill>
            <a:blip r:embed="rId2"/>
            <a:stretch>
              <a:fillRect/>
            </a:stretch>
          </a:blipFill>
        </p:spPr>
        <p:txBody>
          <a:bodyPr/>
          <a:lstStyle/>
          <a:p>
            <a:r>
              <a:t> </a:t>
            </a:r>
          </a:p>
        </p:txBody>
      </p:sp>
      <p:sp>
        <p:nvSpPr>
          <p:cNvPr id="473"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97</a:t>
            </a:fld>
            <a:endParaRPr/>
          </a:p>
        </p:txBody>
      </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Title"/>
          <p:cNvSpPr txBox="1">
            <a:spLocks noGrp="1"/>
          </p:cNvSpPr>
          <p:nvPr>
            <p:ph type="title"/>
          </p:nvPr>
        </p:nvSpPr>
        <p:spPr>
          <a:prstGeom prst="rect">
            <a:avLst/>
          </a:prstGeom>
        </p:spPr>
        <p:txBody>
          <a:bodyPr/>
          <a:lstStyle/>
          <a:p>
            <a:endParaRPr/>
          </a:p>
        </p:txBody>
      </p:sp>
      <p:pic>
        <p:nvPicPr>
          <p:cNvPr id="476" name="image91.tif" descr="image91.tif"/>
          <p:cNvPicPr>
            <a:picLocks noChangeAspect="1"/>
          </p:cNvPicPr>
          <p:nvPr/>
        </p:nvPicPr>
        <p:blipFill>
          <a:blip r:embed="rId2">
            <a:extLst/>
          </a:blip>
          <a:stretch>
            <a:fillRect/>
          </a:stretch>
        </p:blipFill>
        <p:spPr>
          <a:xfrm>
            <a:off x="1097280" y="358141"/>
            <a:ext cx="10115203" cy="5638801"/>
          </a:xfrm>
          <a:prstGeom prst="rect">
            <a:avLst/>
          </a:prstGeom>
          <a:ln w="12700">
            <a:miter lim="400000"/>
          </a:ln>
        </p:spPr>
      </p:pic>
      <p:sp>
        <p:nvSpPr>
          <p:cNvPr id="477"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98</a:t>
            </a:fld>
            <a:endParaRPr/>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Chapter 3 Diagnostics and Remedial Measures"/>
          <p:cNvSpPr txBox="1">
            <a:spLocks noGrp="1"/>
          </p:cNvSpPr>
          <p:nvPr>
            <p:ph type="title"/>
          </p:nvPr>
        </p:nvSpPr>
        <p:spPr>
          <a:prstGeom prst="rect">
            <a:avLst/>
          </a:prstGeom>
        </p:spPr>
        <p:txBody>
          <a:bodyPr/>
          <a:lstStyle/>
          <a:p>
            <a:pPr algn="ctr">
              <a:defRPr sz="4400" b="1" spc="-100">
                <a:latin typeface="Times New Roman"/>
                <a:ea typeface="Times New Roman"/>
                <a:cs typeface="Times New Roman"/>
                <a:sym typeface="Times New Roman"/>
              </a:defRPr>
            </a:pPr>
            <a:r>
              <a:t>Chapter 3</a:t>
            </a:r>
            <a:br/>
            <a:r>
              <a:t>Diagnostics and Remedial Measures</a:t>
            </a:r>
          </a:p>
        </p:txBody>
      </p:sp>
      <p:sp>
        <p:nvSpPr>
          <p:cNvPr id="480" name="Slide Number"/>
          <p:cNvSpPr txBox="1">
            <a:spLocks noGrp="1"/>
          </p:cNvSpPr>
          <p:nvPr>
            <p:ph type="sldNum" sz="quarter" idx="2"/>
          </p:nvPr>
        </p:nvSpPr>
        <p:spPr>
          <a:xfrm>
            <a:off x="10975141" y="6526778"/>
            <a:ext cx="237342" cy="2311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99</a:t>
            </a:fld>
            <a:endParaRPr/>
          </a:p>
        </p:txBody>
      </p:sp>
      <p:sp>
        <p:nvSpPr>
          <p:cNvPr id="481" name="Body"/>
          <p:cNvSpPr txBox="1">
            <a:spLocks noGrp="1"/>
          </p:cNvSpPr>
          <p:nvPr>
            <p:ph type="body" idx="1"/>
          </p:nvPr>
        </p:nvSpPr>
        <p:spPr>
          <a:xfrm>
            <a:off x="1097280" y="1845734"/>
            <a:ext cx="10058401" cy="4023360"/>
          </a:xfrm>
          <a:prstGeom prst="rect">
            <a:avLst/>
          </a:prstGeom>
          <a:blipFill>
            <a:blip r:embed="rId2"/>
            <a:stretch>
              <a:fillRect/>
            </a:stretch>
          </a:blipFill>
        </p:spPr>
        <p:txBody>
          <a:bodyPr/>
          <a:lstStyle/>
          <a:p>
            <a:r>
              <a:t> </a:t>
            </a:r>
          </a:p>
        </p:txBody>
      </p:sp>
    </p:spTree>
  </p:cSld>
  <p:clrMapOvr>
    <a:masterClrMapping/>
  </p:clrMapOvr>
  <p:transition spd="med"/>
</p:sld>
</file>

<file path=ppt/theme/theme1.xml><?xml version="1.0" encoding="utf-8"?>
<a:theme xmlns:a="http://schemas.openxmlformats.org/drawingml/2006/main" name="Retrospect">
  <a:themeElements>
    <a:clrScheme name="Retrospect">
      <a:dk1>
        <a:srgbClr val="000000"/>
      </a:dk1>
      <a:lt1>
        <a:srgbClr val="FFFFFF"/>
      </a:lt1>
      <a:dk2>
        <a:srgbClr val="A7A7A7"/>
      </a:dk2>
      <a:lt2>
        <a:srgbClr val="535353"/>
      </a:lt2>
      <a:accent1>
        <a:srgbClr val="4A66AC"/>
      </a:accent1>
      <a:accent2>
        <a:srgbClr val="629DD1"/>
      </a:accent2>
      <a:accent3>
        <a:srgbClr val="297FD5"/>
      </a:accent3>
      <a:accent4>
        <a:srgbClr val="7F8FA9"/>
      </a:accent4>
      <a:accent5>
        <a:srgbClr val="5AA2AE"/>
      </a:accent5>
      <a:accent6>
        <a:srgbClr val="9D90A0"/>
      </a:accent6>
      <a:hlink>
        <a:srgbClr val="0000FF"/>
      </a:hlink>
      <a:folHlink>
        <a:srgbClr val="FF00FF"/>
      </a:folHlink>
    </a:clrScheme>
    <a:fontScheme name="Retrospect">
      <a:majorFont>
        <a:latin typeface="Helvetica"/>
        <a:ea typeface="Helvetica"/>
        <a:cs typeface="Helvetica"/>
      </a:majorFont>
      <a:minorFont>
        <a:latin typeface="Calibri"/>
        <a:ea typeface="Calibri"/>
        <a:cs typeface="Calibri"/>
      </a:minorFont>
    </a:fontScheme>
    <a:fmtScheme name="Retrospec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5875"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5875"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etrospect">
  <a:themeElements>
    <a:clrScheme name="Retrospect">
      <a:dk1>
        <a:srgbClr val="000000"/>
      </a:dk1>
      <a:lt1>
        <a:srgbClr val="FFFFFF"/>
      </a:lt1>
      <a:dk2>
        <a:srgbClr val="A7A7A7"/>
      </a:dk2>
      <a:lt2>
        <a:srgbClr val="535353"/>
      </a:lt2>
      <a:accent1>
        <a:srgbClr val="4A66AC"/>
      </a:accent1>
      <a:accent2>
        <a:srgbClr val="629DD1"/>
      </a:accent2>
      <a:accent3>
        <a:srgbClr val="297FD5"/>
      </a:accent3>
      <a:accent4>
        <a:srgbClr val="7F8FA9"/>
      </a:accent4>
      <a:accent5>
        <a:srgbClr val="5AA2AE"/>
      </a:accent5>
      <a:accent6>
        <a:srgbClr val="9D90A0"/>
      </a:accent6>
      <a:hlink>
        <a:srgbClr val="0000FF"/>
      </a:hlink>
      <a:folHlink>
        <a:srgbClr val="FF00FF"/>
      </a:folHlink>
    </a:clrScheme>
    <a:fontScheme name="Retrospect">
      <a:majorFont>
        <a:latin typeface="Helvetica"/>
        <a:ea typeface="Helvetica"/>
        <a:cs typeface="Helvetica"/>
      </a:majorFont>
      <a:minorFont>
        <a:latin typeface="Calibri"/>
        <a:ea typeface="Calibri"/>
        <a:cs typeface="Calibri"/>
      </a:minorFont>
    </a:fontScheme>
    <a:fmtScheme name="Retrospec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5875"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5875"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5668</TotalTime>
  <Words>1915</Words>
  <Application>Microsoft Office PowerPoint</Application>
  <PresentationFormat>Widescreen</PresentationFormat>
  <Paragraphs>685</Paragraphs>
  <Slides>168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168</vt:i4>
      </vt:variant>
    </vt:vector>
  </HeadingPairs>
  <TitlesOfParts>
    <vt:vector size="174" baseType="lpstr">
      <vt:lpstr>Calibri</vt:lpstr>
      <vt:lpstr>Calibri Light</vt:lpstr>
      <vt:lpstr>Courier New</vt:lpstr>
      <vt:lpstr>Times New Roman</vt:lpstr>
      <vt:lpstr>Trebuchet MS</vt:lpstr>
      <vt:lpstr>Retrospect</vt:lpstr>
      <vt:lpstr>Stat 332 Regression Analysis</vt:lpstr>
      <vt:lpstr>PowerPoint Presentation</vt:lpstr>
      <vt:lpstr>PowerPoint Presentation</vt:lpstr>
      <vt:lpstr>PowerPoint Presentation</vt:lpstr>
      <vt:lpstr>Chapter 1: Linear Regression with One Predictor Variable</vt:lpstr>
      <vt:lpstr>PowerPoint Presentation</vt:lpstr>
      <vt:lpstr>PowerPoint Presentation</vt:lpstr>
      <vt:lpstr>Example: Page 3 </vt:lpstr>
      <vt:lpstr>Statistical Relation between Two Variables A statistical relation, unlike a functional relation, is not a perfect one. In general, the observations for a statistical relation do not fall directly on-the curve of relationship.</vt:lpstr>
      <vt:lpstr>PowerPoint Presentation</vt:lpstr>
      <vt:lpstr>PowerPoint Presentation</vt:lpstr>
      <vt:lpstr>PowerPoint Presentation</vt:lpstr>
      <vt:lpstr>Simple Linear Regression Model with Distribution of Error Terms Unspecified</vt:lpstr>
      <vt:lpstr>PowerPoint Presentation</vt:lpstr>
      <vt:lpstr>PowerPoint Presentation</vt:lpstr>
      <vt:lpstr>PowerPoint Presentation</vt:lpstr>
      <vt:lpstr>Example:</vt:lpstr>
      <vt:lpstr>PowerPoint Presentation</vt:lpstr>
      <vt:lpstr>Meaning of Regression Parameters</vt:lpstr>
      <vt:lpstr>PowerPoint Presentation</vt:lpstr>
      <vt:lpstr>PowerPoint Presentation</vt:lpstr>
      <vt:lpstr>Estimation of Regression Function  Method of least -Squares</vt:lpstr>
      <vt:lpstr>PowerPoint Presentation</vt:lpstr>
      <vt:lpstr>PowerPoint Presentation</vt:lpstr>
      <vt:lpstr>PowerPoint Presentation</vt:lpstr>
      <vt:lpstr>Simple Linear Regression Model</vt:lpstr>
      <vt:lpstr>Example “Page 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Residuals Properties of Fitted Regression line</vt:lpstr>
      <vt:lpstr>PowerPoint Presentation</vt:lpstr>
      <vt:lpstr>PowerPoint Presentation</vt:lpstr>
      <vt:lpstr> </vt:lpstr>
      <vt:lpstr>PowerPoint Presentation</vt:lpstr>
      <vt:lpstr>Chapter 2 Inferences in Regression and Correlation Analysis</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Analysis of Variance Approach to Regression Analysis  (Page 64)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Coefficient of Determination</vt:lpstr>
      <vt:lpstr>Coefficient of Correlation</vt:lpstr>
      <vt:lpstr>PowerPoint Presentation</vt:lpstr>
      <vt:lpstr> </vt:lpstr>
      <vt:lpstr>PowerPoint Presentation</vt:lpstr>
      <vt:lpstr>Example 1: (page 54)</vt:lpstr>
      <vt:lpstr>PowerPoint Presentation</vt:lpstr>
      <vt:lpstr>PowerPoint Presentation</vt:lpstr>
      <vt:lpstr>PowerPoint Presentation</vt:lpstr>
      <vt:lpstr>Prediction of New Observation</vt:lpstr>
      <vt:lpstr>PowerPoint Presentation</vt:lpstr>
      <vt:lpstr>PowerPoint Presentation</vt:lpstr>
      <vt:lpstr>Chapter 3 Diagnostics and Remedial Measures</vt:lpstr>
      <vt:lpstr>Some Graphical Method of the Diagnostics</vt:lpstr>
      <vt:lpstr>Diagnostics for predictor variable (X).</vt:lpstr>
      <vt:lpstr>PowerPoint Presentation</vt:lpstr>
      <vt:lpstr>PowerPoint Presentation</vt:lpstr>
      <vt:lpstr>Diagnostics for residuals (e)</vt:lpstr>
      <vt:lpstr>Linearity</vt:lpstr>
      <vt:lpstr>PowerPoint Presentation</vt:lpstr>
      <vt:lpstr>PowerPoint Presentation</vt:lpstr>
      <vt:lpstr>Nonindependence of Error Terms</vt:lpstr>
      <vt:lpstr>Remedial Measures</vt:lpstr>
      <vt:lpstr>Nonlinearity of Regression Function</vt:lpstr>
      <vt:lpstr>Example: </vt:lpstr>
      <vt:lpstr>PowerPoint Presentation</vt:lpstr>
      <vt:lpstr>Transformations for Nonnormality and Unequal Error Variances</vt:lpstr>
      <vt:lpstr>PowerPoint Presentation</vt:lpstr>
      <vt:lpstr>PowerPoint Presentation</vt:lpstr>
      <vt:lpstr>Example:</vt:lpstr>
      <vt:lpstr>PowerPoint Presentation</vt:lpstr>
      <vt:lpstr>PowerPoint Presentation</vt:lpstr>
      <vt:lpstr>Normality Problem:</vt:lpstr>
      <vt:lpstr>PowerPoint Presentation</vt:lpstr>
      <vt:lpstr>Chapter 5 Matrix Approach to Simple Linear Regression Analysis</vt:lpstr>
      <vt:lpstr>PowerPoint Presentation</vt:lpstr>
      <vt:lpstr>PowerPoint Presentation</vt:lpstr>
      <vt:lpstr>PowerPoint Presentation</vt:lpstr>
      <vt:lpstr>PowerPoint Presentation</vt:lpstr>
      <vt:lpstr>PowerPoint Presentation</vt:lpstr>
      <vt:lpstr>Simple Linear Regression Model in Matrix Terms</vt:lpstr>
      <vt:lpstr>PowerPoint Presentation</vt:lpstr>
      <vt:lpstr>Least Squares Estimation of Regression Parameters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Multiple Regression Models</vt:lpstr>
      <vt:lpstr>General Linear Regression Model in Matrix Terms</vt:lpstr>
      <vt:lpstr>PowerPoint Presentation</vt:lpstr>
      <vt:lpstr>PowerPoint Presentation</vt:lpstr>
      <vt:lpstr>PowerPoint Presentation</vt:lpstr>
      <vt:lpstr>PowerPoint Presentation</vt:lpstr>
      <vt:lpstr>Analysis of Variance for the Multiple Linear Regression Models</vt:lpstr>
      <vt:lpstr>PowerPoint Presentation</vt:lpstr>
      <vt:lpstr>PowerPoint Presentation</vt:lpstr>
      <vt:lpstr>Coefficient of Multiple Determination</vt:lpstr>
      <vt:lpstr>Estimation of Mean Response and Prediction of New Observation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 332 Regression Analysis</dc:title>
  <cp:lastModifiedBy>Amal Al Mohaisen</cp:lastModifiedBy>
  <cp:revision>2</cp:revision>
  <cp:lastPrinted>2017-09-21T06:55:34Z</cp:lastPrinted>
  <dcterms:modified xsi:type="dcterms:W3CDTF">2017-09-25T05:23:00Z</dcterms:modified>
</cp:coreProperties>
</file>