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8"/>
  </p:notesMasterIdLst>
  <p:sldIdLst>
    <p:sldId id="256" r:id="rId2"/>
    <p:sldId id="257" r:id="rId3"/>
    <p:sldId id="258" r:id="rId4"/>
    <p:sldId id="259" r:id="rId5"/>
    <p:sldId id="260" r:id="rId6"/>
    <p:sldId id="261" r:id="rId7"/>
    <p:sldId id="262" r:id="rId8"/>
    <p:sldId id="263" r:id="rId9"/>
    <p:sldId id="276" r:id="rId10"/>
    <p:sldId id="277" r:id="rId11"/>
    <p:sldId id="278" r:id="rId12"/>
    <p:sldId id="264" r:id="rId13"/>
    <p:sldId id="266" r:id="rId14"/>
    <p:sldId id="271" r:id="rId15"/>
    <p:sldId id="272" r:id="rId16"/>
    <p:sldId id="273" r:id="rId17"/>
    <p:sldId id="274" r:id="rId18"/>
    <p:sldId id="378" r:id="rId19"/>
    <p:sldId id="377" r:id="rId20"/>
    <p:sldId id="376" r:id="rId21"/>
    <p:sldId id="265" r:id="rId22"/>
    <p:sldId id="280" r:id="rId23"/>
    <p:sldId id="267" r:id="rId24"/>
    <p:sldId id="268" r:id="rId25"/>
    <p:sldId id="269" r:id="rId26"/>
    <p:sldId id="270" r:id="rId27"/>
    <p:sldId id="281" r:id="rId28"/>
    <p:sldId id="282" r:id="rId29"/>
    <p:sldId id="283" r:id="rId30"/>
    <p:sldId id="284" r:id="rId31"/>
    <p:sldId id="285" r:id="rId32"/>
    <p:sldId id="286" r:id="rId33"/>
    <p:sldId id="287" r:id="rId34"/>
    <p:sldId id="288" r:id="rId35"/>
    <p:sldId id="289" r:id="rId36"/>
    <p:sldId id="290" r:id="rId37"/>
    <p:sldId id="291" r:id="rId38"/>
    <p:sldId id="369" r:id="rId39"/>
    <p:sldId id="370" r:id="rId40"/>
    <p:sldId id="371" r:id="rId41"/>
    <p:sldId id="374" r:id="rId42"/>
    <p:sldId id="373" r:id="rId43"/>
    <p:sldId id="375"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79" r:id="rId60"/>
    <p:sldId id="307" r:id="rId61"/>
    <p:sldId id="308" r:id="rId62"/>
    <p:sldId id="309" r:id="rId63"/>
    <p:sldId id="310" r:id="rId64"/>
    <p:sldId id="311" r:id="rId65"/>
    <p:sldId id="312" r:id="rId66"/>
    <p:sldId id="313" r:id="rId67"/>
    <p:sldId id="380" r:id="rId68"/>
    <p:sldId id="314" r:id="rId69"/>
    <p:sldId id="315" r:id="rId70"/>
    <p:sldId id="316" r:id="rId71"/>
    <p:sldId id="317" r:id="rId72"/>
    <p:sldId id="318" r:id="rId73"/>
    <p:sldId id="319" r:id="rId74"/>
    <p:sldId id="320" r:id="rId75"/>
    <p:sldId id="321" r:id="rId76"/>
    <p:sldId id="322" r:id="rId77"/>
    <p:sldId id="323" r:id="rId78"/>
    <p:sldId id="324" r:id="rId79"/>
    <p:sldId id="325" r:id="rId80"/>
    <p:sldId id="326" r:id="rId81"/>
    <p:sldId id="327" r:id="rId82"/>
    <p:sldId id="328" r:id="rId83"/>
    <p:sldId id="329" r:id="rId84"/>
    <p:sldId id="330" r:id="rId85"/>
    <p:sldId id="331" r:id="rId86"/>
    <p:sldId id="381" r:id="rId87"/>
    <p:sldId id="332" r:id="rId88"/>
    <p:sldId id="333" r:id="rId89"/>
    <p:sldId id="334" r:id="rId90"/>
    <p:sldId id="335" r:id="rId91"/>
    <p:sldId id="336" r:id="rId92"/>
    <p:sldId id="337" r:id="rId93"/>
    <p:sldId id="338" r:id="rId94"/>
    <p:sldId id="339" r:id="rId95"/>
    <p:sldId id="382" r:id="rId96"/>
    <p:sldId id="340" r:id="rId97"/>
    <p:sldId id="341" r:id="rId98"/>
    <p:sldId id="342" r:id="rId99"/>
    <p:sldId id="343" r:id="rId100"/>
    <p:sldId id="344" r:id="rId101"/>
    <p:sldId id="345" r:id="rId102"/>
    <p:sldId id="346" r:id="rId103"/>
    <p:sldId id="347" r:id="rId104"/>
    <p:sldId id="348" r:id="rId105"/>
    <p:sldId id="349" r:id="rId106"/>
    <p:sldId id="350" r:id="rId107"/>
    <p:sldId id="351" r:id="rId108"/>
    <p:sldId id="352" r:id="rId109"/>
    <p:sldId id="353" r:id="rId110"/>
    <p:sldId id="354" r:id="rId111"/>
    <p:sldId id="355" r:id="rId112"/>
    <p:sldId id="356" r:id="rId113"/>
    <p:sldId id="357" r:id="rId114"/>
    <p:sldId id="358" r:id="rId115"/>
    <p:sldId id="359" r:id="rId116"/>
    <p:sldId id="383" r:id="rId117"/>
    <p:sldId id="360" r:id="rId118"/>
    <p:sldId id="361" r:id="rId119"/>
    <p:sldId id="362" r:id="rId120"/>
    <p:sldId id="363" r:id="rId121"/>
    <p:sldId id="364" r:id="rId122"/>
    <p:sldId id="365" r:id="rId123"/>
    <p:sldId id="366" r:id="rId124"/>
    <p:sldId id="367" r:id="rId125"/>
    <p:sldId id="384" r:id="rId126"/>
    <p:sldId id="368" r:id="rId1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9933"/>
    <a:srgbClr val="F743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44" y="-96"/>
      </p:cViewPr>
      <p:guideLst>
        <p:guide orient="horz" pos="2160"/>
        <p:guide pos="2880"/>
      </p:guideLst>
    </p:cSldViewPr>
  </p:slideViewPr>
  <p:notesTextViewPr>
    <p:cViewPr>
      <p:scale>
        <a:sx n="1" d="1"/>
        <a:sy n="1" d="1"/>
      </p:scale>
      <p:origin x="0" y="0"/>
    </p:cViewPr>
  </p:notesTextViewPr>
  <p:notesViewPr>
    <p:cSldViewPr>
      <p:cViewPr varScale="1">
        <p:scale>
          <a:sx n="75" d="100"/>
          <a:sy n="75" d="100"/>
        </p:scale>
        <p:origin x="-151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10F082-7F09-42C1-A630-D069B1D47EA5}" type="doc">
      <dgm:prSet loTypeId="urn:microsoft.com/office/officeart/2005/8/layout/hierarchy5" loCatId="hierarchy" qsTypeId="urn:microsoft.com/office/officeart/2005/8/quickstyle/simple2" qsCatId="simple" csTypeId="urn:microsoft.com/office/officeart/2005/8/colors/accent1_1" csCatId="accent1" phldr="1"/>
      <dgm:spPr/>
      <dgm:t>
        <a:bodyPr/>
        <a:lstStyle/>
        <a:p>
          <a:endParaRPr lang="en-US"/>
        </a:p>
      </dgm:t>
    </dgm:pt>
    <dgm:pt modelId="{3624F604-6523-4C8F-BE9E-36E46451B10C}">
      <dgm:prSet phldrT="[Text]"/>
      <dgm:spPr/>
      <dgm:t>
        <a:bodyPr/>
        <a:lstStyle/>
        <a:p>
          <a:r>
            <a:rPr lang="en-US" dirty="0" smtClean="0"/>
            <a:t>Statistics</a:t>
          </a:r>
          <a:endParaRPr lang="en-US" dirty="0"/>
        </a:p>
      </dgm:t>
    </dgm:pt>
    <dgm:pt modelId="{BE904CBB-0A8C-439B-A23D-C25D7C68E828}" type="parTrans" cxnId="{6786EA79-4F55-4D04-8F72-A77B38163900}">
      <dgm:prSet/>
      <dgm:spPr/>
      <dgm:t>
        <a:bodyPr/>
        <a:lstStyle/>
        <a:p>
          <a:endParaRPr lang="en-US"/>
        </a:p>
      </dgm:t>
    </dgm:pt>
    <dgm:pt modelId="{AE2F862A-5457-493A-BFF8-54A3FAA38959}" type="sibTrans" cxnId="{6786EA79-4F55-4D04-8F72-A77B38163900}">
      <dgm:prSet/>
      <dgm:spPr/>
      <dgm:t>
        <a:bodyPr/>
        <a:lstStyle/>
        <a:p>
          <a:endParaRPr lang="en-US"/>
        </a:p>
      </dgm:t>
    </dgm:pt>
    <dgm:pt modelId="{4F40E4F9-138D-4AA3-82C6-94EC24D9CBED}">
      <dgm:prSet/>
      <dgm:spPr/>
      <dgm:t>
        <a:bodyPr/>
        <a:lstStyle/>
        <a:p>
          <a:r>
            <a:rPr lang="en-GB" i="1" dirty="0" smtClean="0"/>
            <a:t>Descriptive</a:t>
          </a:r>
          <a:r>
            <a:rPr lang="en-GB" dirty="0" smtClean="0"/>
            <a:t> </a:t>
          </a:r>
          <a:r>
            <a:rPr lang="en-GB" i="1" dirty="0" smtClean="0"/>
            <a:t>statistics</a:t>
          </a:r>
          <a:endParaRPr lang="en-US" dirty="0"/>
        </a:p>
      </dgm:t>
    </dgm:pt>
    <dgm:pt modelId="{5BAC329C-220F-4342-BFAE-55DC7F23B2CB}" type="parTrans" cxnId="{004E79CF-4449-4D03-83DF-9ADCE132CA21}">
      <dgm:prSet/>
      <dgm:spPr>
        <a:ln>
          <a:solidFill>
            <a:schemeClr val="tx2"/>
          </a:solidFill>
        </a:ln>
      </dgm:spPr>
      <dgm:t>
        <a:bodyPr/>
        <a:lstStyle/>
        <a:p>
          <a:endParaRPr lang="en-US"/>
        </a:p>
      </dgm:t>
    </dgm:pt>
    <dgm:pt modelId="{5D10A2B9-E0D4-48DC-B2B2-5E0504A1C169}" type="sibTrans" cxnId="{004E79CF-4449-4D03-83DF-9ADCE132CA21}">
      <dgm:prSet/>
      <dgm:spPr/>
      <dgm:t>
        <a:bodyPr/>
        <a:lstStyle/>
        <a:p>
          <a:endParaRPr lang="en-US"/>
        </a:p>
      </dgm:t>
    </dgm:pt>
    <dgm:pt modelId="{F2026649-B1D4-4F13-8A6C-47D9FCBCF7B6}">
      <dgm:prSet/>
      <dgm:spPr/>
      <dgm:t>
        <a:bodyPr/>
        <a:lstStyle/>
        <a:p>
          <a:r>
            <a:rPr lang="en-GB" i="1" dirty="0" smtClean="0"/>
            <a:t>Inferential</a:t>
          </a:r>
          <a:r>
            <a:rPr lang="en-GB" dirty="0" smtClean="0"/>
            <a:t> </a:t>
          </a:r>
          <a:r>
            <a:rPr lang="en-GB" i="1" dirty="0" smtClean="0"/>
            <a:t>statistics</a:t>
          </a:r>
          <a:endParaRPr lang="en-US" dirty="0"/>
        </a:p>
      </dgm:t>
    </dgm:pt>
    <dgm:pt modelId="{08A8424B-6419-45DF-8784-A041727D5A4C}" type="parTrans" cxnId="{3CB37DB1-C041-467B-9530-FA5F8861B3E3}">
      <dgm:prSet/>
      <dgm:spPr>
        <a:ln>
          <a:solidFill>
            <a:schemeClr val="tx2"/>
          </a:solidFill>
        </a:ln>
      </dgm:spPr>
      <dgm:t>
        <a:bodyPr/>
        <a:lstStyle/>
        <a:p>
          <a:endParaRPr lang="en-US"/>
        </a:p>
      </dgm:t>
    </dgm:pt>
    <dgm:pt modelId="{862A120E-1E47-4039-ACF9-4ED06D3611AA}" type="sibTrans" cxnId="{3CB37DB1-C041-467B-9530-FA5F8861B3E3}">
      <dgm:prSet/>
      <dgm:spPr/>
      <dgm:t>
        <a:bodyPr/>
        <a:lstStyle/>
        <a:p>
          <a:endParaRPr lang="en-US"/>
        </a:p>
      </dgm:t>
    </dgm:pt>
    <dgm:pt modelId="{9FC6CD7E-DE88-4B2D-94C6-711CDA8B14EE}">
      <dgm:prSet/>
      <dgm:spPr/>
      <dgm:t>
        <a:bodyPr/>
        <a:lstStyle/>
        <a:p>
          <a:r>
            <a:rPr lang="en-US" dirty="0" smtClean="0"/>
            <a:t>Estimation</a:t>
          </a:r>
          <a:endParaRPr lang="en-US" dirty="0"/>
        </a:p>
      </dgm:t>
    </dgm:pt>
    <dgm:pt modelId="{F036025E-9DFE-4983-9DB8-6E5B35BFE7C9}" type="parTrans" cxnId="{1C09C9CD-0981-4F22-AE6F-4C4F30364C93}">
      <dgm:prSet/>
      <dgm:spPr>
        <a:ln>
          <a:solidFill>
            <a:schemeClr val="tx2"/>
          </a:solidFill>
        </a:ln>
      </dgm:spPr>
      <dgm:t>
        <a:bodyPr/>
        <a:lstStyle/>
        <a:p>
          <a:endParaRPr lang="en-US"/>
        </a:p>
      </dgm:t>
    </dgm:pt>
    <dgm:pt modelId="{D9F477C9-0DEB-4725-807D-0BC282F74503}" type="sibTrans" cxnId="{1C09C9CD-0981-4F22-AE6F-4C4F30364C93}">
      <dgm:prSet/>
      <dgm:spPr/>
      <dgm:t>
        <a:bodyPr/>
        <a:lstStyle/>
        <a:p>
          <a:endParaRPr lang="en-US"/>
        </a:p>
      </dgm:t>
    </dgm:pt>
    <dgm:pt modelId="{700F46BE-1BD9-4FB5-A7EE-6092D9A6A1B8}">
      <dgm:prSet/>
      <dgm:spPr/>
      <dgm:t>
        <a:bodyPr/>
        <a:lstStyle/>
        <a:p>
          <a:r>
            <a:rPr lang="en-US" dirty="0" smtClean="0"/>
            <a:t>Hypothesis Testing</a:t>
          </a:r>
          <a:endParaRPr lang="en-US" dirty="0"/>
        </a:p>
      </dgm:t>
    </dgm:pt>
    <dgm:pt modelId="{1AFC5324-E736-4A18-9B29-918FFB8C4C44}" type="parTrans" cxnId="{34F16F34-6138-43C3-A5E7-96F4B7333E02}">
      <dgm:prSet/>
      <dgm:spPr>
        <a:ln>
          <a:solidFill>
            <a:schemeClr val="tx2"/>
          </a:solidFill>
        </a:ln>
      </dgm:spPr>
      <dgm:t>
        <a:bodyPr/>
        <a:lstStyle/>
        <a:p>
          <a:endParaRPr lang="en-US"/>
        </a:p>
      </dgm:t>
    </dgm:pt>
    <dgm:pt modelId="{50A46992-8203-4640-87FE-05942F6F1E59}" type="sibTrans" cxnId="{34F16F34-6138-43C3-A5E7-96F4B7333E02}">
      <dgm:prSet/>
      <dgm:spPr/>
      <dgm:t>
        <a:bodyPr/>
        <a:lstStyle/>
        <a:p>
          <a:endParaRPr lang="en-US"/>
        </a:p>
      </dgm:t>
    </dgm:pt>
    <dgm:pt modelId="{9A23DB0E-BF2B-4884-BBF7-923991EC9AD2}">
      <dgm:prSet/>
      <dgm:spPr/>
      <dgm:t>
        <a:bodyPr/>
        <a:lstStyle/>
        <a:p>
          <a:r>
            <a:rPr lang="en-US" dirty="0" smtClean="0"/>
            <a:t>Modeling, Predicting</a:t>
          </a:r>
          <a:endParaRPr lang="en-US" dirty="0"/>
        </a:p>
      </dgm:t>
    </dgm:pt>
    <dgm:pt modelId="{568AB077-779D-4752-B7C1-6F5235E67FFE}" type="parTrans" cxnId="{A5465405-FF8A-4EF3-8B6A-4A3701C7E976}">
      <dgm:prSet/>
      <dgm:spPr>
        <a:ln>
          <a:solidFill>
            <a:schemeClr val="tx2"/>
          </a:solidFill>
        </a:ln>
      </dgm:spPr>
      <dgm:t>
        <a:bodyPr/>
        <a:lstStyle/>
        <a:p>
          <a:endParaRPr lang="en-US"/>
        </a:p>
      </dgm:t>
    </dgm:pt>
    <dgm:pt modelId="{26737A63-9FD2-4E5B-BC5F-61D3EBDFE212}" type="sibTrans" cxnId="{A5465405-FF8A-4EF3-8B6A-4A3701C7E976}">
      <dgm:prSet/>
      <dgm:spPr/>
      <dgm:t>
        <a:bodyPr/>
        <a:lstStyle/>
        <a:p>
          <a:endParaRPr lang="en-US"/>
        </a:p>
      </dgm:t>
    </dgm:pt>
    <dgm:pt modelId="{5119775F-9A2C-4665-86D4-A84B6720CD5A}" type="pres">
      <dgm:prSet presAssocID="{4D10F082-7F09-42C1-A630-D069B1D47EA5}" presName="mainComposite" presStyleCnt="0">
        <dgm:presLayoutVars>
          <dgm:chPref val="1"/>
          <dgm:dir/>
          <dgm:animOne val="branch"/>
          <dgm:animLvl val="lvl"/>
          <dgm:resizeHandles val="exact"/>
        </dgm:presLayoutVars>
      </dgm:prSet>
      <dgm:spPr/>
      <dgm:t>
        <a:bodyPr/>
        <a:lstStyle/>
        <a:p>
          <a:endParaRPr lang="en-US"/>
        </a:p>
      </dgm:t>
    </dgm:pt>
    <dgm:pt modelId="{007C6A35-0E1A-4FA6-BC79-1D646641300C}" type="pres">
      <dgm:prSet presAssocID="{4D10F082-7F09-42C1-A630-D069B1D47EA5}" presName="hierFlow" presStyleCnt="0"/>
      <dgm:spPr/>
      <dgm:t>
        <a:bodyPr/>
        <a:lstStyle/>
        <a:p>
          <a:endParaRPr lang="en-US"/>
        </a:p>
      </dgm:t>
    </dgm:pt>
    <dgm:pt modelId="{C327BBEE-7317-4EDF-9DEE-7F9206E4DE65}" type="pres">
      <dgm:prSet presAssocID="{4D10F082-7F09-42C1-A630-D069B1D47EA5}" presName="hierChild1" presStyleCnt="0">
        <dgm:presLayoutVars>
          <dgm:chPref val="1"/>
          <dgm:animOne val="branch"/>
          <dgm:animLvl val="lvl"/>
        </dgm:presLayoutVars>
      </dgm:prSet>
      <dgm:spPr/>
      <dgm:t>
        <a:bodyPr/>
        <a:lstStyle/>
        <a:p>
          <a:endParaRPr lang="en-US"/>
        </a:p>
      </dgm:t>
    </dgm:pt>
    <dgm:pt modelId="{4899A60D-6963-45F7-AC5D-402D244371FF}" type="pres">
      <dgm:prSet presAssocID="{3624F604-6523-4C8F-BE9E-36E46451B10C}" presName="Name17" presStyleCnt="0"/>
      <dgm:spPr/>
      <dgm:t>
        <a:bodyPr/>
        <a:lstStyle/>
        <a:p>
          <a:endParaRPr lang="en-US"/>
        </a:p>
      </dgm:t>
    </dgm:pt>
    <dgm:pt modelId="{7E6B5FD2-31A2-4CCA-B83A-7853C2E248D4}" type="pres">
      <dgm:prSet presAssocID="{3624F604-6523-4C8F-BE9E-36E46451B10C}" presName="level1Shape" presStyleLbl="node0" presStyleIdx="0" presStyleCnt="1">
        <dgm:presLayoutVars>
          <dgm:chPref val="3"/>
        </dgm:presLayoutVars>
      </dgm:prSet>
      <dgm:spPr/>
      <dgm:t>
        <a:bodyPr/>
        <a:lstStyle/>
        <a:p>
          <a:endParaRPr lang="en-US"/>
        </a:p>
      </dgm:t>
    </dgm:pt>
    <dgm:pt modelId="{6C1D4BB3-2E5C-4E19-9602-50322E36AC1E}" type="pres">
      <dgm:prSet presAssocID="{3624F604-6523-4C8F-BE9E-36E46451B10C}" presName="hierChild2" presStyleCnt="0"/>
      <dgm:spPr/>
      <dgm:t>
        <a:bodyPr/>
        <a:lstStyle/>
        <a:p>
          <a:endParaRPr lang="en-US"/>
        </a:p>
      </dgm:t>
    </dgm:pt>
    <dgm:pt modelId="{E2DBAB38-7582-4823-8174-BBC4A6F13B85}" type="pres">
      <dgm:prSet presAssocID="{5BAC329C-220F-4342-BFAE-55DC7F23B2CB}" presName="Name25" presStyleLbl="parChTrans1D2" presStyleIdx="0" presStyleCnt="2"/>
      <dgm:spPr/>
      <dgm:t>
        <a:bodyPr/>
        <a:lstStyle/>
        <a:p>
          <a:endParaRPr lang="en-US"/>
        </a:p>
      </dgm:t>
    </dgm:pt>
    <dgm:pt modelId="{EF0C93C8-51F1-4EFE-937B-F371C9B4F7FF}" type="pres">
      <dgm:prSet presAssocID="{5BAC329C-220F-4342-BFAE-55DC7F23B2CB}" presName="connTx" presStyleLbl="parChTrans1D2" presStyleIdx="0" presStyleCnt="2"/>
      <dgm:spPr/>
      <dgm:t>
        <a:bodyPr/>
        <a:lstStyle/>
        <a:p>
          <a:endParaRPr lang="en-US"/>
        </a:p>
      </dgm:t>
    </dgm:pt>
    <dgm:pt modelId="{D8430C4C-6182-4234-B20E-C62D551E883A}" type="pres">
      <dgm:prSet presAssocID="{4F40E4F9-138D-4AA3-82C6-94EC24D9CBED}" presName="Name30" presStyleCnt="0"/>
      <dgm:spPr/>
      <dgm:t>
        <a:bodyPr/>
        <a:lstStyle/>
        <a:p>
          <a:endParaRPr lang="en-US"/>
        </a:p>
      </dgm:t>
    </dgm:pt>
    <dgm:pt modelId="{6725E803-3B8E-43B7-931F-1115AB849DEB}" type="pres">
      <dgm:prSet presAssocID="{4F40E4F9-138D-4AA3-82C6-94EC24D9CBED}" presName="level2Shape" presStyleLbl="node2" presStyleIdx="0" presStyleCnt="2" custLinFactNeighborY="-42078"/>
      <dgm:spPr/>
      <dgm:t>
        <a:bodyPr/>
        <a:lstStyle/>
        <a:p>
          <a:endParaRPr lang="en-US"/>
        </a:p>
      </dgm:t>
    </dgm:pt>
    <dgm:pt modelId="{877E0969-74C7-4432-92B2-F8682B29EF12}" type="pres">
      <dgm:prSet presAssocID="{4F40E4F9-138D-4AA3-82C6-94EC24D9CBED}" presName="hierChild3" presStyleCnt="0"/>
      <dgm:spPr/>
      <dgm:t>
        <a:bodyPr/>
        <a:lstStyle/>
        <a:p>
          <a:endParaRPr lang="en-US"/>
        </a:p>
      </dgm:t>
    </dgm:pt>
    <dgm:pt modelId="{751189AD-C4B9-458C-978D-B53CBE1B53D0}" type="pres">
      <dgm:prSet presAssocID="{08A8424B-6419-45DF-8784-A041727D5A4C}" presName="Name25" presStyleLbl="parChTrans1D2" presStyleIdx="1" presStyleCnt="2"/>
      <dgm:spPr/>
      <dgm:t>
        <a:bodyPr/>
        <a:lstStyle/>
        <a:p>
          <a:endParaRPr lang="en-US"/>
        </a:p>
      </dgm:t>
    </dgm:pt>
    <dgm:pt modelId="{EA686986-A526-414F-A2C1-FE3469554702}" type="pres">
      <dgm:prSet presAssocID="{08A8424B-6419-45DF-8784-A041727D5A4C}" presName="connTx" presStyleLbl="parChTrans1D2" presStyleIdx="1" presStyleCnt="2"/>
      <dgm:spPr/>
      <dgm:t>
        <a:bodyPr/>
        <a:lstStyle/>
        <a:p>
          <a:endParaRPr lang="en-US"/>
        </a:p>
      </dgm:t>
    </dgm:pt>
    <dgm:pt modelId="{D50B3BBA-DB31-489B-B4AB-AC533FECD217}" type="pres">
      <dgm:prSet presAssocID="{F2026649-B1D4-4F13-8A6C-47D9FCBCF7B6}" presName="Name30" presStyleCnt="0"/>
      <dgm:spPr/>
      <dgm:t>
        <a:bodyPr/>
        <a:lstStyle/>
        <a:p>
          <a:endParaRPr lang="en-US"/>
        </a:p>
      </dgm:t>
    </dgm:pt>
    <dgm:pt modelId="{2F269D57-2CD0-4878-AFB4-B9A9D31CC741}" type="pres">
      <dgm:prSet presAssocID="{F2026649-B1D4-4F13-8A6C-47D9FCBCF7B6}" presName="level2Shape" presStyleLbl="node2" presStyleIdx="1" presStyleCnt="2" custLinFactNeighborY="38161"/>
      <dgm:spPr/>
      <dgm:t>
        <a:bodyPr/>
        <a:lstStyle/>
        <a:p>
          <a:endParaRPr lang="en-US"/>
        </a:p>
      </dgm:t>
    </dgm:pt>
    <dgm:pt modelId="{582DF209-7511-44AD-B2EB-44CD4F2099E5}" type="pres">
      <dgm:prSet presAssocID="{F2026649-B1D4-4F13-8A6C-47D9FCBCF7B6}" presName="hierChild3" presStyleCnt="0"/>
      <dgm:spPr/>
      <dgm:t>
        <a:bodyPr/>
        <a:lstStyle/>
        <a:p>
          <a:endParaRPr lang="en-US"/>
        </a:p>
      </dgm:t>
    </dgm:pt>
    <dgm:pt modelId="{96ED2970-AD2E-4996-B54C-0CE48F9A3824}" type="pres">
      <dgm:prSet presAssocID="{F036025E-9DFE-4983-9DB8-6E5B35BFE7C9}" presName="Name25" presStyleLbl="parChTrans1D3" presStyleIdx="0" presStyleCnt="3"/>
      <dgm:spPr/>
      <dgm:t>
        <a:bodyPr/>
        <a:lstStyle/>
        <a:p>
          <a:endParaRPr lang="en-US"/>
        </a:p>
      </dgm:t>
    </dgm:pt>
    <dgm:pt modelId="{C7FFF128-205A-429F-B10F-F26F0852A143}" type="pres">
      <dgm:prSet presAssocID="{F036025E-9DFE-4983-9DB8-6E5B35BFE7C9}" presName="connTx" presStyleLbl="parChTrans1D3" presStyleIdx="0" presStyleCnt="3"/>
      <dgm:spPr/>
      <dgm:t>
        <a:bodyPr/>
        <a:lstStyle/>
        <a:p>
          <a:endParaRPr lang="en-US"/>
        </a:p>
      </dgm:t>
    </dgm:pt>
    <dgm:pt modelId="{E9646396-29E9-47D3-8D65-44A6BB5506AC}" type="pres">
      <dgm:prSet presAssocID="{9FC6CD7E-DE88-4B2D-94C6-711CDA8B14EE}" presName="Name30" presStyleCnt="0"/>
      <dgm:spPr/>
      <dgm:t>
        <a:bodyPr/>
        <a:lstStyle/>
        <a:p>
          <a:endParaRPr lang="en-US"/>
        </a:p>
      </dgm:t>
    </dgm:pt>
    <dgm:pt modelId="{AF16723A-55BD-457E-BC63-5B8B1D7465BE}" type="pres">
      <dgm:prSet presAssocID="{9FC6CD7E-DE88-4B2D-94C6-711CDA8B14EE}" presName="level2Shape" presStyleLbl="node3" presStyleIdx="0" presStyleCnt="3" custLinFactNeighborY="39318"/>
      <dgm:spPr/>
      <dgm:t>
        <a:bodyPr/>
        <a:lstStyle/>
        <a:p>
          <a:endParaRPr lang="en-US"/>
        </a:p>
      </dgm:t>
    </dgm:pt>
    <dgm:pt modelId="{38A05D4C-BA8D-45BA-91B4-0B051BC69BB9}" type="pres">
      <dgm:prSet presAssocID="{9FC6CD7E-DE88-4B2D-94C6-711CDA8B14EE}" presName="hierChild3" presStyleCnt="0"/>
      <dgm:spPr/>
      <dgm:t>
        <a:bodyPr/>
        <a:lstStyle/>
        <a:p>
          <a:endParaRPr lang="en-US"/>
        </a:p>
      </dgm:t>
    </dgm:pt>
    <dgm:pt modelId="{DB7BFAA7-2E58-4DD3-A0F1-52094C942C5A}" type="pres">
      <dgm:prSet presAssocID="{1AFC5324-E736-4A18-9B29-918FFB8C4C44}" presName="Name25" presStyleLbl="parChTrans1D3" presStyleIdx="1" presStyleCnt="3"/>
      <dgm:spPr/>
      <dgm:t>
        <a:bodyPr/>
        <a:lstStyle/>
        <a:p>
          <a:endParaRPr lang="en-US"/>
        </a:p>
      </dgm:t>
    </dgm:pt>
    <dgm:pt modelId="{F0D2DB9A-43E2-4961-A3CF-969AA6ECADDF}" type="pres">
      <dgm:prSet presAssocID="{1AFC5324-E736-4A18-9B29-918FFB8C4C44}" presName="connTx" presStyleLbl="parChTrans1D3" presStyleIdx="1" presStyleCnt="3"/>
      <dgm:spPr/>
      <dgm:t>
        <a:bodyPr/>
        <a:lstStyle/>
        <a:p>
          <a:endParaRPr lang="en-US"/>
        </a:p>
      </dgm:t>
    </dgm:pt>
    <dgm:pt modelId="{E2EF58A1-253D-44F8-A0EE-A8F2C10FCF1D}" type="pres">
      <dgm:prSet presAssocID="{700F46BE-1BD9-4FB5-A7EE-6092D9A6A1B8}" presName="Name30" presStyleCnt="0"/>
      <dgm:spPr/>
      <dgm:t>
        <a:bodyPr/>
        <a:lstStyle/>
        <a:p>
          <a:endParaRPr lang="en-US"/>
        </a:p>
      </dgm:t>
    </dgm:pt>
    <dgm:pt modelId="{DFDF4958-B253-4354-B05C-061A9B00FB75}" type="pres">
      <dgm:prSet presAssocID="{700F46BE-1BD9-4FB5-A7EE-6092D9A6A1B8}" presName="level2Shape" presStyleLbl="node3" presStyleIdx="1" presStyleCnt="3" custLinFactNeighborY="39318"/>
      <dgm:spPr/>
      <dgm:t>
        <a:bodyPr/>
        <a:lstStyle/>
        <a:p>
          <a:endParaRPr lang="en-US"/>
        </a:p>
      </dgm:t>
    </dgm:pt>
    <dgm:pt modelId="{658A4ABC-C56B-4E10-91C7-81947B40DE23}" type="pres">
      <dgm:prSet presAssocID="{700F46BE-1BD9-4FB5-A7EE-6092D9A6A1B8}" presName="hierChild3" presStyleCnt="0"/>
      <dgm:spPr/>
      <dgm:t>
        <a:bodyPr/>
        <a:lstStyle/>
        <a:p>
          <a:endParaRPr lang="en-US"/>
        </a:p>
      </dgm:t>
    </dgm:pt>
    <dgm:pt modelId="{F1873597-DD26-41E0-9A41-6D7309920179}" type="pres">
      <dgm:prSet presAssocID="{568AB077-779D-4752-B7C1-6F5235E67FFE}" presName="Name25" presStyleLbl="parChTrans1D3" presStyleIdx="2" presStyleCnt="3"/>
      <dgm:spPr/>
      <dgm:t>
        <a:bodyPr/>
        <a:lstStyle/>
        <a:p>
          <a:endParaRPr lang="en-US"/>
        </a:p>
      </dgm:t>
    </dgm:pt>
    <dgm:pt modelId="{6C77A509-68AE-47BB-BD08-D9534ABB0961}" type="pres">
      <dgm:prSet presAssocID="{568AB077-779D-4752-B7C1-6F5235E67FFE}" presName="connTx" presStyleLbl="parChTrans1D3" presStyleIdx="2" presStyleCnt="3"/>
      <dgm:spPr/>
      <dgm:t>
        <a:bodyPr/>
        <a:lstStyle/>
        <a:p>
          <a:endParaRPr lang="en-US"/>
        </a:p>
      </dgm:t>
    </dgm:pt>
    <dgm:pt modelId="{B2376E00-992C-4213-BDEB-11ADC003D01B}" type="pres">
      <dgm:prSet presAssocID="{9A23DB0E-BF2B-4884-BBF7-923991EC9AD2}" presName="Name30" presStyleCnt="0"/>
      <dgm:spPr/>
      <dgm:t>
        <a:bodyPr/>
        <a:lstStyle/>
        <a:p>
          <a:endParaRPr lang="en-US"/>
        </a:p>
      </dgm:t>
    </dgm:pt>
    <dgm:pt modelId="{EA09B9E4-AC47-4A98-9291-68FB1E534E21}" type="pres">
      <dgm:prSet presAssocID="{9A23DB0E-BF2B-4884-BBF7-923991EC9AD2}" presName="level2Shape" presStyleLbl="node3" presStyleIdx="2" presStyleCnt="3" custLinFactNeighborY="39318"/>
      <dgm:spPr/>
      <dgm:t>
        <a:bodyPr/>
        <a:lstStyle/>
        <a:p>
          <a:endParaRPr lang="en-US"/>
        </a:p>
      </dgm:t>
    </dgm:pt>
    <dgm:pt modelId="{0DA44A0F-FEEC-4839-BE20-35EA6D1BD0B1}" type="pres">
      <dgm:prSet presAssocID="{9A23DB0E-BF2B-4884-BBF7-923991EC9AD2}" presName="hierChild3" presStyleCnt="0"/>
      <dgm:spPr/>
      <dgm:t>
        <a:bodyPr/>
        <a:lstStyle/>
        <a:p>
          <a:endParaRPr lang="en-US"/>
        </a:p>
      </dgm:t>
    </dgm:pt>
    <dgm:pt modelId="{1B149EEA-E437-4579-BFF8-C838C5D8C9C7}" type="pres">
      <dgm:prSet presAssocID="{4D10F082-7F09-42C1-A630-D069B1D47EA5}" presName="bgShapesFlow" presStyleCnt="0"/>
      <dgm:spPr/>
      <dgm:t>
        <a:bodyPr/>
        <a:lstStyle/>
        <a:p>
          <a:endParaRPr lang="en-US"/>
        </a:p>
      </dgm:t>
    </dgm:pt>
  </dgm:ptLst>
  <dgm:cxnLst>
    <dgm:cxn modelId="{1C09C9CD-0981-4F22-AE6F-4C4F30364C93}" srcId="{F2026649-B1D4-4F13-8A6C-47D9FCBCF7B6}" destId="{9FC6CD7E-DE88-4B2D-94C6-711CDA8B14EE}" srcOrd="0" destOrd="0" parTransId="{F036025E-9DFE-4983-9DB8-6E5B35BFE7C9}" sibTransId="{D9F477C9-0DEB-4725-807D-0BC282F74503}"/>
    <dgm:cxn modelId="{8D9ECDDC-ACB5-4D36-AAF8-F51802EFFB8E}" type="presOf" srcId="{700F46BE-1BD9-4FB5-A7EE-6092D9A6A1B8}" destId="{DFDF4958-B253-4354-B05C-061A9B00FB75}" srcOrd="0" destOrd="0" presId="urn:microsoft.com/office/officeart/2005/8/layout/hierarchy5"/>
    <dgm:cxn modelId="{D0FA380B-55BE-4FF9-B433-539490314D3A}" type="presOf" srcId="{1AFC5324-E736-4A18-9B29-918FFB8C4C44}" destId="{F0D2DB9A-43E2-4961-A3CF-969AA6ECADDF}" srcOrd="1" destOrd="0" presId="urn:microsoft.com/office/officeart/2005/8/layout/hierarchy5"/>
    <dgm:cxn modelId="{004E79CF-4449-4D03-83DF-9ADCE132CA21}" srcId="{3624F604-6523-4C8F-BE9E-36E46451B10C}" destId="{4F40E4F9-138D-4AA3-82C6-94EC24D9CBED}" srcOrd="0" destOrd="0" parTransId="{5BAC329C-220F-4342-BFAE-55DC7F23B2CB}" sibTransId="{5D10A2B9-E0D4-48DC-B2B2-5E0504A1C169}"/>
    <dgm:cxn modelId="{03BA5FE7-797B-4DA3-AD05-05D4C4987C9D}" type="presOf" srcId="{568AB077-779D-4752-B7C1-6F5235E67FFE}" destId="{6C77A509-68AE-47BB-BD08-D9534ABB0961}" srcOrd="1" destOrd="0" presId="urn:microsoft.com/office/officeart/2005/8/layout/hierarchy5"/>
    <dgm:cxn modelId="{890ECEEC-CC76-418A-935C-EF188CA86011}" type="presOf" srcId="{9FC6CD7E-DE88-4B2D-94C6-711CDA8B14EE}" destId="{AF16723A-55BD-457E-BC63-5B8B1D7465BE}" srcOrd="0" destOrd="0" presId="urn:microsoft.com/office/officeart/2005/8/layout/hierarchy5"/>
    <dgm:cxn modelId="{61640DBC-8BDF-4CF3-873E-0CD66EF6085C}" type="presOf" srcId="{4D10F082-7F09-42C1-A630-D069B1D47EA5}" destId="{5119775F-9A2C-4665-86D4-A84B6720CD5A}" srcOrd="0" destOrd="0" presId="urn:microsoft.com/office/officeart/2005/8/layout/hierarchy5"/>
    <dgm:cxn modelId="{34F16F34-6138-43C3-A5E7-96F4B7333E02}" srcId="{F2026649-B1D4-4F13-8A6C-47D9FCBCF7B6}" destId="{700F46BE-1BD9-4FB5-A7EE-6092D9A6A1B8}" srcOrd="1" destOrd="0" parTransId="{1AFC5324-E736-4A18-9B29-918FFB8C4C44}" sibTransId="{50A46992-8203-4640-87FE-05942F6F1E59}"/>
    <dgm:cxn modelId="{0B326B0D-F100-4E3B-B8DE-AA01287B91BB}" type="presOf" srcId="{9A23DB0E-BF2B-4884-BBF7-923991EC9AD2}" destId="{EA09B9E4-AC47-4A98-9291-68FB1E534E21}" srcOrd="0" destOrd="0" presId="urn:microsoft.com/office/officeart/2005/8/layout/hierarchy5"/>
    <dgm:cxn modelId="{E2FDAF66-0DE8-40DD-9E7B-9CA5DE8C3B54}" type="presOf" srcId="{568AB077-779D-4752-B7C1-6F5235E67FFE}" destId="{F1873597-DD26-41E0-9A41-6D7309920179}" srcOrd="0" destOrd="0" presId="urn:microsoft.com/office/officeart/2005/8/layout/hierarchy5"/>
    <dgm:cxn modelId="{F1E7108E-F879-4DD3-B4F8-66A0AE40A1EE}" type="presOf" srcId="{5BAC329C-220F-4342-BFAE-55DC7F23B2CB}" destId="{EF0C93C8-51F1-4EFE-937B-F371C9B4F7FF}" srcOrd="1" destOrd="0" presId="urn:microsoft.com/office/officeart/2005/8/layout/hierarchy5"/>
    <dgm:cxn modelId="{5A642EC1-95E2-4ACC-8D5A-92DCCB627FC9}" type="presOf" srcId="{08A8424B-6419-45DF-8784-A041727D5A4C}" destId="{EA686986-A526-414F-A2C1-FE3469554702}" srcOrd="1" destOrd="0" presId="urn:microsoft.com/office/officeart/2005/8/layout/hierarchy5"/>
    <dgm:cxn modelId="{568104BA-C264-49DB-AEEB-A27B3BA72721}" type="presOf" srcId="{5BAC329C-220F-4342-BFAE-55DC7F23B2CB}" destId="{E2DBAB38-7582-4823-8174-BBC4A6F13B85}" srcOrd="0" destOrd="0" presId="urn:microsoft.com/office/officeart/2005/8/layout/hierarchy5"/>
    <dgm:cxn modelId="{0EA7D3B0-3A84-43F0-94AC-5F05E6F67954}" type="presOf" srcId="{3624F604-6523-4C8F-BE9E-36E46451B10C}" destId="{7E6B5FD2-31A2-4CCA-B83A-7853C2E248D4}" srcOrd="0" destOrd="0" presId="urn:microsoft.com/office/officeart/2005/8/layout/hierarchy5"/>
    <dgm:cxn modelId="{3CB37DB1-C041-467B-9530-FA5F8861B3E3}" srcId="{3624F604-6523-4C8F-BE9E-36E46451B10C}" destId="{F2026649-B1D4-4F13-8A6C-47D9FCBCF7B6}" srcOrd="1" destOrd="0" parTransId="{08A8424B-6419-45DF-8784-A041727D5A4C}" sibTransId="{862A120E-1E47-4039-ACF9-4ED06D3611AA}"/>
    <dgm:cxn modelId="{023B0248-86A3-4EBD-9076-7C79636D518E}" type="presOf" srcId="{08A8424B-6419-45DF-8784-A041727D5A4C}" destId="{751189AD-C4B9-458C-978D-B53CBE1B53D0}" srcOrd="0" destOrd="0" presId="urn:microsoft.com/office/officeart/2005/8/layout/hierarchy5"/>
    <dgm:cxn modelId="{6786EA79-4F55-4D04-8F72-A77B38163900}" srcId="{4D10F082-7F09-42C1-A630-D069B1D47EA5}" destId="{3624F604-6523-4C8F-BE9E-36E46451B10C}" srcOrd="0" destOrd="0" parTransId="{BE904CBB-0A8C-439B-A23D-C25D7C68E828}" sibTransId="{AE2F862A-5457-493A-BFF8-54A3FAA38959}"/>
    <dgm:cxn modelId="{3D00E3F6-8096-4065-8F2B-FCBE4C58C53D}" type="presOf" srcId="{F2026649-B1D4-4F13-8A6C-47D9FCBCF7B6}" destId="{2F269D57-2CD0-4878-AFB4-B9A9D31CC741}" srcOrd="0" destOrd="0" presId="urn:microsoft.com/office/officeart/2005/8/layout/hierarchy5"/>
    <dgm:cxn modelId="{A5465405-FF8A-4EF3-8B6A-4A3701C7E976}" srcId="{F2026649-B1D4-4F13-8A6C-47D9FCBCF7B6}" destId="{9A23DB0E-BF2B-4884-BBF7-923991EC9AD2}" srcOrd="2" destOrd="0" parTransId="{568AB077-779D-4752-B7C1-6F5235E67FFE}" sibTransId="{26737A63-9FD2-4E5B-BC5F-61D3EBDFE212}"/>
    <dgm:cxn modelId="{E2367958-92D4-4AD4-A236-89AFDC6C688C}" type="presOf" srcId="{1AFC5324-E736-4A18-9B29-918FFB8C4C44}" destId="{DB7BFAA7-2E58-4DD3-A0F1-52094C942C5A}" srcOrd="0" destOrd="0" presId="urn:microsoft.com/office/officeart/2005/8/layout/hierarchy5"/>
    <dgm:cxn modelId="{AFE665D0-467B-42FF-A373-28D95D36F9F4}" type="presOf" srcId="{F036025E-9DFE-4983-9DB8-6E5B35BFE7C9}" destId="{96ED2970-AD2E-4996-B54C-0CE48F9A3824}" srcOrd="0" destOrd="0" presId="urn:microsoft.com/office/officeart/2005/8/layout/hierarchy5"/>
    <dgm:cxn modelId="{F527E37B-C647-4C07-AB88-7AEC5F53FC64}" type="presOf" srcId="{F036025E-9DFE-4983-9DB8-6E5B35BFE7C9}" destId="{C7FFF128-205A-429F-B10F-F26F0852A143}" srcOrd="1" destOrd="0" presId="urn:microsoft.com/office/officeart/2005/8/layout/hierarchy5"/>
    <dgm:cxn modelId="{BDBE08B6-A035-4693-89FE-4DDC1A25428C}" type="presOf" srcId="{4F40E4F9-138D-4AA3-82C6-94EC24D9CBED}" destId="{6725E803-3B8E-43B7-931F-1115AB849DEB}" srcOrd="0" destOrd="0" presId="urn:microsoft.com/office/officeart/2005/8/layout/hierarchy5"/>
    <dgm:cxn modelId="{7C829D68-2DBC-44B5-A7B5-937F041117A5}" type="presParOf" srcId="{5119775F-9A2C-4665-86D4-A84B6720CD5A}" destId="{007C6A35-0E1A-4FA6-BC79-1D646641300C}" srcOrd="0" destOrd="0" presId="urn:microsoft.com/office/officeart/2005/8/layout/hierarchy5"/>
    <dgm:cxn modelId="{D3B150C3-0DED-4EC9-8591-741DFBFD718E}" type="presParOf" srcId="{007C6A35-0E1A-4FA6-BC79-1D646641300C}" destId="{C327BBEE-7317-4EDF-9DEE-7F9206E4DE65}" srcOrd="0" destOrd="0" presId="urn:microsoft.com/office/officeart/2005/8/layout/hierarchy5"/>
    <dgm:cxn modelId="{821F81BE-7874-42E4-A3A9-E4029BD7E70A}" type="presParOf" srcId="{C327BBEE-7317-4EDF-9DEE-7F9206E4DE65}" destId="{4899A60D-6963-45F7-AC5D-402D244371FF}" srcOrd="0" destOrd="0" presId="urn:microsoft.com/office/officeart/2005/8/layout/hierarchy5"/>
    <dgm:cxn modelId="{0F1C5078-8B1E-4E5A-BD06-18DDD88744C7}" type="presParOf" srcId="{4899A60D-6963-45F7-AC5D-402D244371FF}" destId="{7E6B5FD2-31A2-4CCA-B83A-7853C2E248D4}" srcOrd="0" destOrd="0" presId="urn:microsoft.com/office/officeart/2005/8/layout/hierarchy5"/>
    <dgm:cxn modelId="{2FA44C13-A471-4B57-AEA7-4CDE98C92C07}" type="presParOf" srcId="{4899A60D-6963-45F7-AC5D-402D244371FF}" destId="{6C1D4BB3-2E5C-4E19-9602-50322E36AC1E}" srcOrd="1" destOrd="0" presId="urn:microsoft.com/office/officeart/2005/8/layout/hierarchy5"/>
    <dgm:cxn modelId="{E2A92B19-EB59-462B-A769-30CDB56C3DC2}" type="presParOf" srcId="{6C1D4BB3-2E5C-4E19-9602-50322E36AC1E}" destId="{E2DBAB38-7582-4823-8174-BBC4A6F13B85}" srcOrd="0" destOrd="0" presId="urn:microsoft.com/office/officeart/2005/8/layout/hierarchy5"/>
    <dgm:cxn modelId="{088678B4-72CE-4A9D-8928-EA3A7BF09956}" type="presParOf" srcId="{E2DBAB38-7582-4823-8174-BBC4A6F13B85}" destId="{EF0C93C8-51F1-4EFE-937B-F371C9B4F7FF}" srcOrd="0" destOrd="0" presId="urn:microsoft.com/office/officeart/2005/8/layout/hierarchy5"/>
    <dgm:cxn modelId="{949E644E-E79B-4C46-BB8F-A57A90B901AD}" type="presParOf" srcId="{6C1D4BB3-2E5C-4E19-9602-50322E36AC1E}" destId="{D8430C4C-6182-4234-B20E-C62D551E883A}" srcOrd="1" destOrd="0" presId="urn:microsoft.com/office/officeart/2005/8/layout/hierarchy5"/>
    <dgm:cxn modelId="{97B3AA6A-5155-4379-A5B7-2F4DC262DE6D}" type="presParOf" srcId="{D8430C4C-6182-4234-B20E-C62D551E883A}" destId="{6725E803-3B8E-43B7-931F-1115AB849DEB}" srcOrd="0" destOrd="0" presId="urn:microsoft.com/office/officeart/2005/8/layout/hierarchy5"/>
    <dgm:cxn modelId="{6C1F2F1D-9C5C-4A01-AC52-FCE5856C83CD}" type="presParOf" srcId="{D8430C4C-6182-4234-B20E-C62D551E883A}" destId="{877E0969-74C7-4432-92B2-F8682B29EF12}" srcOrd="1" destOrd="0" presId="urn:microsoft.com/office/officeart/2005/8/layout/hierarchy5"/>
    <dgm:cxn modelId="{AA524577-55F2-40FF-8577-4EC716E13A6D}" type="presParOf" srcId="{6C1D4BB3-2E5C-4E19-9602-50322E36AC1E}" destId="{751189AD-C4B9-458C-978D-B53CBE1B53D0}" srcOrd="2" destOrd="0" presId="urn:microsoft.com/office/officeart/2005/8/layout/hierarchy5"/>
    <dgm:cxn modelId="{43C936CD-79AA-434F-BDF7-E90346BC7B9F}" type="presParOf" srcId="{751189AD-C4B9-458C-978D-B53CBE1B53D0}" destId="{EA686986-A526-414F-A2C1-FE3469554702}" srcOrd="0" destOrd="0" presId="urn:microsoft.com/office/officeart/2005/8/layout/hierarchy5"/>
    <dgm:cxn modelId="{E79823C0-1FD1-4BD2-8AEE-1D454ADE65AE}" type="presParOf" srcId="{6C1D4BB3-2E5C-4E19-9602-50322E36AC1E}" destId="{D50B3BBA-DB31-489B-B4AB-AC533FECD217}" srcOrd="3" destOrd="0" presId="urn:microsoft.com/office/officeart/2005/8/layout/hierarchy5"/>
    <dgm:cxn modelId="{1F3999B4-5405-41D5-BF6E-246276932BE1}" type="presParOf" srcId="{D50B3BBA-DB31-489B-B4AB-AC533FECD217}" destId="{2F269D57-2CD0-4878-AFB4-B9A9D31CC741}" srcOrd="0" destOrd="0" presId="urn:microsoft.com/office/officeart/2005/8/layout/hierarchy5"/>
    <dgm:cxn modelId="{7C582830-34CE-42B2-9998-EA8B2A6D7B5A}" type="presParOf" srcId="{D50B3BBA-DB31-489B-B4AB-AC533FECD217}" destId="{582DF209-7511-44AD-B2EB-44CD4F2099E5}" srcOrd="1" destOrd="0" presId="urn:microsoft.com/office/officeart/2005/8/layout/hierarchy5"/>
    <dgm:cxn modelId="{A2E8EC83-1D48-4F06-B4FF-08063EEE886F}" type="presParOf" srcId="{582DF209-7511-44AD-B2EB-44CD4F2099E5}" destId="{96ED2970-AD2E-4996-B54C-0CE48F9A3824}" srcOrd="0" destOrd="0" presId="urn:microsoft.com/office/officeart/2005/8/layout/hierarchy5"/>
    <dgm:cxn modelId="{C076906C-6D26-4659-9201-CAFA09765806}" type="presParOf" srcId="{96ED2970-AD2E-4996-B54C-0CE48F9A3824}" destId="{C7FFF128-205A-429F-B10F-F26F0852A143}" srcOrd="0" destOrd="0" presId="urn:microsoft.com/office/officeart/2005/8/layout/hierarchy5"/>
    <dgm:cxn modelId="{52BEA852-8AD0-4F06-AFB8-C054CDDF182A}" type="presParOf" srcId="{582DF209-7511-44AD-B2EB-44CD4F2099E5}" destId="{E9646396-29E9-47D3-8D65-44A6BB5506AC}" srcOrd="1" destOrd="0" presId="urn:microsoft.com/office/officeart/2005/8/layout/hierarchy5"/>
    <dgm:cxn modelId="{8192EEB9-3ECD-47E5-808A-CEF060474D85}" type="presParOf" srcId="{E9646396-29E9-47D3-8D65-44A6BB5506AC}" destId="{AF16723A-55BD-457E-BC63-5B8B1D7465BE}" srcOrd="0" destOrd="0" presId="urn:microsoft.com/office/officeart/2005/8/layout/hierarchy5"/>
    <dgm:cxn modelId="{29E52AC6-0BBC-421F-A34A-7119C31541FC}" type="presParOf" srcId="{E9646396-29E9-47D3-8D65-44A6BB5506AC}" destId="{38A05D4C-BA8D-45BA-91B4-0B051BC69BB9}" srcOrd="1" destOrd="0" presId="urn:microsoft.com/office/officeart/2005/8/layout/hierarchy5"/>
    <dgm:cxn modelId="{BAA72898-56FD-4DF8-8809-2D58FF5B8E89}" type="presParOf" srcId="{582DF209-7511-44AD-B2EB-44CD4F2099E5}" destId="{DB7BFAA7-2E58-4DD3-A0F1-52094C942C5A}" srcOrd="2" destOrd="0" presId="urn:microsoft.com/office/officeart/2005/8/layout/hierarchy5"/>
    <dgm:cxn modelId="{4DBCFAD9-FE0E-47BF-9DE5-31E8BCE9AA39}" type="presParOf" srcId="{DB7BFAA7-2E58-4DD3-A0F1-52094C942C5A}" destId="{F0D2DB9A-43E2-4961-A3CF-969AA6ECADDF}" srcOrd="0" destOrd="0" presId="urn:microsoft.com/office/officeart/2005/8/layout/hierarchy5"/>
    <dgm:cxn modelId="{6A779EB5-18CD-4646-8228-B11C745F6F68}" type="presParOf" srcId="{582DF209-7511-44AD-B2EB-44CD4F2099E5}" destId="{E2EF58A1-253D-44F8-A0EE-A8F2C10FCF1D}" srcOrd="3" destOrd="0" presId="urn:microsoft.com/office/officeart/2005/8/layout/hierarchy5"/>
    <dgm:cxn modelId="{5EBD57B7-E73C-43D1-9AFA-CAE7731AF6F8}" type="presParOf" srcId="{E2EF58A1-253D-44F8-A0EE-A8F2C10FCF1D}" destId="{DFDF4958-B253-4354-B05C-061A9B00FB75}" srcOrd="0" destOrd="0" presId="urn:microsoft.com/office/officeart/2005/8/layout/hierarchy5"/>
    <dgm:cxn modelId="{E50D3DD3-7AF3-41BE-ABE8-72C0D071A510}" type="presParOf" srcId="{E2EF58A1-253D-44F8-A0EE-A8F2C10FCF1D}" destId="{658A4ABC-C56B-4E10-91C7-81947B40DE23}" srcOrd="1" destOrd="0" presId="urn:microsoft.com/office/officeart/2005/8/layout/hierarchy5"/>
    <dgm:cxn modelId="{72A41ADA-F6D9-4CB2-AA66-D75C6AC61B53}" type="presParOf" srcId="{582DF209-7511-44AD-B2EB-44CD4F2099E5}" destId="{F1873597-DD26-41E0-9A41-6D7309920179}" srcOrd="4" destOrd="0" presId="urn:microsoft.com/office/officeart/2005/8/layout/hierarchy5"/>
    <dgm:cxn modelId="{87B0F59C-DD37-4D58-B23F-187C6F670BD1}" type="presParOf" srcId="{F1873597-DD26-41E0-9A41-6D7309920179}" destId="{6C77A509-68AE-47BB-BD08-D9534ABB0961}" srcOrd="0" destOrd="0" presId="urn:microsoft.com/office/officeart/2005/8/layout/hierarchy5"/>
    <dgm:cxn modelId="{BAF4F693-F548-4078-B6CB-547FC112FC3A}" type="presParOf" srcId="{582DF209-7511-44AD-B2EB-44CD4F2099E5}" destId="{B2376E00-992C-4213-BDEB-11ADC003D01B}" srcOrd="5" destOrd="0" presId="urn:microsoft.com/office/officeart/2005/8/layout/hierarchy5"/>
    <dgm:cxn modelId="{4DB36B3A-F273-4F7B-98B1-2E4FDCE9E458}" type="presParOf" srcId="{B2376E00-992C-4213-BDEB-11ADC003D01B}" destId="{EA09B9E4-AC47-4A98-9291-68FB1E534E21}" srcOrd="0" destOrd="0" presId="urn:microsoft.com/office/officeart/2005/8/layout/hierarchy5"/>
    <dgm:cxn modelId="{8DD9325C-70BC-4A01-BBC8-F0DFDA9985D6}" type="presParOf" srcId="{B2376E00-992C-4213-BDEB-11ADC003D01B}" destId="{0DA44A0F-FEEC-4839-BE20-35EA6D1BD0B1}" srcOrd="1" destOrd="0" presId="urn:microsoft.com/office/officeart/2005/8/layout/hierarchy5"/>
    <dgm:cxn modelId="{F5F82A8F-CACD-4E3F-BF9E-95F7D77B48B7}" type="presParOf" srcId="{5119775F-9A2C-4665-86D4-A84B6720CD5A}" destId="{1B149EEA-E437-4579-BFF8-C838C5D8C9C7}"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00ED05-1FF7-452D-8B7A-E7A53918B91D}" type="doc">
      <dgm:prSet loTypeId="urn:microsoft.com/office/officeart/2005/8/layout/process4" loCatId="list" qsTypeId="urn:microsoft.com/office/officeart/2005/8/quickstyle/simple1" qsCatId="simple" csTypeId="urn:microsoft.com/office/officeart/2005/8/colors/colorful4" csCatId="colorful" phldr="1"/>
      <dgm:spPr/>
      <dgm:t>
        <a:bodyPr/>
        <a:lstStyle/>
        <a:p>
          <a:endParaRPr lang="en-US"/>
        </a:p>
      </dgm:t>
    </dgm:pt>
    <dgm:pt modelId="{576F02E9-D3E7-4E74-B863-7AEF2374FE03}">
      <dgm:prSet phldrT="[Text]" custT="1"/>
      <dgm:spPr/>
      <dgm:t>
        <a:bodyPr/>
        <a:lstStyle/>
        <a:p>
          <a:r>
            <a:rPr lang="en-US" sz="5400" dirty="0" smtClean="0"/>
            <a:t>Estimation</a:t>
          </a:r>
        </a:p>
        <a:p>
          <a:r>
            <a:rPr lang="en-US" sz="3200" dirty="0" smtClean="0"/>
            <a:t>That act of guessing the value of a population parameter</a:t>
          </a:r>
          <a:endParaRPr lang="en-US" sz="3200" dirty="0"/>
        </a:p>
      </dgm:t>
    </dgm:pt>
    <dgm:pt modelId="{FC00119D-E82E-48F0-AFC5-6788F5D3C5B6}" type="parTrans" cxnId="{928DFC00-0D81-442B-BCA1-1C89960887C4}">
      <dgm:prSet/>
      <dgm:spPr/>
      <dgm:t>
        <a:bodyPr/>
        <a:lstStyle/>
        <a:p>
          <a:endParaRPr lang="en-US"/>
        </a:p>
      </dgm:t>
    </dgm:pt>
    <dgm:pt modelId="{C7ACB653-7539-4ABE-989F-ECDEA1E1D472}" type="sibTrans" cxnId="{928DFC00-0D81-442B-BCA1-1C89960887C4}">
      <dgm:prSet/>
      <dgm:spPr/>
      <dgm:t>
        <a:bodyPr/>
        <a:lstStyle/>
        <a:p>
          <a:endParaRPr lang="en-US"/>
        </a:p>
      </dgm:t>
    </dgm:pt>
    <dgm:pt modelId="{CB46D8F7-B9DF-46BA-BCFB-71955ECA40C1}">
      <dgm:prSet phldrT="[Text]" custT="1"/>
      <dgm:spPr/>
      <dgm:t>
        <a:bodyPr/>
        <a:lstStyle/>
        <a:p>
          <a:r>
            <a:rPr lang="en-US" sz="3600" dirty="0" smtClean="0"/>
            <a:t>Point Estimation</a:t>
          </a:r>
          <a:endParaRPr lang="en-US" sz="2400" dirty="0" smtClean="0"/>
        </a:p>
        <a:p>
          <a:r>
            <a:rPr lang="en-US" sz="2400" dirty="0" smtClean="0"/>
            <a:t>Estimating a specific value</a:t>
          </a:r>
        </a:p>
        <a:p>
          <a:endParaRPr lang="en-US" sz="3300" dirty="0"/>
        </a:p>
      </dgm:t>
    </dgm:pt>
    <dgm:pt modelId="{052BE3C0-CAA7-43C3-9C22-EDD485EF571D}" type="parTrans" cxnId="{ECC64432-13E7-42F2-B250-407B10EF9540}">
      <dgm:prSet/>
      <dgm:spPr/>
      <dgm:t>
        <a:bodyPr/>
        <a:lstStyle/>
        <a:p>
          <a:endParaRPr lang="en-US"/>
        </a:p>
      </dgm:t>
    </dgm:pt>
    <dgm:pt modelId="{6CDDBA58-09A2-474C-9BE0-1608403C8024}" type="sibTrans" cxnId="{ECC64432-13E7-42F2-B250-407B10EF9540}">
      <dgm:prSet/>
      <dgm:spPr/>
      <dgm:t>
        <a:bodyPr/>
        <a:lstStyle/>
        <a:p>
          <a:endParaRPr lang="en-US"/>
        </a:p>
      </dgm:t>
    </dgm:pt>
    <dgm:pt modelId="{DC0B8DDC-499E-4E49-A044-10BD27FAA3DD}">
      <dgm:prSet phldrT="[Text]" custT="1"/>
      <dgm:spPr/>
      <dgm:t>
        <a:bodyPr/>
        <a:lstStyle/>
        <a:p>
          <a:r>
            <a:rPr lang="en-US" sz="3600" b="0" dirty="0" smtClean="0"/>
            <a:t>Interval Estimation</a:t>
          </a:r>
        </a:p>
        <a:p>
          <a:r>
            <a:rPr lang="en-US" sz="2000" dirty="0" smtClean="0"/>
            <a:t>determining the range or interval in which the value of the parameter is thought to be</a:t>
          </a:r>
          <a:endParaRPr lang="en-US" sz="2000" dirty="0"/>
        </a:p>
      </dgm:t>
    </dgm:pt>
    <dgm:pt modelId="{6F048752-08F0-43C1-8918-A69F2CB4D546}" type="parTrans" cxnId="{A53D22B3-E674-4424-9DC3-14A80D16DBE8}">
      <dgm:prSet/>
      <dgm:spPr/>
      <dgm:t>
        <a:bodyPr/>
        <a:lstStyle/>
        <a:p>
          <a:endParaRPr lang="en-US"/>
        </a:p>
      </dgm:t>
    </dgm:pt>
    <dgm:pt modelId="{E6126A0A-E81C-4B18-B58F-E474AB15DD3F}" type="sibTrans" cxnId="{A53D22B3-E674-4424-9DC3-14A80D16DBE8}">
      <dgm:prSet/>
      <dgm:spPr/>
      <dgm:t>
        <a:bodyPr/>
        <a:lstStyle/>
        <a:p>
          <a:endParaRPr lang="en-US"/>
        </a:p>
      </dgm:t>
    </dgm:pt>
    <dgm:pt modelId="{FB6C2BAE-8739-45C3-918D-D5BD68B73563}" type="pres">
      <dgm:prSet presAssocID="{C200ED05-1FF7-452D-8B7A-E7A53918B91D}" presName="Name0" presStyleCnt="0">
        <dgm:presLayoutVars>
          <dgm:dir/>
          <dgm:animLvl val="lvl"/>
          <dgm:resizeHandles val="exact"/>
        </dgm:presLayoutVars>
      </dgm:prSet>
      <dgm:spPr/>
      <dgm:t>
        <a:bodyPr/>
        <a:lstStyle/>
        <a:p>
          <a:endParaRPr lang="en-US"/>
        </a:p>
      </dgm:t>
    </dgm:pt>
    <dgm:pt modelId="{E7D31F69-191C-403D-9523-79A302DDAABC}" type="pres">
      <dgm:prSet presAssocID="{576F02E9-D3E7-4E74-B863-7AEF2374FE03}" presName="boxAndChildren" presStyleCnt="0"/>
      <dgm:spPr/>
      <dgm:t>
        <a:bodyPr/>
        <a:lstStyle/>
        <a:p>
          <a:endParaRPr lang="en-US"/>
        </a:p>
      </dgm:t>
    </dgm:pt>
    <dgm:pt modelId="{791FF8C8-B9A0-4515-BC90-7839CDBF9FEC}" type="pres">
      <dgm:prSet presAssocID="{576F02E9-D3E7-4E74-B863-7AEF2374FE03}" presName="parentTextBox" presStyleLbl="node1" presStyleIdx="0" presStyleCnt="1"/>
      <dgm:spPr/>
      <dgm:t>
        <a:bodyPr/>
        <a:lstStyle/>
        <a:p>
          <a:endParaRPr lang="en-US"/>
        </a:p>
      </dgm:t>
    </dgm:pt>
    <dgm:pt modelId="{224BB297-F11F-4583-B0A8-B40D45D18283}" type="pres">
      <dgm:prSet presAssocID="{576F02E9-D3E7-4E74-B863-7AEF2374FE03}" presName="entireBox" presStyleLbl="node1" presStyleIdx="0" presStyleCnt="1" custLinFactNeighborY="-1628"/>
      <dgm:spPr/>
      <dgm:t>
        <a:bodyPr/>
        <a:lstStyle/>
        <a:p>
          <a:endParaRPr lang="en-US"/>
        </a:p>
      </dgm:t>
    </dgm:pt>
    <dgm:pt modelId="{BE4428EB-FE93-4CF6-A285-49AA982F0692}" type="pres">
      <dgm:prSet presAssocID="{576F02E9-D3E7-4E74-B863-7AEF2374FE03}" presName="descendantBox" presStyleCnt="0"/>
      <dgm:spPr/>
      <dgm:t>
        <a:bodyPr/>
        <a:lstStyle/>
        <a:p>
          <a:endParaRPr lang="en-US"/>
        </a:p>
      </dgm:t>
    </dgm:pt>
    <dgm:pt modelId="{042125B8-230F-4D6B-86CB-C8FC8436A217}" type="pres">
      <dgm:prSet presAssocID="{CB46D8F7-B9DF-46BA-BCFB-71955ECA40C1}" presName="childTextBox" presStyleLbl="fgAccFollowNode1" presStyleIdx="0" presStyleCnt="2">
        <dgm:presLayoutVars>
          <dgm:bulletEnabled val="1"/>
        </dgm:presLayoutVars>
      </dgm:prSet>
      <dgm:spPr/>
      <dgm:t>
        <a:bodyPr/>
        <a:lstStyle/>
        <a:p>
          <a:endParaRPr lang="en-US"/>
        </a:p>
      </dgm:t>
    </dgm:pt>
    <dgm:pt modelId="{EBA115EC-8A68-4118-AAEB-84981B6BE706}" type="pres">
      <dgm:prSet presAssocID="{DC0B8DDC-499E-4E49-A044-10BD27FAA3DD}" presName="childTextBox" presStyleLbl="fgAccFollowNode1" presStyleIdx="1" presStyleCnt="2">
        <dgm:presLayoutVars>
          <dgm:bulletEnabled val="1"/>
        </dgm:presLayoutVars>
      </dgm:prSet>
      <dgm:spPr/>
      <dgm:t>
        <a:bodyPr/>
        <a:lstStyle/>
        <a:p>
          <a:endParaRPr lang="en-US"/>
        </a:p>
      </dgm:t>
    </dgm:pt>
  </dgm:ptLst>
  <dgm:cxnLst>
    <dgm:cxn modelId="{2997BD3F-CA55-4C16-8206-BF1FB748E25D}" type="presOf" srcId="{576F02E9-D3E7-4E74-B863-7AEF2374FE03}" destId="{791FF8C8-B9A0-4515-BC90-7839CDBF9FEC}" srcOrd="0" destOrd="0" presId="urn:microsoft.com/office/officeart/2005/8/layout/process4"/>
    <dgm:cxn modelId="{76B9A5E0-BF22-4415-B8DD-AE01D3558504}" type="presOf" srcId="{DC0B8DDC-499E-4E49-A044-10BD27FAA3DD}" destId="{EBA115EC-8A68-4118-AAEB-84981B6BE706}" srcOrd="0" destOrd="0" presId="urn:microsoft.com/office/officeart/2005/8/layout/process4"/>
    <dgm:cxn modelId="{D6C17A2A-A764-4B88-ABC2-48CB8BAA5EC3}" type="presOf" srcId="{CB46D8F7-B9DF-46BA-BCFB-71955ECA40C1}" destId="{042125B8-230F-4D6B-86CB-C8FC8436A217}" srcOrd="0" destOrd="0" presId="urn:microsoft.com/office/officeart/2005/8/layout/process4"/>
    <dgm:cxn modelId="{ECC64432-13E7-42F2-B250-407B10EF9540}" srcId="{576F02E9-D3E7-4E74-B863-7AEF2374FE03}" destId="{CB46D8F7-B9DF-46BA-BCFB-71955ECA40C1}" srcOrd="0" destOrd="0" parTransId="{052BE3C0-CAA7-43C3-9C22-EDD485EF571D}" sibTransId="{6CDDBA58-09A2-474C-9BE0-1608403C8024}"/>
    <dgm:cxn modelId="{A53D22B3-E674-4424-9DC3-14A80D16DBE8}" srcId="{576F02E9-D3E7-4E74-B863-7AEF2374FE03}" destId="{DC0B8DDC-499E-4E49-A044-10BD27FAA3DD}" srcOrd="1" destOrd="0" parTransId="{6F048752-08F0-43C1-8918-A69F2CB4D546}" sibTransId="{E6126A0A-E81C-4B18-B58F-E474AB15DD3F}"/>
    <dgm:cxn modelId="{928DFC00-0D81-442B-BCA1-1C89960887C4}" srcId="{C200ED05-1FF7-452D-8B7A-E7A53918B91D}" destId="{576F02E9-D3E7-4E74-B863-7AEF2374FE03}" srcOrd="0" destOrd="0" parTransId="{FC00119D-E82E-48F0-AFC5-6788F5D3C5B6}" sibTransId="{C7ACB653-7539-4ABE-989F-ECDEA1E1D472}"/>
    <dgm:cxn modelId="{A4697A43-D7EE-40EE-B1DF-222D4A4A6FDF}" type="presOf" srcId="{576F02E9-D3E7-4E74-B863-7AEF2374FE03}" destId="{224BB297-F11F-4583-B0A8-B40D45D18283}" srcOrd="1" destOrd="0" presId="urn:microsoft.com/office/officeart/2005/8/layout/process4"/>
    <dgm:cxn modelId="{5101CC46-4F44-49B4-87F5-43B8B4FD9608}" type="presOf" srcId="{C200ED05-1FF7-452D-8B7A-E7A53918B91D}" destId="{FB6C2BAE-8739-45C3-918D-D5BD68B73563}" srcOrd="0" destOrd="0" presId="urn:microsoft.com/office/officeart/2005/8/layout/process4"/>
    <dgm:cxn modelId="{C7D0D6C2-A9C8-49C0-BCA0-05750A502314}" type="presParOf" srcId="{FB6C2BAE-8739-45C3-918D-D5BD68B73563}" destId="{E7D31F69-191C-403D-9523-79A302DDAABC}" srcOrd="0" destOrd="0" presId="urn:microsoft.com/office/officeart/2005/8/layout/process4"/>
    <dgm:cxn modelId="{D97C1DE7-6B76-435B-9617-FD7487A82ACC}" type="presParOf" srcId="{E7D31F69-191C-403D-9523-79A302DDAABC}" destId="{791FF8C8-B9A0-4515-BC90-7839CDBF9FEC}" srcOrd="0" destOrd="0" presId="urn:microsoft.com/office/officeart/2005/8/layout/process4"/>
    <dgm:cxn modelId="{D5E49D8F-C898-4BEE-82CC-4914BF45DF6C}" type="presParOf" srcId="{E7D31F69-191C-403D-9523-79A302DDAABC}" destId="{224BB297-F11F-4583-B0A8-B40D45D18283}" srcOrd="1" destOrd="0" presId="urn:microsoft.com/office/officeart/2005/8/layout/process4"/>
    <dgm:cxn modelId="{1B82379C-A72F-45B7-A1AB-53894E9CEDD0}" type="presParOf" srcId="{E7D31F69-191C-403D-9523-79A302DDAABC}" destId="{BE4428EB-FE93-4CF6-A285-49AA982F0692}" srcOrd="2" destOrd="0" presId="urn:microsoft.com/office/officeart/2005/8/layout/process4"/>
    <dgm:cxn modelId="{39DBAFE3-29EF-4D12-9421-5B0F5C5058B3}" type="presParOf" srcId="{BE4428EB-FE93-4CF6-A285-49AA982F0692}" destId="{042125B8-230F-4D6B-86CB-C8FC8436A217}" srcOrd="0" destOrd="0" presId="urn:microsoft.com/office/officeart/2005/8/layout/process4"/>
    <dgm:cxn modelId="{F6875057-6F23-452C-8CCA-D5096C44679F}" type="presParOf" srcId="{BE4428EB-FE93-4CF6-A285-49AA982F0692}" destId="{EBA115EC-8A68-4118-AAEB-84981B6BE706}"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9A19B5-D0C9-4036-946F-8D74EF0CD7F4}" type="doc">
      <dgm:prSet loTypeId="urn:microsoft.com/office/officeart/2005/8/layout/hierarchy2" loCatId="hierarchy" qsTypeId="urn:microsoft.com/office/officeart/2005/8/quickstyle/simple1" qsCatId="simple" csTypeId="urn:microsoft.com/office/officeart/2005/8/colors/accent1_1" csCatId="accent1" phldr="1"/>
      <dgm:spPr/>
      <dgm:t>
        <a:bodyPr/>
        <a:lstStyle/>
        <a:p>
          <a:endParaRPr lang="en-US"/>
        </a:p>
      </dgm:t>
    </dgm:pt>
    <dgm:pt modelId="{15E902AC-88BB-4714-9C2F-79AF27A49FCA}">
      <dgm:prSet phldrT="[Text]"/>
      <dgm:spPr/>
      <dgm:t>
        <a:bodyPr/>
        <a:lstStyle/>
        <a:p>
          <a:r>
            <a:rPr lang="en-US" dirty="0" smtClean="0"/>
            <a:t>Perform F-test</a:t>
          </a:r>
        </a:p>
        <a:p>
          <a:r>
            <a:rPr lang="en-US" dirty="0" smtClean="0"/>
            <a:t>for the equality</a:t>
          </a:r>
        </a:p>
        <a:p>
          <a:r>
            <a:rPr lang="en-US" dirty="0" smtClean="0"/>
            <a:t>of two variances</a:t>
          </a:r>
          <a:endParaRPr lang="en-US" dirty="0"/>
        </a:p>
      </dgm:t>
    </dgm:pt>
    <dgm:pt modelId="{DC7D5768-70FE-474A-8DDB-680E349C9DC6}" type="parTrans" cxnId="{4C8F7BB7-7E5B-4DCD-BE9F-C5E7765A48F8}">
      <dgm:prSet/>
      <dgm:spPr/>
      <dgm:t>
        <a:bodyPr/>
        <a:lstStyle/>
        <a:p>
          <a:endParaRPr lang="en-US"/>
        </a:p>
      </dgm:t>
    </dgm:pt>
    <dgm:pt modelId="{61B9DB03-C132-4494-9E24-7A06D529B6E4}" type="sibTrans" cxnId="{4C8F7BB7-7E5B-4DCD-BE9F-C5E7765A48F8}">
      <dgm:prSet/>
      <dgm:spPr/>
      <dgm:t>
        <a:bodyPr/>
        <a:lstStyle/>
        <a:p>
          <a:endParaRPr lang="en-US"/>
        </a:p>
      </dgm:t>
    </dgm:pt>
    <dgm:pt modelId="{FAAE2536-F223-4784-9B90-CAB295C28475}">
      <dgm:prSet phldrT="[Text]"/>
      <dgm:spPr/>
      <dgm:t>
        <a:bodyPr/>
        <a:lstStyle/>
        <a:p>
          <a:r>
            <a:rPr lang="en-US" dirty="0" smtClean="0"/>
            <a:t>Perform t-test assuming unequal variances</a:t>
          </a:r>
          <a:endParaRPr lang="en-US" dirty="0"/>
        </a:p>
      </dgm:t>
    </dgm:pt>
    <dgm:pt modelId="{B893E56C-0BD7-4A2F-B31B-1B43A865177F}" type="parTrans" cxnId="{78A9685E-CA90-4685-8E7D-12709FA064AD}">
      <dgm:prSet/>
      <dgm:spPr/>
      <dgm:t>
        <a:bodyPr/>
        <a:lstStyle/>
        <a:p>
          <a:endParaRPr lang="en-US"/>
        </a:p>
      </dgm:t>
    </dgm:pt>
    <dgm:pt modelId="{E6F164C6-530C-4109-B785-F26583360C8A}" type="sibTrans" cxnId="{78A9685E-CA90-4685-8E7D-12709FA064AD}">
      <dgm:prSet/>
      <dgm:spPr/>
      <dgm:t>
        <a:bodyPr/>
        <a:lstStyle/>
        <a:p>
          <a:endParaRPr lang="en-US"/>
        </a:p>
      </dgm:t>
    </dgm:pt>
    <dgm:pt modelId="{20FFADB1-7B25-4F49-8E67-18F125C058DD}">
      <dgm:prSet phldrT="[Text]"/>
      <dgm:spPr/>
      <dgm:t>
        <a:bodyPr/>
        <a:lstStyle/>
        <a:p>
          <a:r>
            <a:rPr lang="en-US" dirty="0" smtClean="0"/>
            <a:t>Perform t-test assuming equal variances</a:t>
          </a:r>
          <a:endParaRPr lang="en-US" dirty="0"/>
        </a:p>
      </dgm:t>
    </dgm:pt>
    <dgm:pt modelId="{A72F862D-E39D-447E-B4D5-6761A56AE26D}" type="parTrans" cxnId="{10E96A5C-BDA5-4465-A2D8-4DC747F50221}">
      <dgm:prSet/>
      <dgm:spPr/>
      <dgm:t>
        <a:bodyPr/>
        <a:lstStyle/>
        <a:p>
          <a:endParaRPr lang="en-US"/>
        </a:p>
      </dgm:t>
    </dgm:pt>
    <dgm:pt modelId="{76114765-4805-45A2-B4EC-8588E6A3A801}" type="sibTrans" cxnId="{10E96A5C-BDA5-4465-A2D8-4DC747F50221}">
      <dgm:prSet/>
      <dgm:spPr/>
      <dgm:t>
        <a:bodyPr/>
        <a:lstStyle/>
        <a:p>
          <a:endParaRPr lang="en-US"/>
        </a:p>
      </dgm:t>
    </dgm:pt>
    <dgm:pt modelId="{9C02EA05-EB9D-4201-A964-7BD4054C9CF4}" type="pres">
      <dgm:prSet presAssocID="{CA9A19B5-D0C9-4036-946F-8D74EF0CD7F4}" presName="diagram" presStyleCnt="0">
        <dgm:presLayoutVars>
          <dgm:chPref val="1"/>
          <dgm:dir/>
          <dgm:animOne val="branch"/>
          <dgm:animLvl val="lvl"/>
          <dgm:resizeHandles val="exact"/>
        </dgm:presLayoutVars>
      </dgm:prSet>
      <dgm:spPr/>
      <dgm:t>
        <a:bodyPr/>
        <a:lstStyle/>
        <a:p>
          <a:endParaRPr lang="en-US"/>
        </a:p>
      </dgm:t>
    </dgm:pt>
    <dgm:pt modelId="{D56D7FCC-A22D-4DCB-AC92-F5D1BC20DD4A}" type="pres">
      <dgm:prSet presAssocID="{15E902AC-88BB-4714-9C2F-79AF27A49FCA}" presName="root1" presStyleCnt="0"/>
      <dgm:spPr/>
      <dgm:t>
        <a:bodyPr/>
        <a:lstStyle/>
        <a:p>
          <a:endParaRPr lang="en-US"/>
        </a:p>
      </dgm:t>
    </dgm:pt>
    <dgm:pt modelId="{464D6D17-3A4B-46A5-88E6-C76040991106}" type="pres">
      <dgm:prSet presAssocID="{15E902AC-88BB-4714-9C2F-79AF27A49FCA}" presName="LevelOneTextNode" presStyleLbl="node0" presStyleIdx="0" presStyleCnt="1" custScaleX="66994" custLinFactNeighborX="-14487" custLinFactNeighborY="4009">
        <dgm:presLayoutVars>
          <dgm:chPref val="3"/>
        </dgm:presLayoutVars>
      </dgm:prSet>
      <dgm:spPr/>
      <dgm:t>
        <a:bodyPr/>
        <a:lstStyle/>
        <a:p>
          <a:endParaRPr lang="en-US"/>
        </a:p>
      </dgm:t>
    </dgm:pt>
    <dgm:pt modelId="{7A4C9053-98B3-40A4-9A09-9C4012FA10F8}" type="pres">
      <dgm:prSet presAssocID="{15E902AC-88BB-4714-9C2F-79AF27A49FCA}" presName="level2hierChild" presStyleCnt="0"/>
      <dgm:spPr/>
      <dgm:t>
        <a:bodyPr/>
        <a:lstStyle/>
        <a:p>
          <a:endParaRPr lang="en-US"/>
        </a:p>
      </dgm:t>
    </dgm:pt>
    <dgm:pt modelId="{973B00C0-D1AE-4FDD-B8D2-B3C8FA3E4C59}" type="pres">
      <dgm:prSet presAssocID="{B893E56C-0BD7-4A2F-B31B-1B43A865177F}" presName="conn2-1" presStyleLbl="parChTrans1D2" presStyleIdx="0" presStyleCnt="2"/>
      <dgm:spPr/>
      <dgm:t>
        <a:bodyPr/>
        <a:lstStyle/>
        <a:p>
          <a:endParaRPr lang="en-US"/>
        </a:p>
      </dgm:t>
    </dgm:pt>
    <dgm:pt modelId="{F7E37F8F-E225-4823-9468-30B7EFA1CEFE}" type="pres">
      <dgm:prSet presAssocID="{B893E56C-0BD7-4A2F-B31B-1B43A865177F}" presName="connTx" presStyleLbl="parChTrans1D2" presStyleIdx="0" presStyleCnt="2"/>
      <dgm:spPr/>
      <dgm:t>
        <a:bodyPr/>
        <a:lstStyle/>
        <a:p>
          <a:endParaRPr lang="en-US"/>
        </a:p>
      </dgm:t>
    </dgm:pt>
    <dgm:pt modelId="{CFF29F0F-98E5-46B6-86F6-A114F0FA0ED9}" type="pres">
      <dgm:prSet presAssocID="{FAAE2536-F223-4784-9B90-CAB295C28475}" presName="root2" presStyleCnt="0"/>
      <dgm:spPr/>
      <dgm:t>
        <a:bodyPr/>
        <a:lstStyle/>
        <a:p>
          <a:endParaRPr lang="en-US"/>
        </a:p>
      </dgm:t>
    </dgm:pt>
    <dgm:pt modelId="{3F4CA4C5-9B38-4C50-A955-37E12AEC12B1}" type="pres">
      <dgm:prSet presAssocID="{FAAE2536-F223-4784-9B90-CAB295C28475}" presName="LevelTwoTextNode" presStyleLbl="node2" presStyleIdx="0" presStyleCnt="2" custScaleX="59319">
        <dgm:presLayoutVars>
          <dgm:chPref val="3"/>
        </dgm:presLayoutVars>
      </dgm:prSet>
      <dgm:spPr/>
      <dgm:t>
        <a:bodyPr/>
        <a:lstStyle/>
        <a:p>
          <a:endParaRPr lang="en-US"/>
        </a:p>
      </dgm:t>
    </dgm:pt>
    <dgm:pt modelId="{2EB64A26-99EE-4F42-9A93-A85560B41D6F}" type="pres">
      <dgm:prSet presAssocID="{FAAE2536-F223-4784-9B90-CAB295C28475}" presName="level3hierChild" presStyleCnt="0"/>
      <dgm:spPr/>
      <dgm:t>
        <a:bodyPr/>
        <a:lstStyle/>
        <a:p>
          <a:endParaRPr lang="en-US"/>
        </a:p>
      </dgm:t>
    </dgm:pt>
    <dgm:pt modelId="{3A7725A6-509D-4F34-A9D7-F4046759D79F}" type="pres">
      <dgm:prSet presAssocID="{A72F862D-E39D-447E-B4D5-6761A56AE26D}" presName="conn2-1" presStyleLbl="parChTrans1D2" presStyleIdx="1" presStyleCnt="2"/>
      <dgm:spPr/>
      <dgm:t>
        <a:bodyPr/>
        <a:lstStyle/>
        <a:p>
          <a:endParaRPr lang="en-US"/>
        </a:p>
      </dgm:t>
    </dgm:pt>
    <dgm:pt modelId="{21C91CFE-8258-4816-AF27-1D6E39AFB243}" type="pres">
      <dgm:prSet presAssocID="{A72F862D-E39D-447E-B4D5-6761A56AE26D}" presName="connTx" presStyleLbl="parChTrans1D2" presStyleIdx="1" presStyleCnt="2"/>
      <dgm:spPr/>
      <dgm:t>
        <a:bodyPr/>
        <a:lstStyle/>
        <a:p>
          <a:endParaRPr lang="en-US"/>
        </a:p>
      </dgm:t>
    </dgm:pt>
    <dgm:pt modelId="{67CD709D-B7C3-4E78-BD48-A1BD467AC848}" type="pres">
      <dgm:prSet presAssocID="{20FFADB1-7B25-4F49-8E67-18F125C058DD}" presName="root2" presStyleCnt="0"/>
      <dgm:spPr/>
      <dgm:t>
        <a:bodyPr/>
        <a:lstStyle/>
        <a:p>
          <a:endParaRPr lang="en-US"/>
        </a:p>
      </dgm:t>
    </dgm:pt>
    <dgm:pt modelId="{CAEC41DD-2D97-43DC-9909-20E196B4AB4C}" type="pres">
      <dgm:prSet presAssocID="{20FFADB1-7B25-4F49-8E67-18F125C058DD}" presName="LevelTwoTextNode" presStyleLbl="node2" presStyleIdx="1" presStyleCnt="2" custScaleX="59614">
        <dgm:presLayoutVars>
          <dgm:chPref val="3"/>
        </dgm:presLayoutVars>
      </dgm:prSet>
      <dgm:spPr/>
      <dgm:t>
        <a:bodyPr/>
        <a:lstStyle/>
        <a:p>
          <a:endParaRPr lang="en-US"/>
        </a:p>
      </dgm:t>
    </dgm:pt>
    <dgm:pt modelId="{1A5C31F5-39BF-40F8-B191-B7B81850B119}" type="pres">
      <dgm:prSet presAssocID="{20FFADB1-7B25-4F49-8E67-18F125C058DD}" presName="level3hierChild" presStyleCnt="0"/>
      <dgm:spPr/>
      <dgm:t>
        <a:bodyPr/>
        <a:lstStyle/>
        <a:p>
          <a:endParaRPr lang="en-US"/>
        </a:p>
      </dgm:t>
    </dgm:pt>
  </dgm:ptLst>
  <dgm:cxnLst>
    <dgm:cxn modelId="{A167657D-56F9-4940-8A55-A8257B40CF98}" type="presOf" srcId="{B893E56C-0BD7-4A2F-B31B-1B43A865177F}" destId="{973B00C0-D1AE-4FDD-B8D2-B3C8FA3E4C59}" srcOrd="0" destOrd="0" presId="urn:microsoft.com/office/officeart/2005/8/layout/hierarchy2"/>
    <dgm:cxn modelId="{6675C705-03D4-4E85-AB2C-5B6C8A983B34}" type="presOf" srcId="{A72F862D-E39D-447E-B4D5-6761A56AE26D}" destId="{21C91CFE-8258-4816-AF27-1D6E39AFB243}" srcOrd="1" destOrd="0" presId="urn:microsoft.com/office/officeart/2005/8/layout/hierarchy2"/>
    <dgm:cxn modelId="{61192CFC-DB52-4E32-B440-65A4D9A8E569}" type="presOf" srcId="{15E902AC-88BB-4714-9C2F-79AF27A49FCA}" destId="{464D6D17-3A4B-46A5-88E6-C76040991106}" srcOrd="0" destOrd="0" presId="urn:microsoft.com/office/officeart/2005/8/layout/hierarchy2"/>
    <dgm:cxn modelId="{ACA33CAD-8C11-4AFA-AEDB-3982AF8C51E2}" type="presOf" srcId="{20FFADB1-7B25-4F49-8E67-18F125C058DD}" destId="{CAEC41DD-2D97-43DC-9909-20E196B4AB4C}" srcOrd="0" destOrd="0" presId="urn:microsoft.com/office/officeart/2005/8/layout/hierarchy2"/>
    <dgm:cxn modelId="{106F09C2-6587-4F33-AB0F-B5900A2D784B}" type="presOf" srcId="{CA9A19B5-D0C9-4036-946F-8D74EF0CD7F4}" destId="{9C02EA05-EB9D-4201-A964-7BD4054C9CF4}" srcOrd="0" destOrd="0" presId="urn:microsoft.com/office/officeart/2005/8/layout/hierarchy2"/>
    <dgm:cxn modelId="{D48569AD-A807-45BF-80E0-A7736336352D}" type="presOf" srcId="{B893E56C-0BD7-4A2F-B31B-1B43A865177F}" destId="{F7E37F8F-E225-4823-9468-30B7EFA1CEFE}" srcOrd="1" destOrd="0" presId="urn:microsoft.com/office/officeart/2005/8/layout/hierarchy2"/>
    <dgm:cxn modelId="{862C1E24-23E3-4D55-9EEC-7D035845B51D}" type="presOf" srcId="{FAAE2536-F223-4784-9B90-CAB295C28475}" destId="{3F4CA4C5-9B38-4C50-A955-37E12AEC12B1}" srcOrd="0" destOrd="0" presId="urn:microsoft.com/office/officeart/2005/8/layout/hierarchy2"/>
    <dgm:cxn modelId="{4C8F7BB7-7E5B-4DCD-BE9F-C5E7765A48F8}" srcId="{CA9A19B5-D0C9-4036-946F-8D74EF0CD7F4}" destId="{15E902AC-88BB-4714-9C2F-79AF27A49FCA}" srcOrd="0" destOrd="0" parTransId="{DC7D5768-70FE-474A-8DDB-680E349C9DC6}" sibTransId="{61B9DB03-C132-4494-9E24-7A06D529B6E4}"/>
    <dgm:cxn modelId="{5CEE177D-7429-4627-8849-8FD3731B7B13}" type="presOf" srcId="{A72F862D-E39D-447E-B4D5-6761A56AE26D}" destId="{3A7725A6-509D-4F34-A9D7-F4046759D79F}" srcOrd="0" destOrd="0" presId="urn:microsoft.com/office/officeart/2005/8/layout/hierarchy2"/>
    <dgm:cxn modelId="{10E96A5C-BDA5-4465-A2D8-4DC747F50221}" srcId="{15E902AC-88BB-4714-9C2F-79AF27A49FCA}" destId="{20FFADB1-7B25-4F49-8E67-18F125C058DD}" srcOrd="1" destOrd="0" parTransId="{A72F862D-E39D-447E-B4D5-6761A56AE26D}" sibTransId="{76114765-4805-45A2-B4EC-8588E6A3A801}"/>
    <dgm:cxn modelId="{78A9685E-CA90-4685-8E7D-12709FA064AD}" srcId="{15E902AC-88BB-4714-9C2F-79AF27A49FCA}" destId="{FAAE2536-F223-4784-9B90-CAB295C28475}" srcOrd="0" destOrd="0" parTransId="{B893E56C-0BD7-4A2F-B31B-1B43A865177F}" sibTransId="{E6F164C6-530C-4109-B785-F26583360C8A}"/>
    <dgm:cxn modelId="{C47FE9E8-5D94-40B2-8C93-0015AA27A33D}" type="presParOf" srcId="{9C02EA05-EB9D-4201-A964-7BD4054C9CF4}" destId="{D56D7FCC-A22D-4DCB-AC92-F5D1BC20DD4A}" srcOrd="0" destOrd="0" presId="urn:microsoft.com/office/officeart/2005/8/layout/hierarchy2"/>
    <dgm:cxn modelId="{8CCFBC31-8E68-4751-8B74-3E948C3E2C40}" type="presParOf" srcId="{D56D7FCC-A22D-4DCB-AC92-F5D1BC20DD4A}" destId="{464D6D17-3A4B-46A5-88E6-C76040991106}" srcOrd="0" destOrd="0" presId="urn:microsoft.com/office/officeart/2005/8/layout/hierarchy2"/>
    <dgm:cxn modelId="{7AC461F9-D33D-4DD1-AFB7-0E68838A3BAE}" type="presParOf" srcId="{D56D7FCC-A22D-4DCB-AC92-F5D1BC20DD4A}" destId="{7A4C9053-98B3-40A4-9A09-9C4012FA10F8}" srcOrd="1" destOrd="0" presId="urn:microsoft.com/office/officeart/2005/8/layout/hierarchy2"/>
    <dgm:cxn modelId="{6688C4D6-1E8A-4A0E-92E3-7639496AD866}" type="presParOf" srcId="{7A4C9053-98B3-40A4-9A09-9C4012FA10F8}" destId="{973B00C0-D1AE-4FDD-B8D2-B3C8FA3E4C59}" srcOrd="0" destOrd="0" presId="urn:microsoft.com/office/officeart/2005/8/layout/hierarchy2"/>
    <dgm:cxn modelId="{7CC26DC0-D7C2-4CF3-914C-FD70C548BA4C}" type="presParOf" srcId="{973B00C0-D1AE-4FDD-B8D2-B3C8FA3E4C59}" destId="{F7E37F8F-E225-4823-9468-30B7EFA1CEFE}" srcOrd="0" destOrd="0" presId="urn:microsoft.com/office/officeart/2005/8/layout/hierarchy2"/>
    <dgm:cxn modelId="{42272068-BE3A-4070-B20A-1D23E0D6856E}" type="presParOf" srcId="{7A4C9053-98B3-40A4-9A09-9C4012FA10F8}" destId="{CFF29F0F-98E5-46B6-86F6-A114F0FA0ED9}" srcOrd="1" destOrd="0" presId="urn:microsoft.com/office/officeart/2005/8/layout/hierarchy2"/>
    <dgm:cxn modelId="{35A88CCE-4ABA-45C0-92CC-BFC62BF00268}" type="presParOf" srcId="{CFF29F0F-98E5-46B6-86F6-A114F0FA0ED9}" destId="{3F4CA4C5-9B38-4C50-A955-37E12AEC12B1}" srcOrd="0" destOrd="0" presId="urn:microsoft.com/office/officeart/2005/8/layout/hierarchy2"/>
    <dgm:cxn modelId="{82432EF2-9F18-40E4-9BA6-E1C4803D6B6E}" type="presParOf" srcId="{CFF29F0F-98E5-46B6-86F6-A114F0FA0ED9}" destId="{2EB64A26-99EE-4F42-9A93-A85560B41D6F}" srcOrd="1" destOrd="0" presId="urn:microsoft.com/office/officeart/2005/8/layout/hierarchy2"/>
    <dgm:cxn modelId="{C79C078A-E57B-4DCD-96F6-F4B46EF8E3F6}" type="presParOf" srcId="{7A4C9053-98B3-40A4-9A09-9C4012FA10F8}" destId="{3A7725A6-509D-4F34-A9D7-F4046759D79F}" srcOrd="2" destOrd="0" presId="urn:microsoft.com/office/officeart/2005/8/layout/hierarchy2"/>
    <dgm:cxn modelId="{E962B089-B477-423C-B14A-05DC82BE6B2A}" type="presParOf" srcId="{3A7725A6-509D-4F34-A9D7-F4046759D79F}" destId="{21C91CFE-8258-4816-AF27-1D6E39AFB243}" srcOrd="0" destOrd="0" presId="urn:microsoft.com/office/officeart/2005/8/layout/hierarchy2"/>
    <dgm:cxn modelId="{9E2A9D81-35CE-41A0-880F-EF4CA64CF965}" type="presParOf" srcId="{7A4C9053-98B3-40A4-9A09-9C4012FA10F8}" destId="{67CD709D-B7C3-4E78-BD48-A1BD467AC848}" srcOrd="3" destOrd="0" presId="urn:microsoft.com/office/officeart/2005/8/layout/hierarchy2"/>
    <dgm:cxn modelId="{5A23B480-3384-4B9C-8ED8-BE67E61D8B7A}" type="presParOf" srcId="{67CD709D-B7C3-4E78-BD48-A1BD467AC848}" destId="{CAEC41DD-2D97-43DC-9909-20E196B4AB4C}" srcOrd="0" destOrd="0" presId="urn:microsoft.com/office/officeart/2005/8/layout/hierarchy2"/>
    <dgm:cxn modelId="{CC5EA670-5504-40F5-875F-59FC00E198D7}" type="presParOf" srcId="{67CD709D-B7C3-4E78-BD48-A1BD467AC848}" destId="{1A5C31F5-39BF-40F8-B191-B7B81850B119}"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C5AB1A-B5FA-4900-9BC6-DCDAEBE4AF6C}" type="doc">
      <dgm:prSet loTypeId="urn:microsoft.com/office/officeart/2005/8/layout/hierarchy6" loCatId="hierarchy" qsTypeId="urn:microsoft.com/office/officeart/2005/8/quickstyle/simple1" qsCatId="simple" csTypeId="urn:microsoft.com/office/officeart/2005/8/colors/accent0_2" csCatId="mainScheme" phldr="1"/>
      <dgm:spPr/>
      <dgm:t>
        <a:bodyPr/>
        <a:lstStyle/>
        <a:p>
          <a:endParaRPr lang="en-US"/>
        </a:p>
      </dgm:t>
    </dgm:pt>
    <dgm:pt modelId="{F10E70A1-EF03-4929-A453-600B0FAFA80F}">
      <dgm:prSet phldrT="[Text]"/>
      <dgm:spPr/>
      <dgm:t>
        <a:bodyPr/>
        <a:lstStyle/>
        <a:p>
          <a:r>
            <a:rPr lang="en-US" dirty="0" smtClean="0"/>
            <a:t>Is the Population Normal?</a:t>
          </a:r>
          <a:endParaRPr lang="en-US" dirty="0"/>
        </a:p>
      </dgm:t>
    </dgm:pt>
    <dgm:pt modelId="{8BF9B1C5-8FDB-4450-85C9-9DCB5E84D9EE}" type="parTrans" cxnId="{E025001D-477C-41B1-8415-8AAE84271F43}">
      <dgm:prSet/>
      <dgm:spPr/>
      <dgm:t>
        <a:bodyPr/>
        <a:lstStyle/>
        <a:p>
          <a:endParaRPr lang="en-US"/>
        </a:p>
      </dgm:t>
    </dgm:pt>
    <dgm:pt modelId="{A35BA77C-6900-4DAF-BDF8-E92BB7AF2D8E}" type="sibTrans" cxnId="{E025001D-477C-41B1-8415-8AAE84271F43}">
      <dgm:prSet/>
      <dgm:spPr/>
      <dgm:t>
        <a:bodyPr/>
        <a:lstStyle/>
        <a:p>
          <a:endParaRPr lang="en-US"/>
        </a:p>
      </dgm:t>
    </dgm:pt>
    <dgm:pt modelId="{6394B497-B376-479A-B7F8-9256B086F05D}">
      <dgm:prSet phldrT="[Text]"/>
      <dgm:spPr/>
      <dgm:t>
        <a:bodyPr/>
        <a:lstStyle/>
        <a:p>
          <a:r>
            <a:rPr lang="en-US" dirty="0" smtClean="0"/>
            <a:t>Is n ≥ 30 ?</a:t>
          </a:r>
          <a:endParaRPr lang="en-US" dirty="0"/>
        </a:p>
      </dgm:t>
    </dgm:pt>
    <dgm:pt modelId="{38A72CF9-7DF5-488E-B45D-E371EC59F775}" type="parTrans" cxnId="{A4ED0D64-B57D-454A-BEF3-7F835742D819}">
      <dgm:prSet/>
      <dgm:spPr/>
      <dgm:t>
        <a:bodyPr/>
        <a:lstStyle/>
        <a:p>
          <a:endParaRPr lang="en-US"/>
        </a:p>
      </dgm:t>
    </dgm:pt>
    <dgm:pt modelId="{D6B94C0C-EE63-49F8-B8D5-CBBAA7B6CFC0}" type="sibTrans" cxnId="{A4ED0D64-B57D-454A-BEF3-7F835742D819}">
      <dgm:prSet/>
      <dgm:spPr/>
      <dgm:t>
        <a:bodyPr/>
        <a:lstStyle/>
        <a:p>
          <a:endParaRPr lang="en-US"/>
        </a:p>
      </dgm:t>
    </dgm:pt>
    <dgm:pt modelId="{9DD9EA08-5D46-4305-BB01-4510F3105930}">
      <dgm:prSet phldrT="[Text]"/>
      <dgm:spPr/>
      <dgm:t>
        <a:bodyPr/>
        <a:lstStyle/>
        <a:p>
          <a:r>
            <a:rPr lang="en-US" dirty="0" smtClean="0"/>
            <a:t>Use non-</a:t>
          </a:r>
          <a:r>
            <a:rPr lang="en-US" dirty="0" err="1" smtClean="0"/>
            <a:t>parametrics</a:t>
          </a:r>
          <a:endParaRPr lang="en-US" dirty="0" smtClean="0"/>
        </a:p>
        <a:p>
          <a:r>
            <a:rPr lang="en-US" dirty="0" smtClean="0"/>
            <a:t>test</a:t>
          </a:r>
          <a:endParaRPr lang="en-US" dirty="0"/>
        </a:p>
      </dgm:t>
    </dgm:pt>
    <dgm:pt modelId="{4B268FDA-C84F-471C-8F30-AC0CE87CC3D0}" type="parTrans" cxnId="{B725B78C-29A6-46BD-A254-E4E92029073B}">
      <dgm:prSet/>
      <dgm:spPr/>
      <dgm:t>
        <a:bodyPr/>
        <a:lstStyle/>
        <a:p>
          <a:endParaRPr lang="en-US"/>
        </a:p>
      </dgm:t>
    </dgm:pt>
    <dgm:pt modelId="{D9E46978-1F85-4BB7-9711-D2CCCADB3368}" type="sibTrans" cxnId="{B725B78C-29A6-46BD-A254-E4E92029073B}">
      <dgm:prSet/>
      <dgm:spPr/>
      <dgm:t>
        <a:bodyPr/>
        <a:lstStyle/>
        <a:p>
          <a:endParaRPr lang="en-US"/>
        </a:p>
      </dgm:t>
    </dgm:pt>
    <dgm:pt modelId="{BC808CCE-7285-471C-BD5B-5BC999E6452B}">
      <dgm:prSet phldrT="[Text]"/>
      <dgm:spPr/>
      <dgm:t>
        <a:bodyPr/>
        <a:lstStyle/>
        <a:p>
          <a:r>
            <a:rPr lang="en-US" dirty="0" smtClean="0"/>
            <a:t>Use z-test </a:t>
          </a:r>
          <a:endParaRPr lang="en-US" dirty="0"/>
        </a:p>
      </dgm:t>
    </dgm:pt>
    <dgm:pt modelId="{C996C9E0-3669-4E3B-8F34-CB72C9014A27}" type="parTrans" cxnId="{78E963BC-8509-4D78-8690-B2E25C876602}">
      <dgm:prSet/>
      <dgm:spPr/>
      <dgm:t>
        <a:bodyPr/>
        <a:lstStyle/>
        <a:p>
          <a:endParaRPr lang="en-US"/>
        </a:p>
      </dgm:t>
    </dgm:pt>
    <dgm:pt modelId="{8BB5B5C4-DBEA-472D-8433-BAE4572DB3BB}" type="sibTrans" cxnId="{78E963BC-8509-4D78-8690-B2E25C876602}">
      <dgm:prSet/>
      <dgm:spPr/>
      <dgm:t>
        <a:bodyPr/>
        <a:lstStyle/>
        <a:p>
          <a:endParaRPr lang="en-US"/>
        </a:p>
      </dgm:t>
    </dgm:pt>
    <dgm:pt modelId="{EDEB50C7-CE11-4199-8285-589172AA87FD}">
      <dgm:prSet phldrT="[Text]" custT="1"/>
      <dgm:spPr/>
      <dgm:t>
        <a:bodyPr/>
        <a:lstStyle/>
        <a:p>
          <a:r>
            <a:rPr lang="en-US" sz="2000" dirty="0" smtClean="0"/>
            <a:t>Is </a:t>
          </a:r>
          <a:r>
            <a:rPr lang="el-GR" sz="2800" dirty="0" smtClean="0">
              <a:latin typeface="Times New Roman"/>
              <a:cs typeface="Times New Roman"/>
            </a:rPr>
            <a:t>σ</a:t>
          </a:r>
          <a:r>
            <a:rPr lang="en-US" sz="2000" dirty="0" smtClean="0">
              <a:latin typeface="Times New Roman"/>
              <a:cs typeface="Times New Roman"/>
            </a:rPr>
            <a:t> known?</a:t>
          </a:r>
          <a:endParaRPr lang="en-US" sz="2000" dirty="0"/>
        </a:p>
      </dgm:t>
    </dgm:pt>
    <dgm:pt modelId="{0E6FF83F-7EE7-4D27-9056-8B2CD7360BF2}" type="parTrans" cxnId="{3EB3EEDA-2DED-4866-B0A3-19D071B71FD3}">
      <dgm:prSet/>
      <dgm:spPr/>
      <dgm:t>
        <a:bodyPr/>
        <a:lstStyle/>
        <a:p>
          <a:endParaRPr lang="en-US"/>
        </a:p>
      </dgm:t>
    </dgm:pt>
    <dgm:pt modelId="{577F37A4-9F65-4327-B114-2F49DE01824E}" type="sibTrans" cxnId="{3EB3EEDA-2DED-4866-B0A3-19D071B71FD3}">
      <dgm:prSet/>
      <dgm:spPr/>
      <dgm:t>
        <a:bodyPr/>
        <a:lstStyle/>
        <a:p>
          <a:endParaRPr lang="en-US"/>
        </a:p>
      </dgm:t>
    </dgm:pt>
    <dgm:pt modelId="{F39241B8-6B9B-4E2B-84D8-BE9C830034F2}">
      <dgm:prSet phldrT="[Text]"/>
      <dgm:spPr/>
      <dgm:t>
        <a:bodyPr/>
        <a:lstStyle/>
        <a:p>
          <a:r>
            <a:rPr lang="en-US" dirty="0" smtClean="0"/>
            <a:t>Use t-test</a:t>
          </a:r>
          <a:endParaRPr lang="en-US" dirty="0"/>
        </a:p>
      </dgm:t>
    </dgm:pt>
    <dgm:pt modelId="{A94917AF-EFAA-420D-A990-CC7754EF3333}" type="parTrans" cxnId="{781F24BA-6AC6-4C3C-ADF9-F51531E946F9}">
      <dgm:prSet/>
      <dgm:spPr/>
      <dgm:t>
        <a:bodyPr/>
        <a:lstStyle/>
        <a:p>
          <a:endParaRPr lang="en-US"/>
        </a:p>
      </dgm:t>
    </dgm:pt>
    <dgm:pt modelId="{9C2EBD3A-4EDE-4198-B3C9-5BA6084F755E}" type="sibTrans" cxnId="{781F24BA-6AC6-4C3C-ADF9-F51531E946F9}">
      <dgm:prSet/>
      <dgm:spPr/>
      <dgm:t>
        <a:bodyPr/>
        <a:lstStyle/>
        <a:p>
          <a:endParaRPr lang="en-US"/>
        </a:p>
      </dgm:t>
    </dgm:pt>
    <dgm:pt modelId="{CE73447D-1D38-4D30-A6A9-23341110CDA9}">
      <dgm:prSet phldrT="[Text]"/>
      <dgm:spPr/>
      <dgm:t>
        <a:bodyPr/>
        <a:lstStyle/>
        <a:p>
          <a:r>
            <a:rPr lang="en-US" dirty="0" smtClean="0"/>
            <a:t>Use z-test</a:t>
          </a:r>
          <a:endParaRPr lang="en-US" dirty="0"/>
        </a:p>
      </dgm:t>
    </dgm:pt>
    <dgm:pt modelId="{01CDADF5-29EC-4236-8D1F-1955B0B8B305}" type="parTrans" cxnId="{72E5EE26-7DD3-44A8-B57A-CBEC252AFE35}">
      <dgm:prSet/>
      <dgm:spPr/>
      <dgm:t>
        <a:bodyPr/>
        <a:lstStyle/>
        <a:p>
          <a:endParaRPr lang="en-US"/>
        </a:p>
      </dgm:t>
    </dgm:pt>
    <dgm:pt modelId="{F6D42F3C-160A-4D09-A59C-1D3C30576CB3}" type="sibTrans" cxnId="{72E5EE26-7DD3-44A8-B57A-CBEC252AFE35}">
      <dgm:prSet/>
      <dgm:spPr/>
      <dgm:t>
        <a:bodyPr/>
        <a:lstStyle/>
        <a:p>
          <a:endParaRPr lang="en-US"/>
        </a:p>
      </dgm:t>
    </dgm:pt>
    <dgm:pt modelId="{6964CC8A-8477-44D3-A5EE-02AB129C5102}" type="pres">
      <dgm:prSet presAssocID="{1EC5AB1A-B5FA-4900-9BC6-DCDAEBE4AF6C}" presName="mainComposite" presStyleCnt="0">
        <dgm:presLayoutVars>
          <dgm:chPref val="1"/>
          <dgm:dir/>
          <dgm:animOne val="branch"/>
          <dgm:animLvl val="lvl"/>
          <dgm:resizeHandles val="exact"/>
        </dgm:presLayoutVars>
      </dgm:prSet>
      <dgm:spPr/>
      <dgm:t>
        <a:bodyPr/>
        <a:lstStyle/>
        <a:p>
          <a:endParaRPr lang="en-US"/>
        </a:p>
      </dgm:t>
    </dgm:pt>
    <dgm:pt modelId="{E6BAE17F-F154-47B1-AC71-53528630BA9F}" type="pres">
      <dgm:prSet presAssocID="{1EC5AB1A-B5FA-4900-9BC6-DCDAEBE4AF6C}" presName="hierFlow" presStyleCnt="0"/>
      <dgm:spPr/>
      <dgm:t>
        <a:bodyPr/>
        <a:lstStyle/>
        <a:p>
          <a:endParaRPr lang="en-US"/>
        </a:p>
      </dgm:t>
    </dgm:pt>
    <dgm:pt modelId="{32FC64CB-2DD7-42EE-A8FE-259170FD17B1}" type="pres">
      <dgm:prSet presAssocID="{1EC5AB1A-B5FA-4900-9BC6-DCDAEBE4AF6C}" presName="hierChild1" presStyleCnt="0">
        <dgm:presLayoutVars>
          <dgm:chPref val="1"/>
          <dgm:animOne val="branch"/>
          <dgm:animLvl val="lvl"/>
        </dgm:presLayoutVars>
      </dgm:prSet>
      <dgm:spPr/>
      <dgm:t>
        <a:bodyPr/>
        <a:lstStyle/>
        <a:p>
          <a:endParaRPr lang="en-US"/>
        </a:p>
      </dgm:t>
    </dgm:pt>
    <dgm:pt modelId="{C7B9D442-8499-4559-AEF1-3A04379C6B77}" type="pres">
      <dgm:prSet presAssocID="{F10E70A1-EF03-4929-A453-600B0FAFA80F}" presName="Name14" presStyleCnt="0"/>
      <dgm:spPr/>
      <dgm:t>
        <a:bodyPr/>
        <a:lstStyle/>
        <a:p>
          <a:endParaRPr lang="en-US"/>
        </a:p>
      </dgm:t>
    </dgm:pt>
    <dgm:pt modelId="{82005E42-48C1-4BA9-AC38-4FD80D842CEF}" type="pres">
      <dgm:prSet presAssocID="{F10E70A1-EF03-4929-A453-600B0FAFA80F}" presName="level1Shape" presStyleLbl="node0" presStyleIdx="0" presStyleCnt="1">
        <dgm:presLayoutVars>
          <dgm:chPref val="3"/>
        </dgm:presLayoutVars>
      </dgm:prSet>
      <dgm:spPr/>
      <dgm:t>
        <a:bodyPr/>
        <a:lstStyle/>
        <a:p>
          <a:endParaRPr lang="en-US"/>
        </a:p>
      </dgm:t>
    </dgm:pt>
    <dgm:pt modelId="{BC27C5D8-E565-46C5-A1FB-5DAB6D8D64E8}" type="pres">
      <dgm:prSet presAssocID="{F10E70A1-EF03-4929-A453-600B0FAFA80F}" presName="hierChild2" presStyleCnt="0"/>
      <dgm:spPr/>
      <dgm:t>
        <a:bodyPr/>
        <a:lstStyle/>
        <a:p>
          <a:endParaRPr lang="en-US"/>
        </a:p>
      </dgm:t>
    </dgm:pt>
    <dgm:pt modelId="{911505B1-E8F3-402D-BC4F-19D0626FB092}" type="pres">
      <dgm:prSet presAssocID="{38A72CF9-7DF5-488E-B45D-E371EC59F775}" presName="Name19" presStyleLbl="parChTrans1D2" presStyleIdx="0" presStyleCnt="2"/>
      <dgm:spPr/>
      <dgm:t>
        <a:bodyPr/>
        <a:lstStyle/>
        <a:p>
          <a:endParaRPr lang="en-US"/>
        </a:p>
      </dgm:t>
    </dgm:pt>
    <dgm:pt modelId="{A9ACB668-3DAB-4688-8A08-E00AEADDF3B4}" type="pres">
      <dgm:prSet presAssocID="{6394B497-B376-479A-B7F8-9256B086F05D}" presName="Name21" presStyleCnt="0"/>
      <dgm:spPr/>
      <dgm:t>
        <a:bodyPr/>
        <a:lstStyle/>
        <a:p>
          <a:endParaRPr lang="en-US"/>
        </a:p>
      </dgm:t>
    </dgm:pt>
    <dgm:pt modelId="{811520D3-C589-4F49-A9AD-70CD89E8BE60}" type="pres">
      <dgm:prSet presAssocID="{6394B497-B376-479A-B7F8-9256B086F05D}" presName="level2Shape" presStyleLbl="node2" presStyleIdx="0" presStyleCnt="2"/>
      <dgm:spPr/>
      <dgm:t>
        <a:bodyPr/>
        <a:lstStyle/>
        <a:p>
          <a:endParaRPr lang="en-US"/>
        </a:p>
      </dgm:t>
    </dgm:pt>
    <dgm:pt modelId="{6EF4209E-4293-41E0-883C-C7D1E9F0C801}" type="pres">
      <dgm:prSet presAssocID="{6394B497-B376-479A-B7F8-9256B086F05D}" presName="hierChild3" presStyleCnt="0"/>
      <dgm:spPr/>
      <dgm:t>
        <a:bodyPr/>
        <a:lstStyle/>
        <a:p>
          <a:endParaRPr lang="en-US"/>
        </a:p>
      </dgm:t>
    </dgm:pt>
    <dgm:pt modelId="{586ED5CA-4689-4EF0-914A-36F338176C92}" type="pres">
      <dgm:prSet presAssocID="{4B268FDA-C84F-471C-8F30-AC0CE87CC3D0}" presName="Name19" presStyleLbl="parChTrans1D3" presStyleIdx="0" presStyleCnt="4"/>
      <dgm:spPr/>
      <dgm:t>
        <a:bodyPr/>
        <a:lstStyle/>
        <a:p>
          <a:endParaRPr lang="en-US"/>
        </a:p>
      </dgm:t>
    </dgm:pt>
    <dgm:pt modelId="{19D7F9D7-B3AF-4866-A535-F3053705771C}" type="pres">
      <dgm:prSet presAssocID="{9DD9EA08-5D46-4305-BB01-4510F3105930}" presName="Name21" presStyleCnt="0"/>
      <dgm:spPr/>
      <dgm:t>
        <a:bodyPr/>
        <a:lstStyle/>
        <a:p>
          <a:endParaRPr lang="en-US"/>
        </a:p>
      </dgm:t>
    </dgm:pt>
    <dgm:pt modelId="{6E364738-7279-4A31-928B-3740705A0C8F}" type="pres">
      <dgm:prSet presAssocID="{9DD9EA08-5D46-4305-BB01-4510F3105930}" presName="level2Shape" presStyleLbl="node3" presStyleIdx="0" presStyleCnt="4" custLinFactNeighborX="-4535"/>
      <dgm:spPr/>
      <dgm:t>
        <a:bodyPr/>
        <a:lstStyle/>
        <a:p>
          <a:endParaRPr lang="en-US"/>
        </a:p>
      </dgm:t>
    </dgm:pt>
    <dgm:pt modelId="{E39E3E85-8215-472C-8EF0-57AC9F161C1E}" type="pres">
      <dgm:prSet presAssocID="{9DD9EA08-5D46-4305-BB01-4510F3105930}" presName="hierChild3" presStyleCnt="0"/>
      <dgm:spPr/>
      <dgm:t>
        <a:bodyPr/>
        <a:lstStyle/>
        <a:p>
          <a:endParaRPr lang="en-US"/>
        </a:p>
      </dgm:t>
    </dgm:pt>
    <dgm:pt modelId="{5A9279D5-5356-45F5-9FD2-8CEFC854A16F}" type="pres">
      <dgm:prSet presAssocID="{C996C9E0-3669-4E3B-8F34-CB72C9014A27}" presName="Name19" presStyleLbl="parChTrans1D3" presStyleIdx="1" presStyleCnt="4"/>
      <dgm:spPr/>
      <dgm:t>
        <a:bodyPr/>
        <a:lstStyle/>
        <a:p>
          <a:endParaRPr lang="en-US"/>
        </a:p>
      </dgm:t>
    </dgm:pt>
    <dgm:pt modelId="{434111C4-E88D-4819-B427-EBC52352F96E}" type="pres">
      <dgm:prSet presAssocID="{BC808CCE-7285-471C-BD5B-5BC999E6452B}" presName="Name21" presStyleCnt="0"/>
      <dgm:spPr/>
      <dgm:t>
        <a:bodyPr/>
        <a:lstStyle/>
        <a:p>
          <a:endParaRPr lang="en-US"/>
        </a:p>
      </dgm:t>
    </dgm:pt>
    <dgm:pt modelId="{F3E3AB1E-4660-4EC3-BAA4-0B18FA36C73D}" type="pres">
      <dgm:prSet presAssocID="{BC808CCE-7285-471C-BD5B-5BC999E6452B}" presName="level2Shape" presStyleLbl="node3" presStyleIdx="1" presStyleCnt="4" custLinFactNeighborX="1963"/>
      <dgm:spPr/>
      <dgm:t>
        <a:bodyPr/>
        <a:lstStyle/>
        <a:p>
          <a:endParaRPr lang="en-US"/>
        </a:p>
      </dgm:t>
    </dgm:pt>
    <dgm:pt modelId="{11639F1D-B20E-4F70-A644-68E6578840BE}" type="pres">
      <dgm:prSet presAssocID="{BC808CCE-7285-471C-BD5B-5BC999E6452B}" presName="hierChild3" presStyleCnt="0"/>
      <dgm:spPr/>
      <dgm:t>
        <a:bodyPr/>
        <a:lstStyle/>
        <a:p>
          <a:endParaRPr lang="en-US"/>
        </a:p>
      </dgm:t>
    </dgm:pt>
    <dgm:pt modelId="{AD0F0584-2200-4DA3-9B24-F5D9C47282A0}" type="pres">
      <dgm:prSet presAssocID="{0E6FF83F-7EE7-4D27-9056-8B2CD7360BF2}" presName="Name19" presStyleLbl="parChTrans1D2" presStyleIdx="1" presStyleCnt="2"/>
      <dgm:spPr/>
      <dgm:t>
        <a:bodyPr/>
        <a:lstStyle/>
        <a:p>
          <a:endParaRPr lang="en-US"/>
        </a:p>
      </dgm:t>
    </dgm:pt>
    <dgm:pt modelId="{CC21A1CB-926B-4147-A71C-EC9496005C63}" type="pres">
      <dgm:prSet presAssocID="{EDEB50C7-CE11-4199-8285-589172AA87FD}" presName="Name21" presStyleCnt="0"/>
      <dgm:spPr/>
      <dgm:t>
        <a:bodyPr/>
        <a:lstStyle/>
        <a:p>
          <a:endParaRPr lang="en-US"/>
        </a:p>
      </dgm:t>
    </dgm:pt>
    <dgm:pt modelId="{1E32AD07-0FB7-46FA-AB03-DC6FC129E119}" type="pres">
      <dgm:prSet presAssocID="{EDEB50C7-CE11-4199-8285-589172AA87FD}" presName="level2Shape" presStyleLbl="node2" presStyleIdx="1" presStyleCnt="2"/>
      <dgm:spPr/>
      <dgm:t>
        <a:bodyPr/>
        <a:lstStyle/>
        <a:p>
          <a:endParaRPr lang="en-US"/>
        </a:p>
      </dgm:t>
    </dgm:pt>
    <dgm:pt modelId="{AE050475-2CE8-423D-8121-FDF5290AF126}" type="pres">
      <dgm:prSet presAssocID="{EDEB50C7-CE11-4199-8285-589172AA87FD}" presName="hierChild3" presStyleCnt="0"/>
      <dgm:spPr/>
      <dgm:t>
        <a:bodyPr/>
        <a:lstStyle/>
        <a:p>
          <a:endParaRPr lang="en-US"/>
        </a:p>
      </dgm:t>
    </dgm:pt>
    <dgm:pt modelId="{4CC70F00-D9B4-46CE-9270-4867F79000DD}" type="pres">
      <dgm:prSet presAssocID="{A94917AF-EFAA-420D-A990-CC7754EF3333}" presName="Name19" presStyleLbl="parChTrans1D3" presStyleIdx="2" presStyleCnt="4"/>
      <dgm:spPr/>
      <dgm:t>
        <a:bodyPr/>
        <a:lstStyle/>
        <a:p>
          <a:endParaRPr lang="en-US"/>
        </a:p>
      </dgm:t>
    </dgm:pt>
    <dgm:pt modelId="{74ACB75B-5C35-47F5-BFE4-D2DA4479BFA4}" type="pres">
      <dgm:prSet presAssocID="{F39241B8-6B9B-4E2B-84D8-BE9C830034F2}" presName="Name21" presStyleCnt="0"/>
      <dgm:spPr/>
      <dgm:t>
        <a:bodyPr/>
        <a:lstStyle/>
        <a:p>
          <a:endParaRPr lang="en-US"/>
        </a:p>
      </dgm:t>
    </dgm:pt>
    <dgm:pt modelId="{F2DF3DC9-F50C-4F58-B8F0-869242C86A1F}" type="pres">
      <dgm:prSet presAssocID="{F39241B8-6B9B-4E2B-84D8-BE9C830034F2}" presName="level2Shape" presStyleLbl="node3" presStyleIdx="2" presStyleCnt="4" custLinFactNeighborX="-8602"/>
      <dgm:spPr/>
      <dgm:t>
        <a:bodyPr/>
        <a:lstStyle/>
        <a:p>
          <a:endParaRPr lang="en-US"/>
        </a:p>
      </dgm:t>
    </dgm:pt>
    <dgm:pt modelId="{5D85C5CA-F4BA-4CEB-A084-F0F321C83340}" type="pres">
      <dgm:prSet presAssocID="{F39241B8-6B9B-4E2B-84D8-BE9C830034F2}" presName="hierChild3" presStyleCnt="0"/>
      <dgm:spPr/>
      <dgm:t>
        <a:bodyPr/>
        <a:lstStyle/>
        <a:p>
          <a:endParaRPr lang="en-US"/>
        </a:p>
      </dgm:t>
    </dgm:pt>
    <dgm:pt modelId="{8F75D037-1ADE-439C-A38F-9DFBA1310AE1}" type="pres">
      <dgm:prSet presAssocID="{01CDADF5-29EC-4236-8D1F-1955B0B8B305}" presName="Name19" presStyleLbl="parChTrans1D3" presStyleIdx="3" presStyleCnt="4"/>
      <dgm:spPr/>
      <dgm:t>
        <a:bodyPr/>
        <a:lstStyle/>
        <a:p>
          <a:endParaRPr lang="en-US"/>
        </a:p>
      </dgm:t>
    </dgm:pt>
    <dgm:pt modelId="{4055323B-C98B-4576-A3DE-F24A554945C3}" type="pres">
      <dgm:prSet presAssocID="{CE73447D-1D38-4D30-A6A9-23341110CDA9}" presName="Name21" presStyleCnt="0"/>
      <dgm:spPr/>
      <dgm:t>
        <a:bodyPr/>
        <a:lstStyle/>
        <a:p>
          <a:endParaRPr lang="en-US"/>
        </a:p>
      </dgm:t>
    </dgm:pt>
    <dgm:pt modelId="{61E18CEB-B214-43F4-82FC-9B4D3269E9AC}" type="pres">
      <dgm:prSet presAssocID="{CE73447D-1D38-4D30-A6A9-23341110CDA9}" presName="level2Shape" presStyleLbl="node3" presStyleIdx="3" presStyleCnt="4" custLinFactNeighborX="4535"/>
      <dgm:spPr/>
      <dgm:t>
        <a:bodyPr/>
        <a:lstStyle/>
        <a:p>
          <a:endParaRPr lang="en-US"/>
        </a:p>
      </dgm:t>
    </dgm:pt>
    <dgm:pt modelId="{97D77D6D-CE7F-446F-B8E8-11B9E920AB7C}" type="pres">
      <dgm:prSet presAssocID="{CE73447D-1D38-4D30-A6A9-23341110CDA9}" presName="hierChild3" presStyleCnt="0"/>
      <dgm:spPr/>
      <dgm:t>
        <a:bodyPr/>
        <a:lstStyle/>
        <a:p>
          <a:endParaRPr lang="en-US"/>
        </a:p>
      </dgm:t>
    </dgm:pt>
    <dgm:pt modelId="{862BAA5B-FC1B-4598-BE3C-F98E148A8CA8}" type="pres">
      <dgm:prSet presAssocID="{1EC5AB1A-B5FA-4900-9BC6-DCDAEBE4AF6C}" presName="bgShapesFlow" presStyleCnt="0"/>
      <dgm:spPr/>
      <dgm:t>
        <a:bodyPr/>
        <a:lstStyle/>
        <a:p>
          <a:endParaRPr lang="en-US"/>
        </a:p>
      </dgm:t>
    </dgm:pt>
  </dgm:ptLst>
  <dgm:cxnLst>
    <dgm:cxn modelId="{EF5DC499-5530-454D-926B-E5C0C7CF9F67}" type="presOf" srcId="{38A72CF9-7DF5-488E-B45D-E371EC59F775}" destId="{911505B1-E8F3-402D-BC4F-19D0626FB092}" srcOrd="0" destOrd="0" presId="urn:microsoft.com/office/officeart/2005/8/layout/hierarchy6"/>
    <dgm:cxn modelId="{0AFFBB85-2F76-42E0-96DF-C0D5A0F008D7}" type="presOf" srcId="{EDEB50C7-CE11-4199-8285-589172AA87FD}" destId="{1E32AD07-0FB7-46FA-AB03-DC6FC129E119}" srcOrd="0" destOrd="0" presId="urn:microsoft.com/office/officeart/2005/8/layout/hierarchy6"/>
    <dgm:cxn modelId="{931AD351-E65F-4110-9D72-16B26FA9F389}" type="presOf" srcId="{BC808CCE-7285-471C-BD5B-5BC999E6452B}" destId="{F3E3AB1E-4660-4EC3-BAA4-0B18FA36C73D}" srcOrd="0" destOrd="0" presId="urn:microsoft.com/office/officeart/2005/8/layout/hierarchy6"/>
    <dgm:cxn modelId="{728E5496-7DA1-44D0-B82B-566A6C24E657}" type="presOf" srcId="{0E6FF83F-7EE7-4D27-9056-8B2CD7360BF2}" destId="{AD0F0584-2200-4DA3-9B24-F5D9C47282A0}" srcOrd="0" destOrd="0" presId="urn:microsoft.com/office/officeart/2005/8/layout/hierarchy6"/>
    <dgm:cxn modelId="{896318FE-8631-4896-9A63-628EA0651FE3}" type="presOf" srcId="{F10E70A1-EF03-4929-A453-600B0FAFA80F}" destId="{82005E42-48C1-4BA9-AC38-4FD80D842CEF}" srcOrd="0" destOrd="0" presId="urn:microsoft.com/office/officeart/2005/8/layout/hierarchy6"/>
    <dgm:cxn modelId="{A4ED0D64-B57D-454A-BEF3-7F835742D819}" srcId="{F10E70A1-EF03-4929-A453-600B0FAFA80F}" destId="{6394B497-B376-479A-B7F8-9256B086F05D}" srcOrd="0" destOrd="0" parTransId="{38A72CF9-7DF5-488E-B45D-E371EC59F775}" sibTransId="{D6B94C0C-EE63-49F8-B8D5-CBBAA7B6CFC0}"/>
    <dgm:cxn modelId="{3EB3EEDA-2DED-4866-B0A3-19D071B71FD3}" srcId="{F10E70A1-EF03-4929-A453-600B0FAFA80F}" destId="{EDEB50C7-CE11-4199-8285-589172AA87FD}" srcOrd="1" destOrd="0" parTransId="{0E6FF83F-7EE7-4D27-9056-8B2CD7360BF2}" sibTransId="{577F37A4-9F65-4327-B114-2F49DE01824E}"/>
    <dgm:cxn modelId="{B3ACB3FA-C5EB-452F-90C0-7245418C8F08}" type="presOf" srcId="{A94917AF-EFAA-420D-A990-CC7754EF3333}" destId="{4CC70F00-D9B4-46CE-9270-4867F79000DD}" srcOrd="0" destOrd="0" presId="urn:microsoft.com/office/officeart/2005/8/layout/hierarchy6"/>
    <dgm:cxn modelId="{78E963BC-8509-4D78-8690-B2E25C876602}" srcId="{6394B497-B376-479A-B7F8-9256B086F05D}" destId="{BC808CCE-7285-471C-BD5B-5BC999E6452B}" srcOrd="1" destOrd="0" parTransId="{C996C9E0-3669-4E3B-8F34-CB72C9014A27}" sibTransId="{8BB5B5C4-DBEA-472D-8433-BAE4572DB3BB}"/>
    <dgm:cxn modelId="{72E5EE26-7DD3-44A8-B57A-CBEC252AFE35}" srcId="{EDEB50C7-CE11-4199-8285-589172AA87FD}" destId="{CE73447D-1D38-4D30-A6A9-23341110CDA9}" srcOrd="1" destOrd="0" parTransId="{01CDADF5-29EC-4236-8D1F-1955B0B8B305}" sibTransId="{F6D42F3C-160A-4D09-A59C-1D3C30576CB3}"/>
    <dgm:cxn modelId="{E114E558-77FA-471D-9584-8D96E6DF16A3}" type="presOf" srcId="{C996C9E0-3669-4E3B-8F34-CB72C9014A27}" destId="{5A9279D5-5356-45F5-9FD2-8CEFC854A16F}" srcOrd="0" destOrd="0" presId="urn:microsoft.com/office/officeart/2005/8/layout/hierarchy6"/>
    <dgm:cxn modelId="{D4D0531C-13D1-4D7E-BBCE-3080CC07E5E3}" type="presOf" srcId="{F39241B8-6B9B-4E2B-84D8-BE9C830034F2}" destId="{F2DF3DC9-F50C-4F58-B8F0-869242C86A1F}" srcOrd="0" destOrd="0" presId="urn:microsoft.com/office/officeart/2005/8/layout/hierarchy6"/>
    <dgm:cxn modelId="{D0E14F21-AD22-4D47-A5AD-E410440A35E0}" type="presOf" srcId="{CE73447D-1D38-4D30-A6A9-23341110CDA9}" destId="{61E18CEB-B214-43F4-82FC-9B4D3269E9AC}" srcOrd="0" destOrd="0" presId="urn:microsoft.com/office/officeart/2005/8/layout/hierarchy6"/>
    <dgm:cxn modelId="{781F24BA-6AC6-4C3C-ADF9-F51531E946F9}" srcId="{EDEB50C7-CE11-4199-8285-589172AA87FD}" destId="{F39241B8-6B9B-4E2B-84D8-BE9C830034F2}" srcOrd="0" destOrd="0" parTransId="{A94917AF-EFAA-420D-A990-CC7754EF3333}" sibTransId="{9C2EBD3A-4EDE-4198-B3C9-5BA6084F755E}"/>
    <dgm:cxn modelId="{F46345B2-70C1-478B-BBAC-3B989D988491}" type="presOf" srcId="{6394B497-B376-479A-B7F8-9256B086F05D}" destId="{811520D3-C589-4F49-A9AD-70CD89E8BE60}" srcOrd="0" destOrd="0" presId="urn:microsoft.com/office/officeart/2005/8/layout/hierarchy6"/>
    <dgm:cxn modelId="{BF354081-8C11-4CA0-9C05-32394936966F}" type="presOf" srcId="{4B268FDA-C84F-471C-8F30-AC0CE87CC3D0}" destId="{586ED5CA-4689-4EF0-914A-36F338176C92}" srcOrd="0" destOrd="0" presId="urn:microsoft.com/office/officeart/2005/8/layout/hierarchy6"/>
    <dgm:cxn modelId="{B725B78C-29A6-46BD-A254-E4E92029073B}" srcId="{6394B497-B376-479A-B7F8-9256B086F05D}" destId="{9DD9EA08-5D46-4305-BB01-4510F3105930}" srcOrd="0" destOrd="0" parTransId="{4B268FDA-C84F-471C-8F30-AC0CE87CC3D0}" sibTransId="{D9E46978-1F85-4BB7-9711-D2CCCADB3368}"/>
    <dgm:cxn modelId="{0B0E8534-95D5-4EE3-8F01-5BEE35F159E6}" type="presOf" srcId="{1EC5AB1A-B5FA-4900-9BC6-DCDAEBE4AF6C}" destId="{6964CC8A-8477-44D3-A5EE-02AB129C5102}" srcOrd="0" destOrd="0" presId="urn:microsoft.com/office/officeart/2005/8/layout/hierarchy6"/>
    <dgm:cxn modelId="{EDD02D58-4331-448B-9953-4C2F82FA137A}" type="presOf" srcId="{9DD9EA08-5D46-4305-BB01-4510F3105930}" destId="{6E364738-7279-4A31-928B-3740705A0C8F}" srcOrd="0" destOrd="0" presId="urn:microsoft.com/office/officeart/2005/8/layout/hierarchy6"/>
    <dgm:cxn modelId="{D5F52A08-9F16-4E69-A2B1-EBEB990ECE20}" type="presOf" srcId="{01CDADF5-29EC-4236-8D1F-1955B0B8B305}" destId="{8F75D037-1ADE-439C-A38F-9DFBA1310AE1}" srcOrd="0" destOrd="0" presId="urn:microsoft.com/office/officeart/2005/8/layout/hierarchy6"/>
    <dgm:cxn modelId="{E025001D-477C-41B1-8415-8AAE84271F43}" srcId="{1EC5AB1A-B5FA-4900-9BC6-DCDAEBE4AF6C}" destId="{F10E70A1-EF03-4929-A453-600B0FAFA80F}" srcOrd="0" destOrd="0" parTransId="{8BF9B1C5-8FDB-4450-85C9-9DCB5E84D9EE}" sibTransId="{A35BA77C-6900-4DAF-BDF8-E92BB7AF2D8E}"/>
    <dgm:cxn modelId="{41022109-2CAA-4855-813F-1FDDDB4BA144}" type="presParOf" srcId="{6964CC8A-8477-44D3-A5EE-02AB129C5102}" destId="{E6BAE17F-F154-47B1-AC71-53528630BA9F}" srcOrd="0" destOrd="0" presId="urn:microsoft.com/office/officeart/2005/8/layout/hierarchy6"/>
    <dgm:cxn modelId="{457CA259-C326-4B88-B928-B67D4AF376B8}" type="presParOf" srcId="{E6BAE17F-F154-47B1-AC71-53528630BA9F}" destId="{32FC64CB-2DD7-42EE-A8FE-259170FD17B1}" srcOrd="0" destOrd="0" presId="urn:microsoft.com/office/officeart/2005/8/layout/hierarchy6"/>
    <dgm:cxn modelId="{D3C0499F-8658-4D90-9DF8-830A0ABF6DBA}" type="presParOf" srcId="{32FC64CB-2DD7-42EE-A8FE-259170FD17B1}" destId="{C7B9D442-8499-4559-AEF1-3A04379C6B77}" srcOrd="0" destOrd="0" presId="urn:microsoft.com/office/officeart/2005/8/layout/hierarchy6"/>
    <dgm:cxn modelId="{0B97FCBA-0981-414F-8675-CE3CF4962F72}" type="presParOf" srcId="{C7B9D442-8499-4559-AEF1-3A04379C6B77}" destId="{82005E42-48C1-4BA9-AC38-4FD80D842CEF}" srcOrd="0" destOrd="0" presId="urn:microsoft.com/office/officeart/2005/8/layout/hierarchy6"/>
    <dgm:cxn modelId="{65391F1A-8482-4083-91FB-5CB5E0C606BC}" type="presParOf" srcId="{C7B9D442-8499-4559-AEF1-3A04379C6B77}" destId="{BC27C5D8-E565-46C5-A1FB-5DAB6D8D64E8}" srcOrd="1" destOrd="0" presId="urn:microsoft.com/office/officeart/2005/8/layout/hierarchy6"/>
    <dgm:cxn modelId="{EB78C520-756F-41C7-834B-754E7EC99791}" type="presParOf" srcId="{BC27C5D8-E565-46C5-A1FB-5DAB6D8D64E8}" destId="{911505B1-E8F3-402D-BC4F-19D0626FB092}" srcOrd="0" destOrd="0" presId="urn:microsoft.com/office/officeart/2005/8/layout/hierarchy6"/>
    <dgm:cxn modelId="{D4C0476A-0AB2-48FB-80F0-7B414276D7AC}" type="presParOf" srcId="{BC27C5D8-E565-46C5-A1FB-5DAB6D8D64E8}" destId="{A9ACB668-3DAB-4688-8A08-E00AEADDF3B4}" srcOrd="1" destOrd="0" presId="urn:microsoft.com/office/officeart/2005/8/layout/hierarchy6"/>
    <dgm:cxn modelId="{FD3A3982-9879-4483-A391-5559E8D93452}" type="presParOf" srcId="{A9ACB668-3DAB-4688-8A08-E00AEADDF3B4}" destId="{811520D3-C589-4F49-A9AD-70CD89E8BE60}" srcOrd="0" destOrd="0" presId="urn:microsoft.com/office/officeart/2005/8/layout/hierarchy6"/>
    <dgm:cxn modelId="{4F9115F8-06DE-43BC-9575-61D6977280A4}" type="presParOf" srcId="{A9ACB668-3DAB-4688-8A08-E00AEADDF3B4}" destId="{6EF4209E-4293-41E0-883C-C7D1E9F0C801}" srcOrd="1" destOrd="0" presId="urn:microsoft.com/office/officeart/2005/8/layout/hierarchy6"/>
    <dgm:cxn modelId="{C933424C-37C3-43FD-81CA-AB7CCD038D37}" type="presParOf" srcId="{6EF4209E-4293-41E0-883C-C7D1E9F0C801}" destId="{586ED5CA-4689-4EF0-914A-36F338176C92}" srcOrd="0" destOrd="0" presId="urn:microsoft.com/office/officeart/2005/8/layout/hierarchy6"/>
    <dgm:cxn modelId="{74A4B172-7783-4958-A305-8A8A52F5D37A}" type="presParOf" srcId="{6EF4209E-4293-41E0-883C-C7D1E9F0C801}" destId="{19D7F9D7-B3AF-4866-A535-F3053705771C}" srcOrd="1" destOrd="0" presId="urn:microsoft.com/office/officeart/2005/8/layout/hierarchy6"/>
    <dgm:cxn modelId="{6ABA6216-F98D-46E3-A6B1-12BAE2CA51A2}" type="presParOf" srcId="{19D7F9D7-B3AF-4866-A535-F3053705771C}" destId="{6E364738-7279-4A31-928B-3740705A0C8F}" srcOrd="0" destOrd="0" presId="urn:microsoft.com/office/officeart/2005/8/layout/hierarchy6"/>
    <dgm:cxn modelId="{844A0F8B-91B1-4223-80B8-9BA965A44D28}" type="presParOf" srcId="{19D7F9D7-B3AF-4866-A535-F3053705771C}" destId="{E39E3E85-8215-472C-8EF0-57AC9F161C1E}" srcOrd="1" destOrd="0" presId="urn:microsoft.com/office/officeart/2005/8/layout/hierarchy6"/>
    <dgm:cxn modelId="{B40C061B-370E-42B4-A368-E1FB25B63EA3}" type="presParOf" srcId="{6EF4209E-4293-41E0-883C-C7D1E9F0C801}" destId="{5A9279D5-5356-45F5-9FD2-8CEFC854A16F}" srcOrd="2" destOrd="0" presId="urn:microsoft.com/office/officeart/2005/8/layout/hierarchy6"/>
    <dgm:cxn modelId="{76CEC8D6-5CF6-441D-8752-E7197C7B0FBE}" type="presParOf" srcId="{6EF4209E-4293-41E0-883C-C7D1E9F0C801}" destId="{434111C4-E88D-4819-B427-EBC52352F96E}" srcOrd="3" destOrd="0" presId="urn:microsoft.com/office/officeart/2005/8/layout/hierarchy6"/>
    <dgm:cxn modelId="{A97F1F73-5ADC-4969-B495-31842E1775A8}" type="presParOf" srcId="{434111C4-E88D-4819-B427-EBC52352F96E}" destId="{F3E3AB1E-4660-4EC3-BAA4-0B18FA36C73D}" srcOrd="0" destOrd="0" presId="urn:microsoft.com/office/officeart/2005/8/layout/hierarchy6"/>
    <dgm:cxn modelId="{EA5F232E-EC84-4C43-B851-729CEB5C2BC3}" type="presParOf" srcId="{434111C4-E88D-4819-B427-EBC52352F96E}" destId="{11639F1D-B20E-4F70-A644-68E6578840BE}" srcOrd="1" destOrd="0" presId="urn:microsoft.com/office/officeart/2005/8/layout/hierarchy6"/>
    <dgm:cxn modelId="{C0D23D82-BFB0-4492-A861-B95CC6C5DD14}" type="presParOf" srcId="{BC27C5D8-E565-46C5-A1FB-5DAB6D8D64E8}" destId="{AD0F0584-2200-4DA3-9B24-F5D9C47282A0}" srcOrd="2" destOrd="0" presId="urn:microsoft.com/office/officeart/2005/8/layout/hierarchy6"/>
    <dgm:cxn modelId="{731ADF69-4A1D-4C5A-8066-0ACFB41E9785}" type="presParOf" srcId="{BC27C5D8-E565-46C5-A1FB-5DAB6D8D64E8}" destId="{CC21A1CB-926B-4147-A71C-EC9496005C63}" srcOrd="3" destOrd="0" presId="urn:microsoft.com/office/officeart/2005/8/layout/hierarchy6"/>
    <dgm:cxn modelId="{80000516-E319-4D1D-9D66-A7555DC74A5A}" type="presParOf" srcId="{CC21A1CB-926B-4147-A71C-EC9496005C63}" destId="{1E32AD07-0FB7-46FA-AB03-DC6FC129E119}" srcOrd="0" destOrd="0" presId="urn:microsoft.com/office/officeart/2005/8/layout/hierarchy6"/>
    <dgm:cxn modelId="{908FA8B3-3146-4544-80AD-7B931F140D04}" type="presParOf" srcId="{CC21A1CB-926B-4147-A71C-EC9496005C63}" destId="{AE050475-2CE8-423D-8121-FDF5290AF126}" srcOrd="1" destOrd="0" presId="urn:microsoft.com/office/officeart/2005/8/layout/hierarchy6"/>
    <dgm:cxn modelId="{B6B89DED-6F59-48F2-ACFA-120FA9273ADD}" type="presParOf" srcId="{AE050475-2CE8-423D-8121-FDF5290AF126}" destId="{4CC70F00-D9B4-46CE-9270-4867F79000DD}" srcOrd="0" destOrd="0" presId="urn:microsoft.com/office/officeart/2005/8/layout/hierarchy6"/>
    <dgm:cxn modelId="{C6A76CDF-F4E9-432A-97D5-5C737478DDBE}" type="presParOf" srcId="{AE050475-2CE8-423D-8121-FDF5290AF126}" destId="{74ACB75B-5C35-47F5-BFE4-D2DA4479BFA4}" srcOrd="1" destOrd="0" presId="urn:microsoft.com/office/officeart/2005/8/layout/hierarchy6"/>
    <dgm:cxn modelId="{03CC61DD-F4B9-4F38-9E26-5BC2BE61FDD0}" type="presParOf" srcId="{74ACB75B-5C35-47F5-BFE4-D2DA4479BFA4}" destId="{F2DF3DC9-F50C-4F58-B8F0-869242C86A1F}" srcOrd="0" destOrd="0" presId="urn:microsoft.com/office/officeart/2005/8/layout/hierarchy6"/>
    <dgm:cxn modelId="{B9D228AD-4EC2-4B69-B374-1A47E18893C6}" type="presParOf" srcId="{74ACB75B-5C35-47F5-BFE4-D2DA4479BFA4}" destId="{5D85C5CA-F4BA-4CEB-A084-F0F321C83340}" srcOrd="1" destOrd="0" presId="urn:microsoft.com/office/officeart/2005/8/layout/hierarchy6"/>
    <dgm:cxn modelId="{89CD77D7-F600-4B6B-9EC8-07BABFCBB45A}" type="presParOf" srcId="{AE050475-2CE8-423D-8121-FDF5290AF126}" destId="{8F75D037-1ADE-439C-A38F-9DFBA1310AE1}" srcOrd="2" destOrd="0" presId="urn:microsoft.com/office/officeart/2005/8/layout/hierarchy6"/>
    <dgm:cxn modelId="{F8C2ACC9-7CF4-4024-B705-175926B8B0EC}" type="presParOf" srcId="{AE050475-2CE8-423D-8121-FDF5290AF126}" destId="{4055323B-C98B-4576-A3DE-F24A554945C3}" srcOrd="3" destOrd="0" presId="urn:microsoft.com/office/officeart/2005/8/layout/hierarchy6"/>
    <dgm:cxn modelId="{2F0DEFAB-1E54-4509-9C38-B562EB2A7CE9}" type="presParOf" srcId="{4055323B-C98B-4576-A3DE-F24A554945C3}" destId="{61E18CEB-B214-43F4-82FC-9B4D3269E9AC}" srcOrd="0" destOrd="0" presId="urn:microsoft.com/office/officeart/2005/8/layout/hierarchy6"/>
    <dgm:cxn modelId="{55056C75-4513-4155-BA32-323F2B7D756B}" type="presParOf" srcId="{4055323B-C98B-4576-A3DE-F24A554945C3}" destId="{97D77D6D-CE7F-446F-B8E8-11B9E920AB7C}" srcOrd="1" destOrd="0" presId="urn:microsoft.com/office/officeart/2005/8/layout/hierarchy6"/>
    <dgm:cxn modelId="{E4160694-9586-42B3-A550-4E99C335E9F6}" type="presParOf" srcId="{6964CC8A-8477-44D3-A5EE-02AB129C5102}" destId="{862BAA5B-FC1B-4598-BE3C-F98E148A8CA8}"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6B5FD2-31A2-4CCA-B83A-7853C2E248D4}">
      <dsp:nvSpPr>
        <dsp:cNvPr id="0" name=""/>
        <dsp:cNvSpPr/>
      </dsp:nvSpPr>
      <dsp:spPr>
        <a:xfrm>
          <a:off x="196" y="1088203"/>
          <a:ext cx="2185633" cy="1092816"/>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Statistics</a:t>
          </a:r>
          <a:endParaRPr lang="en-US" sz="3300" kern="1200" dirty="0"/>
        </a:p>
      </dsp:txBody>
      <dsp:txXfrm>
        <a:off x="32203" y="1120210"/>
        <a:ext cx="2121619" cy="1028802"/>
      </dsp:txXfrm>
    </dsp:sp>
    <dsp:sp modelId="{E2DBAB38-7582-4823-8174-BBC4A6F13B85}">
      <dsp:nvSpPr>
        <dsp:cNvPr id="0" name=""/>
        <dsp:cNvSpPr/>
      </dsp:nvSpPr>
      <dsp:spPr>
        <a:xfrm rot="18526686">
          <a:off x="1925012" y="1068779"/>
          <a:ext cx="1395888" cy="43461"/>
        </a:xfrm>
        <a:custGeom>
          <a:avLst/>
          <a:gdLst/>
          <a:ahLst/>
          <a:cxnLst/>
          <a:rect l="0" t="0" r="0" b="0"/>
          <a:pathLst>
            <a:path>
              <a:moveTo>
                <a:pt x="0" y="21730"/>
              </a:moveTo>
              <a:lnTo>
                <a:pt x="1395888" y="21730"/>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588059" y="1055612"/>
        <a:ext cx="69794" cy="69794"/>
      </dsp:txXfrm>
    </dsp:sp>
    <dsp:sp modelId="{6725E803-3B8E-43B7-931F-1115AB849DEB}">
      <dsp:nvSpPr>
        <dsp:cNvPr id="0" name=""/>
        <dsp:cNvSpPr/>
      </dsp:nvSpPr>
      <dsp:spPr>
        <a:xfrm>
          <a:off x="3060083" y="0"/>
          <a:ext cx="2185633" cy="1092816"/>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GB" sz="3300" i="1" kern="1200" dirty="0" smtClean="0"/>
            <a:t>Descriptive</a:t>
          </a:r>
          <a:r>
            <a:rPr lang="en-GB" sz="3300" kern="1200" dirty="0" smtClean="0"/>
            <a:t> </a:t>
          </a:r>
          <a:r>
            <a:rPr lang="en-GB" sz="3300" i="1" kern="1200" dirty="0" smtClean="0"/>
            <a:t>statistics</a:t>
          </a:r>
          <a:endParaRPr lang="en-US" sz="3300" kern="1200" dirty="0"/>
        </a:p>
      </dsp:txBody>
      <dsp:txXfrm>
        <a:off x="3092090" y="32007"/>
        <a:ext cx="2121619" cy="1028802"/>
      </dsp:txXfrm>
    </dsp:sp>
    <dsp:sp modelId="{751189AD-C4B9-458C-978D-B53CBE1B53D0}">
      <dsp:nvSpPr>
        <dsp:cNvPr id="0" name=""/>
        <dsp:cNvSpPr/>
      </dsp:nvSpPr>
      <dsp:spPr>
        <a:xfrm rot="3005683">
          <a:off x="1941564" y="2135580"/>
          <a:ext cx="1362783" cy="43461"/>
        </a:xfrm>
        <a:custGeom>
          <a:avLst/>
          <a:gdLst/>
          <a:ahLst/>
          <a:cxnLst/>
          <a:rect l="0" t="0" r="0" b="0"/>
          <a:pathLst>
            <a:path>
              <a:moveTo>
                <a:pt x="0" y="21730"/>
              </a:moveTo>
              <a:lnTo>
                <a:pt x="1362783" y="21730"/>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588886" y="2123241"/>
        <a:ext cx="68139" cy="68139"/>
      </dsp:txXfrm>
    </dsp:sp>
    <dsp:sp modelId="{2F269D57-2CD0-4878-AFB4-B9A9D31CC741}">
      <dsp:nvSpPr>
        <dsp:cNvPr id="0" name=""/>
        <dsp:cNvSpPr/>
      </dsp:nvSpPr>
      <dsp:spPr>
        <a:xfrm>
          <a:off x="3060083" y="2133602"/>
          <a:ext cx="2185633" cy="1092816"/>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GB" sz="3300" i="1" kern="1200" dirty="0" smtClean="0"/>
            <a:t>Inferential</a:t>
          </a:r>
          <a:r>
            <a:rPr lang="en-GB" sz="3300" kern="1200" dirty="0" smtClean="0"/>
            <a:t> </a:t>
          </a:r>
          <a:r>
            <a:rPr lang="en-GB" sz="3300" i="1" kern="1200" dirty="0" smtClean="0"/>
            <a:t>statistics</a:t>
          </a:r>
          <a:endParaRPr lang="en-US" sz="3300" kern="1200" dirty="0"/>
        </a:p>
      </dsp:txBody>
      <dsp:txXfrm>
        <a:off x="3092090" y="2165609"/>
        <a:ext cx="2121619" cy="1028802"/>
      </dsp:txXfrm>
    </dsp:sp>
    <dsp:sp modelId="{96ED2970-AD2E-4996-B54C-0CE48F9A3824}">
      <dsp:nvSpPr>
        <dsp:cNvPr id="0" name=""/>
        <dsp:cNvSpPr/>
      </dsp:nvSpPr>
      <dsp:spPr>
        <a:xfrm rot="18305794">
          <a:off x="4922565" y="2036232"/>
          <a:ext cx="1520556" cy="43461"/>
        </a:xfrm>
        <a:custGeom>
          <a:avLst/>
          <a:gdLst/>
          <a:ahLst/>
          <a:cxnLst/>
          <a:rect l="0" t="0" r="0" b="0"/>
          <a:pathLst>
            <a:path>
              <a:moveTo>
                <a:pt x="0" y="21730"/>
              </a:moveTo>
              <a:lnTo>
                <a:pt x="1520556" y="21730"/>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44829" y="2019949"/>
        <a:ext cx="76027" cy="76027"/>
      </dsp:txXfrm>
    </dsp:sp>
    <dsp:sp modelId="{AF16723A-55BD-457E-BC63-5B8B1D7465BE}">
      <dsp:nvSpPr>
        <dsp:cNvPr id="0" name=""/>
        <dsp:cNvSpPr/>
      </dsp:nvSpPr>
      <dsp:spPr>
        <a:xfrm>
          <a:off x="6119970" y="889507"/>
          <a:ext cx="2185633" cy="1092816"/>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Estimation</a:t>
          </a:r>
          <a:endParaRPr lang="en-US" sz="3300" kern="1200" dirty="0"/>
        </a:p>
      </dsp:txBody>
      <dsp:txXfrm>
        <a:off x="6151977" y="921514"/>
        <a:ext cx="2121619" cy="1028802"/>
      </dsp:txXfrm>
    </dsp:sp>
    <dsp:sp modelId="{DB7BFAA7-2E58-4DD3-A0F1-52094C942C5A}">
      <dsp:nvSpPr>
        <dsp:cNvPr id="0" name=""/>
        <dsp:cNvSpPr/>
      </dsp:nvSpPr>
      <dsp:spPr>
        <a:xfrm rot="49715">
          <a:off x="5245671" y="2664602"/>
          <a:ext cx="874344" cy="43461"/>
        </a:xfrm>
        <a:custGeom>
          <a:avLst/>
          <a:gdLst/>
          <a:ahLst/>
          <a:cxnLst/>
          <a:rect l="0" t="0" r="0" b="0"/>
          <a:pathLst>
            <a:path>
              <a:moveTo>
                <a:pt x="0" y="21730"/>
              </a:moveTo>
              <a:lnTo>
                <a:pt x="874344" y="21730"/>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60984" y="2664474"/>
        <a:ext cx="43717" cy="43717"/>
      </dsp:txXfrm>
    </dsp:sp>
    <dsp:sp modelId="{DFDF4958-B253-4354-B05C-061A9B00FB75}">
      <dsp:nvSpPr>
        <dsp:cNvPr id="0" name=""/>
        <dsp:cNvSpPr/>
      </dsp:nvSpPr>
      <dsp:spPr>
        <a:xfrm>
          <a:off x="6119970" y="2146246"/>
          <a:ext cx="2185633" cy="1092816"/>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Hypothesis Testing</a:t>
          </a:r>
          <a:endParaRPr lang="en-US" sz="3300" kern="1200" dirty="0"/>
        </a:p>
      </dsp:txBody>
      <dsp:txXfrm>
        <a:off x="6151977" y="2178253"/>
        <a:ext cx="2121619" cy="1028802"/>
      </dsp:txXfrm>
    </dsp:sp>
    <dsp:sp modelId="{F1873597-DD26-41E0-9A41-6D7309920179}">
      <dsp:nvSpPr>
        <dsp:cNvPr id="0" name=""/>
        <dsp:cNvSpPr/>
      </dsp:nvSpPr>
      <dsp:spPr>
        <a:xfrm rot="3326635">
          <a:off x="4912185" y="3292971"/>
          <a:ext cx="1541315" cy="43461"/>
        </a:xfrm>
        <a:custGeom>
          <a:avLst/>
          <a:gdLst/>
          <a:ahLst/>
          <a:cxnLst/>
          <a:rect l="0" t="0" r="0" b="0"/>
          <a:pathLst>
            <a:path>
              <a:moveTo>
                <a:pt x="0" y="21730"/>
              </a:moveTo>
              <a:lnTo>
                <a:pt x="1541315" y="21730"/>
              </a:lnTo>
            </a:path>
          </a:pathLst>
        </a:custGeom>
        <a:noFill/>
        <a:ln w="25400" cap="flat" cmpd="sng" algn="ctr">
          <a:solidFill>
            <a:schemeClr val="tx2"/>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44310" y="3276169"/>
        <a:ext cx="77065" cy="77065"/>
      </dsp:txXfrm>
    </dsp:sp>
    <dsp:sp modelId="{EA09B9E4-AC47-4A98-9291-68FB1E534E21}">
      <dsp:nvSpPr>
        <dsp:cNvPr id="0" name=""/>
        <dsp:cNvSpPr/>
      </dsp:nvSpPr>
      <dsp:spPr>
        <a:xfrm>
          <a:off x="6119970" y="3402986"/>
          <a:ext cx="2185633" cy="1092816"/>
        </a:xfrm>
        <a:prstGeom prst="roundRect">
          <a:avLst>
            <a:gd name="adj" fmla="val 10000"/>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Modeling, Predicting</a:t>
          </a:r>
          <a:endParaRPr lang="en-US" sz="3300" kern="1200" dirty="0"/>
        </a:p>
      </dsp:txBody>
      <dsp:txXfrm>
        <a:off x="6151977" y="3434993"/>
        <a:ext cx="2121619" cy="10288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4BB297-F11F-4583-B0A8-B40D45D18283}">
      <dsp:nvSpPr>
        <dsp:cNvPr id="0" name=""/>
        <dsp:cNvSpPr/>
      </dsp:nvSpPr>
      <dsp:spPr>
        <a:xfrm>
          <a:off x="0" y="0"/>
          <a:ext cx="8077200" cy="482604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t>Estimation</a:t>
          </a:r>
        </a:p>
        <a:p>
          <a:pPr lvl="0" algn="ctr" defTabSz="2400300">
            <a:lnSpc>
              <a:spcPct val="90000"/>
            </a:lnSpc>
            <a:spcBef>
              <a:spcPct val="0"/>
            </a:spcBef>
            <a:spcAft>
              <a:spcPct val="35000"/>
            </a:spcAft>
          </a:pPr>
          <a:r>
            <a:rPr lang="en-US" sz="3200" kern="1200" dirty="0" smtClean="0"/>
            <a:t>That act of guessing the value of a population parameter</a:t>
          </a:r>
          <a:endParaRPr lang="en-US" sz="3200" kern="1200" dirty="0"/>
        </a:p>
      </dsp:txBody>
      <dsp:txXfrm>
        <a:off x="0" y="0"/>
        <a:ext cx="8077200" cy="2606064"/>
      </dsp:txXfrm>
    </dsp:sp>
    <dsp:sp modelId="{042125B8-230F-4D6B-86CB-C8FC8436A217}">
      <dsp:nvSpPr>
        <dsp:cNvPr id="0" name=""/>
        <dsp:cNvSpPr/>
      </dsp:nvSpPr>
      <dsp:spPr>
        <a:xfrm>
          <a:off x="0" y="2511902"/>
          <a:ext cx="4038600" cy="221998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6032" tIns="45720" rIns="256032" bIns="45720" numCol="1" spcCol="1270" anchor="ctr" anchorCtr="0">
          <a:noAutofit/>
        </a:bodyPr>
        <a:lstStyle/>
        <a:p>
          <a:pPr lvl="0" algn="ctr" defTabSz="1600200">
            <a:lnSpc>
              <a:spcPct val="90000"/>
            </a:lnSpc>
            <a:spcBef>
              <a:spcPct val="0"/>
            </a:spcBef>
            <a:spcAft>
              <a:spcPct val="35000"/>
            </a:spcAft>
          </a:pPr>
          <a:r>
            <a:rPr lang="en-US" sz="3600" kern="1200" dirty="0" smtClean="0"/>
            <a:t>Point Estimation</a:t>
          </a:r>
          <a:endParaRPr lang="en-US" sz="2400" kern="1200" dirty="0" smtClean="0"/>
        </a:p>
        <a:p>
          <a:pPr lvl="0" algn="ctr" defTabSz="1600200">
            <a:lnSpc>
              <a:spcPct val="90000"/>
            </a:lnSpc>
            <a:spcBef>
              <a:spcPct val="0"/>
            </a:spcBef>
            <a:spcAft>
              <a:spcPct val="35000"/>
            </a:spcAft>
          </a:pPr>
          <a:r>
            <a:rPr lang="en-US" sz="2400" kern="1200" dirty="0" smtClean="0"/>
            <a:t>Estimating a specific value</a:t>
          </a:r>
        </a:p>
        <a:p>
          <a:pPr lvl="0" algn="ctr" defTabSz="1600200">
            <a:lnSpc>
              <a:spcPct val="90000"/>
            </a:lnSpc>
            <a:spcBef>
              <a:spcPct val="0"/>
            </a:spcBef>
            <a:spcAft>
              <a:spcPct val="35000"/>
            </a:spcAft>
          </a:pPr>
          <a:endParaRPr lang="en-US" sz="3300" kern="1200" dirty="0"/>
        </a:p>
      </dsp:txBody>
      <dsp:txXfrm>
        <a:off x="0" y="2511902"/>
        <a:ext cx="4038600" cy="2219980"/>
      </dsp:txXfrm>
    </dsp:sp>
    <dsp:sp modelId="{EBA115EC-8A68-4118-AAEB-84981B6BE706}">
      <dsp:nvSpPr>
        <dsp:cNvPr id="0" name=""/>
        <dsp:cNvSpPr/>
      </dsp:nvSpPr>
      <dsp:spPr>
        <a:xfrm>
          <a:off x="4038600" y="2511902"/>
          <a:ext cx="4038600" cy="2219980"/>
        </a:xfrm>
        <a:prstGeom prst="rect">
          <a:avLst/>
        </a:prstGeom>
        <a:solidFill>
          <a:schemeClr val="accent4">
            <a:tint val="40000"/>
            <a:alpha val="90000"/>
            <a:hueOff val="-717273"/>
            <a:satOff val="86999"/>
            <a:lumOff val="12525"/>
            <a:alphaOff val="0"/>
          </a:schemeClr>
        </a:solidFill>
        <a:ln w="25400" cap="flat" cmpd="sng" algn="ctr">
          <a:solidFill>
            <a:schemeClr val="accent4">
              <a:tint val="40000"/>
              <a:alpha val="90000"/>
              <a:hueOff val="-717273"/>
              <a:satOff val="86999"/>
              <a:lumOff val="125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6032" tIns="45720" rIns="256032" bIns="45720" numCol="1" spcCol="1270" anchor="ctr" anchorCtr="0">
          <a:noAutofit/>
        </a:bodyPr>
        <a:lstStyle/>
        <a:p>
          <a:pPr lvl="0" algn="ctr" defTabSz="1600200">
            <a:lnSpc>
              <a:spcPct val="90000"/>
            </a:lnSpc>
            <a:spcBef>
              <a:spcPct val="0"/>
            </a:spcBef>
            <a:spcAft>
              <a:spcPct val="35000"/>
            </a:spcAft>
          </a:pPr>
          <a:r>
            <a:rPr lang="en-US" sz="3600" b="0" kern="1200" dirty="0" smtClean="0"/>
            <a:t>Interval Estimation</a:t>
          </a:r>
        </a:p>
        <a:p>
          <a:pPr lvl="0" algn="ctr" defTabSz="1600200">
            <a:lnSpc>
              <a:spcPct val="90000"/>
            </a:lnSpc>
            <a:spcBef>
              <a:spcPct val="0"/>
            </a:spcBef>
            <a:spcAft>
              <a:spcPct val="35000"/>
            </a:spcAft>
          </a:pPr>
          <a:r>
            <a:rPr lang="en-US" sz="2000" kern="1200" dirty="0" smtClean="0"/>
            <a:t>determining the range or interval in which the value of the parameter is thought to be</a:t>
          </a:r>
          <a:endParaRPr lang="en-US" sz="2000" kern="1200" dirty="0"/>
        </a:p>
      </dsp:txBody>
      <dsp:txXfrm>
        <a:off x="4038600" y="2511902"/>
        <a:ext cx="4038600" cy="22199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4D6D17-3A4B-46A5-88E6-C76040991106}">
      <dsp:nvSpPr>
        <dsp:cNvPr id="0" name=""/>
        <dsp:cNvSpPr/>
      </dsp:nvSpPr>
      <dsp:spPr>
        <a:xfrm>
          <a:off x="17" y="1295392"/>
          <a:ext cx="2818927" cy="210386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Perform F-test</a:t>
          </a:r>
        </a:p>
        <a:p>
          <a:pPr lvl="0" algn="ctr" defTabSz="1289050">
            <a:lnSpc>
              <a:spcPct val="90000"/>
            </a:lnSpc>
            <a:spcBef>
              <a:spcPct val="0"/>
            </a:spcBef>
            <a:spcAft>
              <a:spcPct val="35000"/>
            </a:spcAft>
          </a:pPr>
          <a:r>
            <a:rPr lang="en-US" sz="2900" kern="1200" dirty="0" smtClean="0"/>
            <a:t>for the equality</a:t>
          </a:r>
        </a:p>
        <a:p>
          <a:pPr lvl="0" algn="ctr" defTabSz="1289050">
            <a:lnSpc>
              <a:spcPct val="90000"/>
            </a:lnSpc>
            <a:spcBef>
              <a:spcPct val="0"/>
            </a:spcBef>
            <a:spcAft>
              <a:spcPct val="35000"/>
            </a:spcAft>
          </a:pPr>
          <a:r>
            <a:rPr lang="en-US" sz="2900" kern="1200" dirty="0" smtClean="0"/>
            <a:t>of two variances</a:t>
          </a:r>
          <a:endParaRPr lang="en-US" sz="2900" kern="1200" dirty="0"/>
        </a:p>
      </dsp:txBody>
      <dsp:txXfrm>
        <a:off x="61637" y="1357012"/>
        <a:ext cx="2695687" cy="1980625"/>
      </dsp:txXfrm>
    </dsp:sp>
    <dsp:sp modelId="{973B00C0-D1AE-4FDD-B8D2-B3C8FA3E4C59}">
      <dsp:nvSpPr>
        <dsp:cNvPr id="0" name=""/>
        <dsp:cNvSpPr/>
      </dsp:nvSpPr>
      <dsp:spPr>
        <a:xfrm rot="19833480">
          <a:off x="2648945" y="1658456"/>
          <a:ext cx="2632665" cy="83671"/>
        </a:xfrm>
        <a:custGeom>
          <a:avLst/>
          <a:gdLst/>
          <a:ahLst/>
          <a:cxnLst/>
          <a:rect l="0" t="0" r="0" b="0"/>
          <a:pathLst>
            <a:path>
              <a:moveTo>
                <a:pt x="0" y="41835"/>
              </a:moveTo>
              <a:lnTo>
                <a:pt x="2632665" y="418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p>
      </dsp:txBody>
      <dsp:txXfrm>
        <a:off x="3899461" y="1634475"/>
        <a:ext cx="131633" cy="131633"/>
      </dsp:txXfrm>
    </dsp:sp>
    <dsp:sp modelId="{3F4CA4C5-9B38-4C50-A955-37E12AEC12B1}">
      <dsp:nvSpPr>
        <dsp:cNvPr id="0" name=""/>
        <dsp:cNvSpPr/>
      </dsp:nvSpPr>
      <dsp:spPr>
        <a:xfrm>
          <a:off x="5111611" y="1325"/>
          <a:ext cx="2495984" cy="210386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Perform t-test assuming unequal variances</a:t>
          </a:r>
          <a:endParaRPr lang="en-US" sz="2900" kern="1200" dirty="0"/>
        </a:p>
      </dsp:txBody>
      <dsp:txXfrm>
        <a:off x="5173231" y="62945"/>
        <a:ext cx="2372744" cy="1980625"/>
      </dsp:txXfrm>
    </dsp:sp>
    <dsp:sp modelId="{3A7725A6-509D-4F34-A9D7-F4046759D79F}">
      <dsp:nvSpPr>
        <dsp:cNvPr id="0" name=""/>
        <dsp:cNvSpPr/>
      </dsp:nvSpPr>
      <dsp:spPr>
        <a:xfrm rot="1568675">
          <a:off x="2688289" y="2868178"/>
          <a:ext cx="2553976" cy="83671"/>
        </a:xfrm>
        <a:custGeom>
          <a:avLst/>
          <a:gdLst/>
          <a:ahLst/>
          <a:cxnLst/>
          <a:rect l="0" t="0" r="0" b="0"/>
          <a:pathLst>
            <a:path>
              <a:moveTo>
                <a:pt x="0" y="41835"/>
              </a:moveTo>
              <a:lnTo>
                <a:pt x="2553976" y="418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p>
      </dsp:txBody>
      <dsp:txXfrm>
        <a:off x="3901428" y="2846165"/>
        <a:ext cx="127698" cy="127698"/>
      </dsp:txXfrm>
    </dsp:sp>
    <dsp:sp modelId="{CAEC41DD-2D97-43DC-9909-20E196B4AB4C}">
      <dsp:nvSpPr>
        <dsp:cNvPr id="0" name=""/>
        <dsp:cNvSpPr/>
      </dsp:nvSpPr>
      <dsp:spPr>
        <a:xfrm>
          <a:off x="5111611" y="2420771"/>
          <a:ext cx="2508396" cy="210386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Perform t-test assuming equal variances</a:t>
          </a:r>
          <a:endParaRPr lang="en-US" sz="2900" kern="1200" dirty="0"/>
        </a:p>
      </dsp:txBody>
      <dsp:txXfrm>
        <a:off x="5173231" y="2482391"/>
        <a:ext cx="2385156" cy="19806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4" Type="http://schemas.openxmlformats.org/officeDocument/2006/relationships/image" Target="../media/image72.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99.wmf"/><Relationship Id="rId1" Type="http://schemas.openxmlformats.org/officeDocument/2006/relationships/image" Target="../media/image98.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0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102.wmf"/><Relationship Id="rId1" Type="http://schemas.openxmlformats.org/officeDocument/2006/relationships/image" Target="../media/image101.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image" Target="../media/image104.wmf"/><Relationship Id="rId1" Type="http://schemas.openxmlformats.org/officeDocument/2006/relationships/image" Target="../media/image103.wmf"/><Relationship Id="rId5" Type="http://schemas.openxmlformats.org/officeDocument/2006/relationships/image" Target="../media/image107.wmf"/><Relationship Id="rId4" Type="http://schemas.openxmlformats.org/officeDocument/2006/relationships/image" Target="../media/image106.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image" Target="../media/image109.wmf"/><Relationship Id="rId1" Type="http://schemas.openxmlformats.org/officeDocument/2006/relationships/image" Target="../media/image108.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12.wmf"/><Relationship Id="rId1" Type="http://schemas.openxmlformats.org/officeDocument/2006/relationships/image" Target="../media/image111.w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114.wmf"/><Relationship Id="rId1" Type="http://schemas.openxmlformats.org/officeDocument/2006/relationships/image" Target="../media/image113.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15.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16.wmf"/></Relationships>
</file>

<file path=ppt/drawings/_rels/vmlDrawing37.vml.rels><?xml version="1.0" encoding="UTF-8" standalone="yes"?>
<Relationships xmlns="http://schemas.openxmlformats.org/package/2006/relationships"><Relationship Id="rId2" Type="http://schemas.openxmlformats.org/officeDocument/2006/relationships/image" Target="../media/image123.wmf"/><Relationship Id="rId1" Type="http://schemas.openxmlformats.org/officeDocument/2006/relationships/image" Target="../media/image122.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25.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2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0.vml.rels><?xml version="1.0" encoding="UTF-8" standalone="yes"?>
<Relationships xmlns="http://schemas.openxmlformats.org/package/2006/relationships"><Relationship Id="rId2" Type="http://schemas.openxmlformats.org/officeDocument/2006/relationships/image" Target="../media/image129.wmf"/><Relationship Id="rId1" Type="http://schemas.openxmlformats.org/officeDocument/2006/relationships/image" Target="../media/image128.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13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5" Type="http://schemas.openxmlformats.org/officeDocument/2006/relationships/image" Target="../media/image26.wmf"/><Relationship Id="rId4"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AF7FD3-8905-49A0-8ECC-00B9C3803500}" type="datetimeFigureOut">
              <a:rPr lang="en-US" smtClean="0"/>
              <a:t>11/12/2014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374899-37ED-490F-910F-AF4FFD74FE72}" type="slidenum">
              <a:rPr lang="en-US" smtClean="0"/>
              <a:t>‹#›</a:t>
            </a:fld>
            <a:endParaRPr lang="en-US"/>
          </a:p>
        </p:txBody>
      </p:sp>
    </p:spTree>
    <p:extLst>
      <p:ext uri="{BB962C8B-B14F-4D97-AF65-F5344CB8AC3E}">
        <p14:creationId xmlns:p14="http://schemas.microsoft.com/office/powerpoint/2010/main" val="2924977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374899-37ED-490F-910F-AF4FFD74FE72}" type="slidenum">
              <a:rPr lang="en-US" smtClean="0"/>
              <a:t>2</a:t>
            </a:fld>
            <a:endParaRPr lang="en-US"/>
          </a:p>
        </p:txBody>
      </p:sp>
    </p:spTree>
    <p:extLst>
      <p:ext uri="{BB962C8B-B14F-4D97-AF65-F5344CB8AC3E}">
        <p14:creationId xmlns:p14="http://schemas.microsoft.com/office/powerpoint/2010/main" val="3730752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eaLnBrk="0" fontAlgn="base" hangingPunct="0">
              <a:spcBef>
                <a:spcPct val="20000"/>
              </a:spcBef>
              <a:spcAft>
                <a:spcPct val="0"/>
              </a:spcAft>
              <a:buFontTx/>
              <a:buChar char="•"/>
            </a:pPr>
            <a:r>
              <a:rPr lang="en-US" sz="2400" kern="0" dirty="0">
                <a:solidFill>
                  <a:srgbClr val="000000"/>
                </a:solidFill>
                <a:latin typeface="Times New Roman"/>
              </a:rPr>
              <a:t>A sampling distribution is a distribution of a statistic over all possible samples.</a:t>
            </a:r>
          </a:p>
          <a:p>
            <a:pPr marL="342900" lvl="0" indent="-342900" eaLnBrk="0" fontAlgn="base" hangingPunct="0">
              <a:spcBef>
                <a:spcPct val="20000"/>
              </a:spcBef>
              <a:spcAft>
                <a:spcPct val="0"/>
              </a:spcAft>
              <a:buFontTx/>
              <a:buChar char="•"/>
            </a:pPr>
            <a:r>
              <a:rPr lang="en-US" sz="2400" kern="0" dirty="0">
                <a:solidFill>
                  <a:srgbClr val="000000"/>
                </a:solidFill>
                <a:latin typeface="Times New Roman"/>
              </a:rPr>
              <a:t>To get a sampling distribution, </a:t>
            </a:r>
          </a:p>
          <a:p>
            <a:pPr marL="742950" lvl="1" indent="-285750" eaLnBrk="0" fontAlgn="base" hangingPunct="0">
              <a:spcBef>
                <a:spcPct val="20000"/>
              </a:spcBef>
              <a:spcAft>
                <a:spcPct val="0"/>
              </a:spcAft>
              <a:buFontTx/>
              <a:buChar char="–"/>
            </a:pPr>
            <a:r>
              <a:rPr lang="en-US" sz="2000" kern="0" dirty="0">
                <a:solidFill>
                  <a:srgbClr val="000000"/>
                </a:solidFill>
                <a:latin typeface="Times New Roman"/>
              </a:rPr>
              <a:t>1.  Take a sample of size N (a given number like 5, 10, or 1000) from a population</a:t>
            </a:r>
          </a:p>
          <a:p>
            <a:pPr marL="742950" lvl="1" indent="-285750" eaLnBrk="0" fontAlgn="base" hangingPunct="0">
              <a:spcBef>
                <a:spcPct val="20000"/>
              </a:spcBef>
              <a:spcAft>
                <a:spcPct val="0"/>
              </a:spcAft>
              <a:buFontTx/>
              <a:buChar char="–"/>
            </a:pPr>
            <a:r>
              <a:rPr lang="en-US" sz="2000" kern="0" dirty="0">
                <a:solidFill>
                  <a:srgbClr val="000000"/>
                </a:solidFill>
                <a:latin typeface="Times New Roman"/>
              </a:rPr>
              <a:t>2.  Compute the statistic (e.g., the mean) and record it.</a:t>
            </a:r>
          </a:p>
          <a:p>
            <a:pPr marL="742950" lvl="1" indent="-285750" eaLnBrk="0" fontAlgn="base" hangingPunct="0">
              <a:spcBef>
                <a:spcPct val="20000"/>
              </a:spcBef>
              <a:spcAft>
                <a:spcPct val="0"/>
              </a:spcAft>
              <a:buFontTx/>
              <a:buChar char="–"/>
            </a:pPr>
            <a:r>
              <a:rPr lang="en-US" sz="2000" kern="0" dirty="0">
                <a:solidFill>
                  <a:srgbClr val="000000"/>
                </a:solidFill>
                <a:latin typeface="Times New Roman"/>
              </a:rPr>
              <a:t>3.  Repeat 1 and 2 a lot (infinitely for large pops).</a:t>
            </a:r>
          </a:p>
          <a:p>
            <a:pPr marL="742950" lvl="1" indent="-285750" eaLnBrk="0" fontAlgn="base" hangingPunct="0">
              <a:spcBef>
                <a:spcPct val="20000"/>
              </a:spcBef>
              <a:spcAft>
                <a:spcPct val="0"/>
              </a:spcAft>
              <a:buFontTx/>
              <a:buChar char="–"/>
            </a:pPr>
            <a:r>
              <a:rPr lang="en-US" sz="2000" kern="0" dirty="0">
                <a:solidFill>
                  <a:srgbClr val="000000"/>
                </a:solidFill>
                <a:latin typeface="Times New Roman"/>
              </a:rPr>
              <a:t>4.  Plot the resulting </a:t>
            </a:r>
            <a:r>
              <a:rPr lang="en-US" sz="2000" b="1" i="1" kern="0" dirty="0">
                <a:solidFill>
                  <a:srgbClr val="000000"/>
                </a:solidFill>
                <a:latin typeface="Times New Roman"/>
              </a:rPr>
              <a:t>sampling distribution, </a:t>
            </a:r>
            <a:r>
              <a:rPr lang="en-US" sz="2000" kern="0" dirty="0">
                <a:solidFill>
                  <a:srgbClr val="000000"/>
                </a:solidFill>
                <a:latin typeface="Times New Roman"/>
              </a:rPr>
              <a:t>a distribution of a statistic over repeated samples</a:t>
            </a:r>
            <a:endParaRPr lang="en-US" sz="1100" dirty="0">
              <a:solidFill>
                <a:prstClr val="black"/>
              </a:solidFill>
            </a:endParaRPr>
          </a:p>
          <a:p>
            <a:endParaRPr lang="en-US" dirty="0"/>
          </a:p>
        </p:txBody>
      </p:sp>
      <p:sp>
        <p:nvSpPr>
          <p:cNvPr id="4" name="Slide Number Placeholder 3"/>
          <p:cNvSpPr>
            <a:spLocks noGrp="1"/>
          </p:cNvSpPr>
          <p:nvPr>
            <p:ph type="sldNum" sz="quarter" idx="10"/>
          </p:nvPr>
        </p:nvSpPr>
        <p:spPr/>
        <p:txBody>
          <a:bodyPr/>
          <a:lstStyle/>
          <a:p>
            <a:fld id="{DF374899-37ED-490F-910F-AF4FFD74FE72}" type="slidenum">
              <a:rPr lang="en-US" smtClean="0"/>
              <a:t>13</a:t>
            </a:fld>
            <a:endParaRPr lang="en-US"/>
          </a:p>
        </p:txBody>
      </p:sp>
    </p:spTree>
    <p:extLst>
      <p:ext uri="{BB962C8B-B14F-4D97-AF65-F5344CB8AC3E}">
        <p14:creationId xmlns:p14="http://schemas.microsoft.com/office/powerpoint/2010/main" val="1140835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eaLnBrk="0" fontAlgn="base" hangingPunct="0">
              <a:spcBef>
                <a:spcPct val="20000"/>
              </a:spcBef>
              <a:spcAft>
                <a:spcPct val="0"/>
              </a:spcAft>
              <a:buFontTx/>
              <a:buChar char="•"/>
            </a:pPr>
            <a:endParaRPr lang="en-US" sz="1100" dirty="0"/>
          </a:p>
        </p:txBody>
      </p:sp>
      <p:sp>
        <p:nvSpPr>
          <p:cNvPr id="4" name="Slide Number Placeholder 3"/>
          <p:cNvSpPr>
            <a:spLocks noGrp="1"/>
          </p:cNvSpPr>
          <p:nvPr>
            <p:ph type="sldNum" sz="quarter" idx="10"/>
          </p:nvPr>
        </p:nvSpPr>
        <p:spPr/>
        <p:txBody>
          <a:bodyPr/>
          <a:lstStyle/>
          <a:p>
            <a:fld id="{DF374899-37ED-490F-910F-AF4FFD74FE72}" type="slidenum">
              <a:rPr lang="en-US" smtClean="0"/>
              <a:t>21</a:t>
            </a:fld>
            <a:endParaRPr lang="en-US"/>
          </a:p>
        </p:txBody>
      </p:sp>
    </p:spTree>
    <p:extLst>
      <p:ext uri="{BB962C8B-B14F-4D97-AF65-F5344CB8AC3E}">
        <p14:creationId xmlns:p14="http://schemas.microsoft.com/office/powerpoint/2010/main" val="3621378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374899-37ED-490F-910F-AF4FFD74FE72}" type="slidenum">
              <a:rPr lang="en-US" smtClean="0"/>
              <a:t>38</a:t>
            </a:fld>
            <a:endParaRPr lang="en-US"/>
          </a:p>
        </p:txBody>
      </p:sp>
    </p:spTree>
    <p:extLst>
      <p:ext uri="{BB962C8B-B14F-4D97-AF65-F5344CB8AC3E}">
        <p14:creationId xmlns:p14="http://schemas.microsoft.com/office/powerpoint/2010/main" val="2584360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345D9-F682-46A9-AF78-D43FD7450EE0}" type="slidenum">
              <a:rPr lang="en-US" smtClean="0"/>
              <a:t>126</a:t>
            </a:fld>
            <a:endParaRPr lang="en-US"/>
          </a:p>
        </p:txBody>
      </p:sp>
    </p:spTree>
    <p:extLst>
      <p:ext uri="{BB962C8B-B14F-4D97-AF65-F5344CB8AC3E}">
        <p14:creationId xmlns:p14="http://schemas.microsoft.com/office/powerpoint/2010/main" val="40727913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9" name="Rectangle 7"/>
          <p:cNvSpPr>
            <a:spLocks noGrp="1" noChangeArrowheads="1"/>
          </p:cNvSpPr>
          <p:nvPr>
            <p:ph type="ctrTitle" sz="quarter"/>
          </p:nvPr>
        </p:nvSpPr>
        <p:spPr>
          <a:xfrm>
            <a:off x="1828800" y="2173288"/>
            <a:ext cx="4954588" cy="1219200"/>
          </a:xfrm>
        </p:spPr>
        <p:txBody>
          <a:bodyPr/>
          <a:lstStyle>
            <a:lvl1pPr>
              <a:defRPr sz="4000"/>
            </a:lvl1pPr>
          </a:lstStyle>
          <a:p>
            <a:r>
              <a:rPr lang="en-US" smtClean="0"/>
              <a:t>Click to edit Master title style</a:t>
            </a:r>
            <a:endParaRPr lang="en-US"/>
          </a:p>
        </p:txBody>
      </p:sp>
      <p:sp>
        <p:nvSpPr>
          <p:cNvPr id="3080" name="Rectangle 8"/>
          <p:cNvSpPr>
            <a:spLocks noGrp="1" noChangeArrowheads="1"/>
          </p:cNvSpPr>
          <p:nvPr>
            <p:ph type="subTitle" sz="quarter" idx="1"/>
          </p:nvPr>
        </p:nvSpPr>
        <p:spPr>
          <a:xfrm>
            <a:off x="1828800" y="3429000"/>
            <a:ext cx="4953000" cy="1868488"/>
          </a:xfrm>
        </p:spPr>
        <p:txBody>
          <a:bodyPr/>
          <a:lstStyle>
            <a:lvl1pPr marL="0" indent="0">
              <a:buFontTx/>
              <a:buNone/>
              <a:defRPr sz="2800"/>
            </a:lvl1pPr>
          </a:lstStyle>
          <a:p>
            <a:r>
              <a:rPr lang="en-US" smtClean="0"/>
              <a:t>Click to edit Master subtitle style</a:t>
            </a:r>
            <a:endParaRPr lang="en-US"/>
          </a:p>
        </p:txBody>
      </p:sp>
      <p:sp>
        <p:nvSpPr>
          <p:cNvPr id="3081" name="Rectangle 9"/>
          <p:cNvSpPr>
            <a:spLocks noGrp="1" noChangeArrowheads="1"/>
          </p:cNvSpPr>
          <p:nvPr>
            <p:ph type="dt" sz="quarter" idx="2"/>
          </p:nvPr>
        </p:nvSpPr>
        <p:spPr/>
        <p:txBody>
          <a:bodyPr/>
          <a:lstStyle>
            <a:lvl1pPr>
              <a:defRPr/>
            </a:lvl1pPr>
          </a:lstStyle>
          <a:p>
            <a:fld id="{29A7E081-12DB-4D6B-B9BA-BC98CF673BFB}" type="datetime1">
              <a:rPr lang="en-US" smtClean="0"/>
              <a:t>11/12/2014</a:t>
            </a:fld>
            <a:endParaRPr lang="en-US"/>
          </a:p>
        </p:txBody>
      </p:sp>
      <p:sp>
        <p:nvSpPr>
          <p:cNvPr id="3082" name="Rectangle 10"/>
          <p:cNvSpPr>
            <a:spLocks noGrp="1" noChangeArrowheads="1"/>
          </p:cNvSpPr>
          <p:nvPr>
            <p:ph type="ftr" sz="quarter" idx="3"/>
          </p:nvPr>
        </p:nvSpPr>
        <p:spPr/>
        <p:txBody>
          <a:bodyPr/>
          <a:lstStyle>
            <a:lvl1pPr>
              <a:defRPr/>
            </a:lvl1pPr>
          </a:lstStyle>
          <a:p>
            <a:r>
              <a:rPr lang="en-US" smtClean="0"/>
              <a:t>Dr. Mohammed Alahmed</a:t>
            </a:r>
            <a:endParaRPr lang="en-US"/>
          </a:p>
        </p:txBody>
      </p:sp>
      <p:sp>
        <p:nvSpPr>
          <p:cNvPr id="3083" name="Rectangle 11"/>
          <p:cNvSpPr>
            <a:spLocks noGrp="1" noChangeArrowheads="1"/>
          </p:cNvSpPr>
          <p:nvPr>
            <p:ph type="sldNum" sz="quarter" idx="4"/>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E9F99E78-C1DA-43F5-A4C5-EF5EC08CBDFA}" type="datetime1">
              <a:rPr lang="en-US" smtClean="0"/>
              <a:t>11/12/2014</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714500" cy="55626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1370013" y="381000"/>
            <a:ext cx="4992687"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1472B3D3-02FE-4652-B056-38DDC8C151F8}" type="datetime1">
              <a:rPr lang="en-US" smtClean="0"/>
              <a:t>11/12/2014</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42CB9D19-EEE2-4875-886C-FAA504FF9101}" type="datetime1">
              <a:rPr lang="en-US" smtClean="0"/>
              <a:t>11/12/2014</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quarter" idx="10"/>
          </p:nvPr>
        </p:nvSpPr>
        <p:spPr/>
        <p:txBody>
          <a:bodyPr/>
          <a:lstStyle>
            <a:lvl1pPr>
              <a:defRPr/>
            </a:lvl1pPr>
          </a:lstStyle>
          <a:p>
            <a:fld id="{EDC8F89F-C11C-493F-8D64-0CFE9007161E}" type="datetime1">
              <a:rPr lang="en-US" smtClean="0"/>
              <a:t>11/12/2014</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1371600" y="1676400"/>
            <a:ext cx="3352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876800" y="1676400"/>
            <a:ext cx="3352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quarter" idx="10"/>
          </p:nvPr>
        </p:nvSpPr>
        <p:spPr/>
        <p:txBody>
          <a:bodyPr/>
          <a:lstStyle>
            <a:lvl1pPr>
              <a:defRPr/>
            </a:lvl1pPr>
          </a:lstStyle>
          <a:p>
            <a:fld id="{37F298C2-83FE-4390-AB7E-794B8EB6F82A}" type="datetime1">
              <a:rPr lang="en-US" smtClean="0"/>
              <a:t>11/12/2014</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quarter" idx="10"/>
          </p:nvPr>
        </p:nvSpPr>
        <p:spPr/>
        <p:txBody>
          <a:bodyPr/>
          <a:lstStyle>
            <a:lvl1pPr>
              <a:defRPr/>
            </a:lvl1pPr>
          </a:lstStyle>
          <a:p>
            <a:fld id="{2EE57188-80B3-4A99-BEB6-512700B05B8F}" type="datetime1">
              <a:rPr lang="en-US" smtClean="0"/>
              <a:t>11/12/2014</a:t>
            </a:fld>
            <a:endParaRPr lang="en-US"/>
          </a:p>
        </p:txBody>
      </p:sp>
      <p:sp>
        <p:nvSpPr>
          <p:cNvPr id="8" name="Footer Placeholder 7"/>
          <p:cNvSpPr>
            <a:spLocks noGrp="1"/>
          </p:cNvSpPr>
          <p:nvPr>
            <p:ph type="ftr" sz="quarter" idx="11"/>
          </p:nvPr>
        </p:nvSpPr>
        <p:spPr/>
        <p:txBody>
          <a:bodyPr/>
          <a:lstStyle>
            <a:lvl1pPr>
              <a:defRPr/>
            </a:lvl1pPr>
          </a:lstStyle>
          <a:p>
            <a:r>
              <a:rPr lang="en-US" smtClean="0"/>
              <a:t>Dr. Mohammed Alahmed</a:t>
            </a:r>
            <a:endParaRPr lang="en-US"/>
          </a:p>
        </p:txBody>
      </p:sp>
      <p:sp>
        <p:nvSpPr>
          <p:cNvPr id="9" name="Slide Number Placeholder 8"/>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quarter" idx="10"/>
          </p:nvPr>
        </p:nvSpPr>
        <p:spPr/>
        <p:txBody>
          <a:bodyPr/>
          <a:lstStyle>
            <a:lvl1pPr>
              <a:defRPr/>
            </a:lvl1pPr>
          </a:lstStyle>
          <a:p>
            <a:fld id="{5B97FFD8-AAD6-4DC1-A637-67E1E6FC1E45}" type="datetime1">
              <a:rPr lang="en-US" smtClean="0"/>
              <a:t>11/12/2014</a:t>
            </a:fld>
            <a:endParaRPr lang="en-US"/>
          </a:p>
        </p:txBody>
      </p:sp>
      <p:sp>
        <p:nvSpPr>
          <p:cNvPr id="4" name="Footer Placeholder 3"/>
          <p:cNvSpPr>
            <a:spLocks noGrp="1"/>
          </p:cNvSpPr>
          <p:nvPr>
            <p:ph type="ftr" sz="quarter" idx="11"/>
          </p:nvPr>
        </p:nvSpPr>
        <p:spPr/>
        <p:txBody>
          <a:bodyPr/>
          <a:lstStyle>
            <a:lvl1pPr>
              <a:defRPr/>
            </a:lvl1pPr>
          </a:lstStyle>
          <a:p>
            <a:r>
              <a:rPr lang="en-US" smtClean="0"/>
              <a:t>Dr. Mohammed Alahmed</a:t>
            </a:r>
            <a:endParaRPr lang="en-US"/>
          </a:p>
        </p:txBody>
      </p:sp>
      <p:sp>
        <p:nvSpPr>
          <p:cNvPr id="5" name="Slide Number Placeholder 4"/>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fld id="{82525298-C892-4A14-AEDF-36444C91C946}" type="datetime1">
              <a:rPr lang="en-US" smtClean="0"/>
              <a:t>11/12/2014</a:t>
            </a:fld>
            <a:endParaRPr lang="en-US"/>
          </a:p>
        </p:txBody>
      </p:sp>
      <p:sp>
        <p:nvSpPr>
          <p:cNvPr id="3" name="Footer Placeholder 2"/>
          <p:cNvSpPr>
            <a:spLocks noGrp="1"/>
          </p:cNvSpPr>
          <p:nvPr>
            <p:ph type="ftr" sz="quarter" idx="11"/>
          </p:nvPr>
        </p:nvSpPr>
        <p:spPr/>
        <p:txBody>
          <a:bodyPr/>
          <a:lstStyle>
            <a:lvl1pPr>
              <a:defRPr/>
            </a:lvl1pPr>
          </a:lstStyle>
          <a:p>
            <a:r>
              <a:rPr lang="en-US" smtClean="0"/>
              <a:t>Dr. Mohammed Alahmed</a:t>
            </a:r>
            <a:endParaRPr lang="en-US"/>
          </a:p>
        </p:txBody>
      </p:sp>
      <p:sp>
        <p:nvSpPr>
          <p:cNvPr id="4" name="Slide Number Placeholder 3"/>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fld id="{5E39679B-A274-4053-97B1-FB83A88FAEB4}" type="datetime1">
              <a:rPr lang="en-US" smtClean="0"/>
              <a:t>11/12/2014</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fld id="{06CB41DB-1EB5-45CF-AFDC-620F84414DEC}" type="datetime1">
              <a:rPr lang="en-US" smtClean="0"/>
              <a:t>11/12/2014</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1B3F9DB5-009F-4381-8721-695F951B779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31" name="Rectangle 7"/>
          <p:cNvSpPr>
            <a:spLocks noGrp="1" noChangeArrowheads="1"/>
          </p:cNvSpPr>
          <p:nvPr>
            <p:ph type="title"/>
          </p:nvPr>
        </p:nvSpPr>
        <p:spPr bwMode="auto">
          <a:xfrm>
            <a:off x="1370013" y="381000"/>
            <a:ext cx="6859587"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1371600" y="1676400"/>
            <a:ext cx="6858000" cy="426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6" name="Rectangle 12"/>
          <p:cNvSpPr>
            <a:spLocks noGrp="1" noChangeArrowheads="1"/>
          </p:cNvSpPr>
          <p:nvPr>
            <p:ph type="dt" sz="quarter" idx="2"/>
          </p:nvPr>
        </p:nvSpPr>
        <p:spPr bwMode="auto">
          <a:xfrm>
            <a:off x="228600" y="6326188"/>
            <a:ext cx="1905000" cy="37941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eaLnBrk="1" hangingPunct="1">
              <a:defRPr kumimoji="0" sz="1200"/>
            </a:lvl1pPr>
          </a:lstStyle>
          <a:p>
            <a:fld id="{1F1682F5-2CC1-446F-8741-6A3B0527777E}" type="datetime1">
              <a:rPr lang="en-US" smtClean="0"/>
              <a:t>11/12/2014</a:t>
            </a:fld>
            <a:endParaRPr lang="en-US"/>
          </a:p>
        </p:txBody>
      </p:sp>
      <p:sp>
        <p:nvSpPr>
          <p:cNvPr id="1037" name="Rectangle 13"/>
          <p:cNvSpPr>
            <a:spLocks noGrp="1" noChangeArrowheads="1"/>
          </p:cNvSpPr>
          <p:nvPr>
            <p:ph type="ftr" sz="quarter" idx="3"/>
          </p:nvPr>
        </p:nvSpPr>
        <p:spPr bwMode="auto">
          <a:xfrm>
            <a:off x="2286000" y="6324600"/>
            <a:ext cx="2895600" cy="379413"/>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eaLnBrk="1" hangingPunct="1">
              <a:defRPr kumimoji="0" sz="1200"/>
            </a:lvl1pPr>
          </a:lstStyle>
          <a:p>
            <a:r>
              <a:rPr lang="en-US" smtClean="0"/>
              <a:t>Dr. Mohammed Alahmed</a:t>
            </a:r>
            <a:endParaRPr lang="en-US"/>
          </a:p>
        </p:txBody>
      </p:sp>
      <p:sp>
        <p:nvSpPr>
          <p:cNvPr id="1038" name="Rectangle 14"/>
          <p:cNvSpPr>
            <a:spLocks noGrp="1" noChangeArrowheads="1"/>
          </p:cNvSpPr>
          <p:nvPr>
            <p:ph type="sldNum" sz="quarter" idx="4"/>
          </p:nvPr>
        </p:nvSpPr>
        <p:spPr bwMode="auto">
          <a:xfrm>
            <a:off x="5410200" y="6324600"/>
            <a:ext cx="1905000" cy="379413"/>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1" hangingPunct="1">
              <a:defRPr kumimoji="0" sz="1200" b="1"/>
            </a:lvl1pPr>
          </a:lstStyle>
          <a:p>
            <a:fld id="{1B3F9DB5-009F-4381-8721-695F951B779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1" eaLnBrk="1" fontAlgn="base" hangingPunct="1">
        <a:spcBef>
          <a:spcPct val="0"/>
        </a:spcBef>
        <a:spcAft>
          <a:spcPct val="0"/>
        </a:spcAft>
        <a:defRPr sz="3200" b="1">
          <a:solidFill>
            <a:srgbClr val="000000"/>
          </a:solidFill>
          <a:latin typeface="+mj-lt"/>
          <a:ea typeface="+mj-ea"/>
          <a:cs typeface="+mj-cs"/>
        </a:defRPr>
      </a:lvl1pPr>
      <a:lvl2pPr algn="l" rtl="1" eaLnBrk="1" fontAlgn="base" hangingPunct="1">
        <a:spcBef>
          <a:spcPct val="0"/>
        </a:spcBef>
        <a:spcAft>
          <a:spcPct val="0"/>
        </a:spcAft>
        <a:defRPr sz="3200" b="1">
          <a:solidFill>
            <a:srgbClr val="000000"/>
          </a:solidFill>
          <a:latin typeface="Tahoma" pitchFamily="34" charset="0"/>
        </a:defRPr>
      </a:lvl2pPr>
      <a:lvl3pPr algn="l" rtl="1" eaLnBrk="1" fontAlgn="base" hangingPunct="1">
        <a:spcBef>
          <a:spcPct val="0"/>
        </a:spcBef>
        <a:spcAft>
          <a:spcPct val="0"/>
        </a:spcAft>
        <a:defRPr sz="3200" b="1">
          <a:solidFill>
            <a:srgbClr val="000000"/>
          </a:solidFill>
          <a:latin typeface="Tahoma" pitchFamily="34" charset="0"/>
        </a:defRPr>
      </a:lvl3pPr>
      <a:lvl4pPr algn="l" rtl="1" eaLnBrk="1" fontAlgn="base" hangingPunct="1">
        <a:spcBef>
          <a:spcPct val="0"/>
        </a:spcBef>
        <a:spcAft>
          <a:spcPct val="0"/>
        </a:spcAft>
        <a:defRPr sz="3200" b="1">
          <a:solidFill>
            <a:srgbClr val="000000"/>
          </a:solidFill>
          <a:latin typeface="Tahoma" pitchFamily="34" charset="0"/>
        </a:defRPr>
      </a:lvl4pPr>
      <a:lvl5pPr algn="l" rtl="1" eaLnBrk="1" fontAlgn="base" hangingPunct="1">
        <a:spcBef>
          <a:spcPct val="0"/>
        </a:spcBef>
        <a:spcAft>
          <a:spcPct val="0"/>
        </a:spcAft>
        <a:defRPr sz="3200" b="1">
          <a:solidFill>
            <a:srgbClr val="000000"/>
          </a:solidFill>
          <a:latin typeface="Tahoma" pitchFamily="34" charset="0"/>
        </a:defRPr>
      </a:lvl5pPr>
      <a:lvl6pPr marL="457200" algn="l" rtl="1" eaLnBrk="1" fontAlgn="base" hangingPunct="1">
        <a:spcBef>
          <a:spcPct val="0"/>
        </a:spcBef>
        <a:spcAft>
          <a:spcPct val="0"/>
        </a:spcAft>
        <a:defRPr sz="3200" b="1">
          <a:solidFill>
            <a:srgbClr val="000000"/>
          </a:solidFill>
          <a:latin typeface="Tahoma" pitchFamily="34" charset="0"/>
        </a:defRPr>
      </a:lvl6pPr>
      <a:lvl7pPr marL="914400" algn="l" rtl="1" eaLnBrk="1" fontAlgn="base" hangingPunct="1">
        <a:spcBef>
          <a:spcPct val="0"/>
        </a:spcBef>
        <a:spcAft>
          <a:spcPct val="0"/>
        </a:spcAft>
        <a:defRPr sz="3200" b="1">
          <a:solidFill>
            <a:srgbClr val="000000"/>
          </a:solidFill>
          <a:latin typeface="Tahoma" pitchFamily="34" charset="0"/>
        </a:defRPr>
      </a:lvl7pPr>
      <a:lvl8pPr marL="1371600" algn="l" rtl="1" eaLnBrk="1" fontAlgn="base" hangingPunct="1">
        <a:spcBef>
          <a:spcPct val="0"/>
        </a:spcBef>
        <a:spcAft>
          <a:spcPct val="0"/>
        </a:spcAft>
        <a:defRPr sz="3200" b="1">
          <a:solidFill>
            <a:srgbClr val="000000"/>
          </a:solidFill>
          <a:latin typeface="Tahoma" pitchFamily="34" charset="0"/>
        </a:defRPr>
      </a:lvl8pPr>
      <a:lvl9pPr marL="1828800" algn="l" rtl="1" eaLnBrk="1" fontAlgn="base" hangingPunct="1">
        <a:spcBef>
          <a:spcPct val="0"/>
        </a:spcBef>
        <a:spcAft>
          <a:spcPct val="0"/>
        </a:spcAft>
        <a:defRPr sz="3200" b="1">
          <a:solidFill>
            <a:srgbClr val="000000"/>
          </a:solidFill>
          <a:latin typeface="Tahoma" pitchFamily="34" charset="0"/>
        </a:defRPr>
      </a:lvl9pPr>
    </p:titleStyle>
    <p:bodyStyle>
      <a:lvl1pPr marL="342900" indent="-342900" algn="r" rtl="1" eaLnBrk="1" fontAlgn="base" hangingPunct="1">
        <a:spcBef>
          <a:spcPct val="20000"/>
        </a:spcBef>
        <a:spcAft>
          <a:spcPct val="0"/>
        </a:spcAft>
        <a:buChar char="•"/>
        <a:defRPr sz="2400">
          <a:solidFill>
            <a:srgbClr val="000000"/>
          </a:solidFill>
          <a:latin typeface="+mn-lt"/>
          <a:ea typeface="+mn-ea"/>
          <a:cs typeface="+mn-cs"/>
        </a:defRPr>
      </a:lvl1pPr>
      <a:lvl2pPr marL="742950" indent="-285750" algn="r" rtl="1" eaLnBrk="1" fontAlgn="base" hangingPunct="1">
        <a:spcBef>
          <a:spcPct val="20000"/>
        </a:spcBef>
        <a:spcAft>
          <a:spcPct val="0"/>
        </a:spcAft>
        <a:buChar char="–"/>
        <a:defRPr sz="2200">
          <a:solidFill>
            <a:srgbClr val="000000"/>
          </a:solidFill>
          <a:latin typeface="+mn-lt"/>
        </a:defRPr>
      </a:lvl2pPr>
      <a:lvl3pPr marL="1143000" indent="-228600" algn="r" rtl="1" eaLnBrk="1" fontAlgn="base" hangingPunct="1">
        <a:spcBef>
          <a:spcPct val="20000"/>
        </a:spcBef>
        <a:spcAft>
          <a:spcPct val="0"/>
        </a:spcAft>
        <a:buChar char="•"/>
        <a:defRPr sz="2000">
          <a:solidFill>
            <a:srgbClr val="000000"/>
          </a:solidFill>
          <a:latin typeface="+mn-lt"/>
        </a:defRPr>
      </a:lvl3pPr>
      <a:lvl4pPr marL="1600200" indent="-228600" algn="r" rtl="1" eaLnBrk="1" fontAlgn="base" hangingPunct="1">
        <a:spcBef>
          <a:spcPct val="20000"/>
        </a:spcBef>
        <a:spcAft>
          <a:spcPct val="0"/>
        </a:spcAft>
        <a:buChar char="–"/>
        <a:defRPr>
          <a:solidFill>
            <a:srgbClr val="000000"/>
          </a:solidFill>
          <a:latin typeface="+mn-lt"/>
        </a:defRPr>
      </a:lvl4pPr>
      <a:lvl5pPr marL="2057400" indent="-228600" algn="r" rtl="1" eaLnBrk="1" fontAlgn="base" hangingPunct="1">
        <a:spcBef>
          <a:spcPct val="20000"/>
        </a:spcBef>
        <a:spcAft>
          <a:spcPct val="0"/>
        </a:spcAft>
        <a:buChar char="•"/>
        <a:defRPr>
          <a:solidFill>
            <a:srgbClr val="000000"/>
          </a:solidFill>
          <a:latin typeface="+mn-lt"/>
        </a:defRPr>
      </a:lvl5pPr>
      <a:lvl6pPr marL="2514600" indent="-228600" algn="r" rtl="1" eaLnBrk="1" fontAlgn="base" hangingPunct="1">
        <a:spcBef>
          <a:spcPct val="20000"/>
        </a:spcBef>
        <a:spcAft>
          <a:spcPct val="0"/>
        </a:spcAft>
        <a:buChar char="•"/>
        <a:defRPr>
          <a:solidFill>
            <a:srgbClr val="000000"/>
          </a:solidFill>
          <a:latin typeface="+mn-lt"/>
        </a:defRPr>
      </a:lvl6pPr>
      <a:lvl7pPr marL="2971800" indent="-228600" algn="r" rtl="1" eaLnBrk="1" fontAlgn="base" hangingPunct="1">
        <a:spcBef>
          <a:spcPct val="20000"/>
        </a:spcBef>
        <a:spcAft>
          <a:spcPct val="0"/>
        </a:spcAft>
        <a:buChar char="•"/>
        <a:defRPr>
          <a:solidFill>
            <a:srgbClr val="000000"/>
          </a:solidFill>
          <a:latin typeface="+mn-lt"/>
        </a:defRPr>
      </a:lvl7pPr>
      <a:lvl8pPr marL="3429000" indent="-228600" algn="r" rtl="1" eaLnBrk="1" fontAlgn="base" hangingPunct="1">
        <a:spcBef>
          <a:spcPct val="20000"/>
        </a:spcBef>
        <a:spcAft>
          <a:spcPct val="0"/>
        </a:spcAft>
        <a:buChar char="•"/>
        <a:defRPr>
          <a:solidFill>
            <a:srgbClr val="000000"/>
          </a:solidFill>
          <a:latin typeface="+mn-lt"/>
        </a:defRPr>
      </a:lvl8pPr>
      <a:lvl9pPr marL="3886200" indent="-228600" algn="r" rtl="1" eaLnBrk="1" fontAlgn="base" hangingPunct="1">
        <a:spcBef>
          <a:spcPct val="20000"/>
        </a:spcBef>
        <a:spcAft>
          <a:spcPct val="0"/>
        </a:spcAft>
        <a:buChar char="•"/>
        <a:defRPr>
          <a:solidFill>
            <a:srgbClr val="000000"/>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100.wmf"/></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102.wmf"/><Relationship Id="rId5" Type="http://schemas.openxmlformats.org/officeDocument/2006/relationships/oleObject" Target="../embeddings/oleObject49.bin"/><Relationship Id="rId4" Type="http://schemas.openxmlformats.org/officeDocument/2006/relationships/image" Target="../media/image101.wmf"/></Relationships>
</file>

<file path=ppt/slides/_rels/slide102.xml.rels><?xml version="1.0" encoding="UTF-8" standalone="yes"?>
<Relationships xmlns="http://schemas.openxmlformats.org/package/2006/relationships"><Relationship Id="rId8" Type="http://schemas.openxmlformats.org/officeDocument/2006/relationships/image" Target="../media/image105.wmf"/><Relationship Id="rId3" Type="http://schemas.openxmlformats.org/officeDocument/2006/relationships/oleObject" Target="../embeddings/oleObject50.bin"/><Relationship Id="rId7" Type="http://schemas.openxmlformats.org/officeDocument/2006/relationships/oleObject" Target="../embeddings/oleObject52.bin"/><Relationship Id="rId12" Type="http://schemas.openxmlformats.org/officeDocument/2006/relationships/image" Target="../media/image107.wmf"/><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image" Target="../media/image104.wmf"/><Relationship Id="rId11" Type="http://schemas.openxmlformats.org/officeDocument/2006/relationships/oleObject" Target="../embeddings/oleObject54.bin"/><Relationship Id="rId5" Type="http://schemas.openxmlformats.org/officeDocument/2006/relationships/oleObject" Target="../embeddings/oleObject51.bin"/><Relationship Id="rId10" Type="http://schemas.openxmlformats.org/officeDocument/2006/relationships/image" Target="../media/image106.wmf"/><Relationship Id="rId4" Type="http://schemas.openxmlformats.org/officeDocument/2006/relationships/image" Target="../media/image103.wmf"/><Relationship Id="rId9" Type="http://schemas.openxmlformats.org/officeDocument/2006/relationships/oleObject" Target="../embeddings/oleObject53.bin"/></Relationships>
</file>

<file path=ppt/slides/_rels/slide103.xml.rels><?xml version="1.0" encoding="UTF-8" standalone="yes"?>
<Relationships xmlns="http://schemas.openxmlformats.org/package/2006/relationships"><Relationship Id="rId8" Type="http://schemas.openxmlformats.org/officeDocument/2006/relationships/image" Target="../media/image110.wmf"/><Relationship Id="rId3" Type="http://schemas.openxmlformats.org/officeDocument/2006/relationships/oleObject" Target="../embeddings/oleObject55.bin"/><Relationship Id="rId7"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image" Target="../media/image109.wmf"/><Relationship Id="rId5" Type="http://schemas.openxmlformats.org/officeDocument/2006/relationships/oleObject" Target="../embeddings/oleObject56.bin"/><Relationship Id="rId4" Type="http://schemas.openxmlformats.org/officeDocument/2006/relationships/image" Target="../media/image108.wmf"/></Relationships>
</file>

<file path=ppt/slides/_rels/slide104.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image" Target="../media/image112.wmf"/><Relationship Id="rId5" Type="http://schemas.openxmlformats.org/officeDocument/2006/relationships/oleObject" Target="../embeddings/oleObject59.bin"/><Relationship Id="rId4" Type="http://schemas.openxmlformats.org/officeDocument/2006/relationships/image" Target="../media/image111.wmf"/></Relationships>
</file>

<file path=ppt/slides/_rels/slide10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image" Target="../media/image114.wmf"/><Relationship Id="rId5" Type="http://schemas.openxmlformats.org/officeDocument/2006/relationships/oleObject" Target="../embeddings/oleObject61.bin"/><Relationship Id="rId4" Type="http://schemas.openxmlformats.org/officeDocument/2006/relationships/image" Target="../media/image113.wmf"/></Relationships>
</file>

<file path=ppt/slides/_rels/slide106.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115.wmf"/></Relationships>
</file>

<file path=ppt/slides/_rels/slide107.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6.vml"/><Relationship Id="rId4" Type="http://schemas.openxmlformats.org/officeDocument/2006/relationships/image" Target="../media/image116.wmf"/></Relationships>
</file>

<file path=ppt/slides/_rels/slide10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123.wmf"/><Relationship Id="rId5" Type="http://schemas.openxmlformats.org/officeDocument/2006/relationships/oleObject" Target="../embeddings/oleObject65.bin"/><Relationship Id="rId4" Type="http://schemas.openxmlformats.org/officeDocument/2006/relationships/image" Target="../media/image122.wmf"/></Relationships>
</file>

<file path=ppt/slides/_rels/slide117.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38.vml"/><Relationship Id="rId5" Type="http://schemas.openxmlformats.org/officeDocument/2006/relationships/image" Target="../media/image126.png"/><Relationship Id="rId4" Type="http://schemas.openxmlformats.org/officeDocument/2006/relationships/image" Target="../media/image125.wmf"/></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39.vml"/><Relationship Id="rId4" Type="http://schemas.openxmlformats.org/officeDocument/2006/relationships/image" Target="../media/image127.wmf"/></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129.wmf"/><Relationship Id="rId5" Type="http://schemas.openxmlformats.org/officeDocument/2006/relationships/oleObject" Target="../embeddings/oleObject69.bin"/><Relationship Id="rId4" Type="http://schemas.openxmlformats.org/officeDocument/2006/relationships/image" Target="../media/image128.wmf"/></Relationships>
</file>

<file path=ppt/slides/_rels/slide123.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image" Target="../media/image131.wmf"/></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w&amp;url=http://cos.name/category/classical/&amp;ei=6lpfVN_KBtbfasOYgMAL&amp;psig=AFQjCNER6GpE6wNu9YOaqfrGOHWz-O7EqQ&amp;ust=1415621477559964" TargetMode="External"/><Relationship Id="rId2" Type="http://schemas.openxmlformats.org/officeDocument/2006/relationships/image" Target="../media/image10.wmf"/><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2.wmf"/><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4.wmf"/><Relationship Id="rId5" Type="http://schemas.openxmlformats.org/officeDocument/2006/relationships/oleObject" Target="../embeddings/oleObject4.bin"/><Relationship Id="rId4" Type="http://schemas.openxmlformats.org/officeDocument/2006/relationships/image" Target="../media/image16.wmf"/></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9.wmf"/><Relationship Id="rId4" Type="http://schemas.openxmlformats.org/officeDocument/2006/relationships/oleObject" Target="../embeddings/oleObject5.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0.wmf"/><Relationship Id="rId4" Type="http://schemas.openxmlformats.org/officeDocument/2006/relationships/oleObject" Target="../embeddings/oleObject6.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1.wmf"/></Relationships>
</file>

<file path=ppt/slides/_rels/slide29.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26.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3.wmf"/><Relationship Id="rId11" Type="http://schemas.openxmlformats.org/officeDocument/2006/relationships/oleObject" Target="../embeddings/oleObject12.bin"/><Relationship Id="rId5" Type="http://schemas.openxmlformats.org/officeDocument/2006/relationships/oleObject" Target="../embeddings/oleObject9.bin"/><Relationship Id="rId10" Type="http://schemas.openxmlformats.org/officeDocument/2006/relationships/image" Target="../media/image25.wmf"/><Relationship Id="rId4" Type="http://schemas.openxmlformats.org/officeDocument/2006/relationships/image" Target="../media/image22.wmf"/><Relationship Id="rId9"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7.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9.wmf"/><Relationship Id="rId5" Type="http://schemas.openxmlformats.org/officeDocument/2006/relationships/oleObject" Target="../embeddings/oleObject15.bin"/><Relationship Id="rId4" Type="http://schemas.openxmlformats.org/officeDocument/2006/relationships/image" Target="../media/image28.wmf"/></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2.png"/><Relationship Id="rId7" Type="http://schemas.openxmlformats.org/officeDocument/2006/relationships/image" Target="../media/image33.pn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60.png"/><Relationship Id="rId5" Type="http://schemas.openxmlformats.org/officeDocument/2006/relationships/image" Target="../media/image31.wmf"/><Relationship Id="rId4" Type="http://schemas.openxmlformats.org/officeDocument/2006/relationships/oleObject" Target="../embeddings/oleObject16.bin"/></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6.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7.wmf"/></Relationships>
</file>

<file path=ppt/slides/_rels/slide42.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image" Target="../media/image40.png"/><Relationship Id="rId7" Type="http://schemas.openxmlformats.org/officeDocument/2006/relationships/image" Target="../media/image40.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19.bin"/><Relationship Id="rId5" Type="http://schemas.openxmlformats.org/officeDocument/2006/relationships/image" Target="../media/image39.wmf"/><Relationship Id="rId4" Type="http://schemas.openxmlformats.org/officeDocument/2006/relationships/oleObject" Target="../embeddings/oleObject18.bin"/><Relationship Id="rId9" Type="http://schemas.openxmlformats.org/officeDocument/2006/relationships/image" Target="../media/image41.w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3.wmf"/><Relationship Id="rId5" Type="http://schemas.openxmlformats.org/officeDocument/2006/relationships/oleObject" Target="../embeddings/oleObject22.bin"/><Relationship Id="rId4" Type="http://schemas.openxmlformats.org/officeDocument/2006/relationships/image" Target="../media/image42.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45.wmf"/><Relationship Id="rId5" Type="http://schemas.openxmlformats.org/officeDocument/2006/relationships/oleObject" Target="../embeddings/oleObject24.bin"/><Relationship Id="rId4" Type="http://schemas.openxmlformats.org/officeDocument/2006/relationships/image" Target="../media/image44.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6.wmf"/></Relationships>
</file>

<file path=ppt/slides/_rels/slide4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w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52.wmf"/><Relationship Id="rId5" Type="http://schemas.openxmlformats.org/officeDocument/2006/relationships/oleObject" Target="../embeddings/oleObject27.bin"/><Relationship Id="rId4" Type="http://schemas.openxmlformats.org/officeDocument/2006/relationships/image" Target="../media/image51.wmf"/></Relationships>
</file>

<file path=ppt/slides/_rels/slide6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58.wmf"/><Relationship Id="rId5" Type="http://schemas.openxmlformats.org/officeDocument/2006/relationships/oleObject" Target="../embeddings/oleObject29.bin"/><Relationship Id="rId4" Type="http://schemas.openxmlformats.org/officeDocument/2006/relationships/image" Target="../media/image57.wmf"/></Relationships>
</file>

<file path=ppt/slides/_rels/slide6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hyperlink" Target="http://www.google.com.sa/url?sa=i&amp;rct=j&amp;q=&amp;esrc=s&amp;frm=1&amp;source=images&amp;cd=&amp;cad=rja&amp;uact=8&amp;ved=0CAcQjRw&amp;url=http://www.klonthaiclub.com/index.php?topic=26577.0&amp;ei=uqJfVL3bGoKmNteJgtAM&amp;psig=AFQjCNGy9-u3vfhRW5XCzDzGfMEAuapcNg&amp;ust=1415640087694458"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13" Type="http://schemas.openxmlformats.org/officeDocument/2006/relationships/image" Target="../media/image62.wmf"/><Relationship Id="rId12"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20.vml"/><Relationship Id="rId11" Type="http://schemas.openxmlformats.org/officeDocument/2006/relationships/image" Target="../media/image61.wmf"/><Relationship Id="rId15" Type="http://schemas.openxmlformats.org/officeDocument/2006/relationships/image" Target="../media/image63.wmf"/><Relationship Id="rId10" Type="http://schemas.openxmlformats.org/officeDocument/2006/relationships/oleObject" Target="../embeddings/oleObject30.bin"/><Relationship Id="rId9" Type="http://schemas.openxmlformats.org/officeDocument/2006/relationships/image" Target="../media/image140.png"/><Relationship Id="rId14" Type="http://schemas.openxmlformats.org/officeDocument/2006/relationships/oleObject" Target="../embeddings/oleObject32.bin"/></Relationships>
</file>

<file path=ppt/slides/_rels/slide7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70.wmf"/><Relationship Id="rId5" Type="http://schemas.openxmlformats.org/officeDocument/2006/relationships/oleObject" Target="../embeddings/oleObject34.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36.bin"/></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73.wmf"/></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74.wmf"/></Relationships>
</file>

<file path=ppt/slides/_rels/slide7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75.wmf"/><Relationship Id="rId4" Type="http://schemas.openxmlformats.org/officeDocument/2006/relationships/oleObject" Target="../embeddings/oleObject39.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80.wmf"/></Relationships>
</file>

<file path=ppt/slides/_rels/slide8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83.wmf"/><Relationship Id="rId5" Type="http://schemas.openxmlformats.org/officeDocument/2006/relationships/oleObject" Target="../embeddings/oleObject42.bin"/><Relationship Id="rId4" Type="http://schemas.openxmlformats.org/officeDocument/2006/relationships/image" Target="../media/image82.wmf"/></Relationships>
</file>

<file path=ppt/slides/_rels/slide8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87.gif"/><Relationship Id="rId2" Type="http://schemas.openxmlformats.org/officeDocument/2006/relationships/image" Target="../media/image86.gi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90.emf"/><Relationship Id="rId4" Type="http://schemas.openxmlformats.org/officeDocument/2006/relationships/image" Target="../media/image89.wmf"/></Relationships>
</file>

<file path=ppt/slides/_rels/slide9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image" Target="../media/image90.emf"/><Relationship Id="rId5" Type="http://schemas.openxmlformats.org/officeDocument/2006/relationships/image" Target="../media/image97.png"/><Relationship Id="rId4" Type="http://schemas.openxmlformats.org/officeDocument/2006/relationships/image" Target="../media/image96.png"/></Relationships>
</file>

<file path=ppt/slides/_rels/slide99.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99.wmf"/><Relationship Id="rId5" Type="http://schemas.openxmlformats.org/officeDocument/2006/relationships/oleObject" Target="../embeddings/oleObject46.bin"/><Relationship Id="rId4" Type="http://schemas.openxmlformats.org/officeDocument/2006/relationships/image" Target="../media/image9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838200" y="2720975"/>
            <a:ext cx="7772400" cy="1470025"/>
          </a:xfrm>
        </p:spPr>
        <p:txBody>
          <a:bodyPr>
            <a:noAutofit/>
          </a:bodyPr>
          <a:lstStyle/>
          <a:p>
            <a:r>
              <a:rPr lang="en-US" sz="5400" dirty="0"/>
              <a:t>Inferential </a:t>
            </a:r>
            <a:r>
              <a:rPr lang="en-US" sz="5400" dirty="0" smtClean="0"/>
              <a:t/>
            </a:r>
            <a:br>
              <a:rPr lang="en-US" sz="5400" dirty="0" smtClean="0"/>
            </a:br>
            <a:r>
              <a:rPr lang="en-US" sz="5400" dirty="0" smtClean="0"/>
              <a:t>Statistics</a:t>
            </a:r>
            <a:endParaRPr lang="en-US" sz="5400" dirty="0"/>
          </a:p>
        </p:txBody>
      </p:sp>
      <p:pic>
        <p:nvPicPr>
          <p:cNvPr id="41986" name="Picture 2" descr="http://moodle.coleggwent.ac.uk/NLN/Subjects/Psychology/Level%203/Choosing%20a%20statistical%20test/s03test_choice/assets/image/40909.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304800"/>
            <a:ext cx="3200400" cy="32004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59611" y="4648200"/>
            <a:ext cx="4572000" cy="1200329"/>
          </a:xfrm>
          <a:prstGeom prst="rect">
            <a:avLst/>
          </a:prstGeom>
        </p:spPr>
        <p:txBody>
          <a:bodyPr>
            <a:spAutoFit/>
          </a:bodyPr>
          <a:lstStyle/>
          <a:p>
            <a:pPr algn="ctr"/>
            <a:r>
              <a:rPr lang="en-US" dirty="0">
                <a:solidFill>
                  <a:schemeClr val="accent5">
                    <a:lumMod val="25000"/>
                  </a:schemeClr>
                </a:solidFill>
              </a:rPr>
              <a:t>Dr. Mohammed Alahmed</a:t>
            </a:r>
          </a:p>
          <a:p>
            <a:pPr algn="ctr"/>
            <a:r>
              <a:rPr lang="en-US" dirty="0">
                <a:solidFill>
                  <a:schemeClr val="accent5">
                    <a:lumMod val="25000"/>
                  </a:schemeClr>
                </a:solidFill>
              </a:rPr>
              <a:t>Ph.D. in </a:t>
            </a:r>
            <a:r>
              <a:rPr lang="en-US" dirty="0" err="1">
                <a:solidFill>
                  <a:schemeClr val="accent5">
                    <a:lumMod val="25000"/>
                  </a:schemeClr>
                </a:solidFill>
              </a:rPr>
              <a:t>BioStatistics</a:t>
            </a:r>
            <a:endParaRPr lang="en-US" dirty="0">
              <a:solidFill>
                <a:schemeClr val="accent5">
                  <a:lumMod val="25000"/>
                </a:schemeClr>
              </a:solidFill>
            </a:endParaRPr>
          </a:p>
          <a:p>
            <a:pPr algn="ctr"/>
            <a:r>
              <a:rPr lang="en-US" dirty="0">
                <a:solidFill>
                  <a:schemeClr val="accent5">
                    <a:lumMod val="25000"/>
                  </a:schemeClr>
                </a:solidFill>
              </a:rPr>
              <a:t>alahmed@ksu.edu.sa</a:t>
            </a:r>
          </a:p>
          <a:p>
            <a:pPr algn="ctr"/>
            <a:r>
              <a:rPr lang="en-US" dirty="0">
                <a:solidFill>
                  <a:schemeClr val="accent5">
                    <a:lumMod val="25000"/>
                  </a:schemeClr>
                </a:solidFill>
              </a:rPr>
              <a:t>(011) 4674108</a:t>
            </a:r>
          </a:p>
        </p:txBody>
      </p:sp>
    </p:spTree>
    <p:extLst>
      <p:ext uri="{BB962C8B-B14F-4D97-AF65-F5344CB8AC3E}">
        <p14:creationId xmlns:p14="http://schemas.microsoft.com/office/powerpoint/2010/main" val="36202258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143000"/>
            <a:ext cx="7620000" cy="4648200"/>
          </a:xfrm>
        </p:spPr>
        <p:txBody>
          <a:bodyPr>
            <a:normAutofit lnSpcReduction="10000"/>
          </a:bodyPr>
          <a:lstStyle/>
          <a:p>
            <a:pPr algn="l" rtl="0"/>
            <a:r>
              <a:rPr lang="en-IE" sz="2400" dirty="0" smtClean="0"/>
              <a:t>A </a:t>
            </a:r>
            <a:r>
              <a:rPr lang="en-IE" sz="2400" b="1" dirty="0"/>
              <a:t>confidence interval</a:t>
            </a:r>
            <a:r>
              <a:rPr lang="en-IE" sz="2400" dirty="0"/>
              <a:t> for a population characteristic is an interval of plausible values for the characteristic. It is constructed so that, with a chosen degree of confidence (the </a:t>
            </a:r>
            <a:r>
              <a:rPr lang="en-IE" sz="2400" b="1" dirty="0"/>
              <a:t>confidence level</a:t>
            </a:r>
            <a:r>
              <a:rPr lang="en-IE" sz="2400" dirty="0"/>
              <a:t>), the value of the characteristic will be captured inside the </a:t>
            </a:r>
            <a:r>
              <a:rPr lang="en-IE" sz="2400" dirty="0" smtClean="0"/>
              <a:t>interval</a:t>
            </a:r>
            <a:endParaRPr lang="en-US" sz="2400" dirty="0" smtClean="0"/>
          </a:p>
          <a:p>
            <a:pPr algn="l" rtl="0"/>
            <a:r>
              <a:rPr lang="en-US" sz="2400" b="1" dirty="0"/>
              <a:t>Confidence</a:t>
            </a:r>
            <a:r>
              <a:rPr lang="en-US" sz="2400" dirty="0"/>
              <a:t> in statistics is a measure of our </a:t>
            </a:r>
            <a:r>
              <a:rPr lang="en-US" dirty="0" smtClean="0"/>
              <a:t>guaranty that </a:t>
            </a:r>
            <a:r>
              <a:rPr lang="en-US" sz="2400" dirty="0"/>
              <a:t>a key value falls within a specified </a:t>
            </a:r>
            <a:r>
              <a:rPr lang="en-US" sz="2400" dirty="0" smtClean="0"/>
              <a:t>interval.</a:t>
            </a:r>
          </a:p>
          <a:p>
            <a:pPr algn="l" rtl="0">
              <a:lnSpc>
                <a:spcPct val="90000"/>
              </a:lnSpc>
            </a:pPr>
            <a:r>
              <a:rPr lang="en-US" sz="2400" dirty="0"/>
              <a:t>A Confidence Interval is always accompanied by a probability that defines the risk of being </a:t>
            </a:r>
            <a:r>
              <a:rPr lang="en-US" sz="2400" dirty="0" smtClean="0"/>
              <a:t>wrong.</a:t>
            </a:r>
            <a:endParaRPr lang="en-US" sz="2400" dirty="0"/>
          </a:p>
          <a:p>
            <a:pPr algn="l" rtl="0">
              <a:lnSpc>
                <a:spcPct val="90000"/>
              </a:lnSpc>
            </a:pPr>
            <a:r>
              <a:rPr lang="en-US" sz="2400" dirty="0"/>
              <a:t>This probability of error is usually called </a:t>
            </a:r>
            <a:r>
              <a:rPr lang="el-GR" sz="3200" b="1" dirty="0" smtClean="0">
                <a:solidFill>
                  <a:srgbClr val="C00000"/>
                </a:solidFill>
                <a:latin typeface="Times New Roman"/>
                <a:cs typeface="Times New Roman"/>
              </a:rPr>
              <a:t>α</a:t>
            </a:r>
            <a:r>
              <a:rPr lang="en-US" sz="2400" dirty="0" smtClean="0">
                <a:latin typeface="Times New Roman"/>
                <a:cs typeface="Times New Roman"/>
              </a:rPr>
              <a:t> </a:t>
            </a:r>
            <a:r>
              <a:rPr lang="en-US" sz="2400" dirty="0" smtClean="0">
                <a:latin typeface="MS Shell Dlg" charset="0"/>
              </a:rPr>
              <a:t>(alpha)</a:t>
            </a:r>
            <a:r>
              <a:rPr lang="en-US" sz="2400" dirty="0" smtClean="0"/>
              <a:t>.</a:t>
            </a:r>
            <a:endParaRPr lang="en-US" sz="2400" dirty="0"/>
          </a:p>
          <a:p>
            <a:pPr algn="l" rtl="0"/>
            <a:endParaRPr lang="en-US" sz="2400" dirty="0" smtClean="0"/>
          </a:p>
          <a:p>
            <a:pPr algn="l" rtl="0"/>
            <a:endParaRPr lang="en-US" sz="2400" dirty="0"/>
          </a:p>
        </p:txBody>
      </p:sp>
      <p:sp>
        <p:nvSpPr>
          <p:cNvPr id="4" name="Slide Number Placeholder 3"/>
          <p:cNvSpPr>
            <a:spLocks noGrp="1"/>
          </p:cNvSpPr>
          <p:nvPr>
            <p:ph type="sldNum" sz="quarter" idx="12"/>
          </p:nvPr>
        </p:nvSpPr>
        <p:spPr>
          <a:xfrm>
            <a:off x="7162800" y="6324600"/>
            <a:ext cx="1905000" cy="379413"/>
          </a:xfrm>
        </p:spPr>
        <p:txBody>
          <a:bodyPr/>
          <a:lstStyle/>
          <a:p>
            <a:fld id="{F0A36534-A445-4384-B331-50FF58D48B59}" type="slidenum">
              <a:rPr lang="en-US" smtClean="0">
                <a:solidFill>
                  <a:schemeClr val="bg1"/>
                </a:solidFill>
              </a:rPr>
              <a:t>10</a:t>
            </a:fld>
            <a:endParaRPr lang="en-US" dirty="0">
              <a:solidFill>
                <a:schemeClr val="bg1"/>
              </a:solidFill>
            </a:endParaRPr>
          </a:p>
        </p:txBody>
      </p:sp>
    </p:spTree>
    <p:extLst>
      <p:ext uri="{BB962C8B-B14F-4D97-AF65-F5344CB8AC3E}">
        <p14:creationId xmlns:p14="http://schemas.microsoft.com/office/powerpoint/2010/main" val="52364365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240587" cy="685800"/>
          </a:xfrm>
        </p:spPr>
        <p:txBody>
          <a:bodyPr>
            <a:noAutofit/>
          </a:bodyPr>
          <a:lstStyle/>
          <a:p>
            <a:pPr rtl="0"/>
            <a:r>
              <a:rPr lang="en-US" sz="2400" dirty="0"/>
              <a:t>Two-Sample </a:t>
            </a:r>
            <a:r>
              <a:rPr lang="en-US" sz="2400" dirty="0" smtClean="0"/>
              <a:t>T-Test </a:t>
            </a:r>
            <a:r>
              <a:rPr lang="en-US" sz="2400" dirty="0"/>
              <a:t>for Independent </a:t>
            </a:r>
            <a:r>
              <a:rPr lang="en-US" sz="2400" dirty="0" smtClean="0"/>
              <a:t>Samples</a:t>
            </a:r>
            <a:endParaRPr lang="en-US" sz="2400" dirty="0"/>
          </a:p>
        </p:txBody>
      </p:sp>
      <p:sp>
        <p:nvSpPr>
          <p:cNvPr id="3" name="Content Placeholder 2"/>
          <p:cNvSpPr>
            <a:spLocks noGrp="1"/>
          </p:cNvSpPr>
          <p:nvPr>
            <p:ph idx="1"/>
          </p:nvPr>
        </p:nvSpPr>
        <p:spPr/>
        <p:txBody>
          <a:bodyPr>
            <a:normAutofit lnSpcReduction="10000"/>
          </a:bodyPr>
          <a:lstStyle/>
          <a:p>
            <a:pPr algn="l" rtl="0"/>
            <a:r>
              <a:rPr lang="en-US" dirty="0"/>
              <a:t>The independent samples t-test is probably the single most widely used test in statistics. </a:t>
            </a:r>
          </a:p>
          <a:p>
            <a:pPr algn="l" rtl="0"/>
            <a:r>
              <a:rPr lang="en-US" dirty="0"/>
              <a:t>It is used to compare differences between separate groups</a:t>
            </a:r>
            <a:r>
              <a:rPr lang="en-US" dirty="0" smtClean="0"/>
              <a:t>.</a:t>
            </a:r>
          </a:p>
          <a:p>
            <a:pPr algn="l" rtl="0"/>
            <a:r>
              <a:rPr lang="en-US" dirty="0"/>
              <a:t>We want to test </a:t>
            </a:r>
            <a:r>
              <a:rPr lang="en-US" dirty="0" smtClean="0"/>
              <a:t>the </a:t>
            </a:r>
            <a:r>
              <a:rPr lang="pt-BR" dirty="0" smtClean="0"/>
              <a:t>hypothesis:</a:t>
            </a:r>
          </a:p>
          <a:p>
            <a:pPr marL="0" indent="0" algn="l" rtl="0">
              <a:buNone/>
            </a:pPr>
            <a:r>
              <a:rPr lang="pt-BR" sz="2800" dirty="0"/>
              <a:t>	</a:t>
            </a:r>
            <a:r>
              <a:rPr lang="pt-BR" sz="2800" dirty="0" smtClean="0"/>
              <a:t>	</a:t>
            </a:r>
            <a:r>
              <a:rPr lang="pt-BR" sz="2800" dirty="0" smtClean="0">
                <a:solidFill>
                  <a:srgbClr val="C00000"/>
                </a:solidFill>
              </a:rPr>
              <a:t> </a:t>
            </a:r>
            <a:r>
              <a:rPr lang="pt-BR" sz="2800" b="1" i="1" dirty="0">
                <a:solidFill>
                  <a:srgbClr val="C00000"/>
                </a:solidFill>
              </a:rPr>
              <a:t>H</a:t>
            </a:r>
            <a:r>
              <a:rPr lang="pt-BR" sz="2800" b="1" baseline="-25000" dirty="0">
                <a:solidFill>
                  <a:srgbClr val="C00000"/>
                </a:solidFill>
              </a:rPr>
              <a:t>0</a:t>
            </a:r>
            <a:r>
              <a:rPr lang="pt-BR" sz="2800" b="1" dirty="0">
                <a:solidFill>
                  <a:srgbClr val="C00000"/>
                </a:solidFill>
              </a:rPr>
              <a:t>: </a:t>
            </a:r>
            <a:r>
              <a:rPr lang="pt-BR" sz="2800" b="1" i="1" dirty="0">
                <a:solidFill>
                  <a:srgbClr val="C00000"/>
                </a:solidFill>
              </a:rPr>
              <a:t>μ</a:t>
            </a:r>
            <a:r>
              <a:rPr lang="pt-BR" sz="2800" b="1" i="1" baseline="-25000" dirty="0">
                <a:solidFill>
                  <a:srgbClr val="C00000"/>
                </a:solidFill>
              </a:rPr>
              <a:t>1</a:t>
            </a:r>
            <a:r>
              <a:rPr lang="pt-BR" sz="2800" b="1" i="1" dirty="0">
                <a:solidFill>
                  <a:srgbClr val="C00000"/>
                </a:solidFill>
              </a:rPr>
              <a:t> = μ</a:t>
            </a:r>
            <a:r>
              <a:rPr lang="pt-BR" sz="2800" b="1" i="1" baseline="-25000" dirty="0">
                <a:solidFill>
                  <a:srgbClr val="C00000"/>
                </a:solidFill>
              </a:rPr>
              <a:t>2</a:t>
            </a:r>
            <a:r>
              <a:rPr lang="pt-BR" sz="2800" b="1" i="1" dirty="0">
                <a:solidFill>
                  <a:srgbClr val="C00000"/>
                </a:solidFill>
              </a:rPr>
              <a:t> </a:t>
            </a:r>
            <a:r>
              <a:rPr lang="pt-BR" sz="2800" b="1" dirty="0">
                <a:solidFill>
                  <a:srgbClr val="C00000"/>
                </a:solidFill>
              </a:rPr>
              <a:t>vs. </a:t>
            </a:r>
            <a:endParaRPr lang="pt-BR" sz="2800" b="1" dirty="0" smtClean="0">
              <a:solidFill>
                <a:srgbClr val="C00000"/>
              </a:solidFill>
            </a:endParaRPr>
          </a:p>
          <a:p>
            <a:pPr marL="0" indent="0" algn="l" rtl="0">
              <a:buNone/>
            </a:pPr>
            <a:r>
              <a:rPr lang="pt-BR" sz="2800" b="1" i="1" dirty="0" smtClean="0">
                <a:solidFill>
                  <a:srgbClr val="C00000"/>
                </a:solidFill>
              </a:rPr>
              <a:t>H</a:t>
            </a:r>
            <a:r>
              <a:rPr lang="pt-BR" sz="2800" b="1" baseline="-25000" dirty="0" smtClean="0">
                <a:solidFill>
                  <a:srgbClr val="C00000"/>
                </a:solidFill>
              </a:rPr>
              <a:t>1</a:t>
            </a:r>
            <a:r>
              <a:rPr lang="pt-BR" sz="2800" b="1" dirty="0">
                <a:solidFill>
                  <a:srgbClr val="C00000"/>
                </a:solidFill>
              </a:rPr>
              <a:t>: </a:t>
            </a:r>
            <a:r>
              <a:rPr lang="pt-BR" sz="2800" b="1" i="1" dirty="0">
                <a:solidFill>
                  <a:srgbClr val="C00000"/>
                </a:solidFill>
              </a:rPr>
              <a:t>μ</a:t>
            </a:r>
            <a:r>
              <a:rPr lang="pt-BR" sz="2800" b="1" i="1" baseline="-25000" dirty="0">
                <a:solidFill>
                  <a:srgbClr val="C00000"/>
                </a:solidFill>
              </a:rPr>
              <a:t>1</a:t>
            </a:r>
            <a:r>
              <a:rPr lang="pt-BR" sz="2800" b="1" i="1" dirty="0">
                <a:solidFill>
                  <a:srgbClr val="C00000"/>
                </a:solidFill>
              </a:rPr>
              <a:t> ≠ </a:t>
            </a:r>
            <a:r>
              <a:rPr lang="pt-BR" sz="2800" b="1" i="1" dirty="0" smtClean="0">
                <a:solidFill>
                  <a:srgbClr val="C00000"/>
                </a:solidFill>
              </a:rPr>
              <a:t>μ</a:t>
            </a:r>
            <a:r>
              <a:rPr lang="pt-BR" sz="2800" b="1" i="1" baseline="-25000" dirty="0" smtClean="0">
                <a:solidFill>
                  <a:srgbClr val="C00000"/>
                </a:solidFill>
              </a:rPr>
              <a:t>2</a:t>
            </a:r>
            <a:r>
              <a:rPr lang="pt-BR" sz="2800" b="1" dirty="0">
                <a:solidFill>
                  <a:srgbClr val="C00000"/>
                </a:solidFill>
              </a:rPr>
              <a:t> </a:t>
            </a:r>
            <a:r>
              <a:rPr lang="pt-BR" sz="2800" b="1" dirty="0" smtClean="0">
                <a:solidFill>
                  <a:srgbClr val="C00000"/>
                </a:solidFill>
              </a:rPr>
              <a:t>or </a:t>
            </a:r>
            <a:r>
              <a:rPr lang="pt-BR" sz="2800" b="1" i="1" dirty="0">
                <a:solidFill>
                  <a:srgbClr val="C00000"/>
                </a:solidFill>
              </a:rPr>
              <a:t>μ</a:t>
            </a:r>
            <a:r>
              <a:rPr lang="pt-BR" sz="2800" b="1" i="1" baseline="-25000" dirty="0">
                <a:solidFill>
                  <a:srgbClr val="C00000"/>
                </a:solidFill>
              </a:rPr>
              <a:t>1</a:t>
            </a:r>
            <a:r>
              <a:rPr lang="pt-BR" sz="2800" b="1" i="1" dirty="0">
                <a:solidFill>
                  <a:srgbClr val="C00000"/>
                </a:solidFill>
              </a:rPr>
              <a:t> </a:t>
            </a:r>
            <a:r>
              <a:rPr lang="pt-BR" sz="2800" b="1" i="1" dirty="0" smtClean="0">
                <a:solidFill>
                  <a:srgbClr val="C00000"/>
                </a:solidFill>
              </a:rPr>
              <a:t>&gt; </a:t>
            </a:r>
            <a:r>
              <a:rPr lang="pt-BR" sz="2800" b="1" i="1" dirty="0">
                <a:solidFill>
                  <a:srgbClr val="C00000"/>
                </a:solidFill>
              </a:rPr>
              <a:t>μ</a:t>
            </a:r>
            <a:r>
              <a:rPr lang="pt-BR" sz="2800" b="1" i="1" baseline="-25000" dirty="0">
                <a:solidFill>
                  <a:srgbClr val="C00000"/>
                </a:solidFill>
              </a:rPr>
              <a:t>2</a:t>
            </a:r>
            <a:r>
              <a:rPr lang="pt-BR" sz="2800" b="1" dirty="0">
                <a:solidFill>
                  <a:srgbClr val="C00000"/>
                </a:solidFill>
              </a:rPr>
              <a:t> </a:t>
            </a:r>
            <a:r>
              <a:rPr lang="pt-BR" sz="2800" b="1" dirty="0" smtClean="0">
                <a:solidFill>
                  <a:srgbClr val="C00000"/>
                </a:solidFill>
              </a:rPr>
              <a:t>or </a:t>
            </a:r>
            <a:r>
              <a:rPr lang="pt-BR" sz="2800" b="1" i="1" dirty="0">
                <a:solidFill>
                  <a:srgbClr val="C00000"/>
                </a:solidFill>
              </a:rPr>
              <a:t>μ</a:t>
            </a:r>
            <a:r>
              <a:rPr lang="pt-BR" sz="2800" b="1" i="1" baseline="-25000" dirty="0">
                <a:solidFill>
                  <a:srgbClr val="C00000"/>
                </a:solidFill>
              </a:rPr>
              <a:t>1</a:t>
            </a:r>
            <a:r>
              <a:rPr lang="pt-BR" sz="2800" b="1" i="1" dirty="0">
                <a:solidFill>
                  <a:srgbClr val="C00000"/>
                </a:solidFill>
              </a:rPr>
              <a:t> </a:t>
            </a:r>
            <a:r>
              <a:rPr lang="pt-BR" sz="2800" b="1" i="1" dirty="0" smtClean="0">
                <a:solidFill>
                  <a:srgbClr val="C00000"/>
                </a:solidFill>
              </a:rPr>
              <a:t>&lt; </a:t>
            </a:r>
            <a:r>
              <a:rPr lang="pt-BR" sz="2800" b="1" i="1" dirty="0">
                <a:solidFill>
                  <a:srgbClr val="C00000"/>
                </a:solidFill>
              </a:rPr>
              <a:t>μ</a:t>
            </a:r>
            <a:r>
              <a:rPr lang="pt-BR" sz="2800" b="1" i="1" baseline="-25000" dirty="0">
                <a:solidFill>
                  <a:srgbClr val="C00000"/>
                </a:solidFill>
              </a:rPr>
              <a:t>2</a:t>
            </a:r>
            <a:r>
              <a:rPr lang="pt-BR" sz="2800" b="1" dirty="0">
                <a:solidFill>
                  <a:srgbClr val="C00000"/>
                </a:solidFill>
              </a:rPr>
              <a:t> </a:t>
            </a:r>
          </a:p>
          <a:p>
            <a:pPr marL="0" indent="0" algn="l" rtl="0">
              <a:buNone/>
            </a:pPr>
            <a:endParaRPr lang="en-US" sz="2800" b="1" dirty="0">
              <a:solidFill>
                <a:srgbClr val="C00000"/>
              </a:solidFill>
            </a:endParaRPr>
          </a:p>
          <a:p>
            <a:pPr algn="l" rtl="0"/>
            <a:r>
              <a:rPr lang="en-US" sz="2200" dirty="0"/>
              <a:t>Sometimes we will be </a:t>
            </a:r>
            <a:r>
              <a:rPr lang="en-US" sz="2200" dirty="0" smtClean="0"/>
              <a:t>willing to </a:t>
            </a:r>
            <a:r>
              <a:rPr lang="en-US" sz="2200" dirty="0"/>
              <a:t>assume that the variance in the two groups is equal:</a:t>
            </a:r>
          </a:p>
          <a:p>
            <a:pPr algn="l" rtl="0"/>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2124814640"/>
              </p:ext>
            </p:extLst>
          </p:nvPr>
        </p:nvGraphicFramePr>
        <p:xfrm>
          <a:off x="2057400" y="5638800"/>
          <a:ext cx="2133600" cy="569632"/>
        </p:xfrm>
        <a:graphic>
          <a:graphicData uri="http://schemas.openxmlformats.org/presentationml/2006/ole">
            <mc:AlternateContent xmlns:mc="http://schemas.openxmlformats.org/markup-compatibility/2006">
              <mc:Choice xmlns:v="urn:schemas-microsoft-com:vml" Requires="v">
                <p:oleObj spid="_x0000_s25667" name="Equation" r:id="rId3" imgW="850680" imgH="228600" progId="Equation.3">
                  <p:embed/>
                </p:oleObj>
              </mc:Choice>
              <mc:Fallback>
                <p:oleObj name="Equation" r:id="rId3" imgW="850680" imgH="228600" progId="Equation.3">
                  <p:embed/>
                  <p:pic>
                    <p:nvPicPr>
                      <p:cNvPr id="0" name=""/>
                      <p:cNvPicPr>
                        <a:picLocks noChangeAspect="1" noChangeArrowheads="1"/>
                      </p:cNvPicPr>
                      <p:nvPr/>
                    </p:nvPicPr>
                    <p:blipFill>
                      <a:blip r:embed="rId4"/>
                      <a:srcRect/>
                      <a:stretch>
                        <a:fillRect/>
                      </a:stretch>
                    </p:blipFill>
                    <p:spPr bwMode="auto">
                      <a:xfrm>
                        <a:off x="2057400" y="5638800"/>
                        <a:ext cx="2133600" cy="569632"/>
                      </a:xfrm>
                      <a:prstGeom prst="rect">
                        <a:avLst/>
                      </a:prstGeom>
                      <a:solidFill>
                        <a:schemeClr val="bg1"/>
                      </a:solidFill>
                      <a:ln>
                        <a:noFill/>
                      </a:ln>
                      <a:effectLst/>
                    </p:spPr>
                  </p:pic>
                </p:oleObj>
              </mc:Fallback>
            </mc:AlternateContent>
          </a:graphicData>
        </a:graphic>
      </p:graphicFrame>
      <p:sp>
        <p:nvSpPr>
          <p:cNvPr id="5" name="Slide Number Placeholder 4"/>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100</a:t>
            </a:fld>
            <a:endParaRPr lang="en-US" dirty="0">
              <a:solidFill>
                <a:schemeClr val="bg1"/>
              </a:solidFill>
            </a:endParaRPr>
          </a:p>
        </p:txBody>
      </p:sp>
      <p:sp>
        <p:nvSpPr>
          <p:cNvPr id="7" name="Rectangle 6"/>
          <p:cNvSpPr/>
          <p:nvPr/>
        </p:nvSpPr>
        <p:spPr>
          <a:xfrm>
            <a:off x="914400" y="1143000"/>
            <a:ext cx="3172663" cy="523220"/>
          </a:xfrm>
          <a:prstGeom prst="rect">
            <a:avLst/>
          </a:prstGeom>
        </p:spPr>
        <p:txBody>
          <a:bodyPr wrap="none">
            <a:spAutoFit/>
          </a:bodyPr>
          <a:lstStyle/>
          <a:p>
            <a:r>
              <a:rPr lang="en-US" sz="2800" b="1" dirty="0" smtClean="0">
                <a:solidFill>
                  <a:srgbClr val="000000"/>
                </a:solidFill>
              </a:rPr>
              <a:t>Equal Variances:</a:t>
            </a:r>
            <a:endParaRPr lang="ar-SA" sz="2800" b="1" dirty="0">
              <a:solidFill>
                <a:srgbClr val="000000"/>
              </a:solidFill>
            </a:endParaRPr>
          </a:p>
        </p:txBody>
      </p:sp>
    </p:spTree>
    <p:extLst>
      <p:ext uri="{BB962C8B-B14F-4D97-AF65-F5344CB8AC3E}">
        <p14:creationId xmlns:p14="http://schemas.microsoft.com/office/powerpoint/2010/main" val="387259193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143000"/>
            <a:ext cx="7620000" cy="5029200"/>
          </a:xfrm>
        </p:spPr>
        <p:txBody>
          <a:bodyPr>
            <a:normAutofit/>
          </a:bodyPr>
          <a:lstStyle/>
          <a:p>
            <a:pPr algn="l" rtl="0"/>
            <a:r>
              <a:rPr lang="en-US" dirty="0"/>
              <a:t>If we know this variance, we can use the z-statistic </a:t>
            </a:r>
          </a:p>
          <a:p>
            <a:pPr algn="l" rtl="0"/>
            <a:endParaRPr lang="en-US" sz="2800" dirty="0" smtClean="0"/>
          </a:p>
          <a:p>
            <a:pPr algn="l" rtl="0"/>
            <a:endParaRPr lang="en-US" sz="2800" dirty="0"/>
          </a:p>
          <a:p>
            <a:pPr marL="0" indent="0" algn="l" rtl="0">
              <a:buNone/>
            </a:pPr>
            <a:endParaRPr lang="en-US" sz="2800" dirty="0" smtClean="0"/>
          </a:p>
          <a:p>
            <a:pPr marL="0" indent="0" algn="l" rtl="0">
              <a:buNone/>
            </a:pPr>
            <a:endParaRPr lang="en-US" sz="2800" dirty="0"/>
          </a:p>
          <a:p>
            <a:pPr algn="l" rtl="0"/>
            <a:r>
              <a:rPr lang="en-US" dirty="0" smtClean="0"/>
              <a:t>Often </a:t>
            </a:r>
            <a:r>
              <a:rPr lang="en-US" dirty="0"/>
              <a:t>we have to estimate </a:t>
            </a:r>
            <a:r>
              <a:rPr lang="en-US" dirty="0">
                <a:latin typeface="Symbol" pitchFamily="18" charset="2"/>
              </a:rPr>
              <a:t>s</a:t>
            </a:r>
            <a:r>
              <a:rPr lang="en-US" baseline="30000" dirty="0">
                <a:latin typeface="Symbol" pitchFamily="18" charset="2"/>
              </a:rPr>
              <a:t>2</a:t>
            </a:r>
            <a:r>
              <a:rPr lang="en-US" dirty="0"/>
              <a:t> with the sample variance from each of the samples, </a:t>
            </a:r>
            <a:endParaRPr lang="en-US" dirty="0" smtClean="0"/>
          </a:p>
          <a:p>
            <a:pPr algn="l" rtl="0"/>
            <a:r>
              <a:rPr lang="en-US" dirty="0"/>
              <a:t>Since we have two estimates of one quantity, we </a:t>
            </a:r>
            <a:r>
              <a:rPr lang="en-US" b="1" dirty="0"/>
              <a:t>pool</a:t>
            </a:r>
            <a:r>
              <a:rPr lang="en-US" dirty="0"/>
              <a:t> the two </a:t>
            </a:r>
            <a:r>
              <a:rPr lang="en-US" dirty="0" smtClean="0"/>
              <a:t>estimates.</a:t>
            </a:r>
            <a:endParaRPr lang="en-US" dirty="0"/>
          </a:p>
          <a:p>
            <a:pPr algn="l" rtl="0"/>
            <a:endParaRPr lang="en-US" sz="2800" dirty="0"/>
          </a:p>
          <a:p>
            <a:pPr algn="l" rtl="0"/>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858326701"/>
              </p:ext>
            </p:extLst>
          </p:nvPr>
        </p:nvGraphicFramePr>
        <p:xfrm>
          <a:off x="2743199" y="1752600"/>
          <a:ext cx="3600303" cy="1676400"/>
        </p:xfrm>
        <a:graphic>
          <a:graphicData uri="http://schemas.openxmlformats.org/presentationml/2006/ole">
            <mc:AlternateContent xmlns:mc="http://schemas.openxmlformats.org/markup-compatibility/2006">
              <mc:Choice xmlns:v="urn:schemas-microsoft-com:vml" Requires="v">
                <p:oleObj spid="_x0000_s26738" name="Equation" r:id="rId3" imgW="1473120" imgH="685800" progId="Equation.3">
                  <p:embed/>
                </p:oleObj>
              </mc:Choice>
              <mc:Fallback>
                <p:oleObj name="Equation" r:id="rId3" imgW="1473120" imgH="685800" progId="Equation.3">
                  <p:embed/>
                  <p:pic>
                    <p:nvPicPr>
                      <p:cNvPr id="0" name=""/>
                      <p:cNvPicPr>
                        <a:picLocks noChangeAspect="1" noChangeArrowheads="1"/>
                      </p:cNvPicPr>
                      <p:nvPr/>
                    </p:nvPicPr>
                    <p:blipFill>
                      <a:blip r:embed="rId4"/>
                      <a:srcRect/>
                      <a:stretch>
                        <a:fillRect/>
                      </a:stretch>
                    </p:blipFill>
                    <p:spPr bwMode="auto">
                      <a:xfrm>
                        <a:off x="2743199" y="1752600"/>
                        <a:ext cx="3600303" cy="1676400"/>
                      </a:xfrm>
                      <a:prstGeom prst="rect">
                        <a:avLst/>
                      </a:prstGeom>
                      <a:solidFill>
                        <a:schemeClr val="bg1"/>
                      </a:solid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465518936"/>
              </p:ext>
            </p:extLst>
          </p:nvPr>
        </p:nvGraphicFramePr>
        <p:xfrm>
          <a:off x="5943600" y="4008331"/>
          <a:ext cx="762000" cy="487469"/>
        </p:xfrm>
        <a:graphic>
          <a:graphicData uri="http://schemas.openxmlformats.org/presentationml/2006/ole">
            <mc:AlternateContent xmlns:mc="http://schemas.openxmlformats.org/markup-compatibility/2006">
              <mc:Choice xmlns:v="urn:schemas-microsoft-com:vml" Requires="v">
                <p:oleObj spid="_x0000_s26739" name="Equation" r:id="rId5" imgW="355320" imgH="228600" progId="Equation.3">
                  <p:embed/>
                </p:oleObj>
              </mc:Choice>
              <mc:Fallback>
                <p:oleObj name="Equation" r:id="rId5" imgW="355320" imgH="228600" progId="Equation.3">
                  <p:embed/>
                  <p:pic>
                    <p:nvPicPr>
                      <p:cNvPr id="0" name=""/>
                      <p:cNvPicPr>
                        <a:picLocks noChangeAspect="1" noChangeArrowheads="1"/>
                      </p:cNvPicPr>
                      <p:nvPr/>
                    </p:nvPicPr>
                    <p:blipFill>
                      <a:blip r:embed="rId6"/>
                      <a:srcRect/>
                      <a:stretch>
                        <a:fillRect/>
                      </a:stretch>
                    </p:blipFill>
                    <p:spPr bwMode="auto">
                      <a:xfrm>
                        <a:off x="5943600" y="4008331"/>
                        <a:ext cx="762000" cy="487469"/>
                      </a:xfrm>
                      <a:prstGeom prst="rect">
                        <a:avLst/>
                      </a:prstGeom>
                      <a:solidFill>
                        <a:schemeClr val="bg1"/>
                      </a:solidFill>
                      <a:ln>
                        <a:noFill/>
                      </a:ln>
                      <a:effectLst/>
                    </p:spPr>
                  </p:pic>
                </p:oleObj>
              </mc:Fallback>
            </mc:AlternateContent>
          </a:graphicData>
        </a:graphic>
      </p:graphicFrame>
      <p:sp>
        <p:nvSpPr>
          <p:cNvPr id="6" name="Slide Number Placeholder 5"/>
          <p:cNvSpPr>
            <a:spLocks noGrp="1"/>
          </p:cNvSpPr>
          <p:nvPr>
            <p:ph type="sldNum" sz="quarter" idx="12"/>
          </p:nvPr>
        </p:nvSpPr>
        <p:spPr>
          <a:xfrm>
            <a:off x="71628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101</a:t>
            </a:fld>
            <a:endParaRPr lang="en-US" dirty="0">
              <a:solidFill>
                <a:schemeClr val="bg1"/>
              </a:solidFill>
            </a:endParaRPr>
          </a:p>
        </p:txBody>
      </p:sp>
    </p:spTree>
    <p:extLst>
      <p:ext uri="{BB962C8B-B14F-4D97-AF65-F5344CB8AC3E}">
        <p14:creationId xmlns:p14="http://schemas.microsoft.com/office/powerpoint/2010/main" val="170598391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8229600" cy="5364163"/>
          </a:xfrm>
        </p:spPr>
        <p:txBody>
          <a:bodyPr>
            <a:normAutofit fontScale="92500" lnSpcReduction="10000"/>
          </a:bodyPr>
          <a:lstStyle/>
          <a:p>
            <a:pPr algn="l" rtl="0"/>
            <a:r>
              <a:rPr lang="en-US" sz="2600" dirty="0"/>
              <a:t>The average of </a:t>
            </a:r>
            <a:r>
              <a:rPr lang="en-US" sz="2600" dirty="0" smtClean="0"/>
              <a:t>     and </a:t>
            </a:r>
            <a:r>
              <a:rPr lang="en-US" sz="2600" i="1" dirty="0" smtClean="0"/>
              <a:t>    </a:t>
            </a:r>
            <a:r>
              <a:rPr lang="en-US" sz="2600" dirty="0" smtClean="0"/>
              <a:t> </a:t>
            </a:r>
            <a:r>
              <a:rPr lang="en-US" sz="2600" dirty="0"/>
              <a:t>could </a:t>
            </a:r>
            <a:r>
              <a:rPr lang="en-US" sz="2600" dirty="0" smtClean="0"/>
              <a:t>simply be </a:t>
            </a:r>
            <a:r>
              <a:rPr lang="en-US" sz="2600" dirty="0"/>
              <a:t>used as the estimate of </a:t>
            </a:r>
            <a:r>
              <a:rPr lang="en-US" sz="2600" dirty="0" smtClean="0"/>
              <a:t>σ</a:t>
            </a:r>
            <a:r>
              <a:rPr lang="en-US" sz="2600" baseline="30000" dirty="0" smtClean="0"/>
              <a:t>2</a:t>
            </a:r>
            <a:r>
              <a:rPr lang="en-US" sz="2600" dirty="0"/>
              <a:t> </a:t>
            </a:r>
            <a:r>
              <a:rPr lang="en-US" sz="2600" dirty="0" smtClean="0"/>
              <a:t>:</a:t>
            </a:r>
          </a:p>
          <a:p>
            <a:pPr marL="0" indent="0" algn="l" rtl="0">
              <a:buNone/>
            </a:pPr>
            <a:endParaRPr lang="en-US" sz="2800" dirty="0" smtClean="0"/>
          </a:p>
          <a:p>
            <a:pPr marL="0" indent="0" algn="l" rtl="0">
              <a:buNone/>
            </a:pPr>
            <a:endParaRPr lang="en-US" sz="2800" dirty="0" smtClean="0"/>
          </a:p>
          <a:p>
            <a:pPr marL="0" indent="0" algn="l" rtl="0">
              <a:buNone/>
            </a:pPr>
            <a:endParaRPr lang="en-US" sz="2800" dirty="0"/>
          </a:p>
          <a:p>
            <a:pPr algn="l" rtl="0"/>
            <a:r>
              <a:rPr lang="en-US" sz="2800" dirty="0"/>
              <a:t>The t-statistic based on the pooled variance is very similar to the z-statistic as always:</a:t>
            </a:r>
          </a:p>
          <a:p>
            <a:pPr algn="l" rtl="0"/>
            <a:endParaRPr lang="en-US" sz="2800" dirty="0" smtClean="0"/>
          </a:p>
          <a:p>
            <a:pPr algn="l" rtl="0"/>
            <a:endParaRPr lang="en-US" sz="2800" baseline="30000" dirty="0" smtClean="0"/>
          </a:p>
          <a:p>
            <a:pPr algn="l" rtl="0"/>
            <a:endParaRPr lang="en-US" sz="2800" baseline="30000" dirty="0"/>
          </a:p>
          <a:p>
            <a:pPr algn="l" rtl="0"/>
            <a:endParaRPr lang="en-US" sz="2800" dirty="0" smtClean="0"/>
          </a:p>
          <a:p>
            <a:pPr algn="l" rtl="0"/>
            <a:endParaRPr lang="en-US" sz="2400" dirty="0" smtClean="0"/>
          </a:p>
          <a:p>
            <a:pPr algn="l" rtl="0"/>
            <a:r>
              <a:rPr lang="en-US" sz="2400" dirty="0" smtClean="0"/>
              <a:t>The </a:t>
            </a:r>
            <a:r>
              <a:rPr lang="en-US" sz="2400" dirty="0"/>
              <a:t>t-statistic has a t-distribution with </a:t>
            </a:r>
            <a:r>
              <a:rPr lang="en-US" sz="2400" dirty="0" smtClean="0"/>
              <a:t>                 degrees </a:t>
            </a:r>
            <a:r>
              <a:rPr lang="en-US" sz="2400" dirty="0"/>
              <a:t>of freedom</a:t>
            </a:r>
          </a:p>
          <a:p>
            <a:pPr algn="l" rtl="0"/>
            <a:endParaRPr lang="en-US" sz="2800" baseline="30000" dirty="0"/>
          </a:p>
        </p:txBody>
      </p:sp>
      <p:graphicFrame>
        <p:nvGraphicFramePr>
          <p:cNvPr id="4" name="Object 3"/>
          <p:cNvGraphicFramePr>
            <a:graphicFrameLocks noChangeAspect="1"/>
          </p:cNvGraphicFramePr>
          <p:nvPr>
            <p:extLst>
              <p:ext uri="{D42A27DB-BD31-4B8C-83A1-F6EECF244321}">
                <p14:modId xmlns:p14="http://schemas.microsoft.com/office/powerpoint/2010/main" val="920448780"/>
              </p:ext>
            </p:extLst>
          </p:nvPr>
        </p:nvGraphicFramePr>
        <p:xfrm>
          <a:off x="3352800" y="609600"/>
          <a:ext cx="409364" cy="563563"/>
        </p:xfrm>
        <a:graphic>
          <a:graphicData uri="http://schemas.openxmlformats.org/presentationml/2006/ole">
            <mc:AlternateContent xmlns:mc="http://schemas.openxmlformats.org/markup-compatibility/2006">
              <mc:Choice xmlns:v="urn:schemas-microsoft-com:vml" Requires="v">
                <p:oleObj spid="_x0000_s27930" name="Equation" r:id="rId3" imgW="164880" imgH="228600" progId="Equation.3">
                  <p:embed/>
                </p:oleObj>
              </mc:Choice>
              <mc:Fallback>
                <p:oleObj name="Equation" r:id="rId3" imgW="164880" imgH="228600" progId="Equation.3">
                  <p:embed/>
                  <p:pic>
                    <p:nvPicPr>
                      <p:cNvPr id="0" name=""/>
                      <p:cNvPicPr>
                        <a:picLocks noChangeAspect="1" noChangeArrowheads="1"/>
                      </p:cNvPicPr>
                      <p:nvPr/>
                    </p:nvPicPr>
                    <p:blipFill>
                      <a:blip r:embed="rId4"/>
                      <a:srcRect/>
                      <a:stretch>
                        <a:fillRect/>
                      </a:stretch>
                    </p:blipFill>
                    <p:spPr bwMode="auto">
                      <a:xfrm>
                        <a:off x="3352800" y="609600"/>
                        <a:ext cx="409364" cy="563563"/>
                      </a:xfrm>
                      <a:prstGeom prst="rect">
                        <a:avLst/>
                      </a:prstGeom>
                      <a:noFill/>
                      <a:ln>
                        <a:noFill/>
                      </a:ln>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968122648"/>
              </p:ext>
            </p:extLst>
          </p:nvPr>
        </p:nvGraphicFramePr>
        <p:xfrm>
          <a:off x="4391025" y="655637"/>
          <a:ext cx="409575" cy="563563"/>
        </p:xfrm>
        <a:graphic>
          <a:graphicData uri="http://schemas.openxmlformats.org/presentationml/2006/ole">
            <mc:AlternateContent xmlns:mc="http://schemas.openxmlformats.org/markup-compatibility/2006">
              <mc:Choice xmlns:v="urn:schemas-microsoft-com:vml" Requires="v">
                <p:oleObj spid="_x0000_s27931" name="Equation" r:id="rId5" imgW="164880" imgH="228600" progId="Equation.3">
                  <p:embed/>
                </p:oleObj>
              </mc:Choice>
              <mc:Fallback>
                <p:oleObj name="Equation" r:id="rId5" imgW="164880" imgH="228600" progId="Equation.3">
                  <p:embed/>
                  <p:pic>
                    <p:nvPicPr>
                      <p:cNvPr id="0" name=""/>
                      <p:cNvPicPr>
                        <a:picLocks noChangeAspect="1" noChangeArrowheads="1"/>
                      </p:cNvPicPr>
                      <p:nvPr/>
                    </p:nvPicPr>
                    <p:blipFill>
                      <a:blip r:embed="rId6"/>
                      <a:srcRect/>
                      <a:stretch>
                        <a:fillRect/>
                      </a:stretch>
                    </p:blipFill>
                    <p:spPr bwMode="auto">
                      <a:xfrm>
                        <a:off x="4391025" y="655637"/>
                        <a:ext cx="409575" cy="563563"/>
                      </a:xfrm>
                      <a:prstGeom prst="rect">
                        <a:avLst/>
                      </a:prstGeom>
                      <a:noFill/>
                      <a:ln>
                        <a:noFill/>
                      </a:ln>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693275450"/>
              </p:ext>
            </p:extLst>
          </p:nvPr>
        </p:nvGraphicFramePr>
        <p:xfrm>
          <a:off x="3097213" y="1447800"/>
          <a:ext cx="3495675" cy="990600"/>
        </p:xfrm>
        <a:graphic>
          <a:graphicData uri="http://schemas.openxmlformats.org/presentationml/2006/ole">
            <mc:AlternateContent xmlns:mc="http://schemas.openxmlformats.org/markup-compatibility/2006">
              <mc:Choice xmlns:v="urn:schemas-microsoft-com:vml" Requires="v">
                <p:oleObj spid="_x0000_s27932" name="Equation" r:id="rId7" imgW="1600200" imgH="457200" progId="Equation.3">
                  <p:embed/>
                </p:oleObj>
              </mc:Choice>
              <mc:Fallback>
                <p:oleObj name="Equation" r:id="rId7" imgW="1600200" imgH="457200" progId="Equation.3">
                  <p:embed/>
                  <p:pic>
                    <p:nvPicPr>
                      <p:cNvPr id="0" name=""/>
                      <p:cNvPicPr>
                        <a:picLocks noChangeAspect="1" noChangeArrowheads="1"/>
                      </p:cNvPicPr>
                      <p:nvPr/>
                    </p:nvPicPr>
                    <p:blipFill>
                      <a:blip r:embed="rId8"/>
                      <a:srcRect/>
                      <a:stretch>
                        <a:fillRect/>
                      </a:stretch>
                    </p:blipFill>
                    <p:spPr bwMode="auto">
                      <a:xfrm>
                        <a:off x="3097213" y="1447800"/>
                        <a:ext cx="3495675" cy="990600"/>
                      </a:xfrm>
                      <a:prstGeom prst="rect">
                        <a:avLst/>
                      </a:prstGeom>
                      <a:solidFill>
                        <a:schemeClr val="bg1"/>
                      </a:solidFill>
                      <a:ln>
                        <a:noFill/>
                      </a:ln>
                      <a:effec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890806223"/>
              </p:ext>
            </p:extLst>
          </p:nvPr>
        </p:nvGraphicFramePr>
        <p:xfrm>
          <a:off x="3429000" y="3729037"/>
          <a:ext cx="2895600" cy="1376363"/>
        </p:xfrm>
        <a:graphic>
          <a:graphicData uri="http://schemas.openxmlformats.org/presentationml/2006/ole">
            <mc:AlternateContent xmlns:mc="http://schemas.openxmlformats.org/markup-compatibility/2006">
              <mc:Choice xmlns:v="urn:schemas-microsoft-com:vml" Requires="v">
                <p:oleObj spid="_x0000_s27933" name="Equation" r:id="rId9" imgW="1434960" imgH="685800" progId="Equation.3">
                  <p:embed/>
                </p:oleObj>
              </mc:Choice>
              <mc:Fallback>
                <p:oleObj name="Equation" r:id="rId9" imgW="1434960" imgH="685800" progId="Equation.3">
                  <p:embed/>
                  <p:pic>
                    <p:nvPicPr>
                      <p:cNvPr id="0" name=""/>
                      <p:cNvPicPr>
                        <a:picLocks noChangeAspect="1" noChangeArrowheads="1"/>
                      </p:cNvPicPr>
                      <p:nvPr/>
                    </p:nvPicPr>
                    <p:blipFill>
                      <a:blip r:embed="rId10"/>
                      <a:srcRect/>
                      <a:stretch>
                        <a:fillRect/>
                      </a:stretch>
                    </p:blipFill>
                    <p:spPr bwMode="auto">
                      <a:xfrm>
                        <a:off x="3429000" y="3729037"/>
                        <a:ext cx="2895600" cy="1376363"/>
                      </a:xfrm>
                      <a:prstGeom prst="rect">
                        <a:avLst/>
                      </a:prstGeom>
                      <a:solidFill>
                        <a:schemeClr val="bg1"/>
                      </a:solidFill>
                      <a:ln>
                        <a:noFill/>
                      </a:ln>
                      <a:effec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922045229"/>
              </p:ext>
            </p:extLst>
          </p:nvPr>
        </p:nvGraphicFramePr>
        <p:xfrm>
          <a:off x="6096000" y="5373687"/>
          <a:ext cx="1254125" cy="417513"/>
        </p:xfrm>
        <a:graphic>
          <a:graphicData uri="http://schemas.openxmlformats.org/presentationml/2006/ole">
            <mc:AlternateContent xmlns:mc="http://schemas.openxmlformats.org/markup-compatibility/2006">
              <mc:Choice xmlns:v="urn:schemas-microsoft-com:vml" Requires="v">
                <p:oleObj spid="_x0000_s27934" name="Equation" r:id="rId11" imgW="647640" imgH="215640" progId="Equation.3">
                  <p:embed/>
                </p:oleObj>
              </mc:Choice>
              <mc:Fallback>
                <p:oleObj name="Equation" r:id="rId11" imgW="647640" imgH="215640" progId="Equation.3">
                  <p:embed/>
                  <p:pic>
                    <p:nvPicPr>
                      <p:cNvPr id="0" name=""/>
                      <p:cNvPicPr>
                        <a:picLocks noChangeAspect="1" noChangeArrowheads="1"/>
                      </p:cNvPicPr>
                      <p:nvPr/>
                    </p:nvPicPr>
                    <p:blipFill>
                      <a:blip r:embed="rId12"/>
                      <a:srcRect/>
                      <a:stretch>
                        <a:fillRect/>
                      </a:stretch>
                    </p:blipFill>
                    <p:spPr bwMode="auto">
                      <a:xfrm>
                        <a:off x="6096000" y="5373687"/>
                        <a:ext cx="1254125" cy="417513"/>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102</a:t>
            </a:fld>
            <a:endParaRPr lang="en-US" dirty="0">
              <a:solidFill>
                <a:schemeClr val="bg1"/>
              </a:solidFill>
            </a:endParaRPr>
          </a:p>
        </p:txBody>
      </p:sp>
    </p:spTree>
    <p:extLst>
      <p:ext uri="{BB962C8B-B14F-4D97-AF65-F5344CB8AC3E}">
        <p14:creationId xmlns:p14="http://schemas.microsoft.com/office/powerpoint/2010/main" val="40019092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7401837" cy="1143000"/>
          </a:xfrm>
        </p:spPr>
        <p:txBody>
          <a:bodyPr>
            <a:noAutofit/>
          </a:bodyPr>
          <a:lstStyle/>
          <a:p>
            <a:pPr rtl="0"/>
            <a:r>
              <a:rPr lang="en-US" sz="2400" dirty="0"/>
              <a:t>Constructing a (1-</a:t>
            </a:r>
            <a:r>
              <a:rPr lang="en-US" sz="2400" i="1" dirty="0">
                <a:sym typeface="Symbol" pitchFamily="18" charset="2"/>
              </a:rPr>
              <a:t></a:t>
            </a:r>
            <a:r>
              <a:rPr lang="en-US" sz="2400" dirty="0" smtClean="0">
                <a:sym typeface="Symbol" pitchFamily="18" charset="2"/>
              </a:rPr>
              <a:t>)100 </a:t>
            </a:r>
            <a:r>
              <a:rPr lang="en-US" sz="2400" dirty="0">
                <a:sym typeface="Symbol" pitchFamily="18" charset="2"/>
              </a:rPr>
              <a:t>% Confidence</a:t>
            </a:r>
            <a:br>
              <a:rPr lang="en-US" sz="2400" dirty="0">
                <a:sym typeface="Symbol" pitchFamily="18" charset="2"/>
              </a:rPr>
            </a:br>
            <a:r>
              <a:rPr lang="en-US" sz="2400" dirty="0">
                <a:sym typeface="Symbol" pitchFamily="18" charset="2"/>
              </a:rPr>
              <a:t>Interval for the Difference of Two </a:t>
            </a:r>
            <a:r>
              <a:rPr lang="en-US" sz="2400" dirty="0" smtClean="0">
                <a:sym typeface="Symbol" pitchFamily="18" charset="2"/>
              </a:rPr>
              <a:t>Means: </a:t>
            </a:r>
            <a:r>
              <a:rPr lang="en-US" sz="2000" b="1" dirty="0" smtClean="0">
                <a:solidFill>
                  <a:srgbClr val="C00000"/>
                </a:solidFill>
                <a:sym typeface="Symbol" pitchFamily="18" charset="2"/>
              </a:rPr>
              <a:t>equal variances</a:t>
            </a:r>
            <a:endParaRPr lang="en-US" sz="2000" b="1" dirty="0">
              <a:solidFill>
                <a:srgbClr val="C00000"/>
              </a:solidFill>
            </a:endParaRPr>
          </a:p>
        </p:txBody>
      </p:sp>
      <p:sp>
        <p:nvSpPr>
          <p:cNvPr id="3" name="Content Placeholder 2"/>
          <p:cNvSpPr>
            <a:spLocks noGrp="1"/>
          </p:cNvSpPr>
          <p:nvPr>
            <p:ph idx="1"/>
          </p:nvPr>
        </p:nvSpPr>
        <p:spPr/>
        <p:txBody>
          <a:bodyPr>
            <a:normAutofit/>
          </a:bodyPr>
          <a:lstStyle/>
          <a:p>
            <a:pPr algn="l" rtl="0"/>
            <a:r>
              <a:rPr lang="en-US" sz="2800" dirty="0">
                <a:sym typeface="Symbol" pitchFamily="18" charset="2"/>
              </a:rPr>
              <a:t>If the two populations are normally distributed or the sample sizes are sufficiently large (</a:t>
            </a:r>
            <a:r>
              <a:rPr lang="en-US" sz="2800" i="1" dirty="0"/>
              <a:t>n</a:t>
            </a:r>
            <a:r>
              <a:rPr lang="en-US" sz="2800" baseline="-25000" dirty="0"/>
              <a:t>1</a:t>
            </a:r>
            <a:r>
              <a:rPr lang="en-US" sz="2800" dirty="0"/>
              <a:t>≥30 and </a:t>
            </a:r>
            <a:r>
              <a:rPr lang="en-US" sz="2800" i="1" dirty="0"/>
              <a:t>n</a:t>
            </a:r>
            <a:r>
              <a:rPr lang="en-US" sz="2800" baseline="-25000" dirty="0"/>
              <a:t>2</a:t>
            </a:r>
            <a:r>
              <a:rPr lang="en-US" sz="2800" dirty="0"/>
              <a:t>≥30), </a:t>
            </a:r>
            <a:r>
              <a:rPr lang="en-US" sz="2800" dirty="0" smtClean="0"/>
              <a:t>and a </a:t>
            </a:r>
            <a:r>
              <a:rPr lang="en-US" sz="2800" dirty="0"/>
              <a:t>(1-</a:t>
            </a:r>
            <a:r>
              <a:rPr lang="en-US" sz="2800" i="1" dirty="0">
                <a:sym typeface="Symbol" pitchFamily="18" charset="2"/>
              </a:rPr>
              <a:t></a:t>
            </a:r>
            <a:r>
              <a:rPr lang="en-US" sz="2800" dirty="0">
                <a:sym typeface="Symbol" pitchFamily="18" charset="2"/>
              </a:rPr>
              <a:t>)100 % confidence interval about </a:t>
            </a:r>
            <a:r>
              <a:rPr lang="en-US" sz="2800" i="1" dirty="0">
                <a:sym typeface="Symbol" pitchFamily="18" charset="2"/>
              </a:rPr>
              <a:t></a:t>
            </a:r>
            <a:r>
              <a:rPr lang="en-US" sz="2800" baseline="-25000" dirty="0">
                <a:sym typeface="Symbol" pitchFamily="18" charset="2"/>
              </a:rPr>
              <a:t>1</a:t>
            </a:r>
            <a:r>
              <a:rPr lang="en-US" sz="2800" dirty="0">
                <a:sym typeface="Symbol" pitchFamily="18" charset="2"/>
              </a:rPr>
              <a:t> - </a:t>
            </a:r>
            <a:r>
              <a:rPr lang="en-US" sz="2800" i="1" dirty="0">
                <a:sym typeface="Symbol" pitchFamily="18" charset="2"/>
              </a:rPr>
              <a:t></a:t>
            </a:r>
            <a:r>
              <a:rPr lang="en-US" sz="2800" baseline="-25000" dirty="0">
                <a:sym typeface="Symbol" pitchFamily="18" charset="2"/>
              </a:rPr>
              <a:t>2</a:t>
            </a:r>
            <a:r>
              <a:rPr lang="en-US" sz="2800" i="1" dirty="0">
                <a:sym typeface="Symbol" pitchFamily="18" charset="2"/>
              </a:rPr>
              <a:t> </a:t>
            </a:r>
            <a:r>
              <a:rPr lang="en-US" sz="2800" dirty="0">
                <a:sym typeface="Symbol" pitchFamily="18" charset="2"/>
              </a:rPr>
              <a:t>is given by:</a:t>
            </a:r>
          </a:p>
          <a:p>
            <a:pPr algn="l" rtl="0"/>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3101204679"/>
              </p:ext>
            </p:extLst>
          </p:nvPr>
        </p:nvGraphicFramePr>
        <p:xfrm>
          <a:off x="2895600" y="1143000"/>
          <a:ext cx="955675" cy="406400"/>
        </p:xfrm>
        <a:graphic>
          <a:graphicData uri="http://schemas.openxmlformats.org/presentationml/2006/ole">
            <mc:AlternateContent xmlns:mc="http://schemas.openxmlformats.org/markup-compatibility/2006">
              <mc:Choice xmlns:v="urn:schemas-microsoft-com:vml" Requires="v">
                <p:oleObj spid="_x0000_s28845" name="Equation" r:id="rId3" imgW="533160" imgH="228600" progId="Equation.3">
                  <p:embed/>
                </p:oleObj>
              </mc:Choice>
              <mc:Fallback>
                <p:oleObj name="Equation" r:id="rId3" imgW="533160" imgH="228600" progId="Equation.3">
                  <p:embed/>
                  <p:pic>
                    <p:nvPicPr>
                      <p:cNvPr id="0" name=""/>
                      <p:cNvPicPr>
                        <a:picLocks noChangeAspect="1" noChangeArrowheads="1"/>
                      </p:cNvPicPr>
                      <p:nvPr/>
                    </p:nvPicPr>
                    <p:blipFill>
                      <a:blip r:embed="rId4"/>
                      <a:srcRect/>
                      <a:stretch>
                        <a:fillRect/>
                      </a:stretch>
                    </p:blipFill>
                    <p:spPr bwMode="auto">
                      <a:xfrm>
                        <a:off x="2895600" y="1143000"/>
                        <a:ext cx="955675" cy="406400"/>
                      </a:xfrm>
                      <a:prstGeom prst="rect">
                        <a:avLst/>
                      </a:prstGeom>
                      <a:noFill/>
                      <a:ln>
                        <a:noFill/>
                      </a:ln>
                    </p:spPr>
                  </p:pic>
                </p:oleObj>
              </mc:Fallback>
            </mc:AlternateContent>
          </a:graphicData>
        </a:graphic>
      </p:graphicFrame>
      <p:grpSp>
        <p:nvGrpSpPr>
          <p:cNvPr id="11" name="Group 10"/>
          <p:cNvGrpSpPr/>
          <p:nvPr/>
        </p:nvGrpSpPr>
        <p:grpSpPr>
          <a:xfrm>
            <a:off x="739066" y="4480291"/>
            <a:ext cx="8227709" cy="1029922"/>
            <a:chOff x="739066" y="4480291"/>
            <a:chExt cx="8227709" cy="1029922"/>
          </a:xfrm>
        </p:grpSpPr>
        <p:graphicFrame>
          <p:nvGraphicFramePr>
            <p:cNvPr id="5" name="Object 4"/>
            <p:cNvGraphicFramePr>
              <a:graphicFrameLocks noChangeAspect="1"/>
            </p:cNvGraphicFramePr>
            <p:nvPr>
              <p:extLst>
                <p:ext uri="{D42A27DB-BD31-4B8C-83A1-F6EECF244321}">
                  <p14:modId xmlns:p14="http://schemas.microsoft.com/office/powerpoint/2010/main" val="900591879"/>
                </p:ext>
              </p:extLst>
            </p:nvPr>
          </p:nvGraphicFramePr>
          <p:xfrm>
            <a:off x="1143000" y="4480291"/>
            <a:ext cx="3657600" cy="1014413"/>
          </p:xfrm>
          <a:graphic>
            <a:graphicData uri="http://schemas.openxmlformats.org/presentationml/2006/ole">
              <mc:AlternateContent xmlns:mc="http://schemas.openxmlformats.org/markup-compatibility/2006">
                <mc:Choice xmlns:v="urn:schemas-microsoft-com:vml" Requires="v">
                  <p:oleObj spid="_x0000_s28846" name="معادلة" r:id="rId5" imgW="2095200" imgH="482400" progId="Equation.3">
                    <p:embed/>
                  </p:oleObj>
                </mc:Choice>
                <mc:Fallback>
                  <p:oleObj name="معادلة" r:id="rId5" imgW="2095200" imgH="482400" progId="Equation.3">
                    <p:embed/>
                    <p:pic>
                      <p:nvPicPr>
                        <p:cNvPr id="0" name=""/>
                        <p:cNvPicPr>
                          <a:picLocks noChangeAspect="1" noChangeArrowheads="1"/>
                        </p:cNvPicPr>
                        <p:nvPr/>
                      </p:nvPicPr>
                      <p:blipFill>
                        <a:blip r:embed="rId6"/>
                        <a:srcRect/>
                        <a:stretch>
                          <a:fillRect/>
                        </a:stretch>
                      </p:blipFill>
                      <p:spPr bwMode="auto">
                        <a:xfrm>
                          <a:off x="1143000" y="4480291"/>
                          <a:ext cx="3657600" cy="1014413"/>
                        </a:xfrm>
                        <a:prstGeom prst="rect">
                          <a:avLst/>
                        </a:prstGeom>
                        <a:solidFill>
                          <a:schemeClr val="bg1"/>
                        </a:solid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524169469"/>
                </p:ext>
              </p:extLst>
            </p:nvPr>
          </p:nvGraphicFramePr>
          <p:xfrm>
            <a:off x="4854575" y="4495800"/>
            <a:ext cx="3603625" cy="1014413"/>
          </p:xfrm>
          <a:graphic>
            <a:graphicData uri="http://schemas.openxmlformats.org/presentationml/2006/ole">
              <mc:AlternateContent xmlns:mc="http://schemas.openxmlformats.org/markup-compatibility/2006">
                <mc:Choice xmlns:v="urn:schemas-microsoft-com:vml" Requires="v">
                  <p:oleObj spid="_x0000_s28847" name="Equation" r:id="rId7" imgW="1993680" imgH="482400" progId="Equation.3">
                    <p:embed/>
                  </p:oleObj>
                </mc:Choice>
                <mc:Fallback>
                  <p:oleObj name="Equation" r:id="rId7" imgW="1993680" imgH="482400" progId="Equation.3">
                    <p:embed/>
                    <p:pic>
                      <p:nvPicPr>
                        <p:cNvPr id="0" name=""/>
                        <p:cNvPicPr>
                          <a:picLocks noChangeAspect="1" noChangeArrowheads="1"/>
                        </p:cNvPicPr>
                        <p:nvPr/>
                      </p:nvPicPr>
                      <p:blipFill>
                        <a:blip r:embed="rId8"/>
                        <a:srcRect/>
                        <a:stretch>
                          <a:fillRect/>
                        </a:stretch>
                      </p:blipFill>
                      <p:spPr bwMode="auto">
                        <a:xfrm>
                          <a:off x="4854575" y="4495800"/>
                          <a:ext cx="3603625" cy="1014413"/>
                        </a:xfrm>
                        <a:prstGeom prst="rect">
                          <a:avLst/>
                        </a:prstGeom>
                        <a:solidFill>
                          <a:schemeClr val="bg1"/>
                        </a:solidFill>
                        <a:ln>
                          <a:noFill/>
                        </a:ln>
                        <a:effectLst/>
                      </p:spPr>
                    </p:pic>
                  </p:oleObj>
                </mc:Fallback>
              </mc:AlternateContent>
            </a:graphicData>
          </a:graphic>
        </p:graphicFrame>
        <p:sp>
          <p:nvSpPr>
            <p:cNvPr id="7" name="Rectangle 6"/>
            <p:cNvSpPr/>
            <p:nvPr/>
          </p:nvSpPr>
          <p:spPr>
            <a:xfrm>
              <a:off x="739066" y="4572000"/>
              <a:ext cx="381000" cy="830997"/>
            </a:xfrm>
            <a:prstGeom prst="rect">
              <a:avLst/>
            </a:prstGeom>
          </p:spPr>
          <p:txBody>
            <a:bodyPr wrap="square">
              <a:spAutoFit/>
            </a:bodyPr>
            <a:lstStyle/>
            <a:p>
              <a:r>
                <a:rPr lang="en-US" sz="4800" dirty="0">
                  <a:latin typeface="Times New Roman"/>
                  <a:cs typeface="Times New Roman"/>
                  <a:sym typeface="Symbol" pitchFamily="18" charset="2"/>
                </a:rPr>
                <a:t>[</a:t>
              </a:r>
              <a:endParaRPr lang="en-US" sz="4800" dirty="0">
                <a:sym typeface="Symbol" pitchFamily="18" charset="2"/>
              </a:endParaRPr>
            </a:p>
          </p:txBody>
        </p:sp>
        <p:sp>
          <p:nvSpPr>
            <p:cNvPr id="8" name="Rectangle 7"/>
            <p:cNvSpPr/>
            <p:nvPr/>
          </p:nvSpPr>
          <p:spPr>
            <a:xfrm>
              <a:off x="8576925" y="4550351"/>
              <a:ext cx="389850" cy="830997"/>
            </a:xfrm>
            <a:prstGeom prst="rect">
              <a:avLst/>
            </a:prstGeom>
          </p:spPr>
          <p:txBody>
            <a:bodyPr wrap="none">
              <a:spAutoFit/>
            </a:bodyPr>
            <a:lstStyle/>
            <a:p>
              <a:r>
                <a:rPr lang="en-US" sz="4800" dirty="0">
                  <a:latin typeface="Times New Roman"/>
                  <a:cs typeface="Times New Roman"/>
                </a:rPr>
                <a:t>]</a:t>
              </a:r>
              <a:endParaRPr lang="en-US" sz="4800" dirty="0"/>
            </a:p>
          </p:txBody>
        </p:sp>
      </p:grpSp>
      <p:sp>
        <p:nvSpPr>
          <p:cNvPr id="9" name="Slide Number Placeholder 8"/>
          <p:cNvSpPr>
            <a:spLocks noGrp="1"/>
          </p:cNvSpPr>
          <p:nvPr>
            <p:ph type="sldNum" sz="quarter" idx="12"/>
          </p:nvPr>
        </p:nvSpPr>
        <p:spPr>
          <a:xfrm>
            <a:off x="7061775"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103</a:t>
            </a:fld>
            <a:endParaRPr lang="en-US" dirty="0">
              <a:solidFill>
                <a:schemeClr val="bg1"/>
              </a:solidFill>
            </a:endParaRPr>
          </a:p>
        </p:txBody>
      </p:sp>
    </p:spTree>
    <p:extLst>
      <p:ext uri="{BB962C8B-B14F-4D97-AF65-F5344CB8AC3E}">
        <p14:creationId xmlns:p14="http://schemas.microsoft.com/office/powerpoint/2010/main" val="158689530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813" y="457200"/>
            <a:ext cx="6859587" cy="762000"/>
          </a:xfrm>
        </p:spPr>
        <p:txBody>
          <a:bodyPr>
            <a:normAutofit/>
          </a:bodyPr>
          <a:lstStyle/>
          <a:p>
            <a:pPr rtl="0"/>
            <a:r>
              <a:rPr lang="en-US" dirty="0"/>
              <a:t>Unequal variance</a:t>
            </a:r>
          </a:p>
        </p:txBody>
      </p:sp>
      <p:sp>
        <p:nvSpPr>
          <p:cNvPr id="3" name="Content Placeholder 2"/>
          <p:cNvSpPr>
            <a:spLocks noGrp="1"/>
          </p:cNvSpPr>
          <p:nvPr>
            <p:ph idx="1"/>
          </p:nvPr>
        </p:nvSpPr>
        <p:spPr>
          <a:xfrm>
            <a:off x="990600" y="1447800"/>
            <a:ext cx="7239000" cy="4495800"/>
          </a:xfrm>
        </p:spPr>
        <p:txBody>
          <a:bodyPr>
            <a:normAutofit fontScale="77500" lnSpcReduction="20000"/>
          </a:bodyPr>
          <a:lstStyle/>
          <a:p>
            <a:pPr algn="l" rtl="0"/>
            <a:r>
              <a:rPr lang="en-US" sz="2800" dirty="0"/>
              <a:t>Often, we are unwilling to assume that the variances are </a:t>
            </a:r>
            <a:r>
              <a:rPr lang="en-US" sz="2800" dirty="0" smtClean="0"/>
              <a:t>equal!</a:t>
            </a:r>
            <a:endParaRPr lang="en-US" sz="2800" dirty="0"/>
          </a:p>
          <a:p>
            <a:pPr algn="l" rtl="0"/>
            <a:r>
              <a:rPr lang="en-US" sz="2800" dirty="0"/>
              <a:t>T</a:t>
            </a:r>
            <a:r>
              <a:rPr lang="en-US" sz="2800" dirty="0" smtClean="0"/>
              <a:t>he </a:t>
            </a:r>
            <a:r>
              <a:rPr lang="en-US" sz="2800" dirty="0"/>
              <a:t>test statistic as</a:t>
            </a:r>
            <a:r>
              <a:rPr lang="en-US" sz="2800" dirty="0" smtClean="0"/>
              <a:t>:</a:t>
            </a:r>
          </a:p>
          <a:p>
            <a:pPr algn="l" rtl="0"/>
            <a:endParaRPr lang="en-US" sz="2800" dirty="0" smtClean="0"/>
          </a:p>
          <a:p>
            <a:pPr marL="0" indent="0" algn="l" rtl="0">
              <a:buNone/>
            </a:pPr>
            <a:endParaRPr lang="en-US" sz="2800" dirty="0" smtClean="0"/>
          </a:p>
          <a:p>
            <a:pPr marL="0" indent="0" algn="l" rtl="0">
              <a:buNone/>
            </a:pPr>
            <a:endParaRPr lang="en-US" sz="2800" dirty="0"/>
          </a:p>
          <a:p>
            <a:pPr algn="l" rtl="0"/>
            <a:r>
              <a:rPr lang="en-US" sz="2400" dirty="0"/>
              <a:t>The distribution of this statistic is difficult to derive and we approximate the distribution using a t-distribution with </a:t>
            </a:r>
            <a:r>
              <a:rPr lang="en-US" sz="2400" dirty="0">
                <a:latin typeface="Symbol" pitchFamily="18" charset="2"/>
              </a:rPr>
              <a:t>n</a:t>
            </a:r>
            <a:r>
              <a:rPr lang="en-US" sz="2400" dirty="0"/>
              <a:t> degrees of freedom</a:t>
            </a:r>
          </a:p>
          <a:p>
            <a:pPr algn="l" rtl="0"/>
            <a:endParaRPr lang="en-US" sz="2800" dirty="0" smtClean="0"/>
          </a:p>
          <a:p>
            <a:pPr algn="l" rtl="0"/>
            <a:endParaRPr lang="en-US" sz="2800" dirty="0" smtClean="0"/>
          </a:p>
          <a:p>
            <a:pPr algn="l" rtl="0"/>
            <a:endParaRPr lang="en-US" sz="2800" dirty="0"/>
          </a:p>
          <a:p>
            <a:pPr algn="l" rtl="0"/>
            <a:endParaRPr lang="en-US" sz="2200" dirty="0" smtClean="0"/>
          </a:p>
          <a:p>
            <a:pPr algn="l" rtl="0"/>
            <a:r>
              <a:rPr lang="en-US" sz="2200" dirty="0" smtClean="0"/>
              <a:t>This </a:t>
            </a:r>
            <a:r>
              <a:rPr lang="en-US" sz="2200" dirty="0"/>
              <a:t>is called the </a:t>
            </a:r>
            <a:r>
              <a:rPr lang="en-US" sz="2200" dirty="0" err="1"/>
              <a:t>Satterthwaite</a:t>
            </a:r>
            <a:r>
              <a:rPr lang="en-US" sz="2200" dirty="0"/>
              <a:t> or Welch approximation</a:t>
            </a:r>
            <a:endParaRPr lang="en-US" sz="2800" dirty="0"/>
          </a:p>
          <a:p>
            <a:pPr algn="l" rtl="0"/>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2223758253"/>
              </p:ext>
            </p:extLst>
          </p:nvPr>
        </p:nvGraphicFramePr>
        <p:xfrm>
          <a:off x="4572000" y="1905000"/>
          <a:ext cx="3365500" cy="1373188"/>
        </p:xfrm>
        <a:graphic>
          <a:graphicData uri="http://schemas.openxmlformats.org/presentationml/2006/ole">
            <mc:AlternateContent xmlns:mc="http://schemas.openxmlformats.org/markup-compatibility/2006">
              <mc:Choice xmlns:v="urn:schemas-microsoft-com:vml" Requires="v">
                <p:oleObj spid="_x0000_s29810" name="Equation" r:id="rId3" imgW="1434960" imgH="711000" progId="Equation.3">
                  <p:embed/>
                </p:oleObj>
              </mc:Choice>
              <mc:Fallback>
                <p:oleObj name="Equation" r:id="rId3" imgW="1434960" imgH="711000" progId="Equation.3">
                  <p:embed/>
                  <p:pic>
                    <p:nvPicPr>
                      <p:cNvPr id="0" name=""/>
                      <p:cNvPicPr>
                        <a:picLocks noChangeAspect="1" noChangeArrowheads="1"/>
                      </p:cNvPicPr>
                      <p:nvPr/>
                    </p:nvPicPr>
                    <p:blipFill>
                      <a:blip r:embed="rId4"/>
                      <a:srcRect/>
                      <a:stretch>
                        <a:fillRect/>
                      </a:stretch>
                    </p:blipFill>
                    <p:spPr bwMode="auto">
                      <a:xfrm>
                        <a:off x="4572000" y="1905000"/>
                        <a:ext cx="3365500" cy="1373188"/>
                      </a:xfrm>
                      <a:prstGeom prst="rect">
                        <a:avLst/>
                      </a:prstGeom>
                      <a:solidFill>
                        <a:schemeClr val="bg1"/>
                      </a:solid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727885715"/>
              </p:ext>
            </p:extLst>
          </p:nvPr>
        </p:nvGraphicFramePr>
        <p:xfrm>
          <a:off x="4648200" y="4026299"/>
          <a:ext cx="3276600" cy="1307701"/>
        </p:xfrm>
        <a:graphic>
          <a:graphicData uri="http://schemas.openxmlformats.org/presentationml/2006/ole">
            <mc:AlternateContent xmlns:mc="http://schemas.openxmlformats.org/markup-compatibility/2006">
              <mc:Choice xmlns:v="urn:schemas-microsoft-com:vml" Requires="v">
                <p:oleObj spid="_x0000_s29811" name="Equation" r:id="rId5" imgW="1574640" imgH="774360" progId="Equation.3">
                  <p:embed/>
                </p:oleObj>
              </mc:Choice>
              <mc:Fallback>
                <p:oleObj name="Equation" r:id="rId5" imgW="1574640" imgH="774360" progId="Equation.3">
                  <p:embed/>
                  <p:pic>
                    <p:nvPicPr>
                      <p:cNvPr id="0" name=""/>
                      <p:cNvPicPr>
                        <a:picLocks noChangeAspect="1" noChangeArrowheads="1"/>
                      </p:cNvPicPr>
                      <p:nvPr/>
                    </p:nvPicPr>
                    <p:blipFill>
                      <a:blip r:embed="rId6"/>
                      <a:srcRect/>
                      <a:stretch>
                        <a:fillRect/>
                      </a:stretch>
                    </p:blipFill>
                    <p:spPr bwMode="auto">
                      <a:xfrm>
                        <a:off x="4648200" y="4026299"/>
                        <a:ext cx="3276600" cy="1307701"/>
                      </a:xfrm>
                      <a:prstGeom prst="rect">
                        <a:avLst/>
                      </a:prstGeom>
                      <a:solidFill>
                        <a:schemeClr val="bg1"/>
                      </a:solidFill>
                      <a:ln>
                        <a:noFill/>
                      </a:ln>
                      <a:effectLst/>
                    </p:spPr>
                  </p:pic>
                </p:oleObj>
              </mc:Fallback>
            </mc:AlternateContent>
          </a:graphicData>
        </a:graphic>
      </p:graphicFrame>
      <p:sp>
        <p:nvSpPr>
          <p:cNvPr id="6" name="Slide Number Placeholder 5"/>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104</a:t>
            </a:fld>
            <a:endParaRPr lang="en-US" dirty="0">
              <a:solidFill>
                <a:schemeClr val="bg1"/>
              </a:solidFill>
            </a:endParaRPr>
          </a:p>
        </p:txBody>
      </p:sp>
    </p:spTree>
    <p:extLst>
      <p:ext uri="{BB962C8B-B14F-4D97-AF65-F5344CB8AC3E}">
        <p14:creationId xmlns:p14="http://schemas.microsoft.com/office/powerpoint/2010/main" val="82495377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7781250" cy="1066800"/>
          </a:xfrm>
        </p:spPr>
        <p:txBody>
          <a:bodyPr>
            <a:noAutofit/>
          </a:bodyPr>
          <a:lstStyle/>
          <a:p>
            <a:pPr rtl="0"/>
            <a:r>
              <a:rPr lang="en-US" sz="2400" dirty="0"/>
              <a:t>Constructing a (1-</a:t>
            </a:r>
            <a:r>
              <a:rPr lang="en-US" sz="2400" i="1" dirty="0">
                <a:sym typeface="Symbol" pitchFamily="18" charset="2"/>
              </a:rPr>
              <a:t></a:t>
            </a:r>
            <a:r>
              <a:rPr lang="en-US" sz="2400" dirty="0" smtClean="0">
                <a:sym typeface="Symbol" pitchFamily="18" charset="2"/>
              </a:rPr>
              <a:t>)100 </a:t>
            </a:r>
            <a:r>
              <a:rPr lang="en-US" sz="2400" dirty="0">
                <a:sym typeface="Symbol" pitchFamily="18" charset="2"/>
              </a:rPr>
              <a:t>% Confidence</a:t>
            </a:r>
            <a:br>
              <a:rPr lang="en-US" sz="2400" dirty="0">
                <a:sym typeface="Symbol" pitchFamily="18" charset="2"/>
              </a:rPr>
            </a:br>
            <a:r>
              <a:rPr lang="en-US" sz="2400" dirty="0">
                <a:sym typeface="Symbol" pitchFamily="18" charset="2"/>
              </a:rPr>
              <a:t>Interval for the Difference of Two </a:t>
            </a:r>
            <a:r>
              <a:rPr lang="en-US" sz="2400" dirty="0" smtClean="0">
                <a:sym typeface="Symbol" pitchFamily="18" charset="2"/>
              </a:rPr>
              <a:t>Means (</a:t>
            </a:r>
            <a:r>
              <a:rPr lang="en-US" sz="2400" dirty="0" smtClean="0"/>
              <a:t>Unequal variance)</a:t>
            </a:r>
            <a:endParaRPr lang="en-US" sz="2400" dirty="0"/>
          </a:p>
        </p:txBody>
      </p:sp>
      <p:sp>
        <p:nvSpPr>
          <p:cNvPr id="3" name="Content Placeholder 2"/>
          <p:cNvSpPr>
            <a:spLocks noGrp="1"/>
          </p:cNvSpPr>
          <p:nvPr>
            <p:ph idx="1"/>
          </p:nvPr>
        </p:nvSpPr>
        <p:spPr>
          <a:xfrm>
            <a:off x="990600" y="1600200"/>
            <a:ext cx="7239000" cy="4343400"/>
          </a:xfrm>
        </p:spPr>
        <p:txBody>
          <a:bodyPr>
            <a:normAutofit/>
          </a:bodyPr>
          <a:lstStyle/>
          <a:p>
            <a:pPr algn="l" rtl="0"/>
            <a:r>
              <a:rPr lang="en-US" dirty="0" smtClean="0">
                <a:sym typeface="Symbol" pitchFamily="18" charset="2"/>
              </a:rPr>
              <a:t>If </a:t>
            </a:r>
            <a:r>
              <a:rPr lang="en-US" dirty="0">
                <a:sym typeface="Symbol" pitchFamily="18" charset="2"/>
              </a:rPr>
              <a:t>the two populations are normally distributed or the sample sizes are sufficiently large (</a:t>
            </a:r>
            <a:r>
              <a:rPr lang="en-US" i="1" dirty="0"/>
              <a:t>n</a:t>
            </a:r>
            <a:r>
              <a:rPr lang="en-US" baseline="-25000" dirty="0"/>
              <a:t>1</a:t>
            </a:r>
            <a:r>
              <a:rPr lang="en-US" dirty="0"/>
              <a:t>≥30 and </a:t>
            </a:r>
            <a:r>
              <a:rPr lang="en-US" i="1" dirty="0"/>
              <a:t>n</a:t>
            </a:r>
            <a:r>
              <a:rPr lang="en-US" baseline="-25000" dirty="0"/>
              <a:t>2</a:t>
            </a:r>
            <a:r>
              <a:rPr lang="en-US" dirty="0"/>
              <a:t>≥30), a (</a:t>
            </a:r>
            <a:r>
              <a:rPr lang="en-US" dirty="0" smtClean="0"/>
              <a:t>1-</a:t>
            </a:r>
            <a:r>
              <a:rPr lang="en-US" i="1" dirty="0" smtClean="0">
                <a:sym typeface="Symbol" pitchFamily="18" charset="2"/>
              </a:rPr>
              <a:t></a:t>
            </a:r>
            <a:r>
              <a:rPr lang="en-US" dirty="0" smtClean="0">
                <a:sym typeface="Symbol" pitchFamily="18" charset="2"/>
              </a:rPr>
              <a:t>)100 % </a:t>
            </a:r>
            <a:r>
              <a:rPr lang="en-US" dirty="0">
                <a:sym typeface="Symbol" pitchFamily="18" charset="2"/>
              </a:rPr>
              <a:t>confidence interval about </a:t>
            </a:r>
            <a:r>
              <a:rPr lang="en-US" i="1" dirty="0">
                <a:sym typeface="Symbol" pitchFamily="18" charset="2"/>
              </a:rPr>
              <a:t></a:t>
            </a:r>
            <a:r>
              <a:rPr lang="en-US" baseline="-25000" dirty="0">
                <a:sym typeface="Symbol" pitchFamily="18" charset="2"/>
              </a:rPr>
              <a:t>1</a:t>
            </a:r>
            <a:r>
              <a:rPr lang="en-US" dirty="0">
                <a:sym typeface="Symbol" pitchFamily="18" charset="2"/>
              </a:rPr>
              <a:t> - </a:t>
            </a:r>
            <a:r>
              <a:rPr lang="en-US" i="1" dirty="0">
                <a:sym typeface="Symbol" pitchFamily="18" charset="2"/>
              </a:rPr>
              <a:t></a:t>
            </a:r>
            <a:r>
              <a:rPr lang="en-US" baseline="-25000" dirty="0">
                <a:sym typeface="Symbol" pitchFamily="18" charset="2"/>
              </a:rPr>
              <a:t>2</a:t>
            </a:r>
            <a:r>
              <a:rPr lang="en-US" i="1" dirty="0">
                <a:sym typeface="Symbol" pitchFamily="18" charset="2"/>
              </a:rPr>
              <a:t> </a:t>
            </a:r>
            <a:r>
              <a:rPr lang="en-US" dirty="0">
                <a:sym typeface="Symbol" pitchFamily="18" charset="2"/>
              </a:rPr>
              <a:t>is given </a:t>
            </a:r>
            <a:r>
              <a:rPr lang="en-US" dirty="0" smtClean="0">
                <a:sym typeface="Symbol" pitchFamily="18" charset="2"/>
              </a:rPr>
              <a:t>by:</a:t>
            </a:r>
            <a:endParaRPr lang="en-US" dirty="0">
              <a:sym typeface="Symbol" pitchFamily="18" charset="2"/>
            </a:endParaRPr>
          </a:p>
          <a:p>
            <a:pPr algn="l" rtl="0"/>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79110321"/>
              </p:ext>
            </p:extLst>
          </p:nvPr>
        </p:nvGraphicFramePr>
        <p:xfrm>
          <a:off x="1016000" y="3784600"/>
          <a:ext cx="3660775" cy="1041400"/>
        </p:xfrm>
        <a:graphic>
          <a:graphicData uri="http://schemas.openxmlformats.org/presentationml/2006/ole">
            <mc:AlternateContent xmlns:mc="http://schemas.openxmlformats.org/markup-compatibility/2006">
              <mc:Choice xmlns:v="urn:schemas-microsoft-com:vml" Requires="v">
                <p:oleObj spid="_x0000_s30834" name="Equation" r:id="rId3" imgW="1739880" imgH="495000" progId="Equation.3">
                  <p:embed/>
                </p:oleObj>
              </mc:Choice>
              <mc:Fallback>
                <p:oleObj name="Equation" r:id="rId3" imgW="1739880" imgH="495000" progId="Equation.3">
                  <p:embed/>
                  <p:pic>
                    <p:nvPicPr>
                      <p:cNvPr id="0" name=""/>
                      <p:cNvPicPr>
                        <a:picLocks noChangeAspect="1" noChangeArrowheads="1"/>
                      </p:cNvPicPr>
                      <p:nvPr/>
                    </p:nvPicPr>
                    <p:blipFill>
                      <a:blip r:embed="rId4"/>
                      <a:srcRect/>
                      <a:stretch>
                        <a:fillRect/>
                      </a:stretch>
                    </p:blipFill>
                    <p:spPr bwMode="auto">
                      <a:xfrm>
                        <a:off x="1016000" y="3784600"/>
                        <a:ext cx="3660775" cy="1041400"/>
                      </a:xfrm>
                      <a:prstGeom prst="rect">
                        <a:avLst/>
                      </a:prstGeom>
                      <a:solidFill>
                        <a:schemeClr val="bg1"/>
                      </a:solidFill>
                      <a:ln>
                        <a:noFill/>
                      </a:ln>
                      <a:effectLs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57890934"/>
              </p:ext>
            </p:extLst>
          </p:nvPr>
        </p:nvGraphicFramePr>
        <p:xfrm>
          <a:off x="4648200" y="3784600"/>
          <a:ext cx="3365500" cy="1041400"/>
        </p:xfrm>
        <a:graphic>
          <a:graphicData uri="http://schemas.openxmlformats.org/presentationml/2006/ole">
            <mc:AlternateContent xmlns:mc="http://schemas.openxmlformats.org/markup-compatibility/2006">
              <mc:Choice xmlns:v="urn:schemas-microsoft-com:vml" Requires="v">
                <p:oleObj spid="_x0000_s30835" name="Equation" r:id="rId5" imgW="1600200" imgH="495000" progId="Equation.3">
                  <p:embed/>
                </p:oleObj>
              </mc:Choice>
              <mc:Fallback>
                <p:oleObj name="Equation" r:id="rId5" imgW="1600200" imgH="495000" progId="Equation.3">
                  <p:embed/>
                  <p:pic>
                    <p:nvPicPr>
                      <p:cNvPr id="0" name=""/>
                      <p:cNvPicPr>
                        <a:picLocks noChangeAspect="1" noChangeArrowheads="1"/>
                      </p:cNvPicPr>
                      <p:nvPr/>
                    </p:nvPicPr>
                    <p:blipFill>
                      <a:blip r:embed="rId6"/>
                      <a:srcRect/>
                      <a:stretch>
                        <a:fillRect/>
                      </a:stretch>
                    </p:blipFill>
                    <p:spPr bwMode="auto">
                      <a:xfrm>
                        <a:off x="4648200" y="3784600"/>
                        <a:ext cx="3365500" cy="1041400"/>
                      </a:xfrm>
                      <a:prstGeom prst="rect">
                        <a:avLst/>
                      </a:prstGeom>
                      <a:solidFill>
                        <a:schemeClr val="bg1"/>
                      </a:solidFill>
                      <a:ln>
                        <a:noFill/>
                      </a:ln>
                      <a:effectLst/>
                      <a:extLst/>
                    </p:spPr>
                  </p:pic>
                </p:oleObj>
              </mc:Fallback>
            </mc:AlternateContent>
          </a:graphicData>
        </a:graphic>
      </p:graphicFrame>
      <p:sp>
        <p:nvSpPr>
          <p:cNvPr id="6" name="Rectangle 5"/>
          <p:cNvSpPr/>
          <p:nvPr/>
        </p:nvSpPr>
        <p:spPr>
          <a:xfrm>
            <a:off x="609600" y="3810000"/>
            <a:ext cx="381000" cy="830997"/>
          </a:xfrm>
          <a:prstGeom prst="rect">
            <a:avLst/>
          </a:prstGeom>
        </p:spPr>
        <p:txBody>
          <a:bodyPr wrap="square">
            <a:spAutoFit/>
          </a:bodyPr>
          <a:lstStyle/>
          <a:p>
            <a:r>
              <a:rPr lang="en-US" sz="4800" dirty="0">
                <a:latin typeface="Times New Roman"/>
                <a:cs typeface="Times New Roman"/>
                <a:sym typeface="Symbol" pitchFamily="18" charset="2"/>
              </a:rPr>
              <a:t>[</a:t>
            </a:r>
            <a:endParaRPr lang="en-US" sz="4800" dirty="0">
              <a:sym typeface="Symbol" pitchFamily="18" charset="2"/>
            </a:endParaRPr>
          </a:p>
        </p:txBody>
      </p:sp>
      <p:sp>
        <p:nvSpPr>
          <p:cNvPr id="8" name="Rectangle 7"/>
          <p:cNvSpPr/>
          <p:nvPr/>
        </p:nvSpPr>
        <p:spPr>
          <a:xfrm>
            <a:off x="8382000" y="3893403"/>
            <a:ext cx="389850" cy="830997"/>
          </a:xfrm>
          <a:prstGeom prst="rect">
            <a:avLst/>
          </a:prstGeom>
        </p:spPr>
        <p:txBody>
          <a:bodyPr wrap="none">
            <a:spAutoFit/>
          </a:bodyPr>
          <a:lstStyle/>
          <a:p>
            <a:r>
              <a:rPr lang="en-US" sz="4800" dirty="0">
                <a:latin typeface="Times New Roman"/>
                <a:cs typeface="Times New Roman"/>
              </a:rPr>
              <a:t>]</a:t>
            </a:r>
            <a:endParaRPr lang="en-US" sz="4800" dirty="0"/>
          </a:p>
        </p:txBody>
      </p:sp>
      <p:sp>
        <p:nvSpPr>
          <p:cNvPr id="7" name="Slide Number Placeholder 6"/>
          <p:cNvSpPr>
            <a:spLocks noGrp="1"/>
          </p:cNvSpPr>
          <p:nvPr>
            <p:ph type="sldNum" sz="quarter" idx="12"/>
          </p:nvPr>
        </p:nvSpPr>
        <p:spPr>
          <a:xfrm>
            <a:off x="7086600" y="62484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105</a:t>
            </a:fld>
            <a:endParaRPr lang="en-US" dirty="0">
              <a:solidFill>
                <a:schemeClr val="bg1"/>
              </a:solidFill>
            </a:endParaRPr>
          </a:p>
        </p:txBody>
      </p:sp>
    </p:spTree>
    <p:extLst>
      <p:ext uri="{BB962C8B-B14F-4D97-AF65-F5344CB8AC3E}">
        <p14:creationId xmlns:p14="http://schemas.microsoft.com/office/powerpoint/2010/main" val="360570104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6859587" cy="914400"/>
          </a:xfrm>
        </p:spPr>
        <p:txBody>
          <a:bodyPr/>
          <a:lstStyle/>
          <a:p>
            <a:r>
              <a:rPr lang="en-US" dirty="0"/>
              <a:t>Equality of variance</a:t>
            </a:r>
          </a:p>
        </p:txBody>
      </p:sp>
      <p:sp>
        <p:nvSpPr>
          <p:cNvPr id="3" name="Content Placeholder 2"/>
          <p:cNvSpPr>
            <a:spLocks noGrp="1"/>
          </p:cNvSpPr>
          <p:nvPr>
            <p:ph idx="1"/>
          </p:nvPr>
        </p:nvSpPr>
        <p:spPr/>
        <p:txBody>
          <a:bodyPr>
            <a:normAutofit fontScale="92500" lnSpcReduction="10000"/>
          </a:bodyPr>
          <a:lstStyle/>
          <a:p>
            <a:pPr algn="l" rtl="0"/>
            <a:r>
              <a:rPr lang="en-US" sz="2800" dirty="0" smtClean="0"/>
              <a:t>Since </a:t>
            </a:r>
            <a:r>
              <a:rPr lang="en-US" sz="2800" dirty="0"/>
              <a:t>we can never be sure if the variances are equal, could we test if they are equal</a:t>
            </a:r>
            <a:r>
              <a:rPr lang="en-US" sz="2800" dirty="0" smtClean="0"/>
              <a:t>?</a:t>
            </a:r>
          </a:p>
          <a:p>
            <a:pPr algn="l" rtl="0"/>
            <a:r>
              <a:rPr lang="en-US" sz="2800" dirty="0"/>
              <a:t>Of course we can</a:t>
            </a:r>
            <a:r>
              <a:rPr lang="en-US" sz="2800" dirty="0" smtClean="0"/>
              <a:t>!!</a:t>
            </a:r>
            <a:endParaRPr lang="en-US" sz="2800" dirty="0"/>
          </a:p>
          <a:p>
            <a:pPr lvl="1" algn="l" rtl="0"/>
            <a:r>
              <a:rPr lang="en-US" sz="2400" dirty="0"/>
              <a:t>But, remember there is error in every statistical </a:t>
            </a:r>
            <a:r>
              <a:rPr lang="en-US" sz="2400" dirty="0" smtClean="0"/>
              <a:t>test.</a:t>
            </a:r>
            <a:endParaRPr lang="en-US" sz="2400" dirty="0"/>
          </a:p>
          <a:p>
            <a:pPr lvl="1" algn="l" rtl="0"/>
            <a:r>
              <a:rPr lang="en-US" sz="2400" dirty="0"/>
              <a:t>Sometimes it is just preferred to use the unequal variance unless there is a good </a:t>
            </a:r>
            <a:r>
              <a:rPr lang="en-US" sz="2400" dirty="0" smtClean="0"/>
              <a:t>reaso</a:t>
            </a:r>
            <a:r>
              <a:rPr lang="en-US" dirty="0" smtClean="0"/>
              <a:t>n</a:t>
            </a:r>
            <a:r>
              <a:rPr lang="en-US" dirty="0"/>
              <a:t>. </a:t>
            </a:r>
          </a:p>
          <a:p>
            <a:pPr algn="l" rtl="0"/>
            <a:r>
              <a:rPr lang="en-US" sz="2800" dirty="0" smtClean="0"/>
              <a:t>Test:   H</a:t>
            </a:r>
            <a:r>
              <a:rPr lang="en-US" sz="2800" baseline="-25000" dirty="0" smtClean="0"/>
              <a:t>0</a:t>
            </a:r>
            <a:r>
              <a:rPr lang="en-US" sz="2800" dirty="0"/>
              <a:t>: </a:t>
            </a:r>
            <a:r>
              <a:rPr lang="en-US" sz="2800" b="1" dirty="0" smtClean="0">
                <a:latin typeface="Symbol" pitchFamily="18" charset="2"/>
              </a:rPr>
              <a:t>s</a:t>
            </a:r>
            <a:r>
              <a:rPr lang="en-US" sz="2800" b="1" baseline="-25000" dirty="0" smtClean="0">
                <a:latin typeface="Symbol" pitchFamily="18" charset="2"/>
              </a:rPr>
              <a:t>1</a:t>
            </a:r>
            <a:r>
              <a:rPr lang="en-US" sz="2800" b="1" baseline="30000" dirty="0" smtClean="0">
                <a:latin typeface="Symbol" pitchFamily="18" charset="2"/>
              </a:rPr>
              <a:t>2</a:t>
            </a:r>
            <a:r>
              <a:rPr lang="en-US" sz="2800" b="1" baseline="-25000" dirty="0" smtClean="0">
                <a:latin typeface="Symbol" pitchFamily="18" charset="2"/>
              </a:rPr>
              <a:t> </a:t>
            </a:r>
            <a:r>
              <a:rPr lang="en-US" sz="2800" b="1" dirty="0" smtClean="0">
                <a:latin typeface="Symbol" pitchFamily="18" charset="2"/>
              </a:rPr>
              <a:t>= s</a:t>
            </a:r>
            <a:r>
              <a:rPr lang="en-US" sz="2800" b="1" baseline="-25000" dirty="0" smtClean="0">
                <a:latin typeface="Symbol" pitchFamily="18" charset="2"/>
              </a:rPr>
              <a:t>2</a:t>
            </a:r>
            <a:r>
              <a:rPr lang="en-US" sz="2800" b="1" baseline="30000" dirty="0" smtClean="0">
                <a:latin typeface="Symbol" pitchFamily="18" charset="2"/>
              </a:rPr>
              <a:t>2</a:t>
            </a:r>
            <a:r>
              <a:rPr lang="en-US" sz="2800" b="1" baseline="-25000" dirty="0" smtClean="0">
                <a:latin typeface="Symbol" pitchFamily="18" charset="2"/>
              </a:rPr>
              <a:t>   </a:t>
            </a:r>
            <a:r>
              <a:rPr lang="en-US" sz="2800" dirty="0" smtClean="0"/>
              <a:t>vs. H</a:t>
            </a:r>
            <a:r>
              <a:rPr lang="en-US" sz="2800" baseline="-25000" dirty="0" smtClean="0"/>
              <a:t>1</a:t>
            </a:r>
            <a:r>
              <a:rPr lang="en-US" sz="2800" dirty="0" smtClean="0"/>
              <a:t>:</a:t>
            </a:r>
            <a:r>
              <a:rPr lang="en-US" sz="2800" b="1" dirty="0" smtClean="0"/>
              <a:t> </a:t>
            </a:r>
            <a:r>
              <a:rPr lang="en-US" sz="2800" b="1" dirty="0" smtClean="0">
                <a:latin typeface="Symbol" pitchFamily="18" charset="2"/>
              </a:rPr>
              <a:t>s</a:t>
            </a:r>
            <a:r>
              <a:rPr lang="en-US" sz="2800" b="1" baseline="-25000" dirty="0" smtClean="0">
                <a:latin typeface="Symbol" pitchFamily="18" charset="2"/>
              </a:rPr>
              <a:t>1</a:t>
            </a:r>
            <a:r>
              <a:rPr lang="en-US" sz="2800" b="1" baseline="30000" dirty="0" smtClean="0">
                <a:latin typeface="Symbol" pitchFamily="18" charset="2"/>
              </a:rPr>
              <a:t>2</a:t>
            </a:r>
            <a:r>
              <a:rPr lang="en-US" sz="2800" b="1" baseline="-25000" dirty="0" smtClean="0">
                <a:latin typeface="Symbol" pitchFamily="18" charset="2"/>
              </a:rPr>
              <a:t> </a:t>
            </a:r>
            <a:r>
              <a:rPr lang="en-US" sz="2800" b="1" dirty="0" smtClean="0">
                <a:latin typeface="Times New Roman"/>
                <a:cs typeface="Times New Roman"/>
              </a:rPr>
              <a:t>≠ </a:t>
            </a:r>
            <a:r>
              <a:rPr lang="en-US" sz="2800" b="1" dirty="0" smtClean="0">
                <a:latin typeface="Symbol" pitchFamily="18" charset="2"/>
              </a:rPr>
              <a:t>s</a:t>
            </a:r>
            <a:r>
              <a:rPr lang="en-US" sz="2800" b="1" baseline="-25000" dirty="0" smtClean="0">
                <a:latin typeface="Symbol" pitchFamily="18" charset="2"/>
              </a:rPr>
              <a:t>2</a:t>
            </a:r>
            <a:r>
              <a:rPr lang="en-US" sz="2800" b="1" baseline="30000" dirty="0" smtClean="0">
                <a:latin typeface="Symbol" pitchFamily="18" charset="2"/>
              </a:rPr>
              <a:t>2</a:t>
            </a:r>
            <a:r>
              <a:rPr lang="en-US" sz="2800" b="1" baseline="-25000" dirty="0" smtClean="0">
                <a:latin typeface="Symbol" pitchFamily="18" charset="2"/>
              </a:rPr>
              <a:t>  </a:t>
            </a:r>
            <a:r>
              <a:rPr lang="en-US" sz="2000" dirty="0"/>
              <a:t>with significance level </a:t>
            </a:r>
            <a:r>
              <a:rPr lang="en-US" sz="2000" i="1" dirty="0">
                <a:sym typeface="Symbol" pitchFamily="18" charset="2"/>
              </a:rPr>
              <a:t> </a:t>
            </a:r>
            <a:r>
              <a:rPr lang="el-GR" sz="2000" dirty="0" smtClean="0"/>
              <a:t>.</a:t>
            </a:r>
            <a:endParaRPr lang="en-US" sz="2000" dirty="0"/>
          </a:p>
          <a:p>
            <a:pPr algn="l" rtl="0"/>
            <a:r>
              <a:rPr lang="en-US" sz="2400" dirty="0" smtClean="0"/>
              <a:t>To </a:t>
            </a:r>
            <a:r>
              <a:rPr lang="en-US" sz="2400" dirty="0"/>
              <a:t>test this hypothesis, we use the sample variances:  </a:t>
            </a:r>
          </a:p>
          <a:p>
            <a:pPr algn="l" rtl="0"/>
            <a:endParaRPr lang="en-US" sz="2400" dirty="0"/>
          </a:p>
        </p:txBody>
      </p:sp>
      <p:graphicFrame>
        <p:nvGraphicFramePr>
          <p:cNvPr id="4" name="Object 3"/>
          <p:cNvGraphicFramePr>
            <a:graphicFrameLocks noChangeAspect="1"/>
          </p:cNvGraphicFramePr>
          <p:nvPr>
            <p:extLst>
              <p:ext uri="{D42A27DB-BD31-4B8C-83A1-F6EECF244321}">
                <p14:modId xmlns:p14="http://schemas.microsoft.com/office/powerpoint/2010/main" val="2216159473"/>
              </p:ext>
            </p:extLst>
          </p:nvPr>
        </p:nvGraphicFramePr>
        <p:xfrm>
          <a:off x="7315200" y="4876800"/>
          <a:ext cx="825500" cy="527050"/>
        </p:xfrm>
        <a:graphic>
          <a:graphicData uri="http://schemas.openxmlformats.org/presentationml/2006/ole">
            <mc:AlternateContent xmlns:mc="http://schemas.openxmlformats.org/markup-compatibility/2006">
              <mc:Choice xmlns:v="urn:schemas-microsoft-com:vml" Requires="v">
                <p:oleObj spid="_x0000_s31804" name="Equation" r:id="rId3" imgW="355320" imgH="228600" progId="Equation.3">
                  <p:embed/>
                </p:oleObj>
              </mc:Choice>
              <mc:Fallback>
                <p:oleObj name="Equation" r:id="rId3" imgW="355320" imgH="228600" progId="Equation.3">
                  <p:embed/>
                  <p:pic>
                    <p:nvPicPr>
                      <p:cNvPr id="0" name=""/>
                      <p:cNvPicPr>
                        <a:picLocks noChangeAspect="1" noChangeArrowheads="1"/>
                      </p:cNvPicPr>
                      <p:nvPr/>
                    </p:nvPicPr>
                    <p:blipFill>
                      <a:blip r:embed="rId4"/>
                      <a:srcRect/>
                      <a:stretch>
                        <a:fillRect/>
                      </a:stretch>
                    </p:blipFill>
                    <p:spPr bwMode="auto">
                      <a:xfrm>
                        <a:off x="7315200" y="4876800"/>
                        <a:ext cx="825500" cy="527050"/>
                      </a:xfrm>
                      <a:prstGeom prst="rect">
                        <a:avLst/>
                      </a:prstGeom>
                      <a:noFill/>
                      <a:ln>
                        <a:noFill/>
                      </a:ln>
                      <a:effectLst/>
                    </p:spPr>
                  </p:pic>
                </p:oleObj>
              </mc:Fallback>
            </mc:AlternateContent>
          </a:graphicData>
        </a:graphic>
      </p:graphicFrame>
      <p:sp>
        <p:nvSpPr>
          <p:cNvPr id="5" name="Slide Number Placeholder 4"/>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106</a:t>
            </a:fld>
            <a:endParaRPr lang="en-US" dirty="0">
              <a:solidFill>
                <a:schemeClr val="bg1"/>
              </a:solidFill>
            </a:endParaRPr>
          </a:p>
        </p:txBody>
      </p:sp>
    </p:spTree>
    <p:extLst>
      <p:ext uri="{BB962C8B-B14F-4D97-AF65-F5344CB8AC3E}">
        <p14:creationId xmlns:p14="http://schemas.microsoft.com/office/powerpoint/2010/main" val="374459819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545387" cy="685800"/>
          </a:xfrm>
        </p:spPr>
        <p:txBody>
          <a:bodyPr>
            <a:normAutofit/>
          </a:bodyPr>
          <a:lstStyle/>
          <a:p>
            <a:pPr rtl="0"/>
            <a:r>
              <a:rPr lang="en-US" sz="2800" dirty="0"/>
              <a:t>Testing for the Equality of Two Variances</a:t>
            </a:r>
          </a:p>
        </p:txBody>
      </p:sp>
      <p:sp>
        <p:nvSpPr>
          <p:cNvPr id="3" name="Content Placeholder 2"/>
          <p:cNvSpPr>
            <a:spLocks noGrp="1"/>
          </p:cNvSpPr>
          <p:nvPr>
            <p:ph idx="1"/>
          </p:nvPr>
        </p:nvSpPr>
        <p:spPr>
          <a:xfrm>
            <a:off x="1219200" y="1524000"/>
            <a:ext cx="7162800" cy="4267200"/>
          </a:xfrm>
        </p:spPr>
        <p:txBody>
          <a:bodyPr>
            <a:normAutofit/>
          </a:bodyPr>
          <a:lstStyle/>
          <a:p>
            <a:pPr algn="l" rtl="0">
              <a:lnSpc>
                <a:spcPct val="90000"/>
              </a:lnSpc>
            </a:pPr>
            <a:r>
              <a:rPr lang="en-US" dirty="0"/>
              <a:t>One way to test if the two variances are equal is to check if the </a:t>
            </a:r>
            <a:r>
              <a:rPr lang="en-US" b="1" dirty="0"/>
              <a:t>ratio</a:t>
            </a:r>
            <a:r>
              <a:rPr lang="en-US" dirty="0">
                <a:solidFill>
                  <a:srgbClr val="C00000"/>
                </a:solidFill>
              </a:rPr>
              <a:t> </a:t>
            </a:r>
            <a:r>
              <a:rPr lang="en-US" dirty="0"/>
              <a:t>is equal to 1 </a:t>
            </a:r>
            <a:endParaRPr lang="en-US" dirty="0" smtClean="0"/>
          </a:p>
          <a:p>
            <a:pPr marL="0" indent="0" algn="l" rtl="0">
              <a:lnSpc>
                <a:spcPct val="90000"/>
              </a:lnSpc>
              <a:buNone/>
            </a:pPr>
            <a:r>
              <a:rPr lang="en-US" dirty="0"/>
              <a:t>	</a:t>
            </a:r>
            <a:r>
              <a:rPr lang="en-US" dirty="0" smtClean="0"/>
              <a:t>(</a:t>
            </a:r>
            <a:r>
              <a:rPr lang="en-US" dirty="0"/>
              <a:t>H</a:t>
            </a:r>
            <a:r>
              <a:rPr lang="en-US" baseline="-25000" dirty="0"/>
              <a:t>0</a:t>
            </a:r>
            <a:r>
              <a:rPr lang="en-US" dirty="0"/>
              <a:t>: ratio=1)</a:t>
            </a:r>
          </a:p>
          <a:p>
            <a:pPr algn="l" rtl="0">
              <a:lnSpc>
                <a:spcPct val="90000"/>
              </a:lnSpc>
            </a:pPr>
            <a:r>
              <a:rPr lang="en-US" dirty="0"/>
              <a:t>Under the null, the ratio simplifies </a:t>
            </a:r>
            <a:r>
              <a:rPr lang="en-US" dirty="0" smtClean="0"/>
              <a:t>to</a:t>
            </a:r>
          </a:p>
          <a:p>
            <a:pPr algn="l" rtl="0">
              <a:lnSpc>
                <a:spcPct val="90000"/>
              </a:lnSpc>
            </a:pPr>
            <a:endParaRPr lang="en-US" dirty="0" smtClean="0"/>
          </a:p>
          <a:p>
            <a:pPr algn="l" rtl="0">
              <a:lnSpc>
                <a:spcPct val="90000"/>
              </a:lnSpc>
            </a:pPr>
            <a:r>
              <a:rPr lang="en-US" dirty="0" smtClean="0"/>
              <a:t>The </a:t>
            </a:r>
            <a:r>
              <a:rPr lang="en-US" dirty="0"/>
              <a:t>ratio of 2 chi-square random variables has an </a:t>
            </a:r>
            <a:r>
              <a:rPr lang="en-US" b="1" dirty="0" smtClean="0"/>
              <a:t>F-distribution.</a:t>
            </a:r>
            <a:endParaRPr lang="en-US" b="1" dirty="0"/>
          </a:p>
          <a:p>
            <a:pPr algn="l" rtl="0">
              <a:lnSpc>
                <a:spcPct val="90000"/>
              </a:lnSpc>
            </a:pPr>
            <a:r>
              <a:rPr lang="en-US" dirty="0"/>
              <a:t>The F-distribution is defined by the numerator and denominator degrees of </a:t>
            </a:r>
            <a:r>
              <a:rPr lang="en-US" dirty="0" smtClean="0"/>
              <a:t>freedom.</a:t>
            </a:r>
            <a:endParaRPr lang="en-US" dirty="0"/>
          </a:p>
          <a:p>
            <a:pPr algn="l" rtl="0">
              <a:lnSpc>
                <a:spcPct val="90000"/>
              </a:lnSpc>
            </a:pPr>
            <a:r>
              <a:rPr lang="en-US" dirty="0"/>
              <a:t>Here we have an F-distribution with n</a:t>
            </a:r>
            <a:r>
              <a:rPr lang="en-US" baseline="-25000" dirty="0"/>
              <a:t>1</a:t>
            </a:r>
            <a:r>
              <a:rPr lang="en-US" dirty="0"/>
              <a:t>-1 and n</a:t>
            </a:r>
            <a:r>
              <a:rPr lang="en-US" baseline="-25000" dirty="0"/>
              <a:t>2</a:t>
            </a:r>
            <a:r>
              <a:rPr lang="en-US" dirty="0"/>
              <a:t>-1 degrees of freedom</a:t>
            </a:r>
          </a:p>
          <a:p>
            <a:pPr marL="0" indent="0" algn="l" rtl="0">
              <a:lnSpc>
                <a:spcPct val="90000"/>
              </a:lnSpc>
              <a:buNone/>
            </a:pPr>
            <a:endParaRPr lang="en-US" dirty="0"/>
          </a:p>
          <a:p>
            <a:pPr algn="l" rtl="0"/>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3853339"/>
              </p:ext>
            </p:extLst>
          </p:nvPr>
        </p:nvGraphicFramePr>
        <p:xfrm>
          <a:off x="6705600" y="2362200"/>
          <a:ext cx="762000" cy="1066800"/>
        </p:xfrm>
        <a:graphic>
          <a:graphicData uri="http://schemas.openxmlformats.org/presentationml/2006/ole">
            <mc:AlternateContent xmlns:mc="http://schemas.openxmlformats.org/markup-compatibility/2006">
              <mc:Choice xmlns:v="urn:schemas-microsoft-com:vml" Requires="v">
                <p:oleObj spid="_x0000_s32827" name="Equation" r:id="rId3" imgW="203040" imgH="457200" progId="Equation.3">
                  <p:embed/>
                </p:oleObj>
              </mc:Choice>
              <mc:Fallback>
                <p:oleObj name="Equation" r:id="rId3" imgW="203040" imgH="457200" progId="Equation.3">
                  <p:embed/>
                  <p:pic>
                    <p:nvPicPr>
                      <p:cNvPr id="0" name=""/>
                      <p:cNvPicPr>
                        <a:picLocks noChangeAspect="1" noChangeArrowheads="1"/>
                      </p:cNvPicPr>
                      <p:nvPr/>
                    </p:nvPicPr>
                    <p:blipFill>
                      <a:blip r:embed="rId4"/>
                      <a:srcRect/>
                      <a:stretch>
                        <a:fillRect/>
                      </a:stretch>
                    </p:blipFill>
                    <p:spPr bwMode="auto">
                      <a:xfrm>
                        <a:off x="6705600" y="2362200"/>
                        <a:ext cx="762000" cy="1066800"/>
                      </a:xfrm>
                      <a:prstGeom prst="rect">
                        <a:avLst/>
                      </a:prstGeom>
                      <a:solidFill>
                        <a:schemeClr val="bg1"/>
                      </a:solidFill>
                      <a:ln>
                        <a:noFill/>
                      </a:ln>
                      <a:effectLst/>
                    </p:spPr>
                  </p:pic>
                </p:oleObj>
              </mc:Fallback>
            </mc:AlternateContent>
          </a:graphicData>
        </a:graphic>
      </p:graphicFrame>
      <p:sp>
        <p:nvSpPr>
          <p:cNvPr id="5" name="Slide Number Placeholder 4"/>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107</a:t>
            </a:fld>
            <a:endParaRPr lang="en-US" dirty="0">
              <a:solidFill>
                <a:schemeClr val="bg1"/>
              </a:solidFill>
            </a:endParaRPr>
          </a:p>
        </p:txBody>
      </p:sp>
    </p:spTree>
    <p:extLst>
      <p:ext uri="{BB962C8B-B14F-4D97-AF65-F5344CB8AC3E}">
        <p14:creationId xmlns:p14="http://schemas.microsoft.com/office/powerpoint/2010/main" val="108098216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848600" cy="1143000"/>
          </a:xfrm>
        </p:spPr>
        <p:txBody>
          <a:bodyPr>
            <a:noAutofit/>
          </a:bodyPr>
          <a:lstStyle/>
          <a:p>
            <a:pPr rtl="0"/>
            <a:r>
              <a:rPr lang="en-US" sz="2400" dirty="0"/>
              <a:t>Strategy for testing for the equality of means in two </a:t>
            </a:r>
            <a:r>
              <a:rPr lang="en-US" sz="2400" dirty="0" smtClean="0"/>
              <a:t>independent, normally </a:t>
            </a:r>
            <a:r>
              <a:rPr lang="en-US" sz="2400" dirty="0"/>
              <a:t>distributed samples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07548413"/>
              </p:ext>
            </p:extLst>
          </p:nvPr>
        </p:nvGraphicFramePr>
        <p:xfrm>
          <a:off x="457200" y="16764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rot="19800584">
            <a:off x="3545439" y="2394951"/>
            <a:ext cx="1697452" cy="830997"/>
          </a:xfrm>
          <a:prstGeom prst="rect">
            <a:avLst/>
          </a:prstGeom>
        </p:spPr>
        <p:txBody>
          <a:bodyPr wrap="none">
            <a:spAutoFit/>
          </a:bodyPr>
          <a:lstStyle/>
          <a:p>
            <a:pPr lvl="0"/>
            <a:r>
              <a:rPr lang="en-US" sz="2400" dirty="0" smtClean="0">
                <a:solidFill>
                  <a:srgbClr val="C00000"/>
                </a:solidFill>
              </a:rPr>
              <a:t>Significant</a:t>
            </a:r>
          </a:p>
          <a:p>
            <a:pPr lvl="0"/>
            <a:r>
              <a:rPr lang="en-US" sz="2400" dirty="0" smtClean="0">
                <a:solidFill>
                  <a:srgbClr val="C00000"/>
                </a:solidFill>
              </a:rPr>
              <a:t>P-value </a:t>
            </a:r>
            <a:r>
              <a:rPr lang="en-US" sz="2400" dirty="0" smtClean="0">
                <a:solidFill>
                  <a:srgbClr val="C00000"/>
                </a:solidFill>
                <a:latin typeface="Times New Roman"/>
                <a:cs typeface="Times New Roman"/>
              </a:rPr>
              <a:t>≤</a:t>
            </a:r>
            <a:r>
              <a:rPr lang="en-US" sz="2400" dirty="0" smtClean="0">
                <a:solidFill>
                  <a:srgbClr val="C00000"/>
                </a:solidFill>
              </a:rPr>
              <a:t> </a:t>
            </a:r>
            <a:r>
              <a:rPr lang="el-GR" sz="2400" dirty="0" smtClean="0">
                <a:solidFill>
                  <a:srgbClr val="C00000"/>
                </a:solidFill>
                <a:latin typeface="Times New Roman"/>
                <a:cs typeface="Times New Roman"/>
              </a:rPr>
              <a:t>α</a:t>
            </a:r>
            <a:endParaRPr lang="en-US" sz="2400" dirty="0">
              <a:solidFill>
                <a:srgbClr val="C00000"/>
              </a:solidFill>
            </a:endParaRPr>
          </a:p>
        </p:txBody>
      </p:sp>
      <p:sp>
        <p:nvSpPr>
          <p:cNvPr id="6" name="Rectangle 5"/>
          <p:cNvSpPr/>
          <p:nvPr/>
        </p:nvSpPr>
        <p:spPr>
          <a:xfrm rot="1519507">
            <a:off x="3508808" y="4615245"/>
            <a:ext cx="1802609" cy="1015663"/>
          </a:xfrm>
          <a:prstGeom prst="rect">
            <a:avLst/>
          </a:prstGeom>
        </p:spPr>
        <p:txBody>
          <a:bodyPr wrap="none">
            <a:spAutoFit/>
          </a:bodyPr>
          <a:lstStyle/>
          <a:p>
            <a:r>
              <a:rPr lang="en-US" sz="2000" dirty="0">
                <a:solidFill>
                  <a:srgbClr val="C00000"/>
                </a:solidFill>
              </a:rPr>
              <a:t>Not </a:t>
            </a:r>
            <a:r>
              <a:rPr lang="en-US" sz="2000" dirty="0" smtClean="0">
                <a:solidFill>
                  <a:srgbClr val="C00000"/>
                </a:solidFill>
              </a:rPr>
              <a:t>significant</a:t>
            </a:r>
          </a:p>
          <a:p>
            <a:pPr lvl="0"/>
            <a:r>
              <a:rPr lang="en-US" sz="2000" dirty="0">
                <a:solidFill>
                  <a:srgbClr val="C00000"/>
                </a:solidFill>
              </a:rPr>
              <a:t>P-value </a:t>
            </a:r>
            <a:r>
              <a:rPr lang="en-US" sz="2000" dirty="0" smtClean="0">
                <a:solidFill>
                  <a:srgbClr val="C00000"/>
                </a:solidFill>
              </a:rPr>
              <a:t>&gt; </a:t>
            </a:r>
            <a:r>
              <a:rPr lang="el-GR" sz="2000" dirty="0">
                <a:solidFill>
                  <a:srgbClr val="C00000"/>
                </a:solidFill>
                <a:latin typeface="Times New Roman"/>
                <a:cs typeface="Times New Roman"/>
              </a:rPr>
              <a:t>α</a:t>
            </a:r>
            <a:endParaRPr lang="en-US" sz="2000" dirty="0">
              <a:solidFill>
                <a:srgbClr val="C00000"/>
              </a:solidFill>
            </a:endParaRPr>
          </a:p>
          <a:p>
            <a:endParaRPr lang="en-US" sz="2000" dirty="0">
              <a:solidFill>
                <a:srgbClr val="C00000"/>
              </a:solidFill>
            </a:endParaRPr>
          </a:p>
        </p:txBody>
      </p:sp>
      <p:sp>
        <p:nvSpPr>
          <p:cNvPr id="3" name="Slide Number Placeholder 2"/>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108</a:t>
            </a:fld>
            <a:endParaRPr lang="en-US" dirty="0">
              <a:solidFill>
                <a:schemeClr val="bg1"/>
              </a:solidFill>
            </a:endParaRPr>
          </a:p>
        </p:txBody>
      </p:sp>
    </p:spTree>
    <p:extLst>
      <p:ext uri="{BB962C8B-B14F-4D97-AF65-F5344CB8AC3E}">
        <p14:creationId xmlns:p14="http://schemas.microsoft.com/office/powerpoint/2010/main" val="161437090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09600"/>
            <a:ext cx="6859587" cy="609600"/>
          </a:xfrm>
        </p:spPr>
        <p:txBody>
          <a:bodyPr>
            <a:normAutofit/>
          </a:bodyPr>
          <a:lstStyle/>
          <a:p>
            <a:pPr rtl="0"/>
            <a:r>
              <a:rPr lang="en-US" dirty="0" smtClean="0"/>
              <a:t>Example</a:t>
            </a:r>
            <a:endParaRPr lang="en-US" dirty="0"/>
          </a:p>
        </p:txBody>
      </p:sp>
      <p:sp>
        <p:nvSpPr>
          <p:cNvPr id="3" name="Content Placeholder 2"/>
          <p:cNvSpPr>
            <a:spLocks noGrp="1"/>
          </p:cNvSpPr>
          <p:nvPr>
            <p:ph idx="1"/>
          </p:nvPr>
        </p:nvSpPr>
        <p:spPr>
          <a:xfrm>
            <a:off x="457200" y="1600201"/>
            <a:ext cx="8229600" cy="1447799"/>
          </a:xfrm>
        </p:spPr>
        <p:txBody>
          <a:bodyPr>
            <a:normAutofit/>
          </a:bodyPr>
          <a:lstStyle/>
          <a:p>
            <a:pPr algn="l" rtl="0">
              <a:lnSpc>
                <a:spcPct val="90000"/>
              </a:lnSpc>
            </a:pPr>
            <a:r>
              <a:rPr lang="en-US" dirty="0" smtClean="0"/>
              <a:t>Use </a:t>
            </a:r>
            <a:r>
              <a:rPr lang="en-US" b="1" dirty="0" smtClean="0"/>
              <a:t>hypothesis testing </a:t>
            </a:r>
            <a:r>
              <a:rPr lang="en-US" dirty="0" smtClean="0"/>
              <a:t>for </a:t>
            </a:r>
            <a:r>
              <a:rPr lang="en-US" b="1" dirty="0" smtClean="0">
                <a:solidFill>
                  <a:srgbClr val="C00000"/>
                </a:solidFill>
              </a:rPr>
              <a:t>Hospital-stay</a:t>
            </a:r>
            <a:r>
              <a:rPr lang="en-US" dirty="0" smtClean="0">
                <a:solidFill>
                  <a:srgbClr val="00B050"/>
                </a:solidFill>
              </a:rPr>
              <a:t> </a:t>
            </a:r>
            <a:r>
              <a:rPr lang="en-US" dirty="0" smtClean="0"/>
              <a:t>data in Table 2.11 (page 33 in the book) to answer (2.3).</a:t>
            </a:r>
          </a:p>
          <a:p>
            <a:pPr algn="l" rtl="0"/>
            <a:r>
              <a:rPr lang="en-US" dirty="0" smtClean="0"/>
              <a:t>Use SPSS to do the analysis!</a:t>
            </a:r>
            <a:endParaRPr lang="en-US" dirty="0"/>
          </a:p>
        </p:txBody>
      </p:sp>
      <p:sp>
        <p:nvSpPr>
          <p:cNvPr id="5" name="TextBox 4"/>
          <p:cNvSpPr txBox="1"/>
          <p:nvPr/>
        </p:nvSpPr>
        <p:spPr>
          <a:xfrm>
            <a:off x="914400" y="3237948"/>
            <a:ext cx="7619999"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lvl="1"/>
            <a:r>
              <a:rPr lang="en-US" sz="2400" dirty="0">
                <a:solidFill>
                  <a:srgbClr val="000000"/>
                </a:solidFill>
              </a:rPr>
              <a:t>2.3: It is of clinical interest to know if the duration of hospitalization is affected by whether a patient has received antibiotics.</a:t>
            </a:r>
          </a:p>
        </p:txBody>
      </p:sp>
      <p:sp>
        <p:nvSpPr>
          <p:cNvPr id="6" name="Rectangle 5"/>
          <p:cNvSpPr/>
          <p:nvPr/>
        </p:nvSpPr>
        <p:spPr>
          <a:xfrm>
            <a:off x="945470" y="4727631"/>
            <a:ext cx="7588929"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400" dirty="0" smtClean="0">
                <a:solidFill>
                  <a:srgbClr val="000000"/>
                </a:solidFill>
              </a:rPr>
              <a:t>That is to compare </a:t>
            </a:r>
            <a:r>
              <a:rPr lang="en-US" sz="2400" dirty="0">
                <a:solidFill>
                  <a:srgbClr val="000000"/>
                </a:solidFill>
              </a:rPr>
              <a:t>the mean duration </a:t>
            </a:r>
            <a:r>
              <a:rPr lang="en-US" sz="2400" dirty="0" smtClean="0">
                <a:solidFill>
                  <a:srgbClr val="000000"/>
                </a:solidFill>
              </a:rPr>
              <a:t>of hospitalization </a:t>
            </a:r>
            <a:r>
              <a:rPr lang="en-US" sz="2400" dirty="0">
                <a:solidFill>
                  <a:srgbClr val="000000"/>
                </a:solidFill>
              </a:rPr>
              <a:t>between antibiotic users and </a:t>
            </a:r>
            <a:r>
              <a:rPr lang="en-US" sz="2400" dirty="0" smtClean="0">
                <a:solidFill>
                  <a:srgbClr val="000000"/>
                </a:solidFill>
              </a:rPr>
              <a:t>non-antibiotic </a:t>
            </a:r>
            <a:r>
              <a:rPr lang="en-US" sz="2400" dirty="0">
                <a:solidFill>
                  <a:srgbClr val="000000"/>
                </a:solidFill>
              </a:rPr>
              <a:t>users.</a:t>
            </a:r>
          </a:p>
        </p:txBody>
      </p:sp>
      <p:sp>
        <p:nvSpPr>
          <p:cNvPr id="4" name="Slide Number Placeholder 3"/>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109</a:t>
            </a:fld>
            <a:endParaRPr lang="en-US" dirty="0">
              <a:solidFill>
                <a:schemeClr val="bg1"/>
              </a:solidFill>
            </a:endParaRPr>
          </a:p>
        </p:txBody>
      </p:sp>
    </p:spTree>
    <p:extLst>
      <p:ext uri="{BB962C8B-B14F-4D97-AF65-F5344CB8AC3E}">
        <p14:creationId xmlns:p14="http://schemas.microsoft.com/office/powerpoint/2010/main" val="172256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82"/>
          <p:cNvSpPr txBox="1">
            <a:spLocks noGrp="1" noChangeArrowheads="1"/>
          </p:cNvSpPr>
          <p:nvPr>
            <p:ph idx="1"/>
          </p:nvPr>
        </p:nvSpPr>
        <p:spPr bwMode="auto">
          <a:xfrm>
            <a:off x="609600" y="990600"/>
            <a:ext cx="8001000" cy="441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57150" cmpd="thickThin">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lnSpcReduction="10000"/>
          </a:bodyPr>
          <a:lstStyle>
            <a:defPPr>
              <a:defRPr lang="en-US"/>
            </a:defPPr>
            <a:lvl1pPr algn="l" rtl="0" fontAlgn="base">
              <a:spcBef>
                <a:spcPct val="50000"/>
              </a:spcBef>
              <a:spcAft>
                <a:spcPct val="0"/>
              </a:spcAft>
              <a:defRPr sz="2400" kern="1200">
                <a:solidFill>
                  <a:schemeClr val="tx1"/>
                </a:solidFill>
                <a:latin typeface="Century" pitchFamily="18" charset="0"/>
                <a:ea typeface="+mn-ea"/>
                <a:cs typeface="+mn-cs"/>
              </a:defRPr>
            </a:lvl1pPr>
            <a:lvl2pPr marL="457200" algn="l" rtl="0" fontAlgn="base">
              <a:spcBef>
                <a:spcPct val="50000"/>
              </a:spcBef>
              <a:spcAft>
                <a:spcPct val="0"/>
              </a:spcAft>
              <a:defRPr sz="2400" kern="1200">
                <a:solidFill>
                  <a:schemeClr val="tx1"/>
                </a:solidFill>
                <a:latin typeface="Century" pitchFamily="18" charset="0"/>
                <a:ea typeface="+mn-ea"/>
                <a:cs typeface="+mn-cs"/>
              </a:defRPr>
            </a:lvl2pPr>
            <a:lvl3pPr marL="914400" algn="l" rtl="0" fontAlgn="base">
              <a:spcBef>
                <a:spcPct val="50000"/>
              </a:spcBef>
              <a:spcAft>
                <a:spcPct val="0"/>
              </a:spcAft>
              <a:defRPr sz="2400" kern="1200">
                <a:solidFill>
                  <a:schemeClr val="tx1"/>
                </a:solidFill>
                <a:latin typeface="Century" pitchFamily="18" charset="0"/>
                <a:ea typeface="+mn-ea"/>
                <a:cs typeface="+mn-cs"/>
              </a:defRPr>
            </a:lvl3pPr>
            <a:lvl4pPr marL="1371600" algn="l" rtl="0" fontAlgn="base">
              <a:spcBef>
                <a:spcPct val="50000"/>
              </a:spcBef>
              <a:spcAft>
                <a:spcPct val="0"/>
              </a:spcAft>
              <a:defRPr sz="2400" kern="1200">
                <a:solidFill>
                  <a:schemeClr val="tx1"/>
                </a:solidFill>
                <a:latin typeface="Century" pitchFamily="18" charset="0"/>
                <a:ea typeface="+mn-ea"/>
                <a:cs typeface="+mn-cs"/>
              </a:defRPr>
            </a:lvl4pPr>
            <a:lvl5pPr marL="1828800" algn="l" rtl="0" fontAlgn="base">
              <a:spcBef>
                <a:spcPct val="50000"/>
              </a:spcBef>
              <a:spcAft>
                <a:spcPct val="0"/>
              </a:spcAft>
              <a:defRPr sz="2400" kern="1200">
                <a:solidFill>
                  <a:schemeClr val="tx1"/>
                </a:solidFill>
                <a:latin typeface="Century" pitchFamily="18" charset="0"/>
                <a:ea typeface="+mn-ea"/>
                <a:cs typeface="+mn-cs"/>
              </a:defRPr>
            </a:lvl5pPr>
            <a:lvl6pPr marL="2286000" algn="l" defTabSz="914400" rtl="0" eaLnBrk="1" latinLnBrk="0" hangingPunct="1">
              <a:defRPr sz="2400" kern="1200">
                <a:solidFill>
                  <a:schemeClr val="tx1"/>
                </a:solidFill>
                <a:latin typeface="Century" pitchFamily="18" charset="0"/>
                <a:ea typeface="+mn-ea"/>
                <a:cs typeface="+mn-cs"/>
              </a:defRPr>
            </a:lvl6pPr>
            <a:lvl7pPr marL="2743200" algn="l" defTabSz="914400" rtl="0" eaLnBrk="1" latinLnBrk="0" hangingPunct="1">
              <a:defRPr sz="2400" kern="1200">
                <a:solidFill>
                  <a:schemeClr val="tx1"/>
                </a:solidFill>
                <a:latin typeface="Century" pitchFamily="18" charset="0"/>
                <a:ea typeface="+mn-ea"/>
                <a:cs typeface="+mn-cs"/>
              </a:defRPr>
            </a:lvl7pPr>
            <a:lvl8pPr marL="3200400" algn="l" defTabSz="914400" rtl="0" eaLnBrk="1" latinLnBrk="0" hangingPunct="1">
              <a:defRPr sz="2400" kern="1200">
                <a:solidFill>
                  <a:schemeClr val="tx1"/>
                </a:solidFill>
                <a:latin typeface="Century" pitchFamily="18" charset="0"/>
                <a:ea typeface="+mn-ea"/>
                <a:cs typeface="+mn-cs"/>
              </a:defRPr>
            </a:lvl8pPr>
            <a:lvl9pPr marL="3657600" algn="l" defTabSz="914400" rtl="0" eaLnBrk="1" latinLnBrk="0" hangingPunct="1">
              <a:defRPr sz="2400" kern="1200">
                <a:solidFill>
                  <a:schemeClr val="tx1"/>
                </a:solidFill>
                <a:latin typeface="Century" pitchFamily="18" charset="0"/>
                <a:ea typeface="+mn-ea"/>
                <a:cs typeface="+mn-cs"/>
              </a:defRPr>
            </a:lvl9pPr>
          </a:lstStyle>
          <a:p>
            <a:pPr eaLnBrk="0" hangingPunct="0">
              <a:spcBef>
                <a:spcPct val="0"/>
              </a:spcBef>
            </a:pPr>
            <a:r>
              <a:rPr lang="en-US" altLang="en-US" dirty="0">
                <a:solidFill>
                  <a:srgbClr val="000000"/>
                </a:solidFill>
                <a:latin typeface="+mn-lt"/>
              </a:rPr>
              <a:t>How confident do we want to be that the interval estimate contains the population parameter?</a:t>
            </a:r>
          </a:p>
          <a:p>
            <a:pPr eaLnBrk="0" hangingPunct="0">
              <a:spcBef>
                <a:spcPct val="0"/>
              </a:spcBef>
            </a:pPr>
            <a:r>
              <a:rPr lang="en-US" altLang="en-US" dirty="0">
                <a:solidFill>
                  <a:srgbClr val="000000"/>
                </a:solidFill>
                <a:latin typeface="+mn-lt"/>
              </a:rPr>
              <a:t>The level of </a:t>
            </a:r>
            <a:r>
              <a:rPr lang="en-US" altLang="en-US" dirty="0" smtClean="0">
                <a:solidFill>
                  <a:srgbClr val="000000"/>
                </a:solidFill>
                <a:latin typeface="+mn-lt"/>
              </a:rPr>
              <a:t>confidence</a:t>
            </a:r>
            <a:r>
              <a:rPr lang="en-US" altLang="en-US" b="1" i="1" dirty="0" smtClean="0">
                <a:solidFill>
                  <a:schemeClr val="folHlink"/>
                </a:solidFill>
              </a:rPr>
              <a:t> </a:t>
            </a:r>
            <a:r>
              <a:rPr lang="en-US" altLang="en-US" sz="2800" b="1" dirty="0" smtClean="0">
                <a:solidFill>
                  <a:srgbClr val="C00000"/>
                </a:solidFill>
              </a:rPr>
              <a:t>(1- </a:t>
            </a:r>
            <a:r>
              <a:rPr lang="el-GR" altLang="en-US" sz="2800" b="1" dirty="0" smtClean="0">
                <a:solidFill>
                  <a:srgbClr val="C00000"/>
                </a:solidFill>
                <a:latin typeface="Times New Roman"/>
                <a:cs typeface="Times New Roman"/>
              </a:rPr>
              <a:t>α</a:t>
            </a:r>
            <a:r>
              <a:rPr lang="en-US" altLang="en-US" sz="2800" b="1" dirty="0" smtClean="0">
                <a:solidFill>
                  <a:srgbClr val="C00000"/>
                </a:solidFill>
                <a:latin typeface="Times New Roman"/>
                <a:cs typeface="Times New Roman"/>
              </a:rPr>
              <a:t> )</a:t>
            </a:r>
            <a:r>
              <a:rPr lang="en-US" altLang="en-US" sz="2800" dirty="0" smtClean="0">
                <a:solidFill>
                  <a:srgbClr val="C00000"/>
                </a:solidFill>
              </a:rPr>
              <a:t> </a:t>
            </a:r>
            <a:r>
              <a:rPr lang="en-US" altLang="en-US" dirty="0">
                <a:solidFill>
                  <a:srgbClr val="000000"/>
                </a:solidFill>
                <a:latin typeface="+mn-lt"/>
              </a:rPr>
              <a:t>is the probability that the interval estimate contains the population parameter.</a:t>
            </a:r>
          </a:p>
          <a:p>
            <a:pPr eaLnBrk="0" hangingPunct="0">
              <a:spcBef>
                <a:spcPct val="0"/>
              </a:spcBef>
            </a:pPr>
            <a:r>
              <a:rPr lang="en-US" altLang="en-US" dirty="0">
                <a:solidFill>
                  <a:srgbClr val="000000"/>
                </a:solidFill>
                <a:latin typeface="+mn-lt"/>
              </a:rPr>
              <a:t>The most common choices of level of confidence are 0.95, 0.99, and 0.90.</a:t>
            </a:r>
          </a:p>
          <a:p>
            <a:pPr eaLnBrk="0" hangingPunct="0">
              <a:spcBef>
                <a:spcPct val="0"/>
              </a:spcBef>
            </a:pPr>
            <a:r>
              <a:rPr lang="en-US" altLang="en-US" dirty="0">
                <a:solidFill>
                  <a:srgbClr val="000000"/>
                </a:solidFill>
                <a:latin typeface="+mn-lt"/>
              </a:rPr>
              <a:t>For example:  If the level of confidence is 90%, this means that we are 90% confident that the interval contains the </a:t>
            </a:r>
            <a:r>
              <a:rPr lang="en-US" altLang="en-US" dirty="0" smtClean="0">
                <a:solidFill>
                  <a:srgbClr val="000000"/>
                </a:solidFill>
                <a:latin typeface="+mn-lt"/>
              </a:rPr>
              <a:t>population parameter.</a:t>
            </a:r>
            <a:endParaRPr lang="en-US" altLang="en-US" dirty="0">
              <a:solidFill>
                <a:srgbClr val="000000"/>
              </a:solidFill>
              <a:latin typeface="+mn-lt"/>
            </a:endParaRPr>
          </a:p>
          <a:p>
            <a:r>
              <a:rPr lang="en-US" dirty="0">
                <a:solidFill>
                  <a:srgbClr val="000000"/>
                </a:solidFill>
                <a:latin typeface="+mn-lt"/>
              </a:rPr>
              <a:t>The general formula for all confidence intervals is equal to</a:t>
            </a:r>
            <a:r>
              <a:rPr lang="en-US" dirty="0" smtClean="0">
                <a:solidFill>
                  <a:srgbClr val="000000"/>
                </a:solidFill>
                <a:latin typeface="+mn-lt"/>
              </a:rPr>
              <a:t>:</a:t>
            </a:r>
            <a:r>
              <a:rPr lang="en-US" b="1" dirty="0"/>
              <a:t>	</a:t>
            </a:r>
            <a:endParaRPr lang="el-GR" altLang="en-US" dirty="0">
              <a:solidFill>
                <a:srgbClr val="C00000"/>
              </a:solidFill>
            </a:endParaRPr>
          </a:p>
        </p:txBody>
      </p:sp>
      <p:sp>
        <p:nvSpPr>
          <p:cNvPr id="3" name="Slide Number Placeholder 2"/>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11</a:t>
            </a:fld>
            <a:endParaRPr lang="en-US" dirty="0">
              <a:solidFill>
                <a:schemeClr val="bg1"/>
              </a:solidFill>
            </a:endParaRPr>
          </a:p>
        </p:txBody>
      </p:sp>
      <p:sp>
        <p:nvSpPr>
          <p:cNvPr id="6" name="Rectangle 5"/>
          <p:cNvSpPr/>
          <p:nvPr/>
        </p:nvSpPr>
        <p:spPr>
          <a:xfrm>
            <a:off x="1371600" y="5257800"/>
            <a:ext cx="6553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r>
              <a:rPr lang="en-US" sz="2800" b="1" dirty="0" smtClean="0">
                <a:solidFill>
                  <a:srgbClr val="C00000"/>
                </a:solidFill>
              </a:rPr>
              <a:t>Point Estimate  </a:t>
            </a:r>
            <a:r>
              <a:rPr lang="en-US" sz="2800" b="1" dirty="0" smtClean="0">
                <a:solidFill>
                  <a:srgbClr val="C00000"/>
                </a:solidFill>
                <a:cs typeface="Times New Roman" pitchFamily="18" charset="0"/>
                <a:sym typeface="System"/>
              </a:rPr>
              <a:t>±</a:t>
            </a:r>
            <a:r>
              <a:rPr lang="en-US" sz="2800" b="1" dirty="0" smtClean="0">
                <a:solidFill>
                  <a:srgbClr val="C00000"/>
                </a:solidFill>
                <a:sym typeface="System"/>
              </a:rPr>
              <a:t>  </a:t>
            </a:r>
            <a:r>
              <a:rPr lang="en-US" altLang="en-US" sz="2800" b="1" dirty="0" smtClean="0">
                <a:solidFill>
                  <a:srgbClr val="C00000"/>
                </a:solidFill>
              </a:rPr>
              <a:t>Margin of Error</a:t>
            </a:r>
            <a:r>
              <a:rPr lang="en-US" altLang="en-US" sz="2800" dirty="0" smtClean="0">
                <a:solidFill>
                  <a:srgbClr val="C00000"/>
                </a:solidFill>
              </a:rPr>
              <a:t> </a:t>
            </a:r>
            <a:endParaRPr lang="en-US" sz="2800" dirty="0"/>
          </a:p>
        </p:txBody>
      </p:sp>
    </p:spTree>
    <p:extLst>
      <p:ext uri="{BB962C8B-B14F-4D97-AF65-F5344CB8AC3E}">
        <p14:creationId xmlns:p14="http://schemas.microsoft.com/office/powerpoint/2010/main" val="144375522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5867400" cy="609600"/>
          </a:xfrm>
        </p:spPr>
        <p:txBody>
          <a:bodyPr>
            <a:normAutofit/>
          </a:bodyPr>
          <a:lstStyle/>
          <a:p>
            <a:pPr algn="ctr"/>
            <a:r>
              <a:rPr lang="en-US" sz="2800" dirty="0" smtClean="0"/>
              <a:t>Solution</a:t>
            </a:r>
            <a:endParaRPr lang="en-US" sz="2800" dirty="0"/>
          </a:p>
        </p:txBody>
      </p:sp>
      <p:pic>
        <p:nvPicPr>
          <p:cNvPr id="696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514600"/>
            <a:ext cx="42672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65185" y="1366629"/>
            <a:ext cx="2149415" cy="83099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lvl="0"/>
            <a:r>
              <a:rPr lang="en-US" sz="2400" b="1" i="1" dirty="0">
                <a:solidFill>
                  <a:srgbClr val="000000"/>
                </a:solidFill>
              </a:rPr>
              <a:t>H</a:t>
            </a:r>
            <a:r>
              <a:rPr lang="en-US" sz="2400" b="1" i="1" baseline="-25000" dirty="0">
                <a:solidFill>
                  <a:srgbClr val="000000"/>
                </a:solidFill>
              </a:rPr>
              <a:t>0 </a:t>
            </a:r>
            <a:r>
              <a:rPr lang="en-US" sz="2400" b="1" dirty="0">
                <a:solidFill>
                  <a:srgbClr val="000000"/>
                </a:solidFill>
              </a:rPr>
              <a:t>: </a:t>
            </a:r>
            <a:r>
              <a:rPr lang="pt-BR" sz="2400" b="1" i="1" dirty="0">
                <a:solidFill>
                  <a:srgbClr val="000000"/>
                </a:solidFill>
              </a:rPr>
              <a:t>μ</a:t>
            </a:r>
            <a:r>
              <a:rPr lang="pt-BR" sz="2400" b="1" i="1" baseline="-25000" dirty="0">
                <a:solidFill>
                  <a:srgbClr val="000000"/>
                </a:solidFill>
              </a:rPr>
              <a:t>1</a:t>
            </a:r>
            <a:r>
              <a:rPr lang="pt-BR" sz="2400" b="1" i="1" dirty="0">
                <a:solidFill>
                  <a:srgbClr val="000000"/>
                </a:solidFill>
              </a:rPr>
              <a:t> </a:t>
            </a:r>
            <a:r>
              <a:rPr lang="en-US" sz="2400" b="1" dirty="0">
                <a:solidFill>
                  <a:srgbClr val="000000"/>
                </a:solidFill>
              </a:rPr>
              <a:t>=</a:t>
            </a:r>
            <a:r>
              <a:rPr lang="pt-BR" sz="2400" b="1" i="1" dirty="0" smtClean="0">
                <a:solidFill>
                  <a:srgbClr val="000000"/>
                </a:solidFill>
              </a:rPr>
              <a:t> μ</a:t>
            </a:r>
            <a:r>
              <a:rPr lang="pt-BR" sz="2400" b="1" i="1" baseline="-25000" dirty="0" smtClean="0">
                <a:solidFill>
                  <a:srgbClr val="000000"/>
                </a:solidFill>
              </a:rPr>
              <a:t>2</a:t>
            </a:r>
            <a:endParaRPr lang="en-US" sz="2400" b="1" dirty="0">
              <a:solidFill>
                <a:srgbClr val="000000"/>
              </a:solidFill>
            </a:endParaRPr>
          </a:p>
          <a:p>
            <a:pPr lvl="0"/>
            <a:r>
              <a:rPr lang="en-US" sz="2400" b="1" i="1" dirty="0">
                <a:solidFill>
                  <a:srgbClr val="000000"/>
                </a:solidFill>
              </a:rPr>
              <a:t>H</a:t>
            </a:r>
            <a:r>
              <a:rPr lang="en-US" sz="2400" b="1" i="1" baseline="-25000" dirty="0">
                <a:solidFill>
                  <a:srgbClr val="000000"/>
                </a:solidFill>
              </a:rPr>
              <a:t>1 </a:t>
            </a:r>
            <a:r>
              <a:rPr lang="en-US" sz="2400" b="1" dirty="0">
                <a:solidFill>
                  <a:srgbClr val="000000"/>
                </a:solidFill>
              </a:rPr>
              <a:t>: </a:t>
            </a:r>
            <a:r>
              <a:rPr lang="pt-BR" sz="2400" b="1" i="1" dirty="0">
                <a:solidFill>
                  <a:srgbClr val="000000"/>
                </a:solidFill>
              </a:rPr>
              <a:t>μ</a:t>
            </a:r>
            <a:r>
              <a:rPr lang="pt-BR" sz="2400" b="1" i="1" baseline="-25000" dirty="0">
                <a:solidFill>
                  <a:srgbClr val="000000"/>
                </a:solidFill>
              </a:rPr>
              <a:t>1</a:t>
            </a:r>
            <a:r>
              <a:rPr lang="pt-BR" sz="2400" b="1" i="1" dirty="0">
                <a:solidFill>
                  <a:srgbClr val="000000"/>
                </a:solidFill>
              </a:rPr>
              <a:t> </a:t>
            </a:r>
            <a:r>
              <a:rPr lang="en-US" sz="2400" b="1" dirty="0">
                <a:solidFill>
                  <a:srgbClr val="000000"/>
                </a:solidFill>
              </a:rPr>
              <a:t>≠</a:t>
            </a:r>
            <a:r>
              <a:rPr lang="pt-BR" sz="2400" b="1" i="1" dirty="0" smtClean="0">
                <a:solidFill>
                  <a:srgbClr val="000000"/>
                </a:solidFill>
              </a:rPr>
              <a:t> μ</a:t>
            </a:r>
            <a:r>
              <a:rPr lang="pt-BR" sz="2400" b="1" i="1" baseline="-25000" dirty="0" smtClean="0">
                <a:solidFill>
                  <a:srgbClr val="000000"/>
                </a:solidFill>
              </a:rPr>
              <a:t>2</a:t>
            </a:r>
            <a:endParaRPr lang="en-US" sz="2400" b="1" dirty="0">
              <a:solidFill>
                <a:srgbClr val="000000"/>
              </a:solidFill>
            </a:endParaRPr>
          </a:p>
        </p:txBody>
      </p:sp>
      <p:pic>
        <p:nvPicPr>
          <p:cNvPr id="696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514600"/>
            <a:ext cx="4620883"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110</a:t>
            </a:fld>
            <a:endParaRPr lang="en-US" dirty="0">
              <a:solidFill>
                <a:schemeClr val="bg1"/>
              </a:solidFill>
            </a:endParaRPr>
          </a:p>
        </p:txBody>
      </p:sp>
      <p:sp>
        <p:nvSpPr>
          <p:cNvPr id="7" name="Rectangle 6"/>
          <p:cNvSpPr/>
          <p:nvPr/>
        </p:nvSpPr>
        <p:spPr>
          <a:xfrm>
            <a:off x="2514600" y="1447800"/>
            <a:ext cx="6705600" cy="923330"/>
          </a:xfrm>
          <a:prstGeom prst="rect">
            <a:avLst/>
          </a:prstGeom>
        </p:spPr>
        <p:txBody>
          <a:bodyPr wrap="square">
            <a:spAutoFit/>
          </a:bodyPr>
          <a:lstStyle/>
          <a:p>
            <a:r>
              <a:rPr lang="pt-BR" b="1" i="1" dirty="0" smtClean="0">
                <a:solidFill>
                  <a:srgbClr val="000000"/>
                </a:solidFill>
              </a:rPr>
              <a:t>μ</a:t>
            </a:r>
            <a:r>
              <a:rPr lang="pt-BR" b="1" i="1" baseline="-25000" dirty="0" smtClean="0">
                <a:solidFill>
                  <a:srgbClr val="000000"/>
                </a:solidFill>
              </a:rPr>
              <a:t>1</a:t>
            </a:r>
            <a:r>
              <a:rPr lang="pt-BR" b="1" i="1" dirty="0" smtClean="0">
                <a:solidFill>
                  <a:srgbClr val="000000"/>
                </a:solidFill>
              </a:rPr>
              <a:t> </a:t>
            </a:r>
            <a:r>
              <a:rPr lang="pt-BR" dirty="0" smtClean="0">
                <a:solidFill>
                  <a:srgbClr val="000000"/>
                </a:solidFill>
              </a:rPr>
              <a:t>the</a:t>
            </a:r>
            <a:r>
              <a:rPr lang="pt-BR" b="1" i="1" dirty="0" smtClean="0">
                <a:solidFill>
                  <a:srgbClr val="000000"/>
                </a:solidFill>
              </a:rPr>
              <a:t> </a:t>
            </a:r>
            <a:r>
              <a:rPr lang="en-US" dirty="0" smtClean="0">
                <a:solidFill>
                  <a:srgbClr val="000000"/>
                </a:solidFill>
              </a:rPr>
              <a:t>mean </a:t>
            </a:r>
            <a:r>
              <a:rPr lang="en-US" dirty="0">
                <a:solidFill>
                  <a:srgbClr val="000000"/>
                </a:solidFill>
              </a:rPr>
              <a:t>duration of hospitalization </a:t>
            </a:r>
            <a:r>
              <a:rPr lang="en-US" dirty="0" smtClean="0">
                <a:solidFill>
                  <a:srgbClr val="000000"/>
                </a:solidFill>
              </a:rPr>
              <a:t>for antibiotic </a:t>
            </a:r>
            <a:r>
              <a:rPr lang="en-US" dirty="0">
                <a:solidFill>
                  <a:srgbClr val="000000"/>
                </a:solidFill>
              </a:rPr>
              <a:t>users </a:t>
            </a:r>
            <a:endParaRPr lang="en-US" dirty="0" smtClean="0">
              <a:solidFill>
                <a:srgbClr val="000000"/>
              </a:solidFill>
            </a:endParaRPr>
          </a:p>
          <a:p>
            <a:r>
              <a:rPr lang="pt-BR" b="1" i="1" baseline="-25000" dirty="0" smtClean="0">
                <a:solidFill>
                  <a:srgbClr val="000000"/>
                </a:solidFill>
              </a:rPr>
              <a:t> </a:t>
            </a:r>
            <a:r>
              <a:rPr lang="pt-BR" b="1" i="1" dirty="0" smtClean="0">
                <a:solidFill>
                  <a:srgbClr val="000000"/>
                </a:solidFill>
              </a:rPr>
              <a:t>μ</a:t>
            </a:r>
            <a:r>
              <a:rPr lang="pt-BR" b="1" i="1" baseline="-25000" dirty="0" smtClean="0">
                <a:solidFill>
                  <a:srgbClr val="000000"/>
                </a:solidFill>
              </a:rPr>
              <a:t>2</a:t>
            </a:r>
            <a:r>
              <a:rPr lang="en-US" b="1" dirty="0" smtClean="0">
                <a:solidFill>
                  <a:srgbClr val="000000"/>
                </a:solidFill>
              </a:rPr>
              <a:t> </a:t>
            </a:r>
            <a:r>
              <a:rPr lang="pt-BR" dirty="0" smtClean="0">
                <a:solidFill>
                  <a:srgbClr val="000000"/>
                </a:solidFill>
              </a:rPr>
              <a:t>the</a:t>
            </a:r>
            <a:r>
              <a:rPr lang="pt-BR" b="1" i="1" dirty="0" smtClean="0">
                <a:solidFill>
                  <a:srgbClr val="000000"/>
                </a:solidFill>
              </a:rPr>
              <a:t> </a:t>
            </a:r>
            <a:r>
              <a:rPr lang="en-US" dirty="0">
                <a:solidFill>
                  <a:srgbClr val="000000"/>
                </a:solidFill>
              </a:rPr>
              <a:t>mean duration of hospitalization for </a:t>
            </a:r>
            <a:r>
              <a:rPr lang="en-US" dirty="0" smtClean="0">
                <a:solidFill>
                  <a:srgbClr val="000000"/>
                </a:solidFill>
              </a:rPr>
              <a:t>non-antibiotic </a:t>
            </a:r>
            <a:r>
              <a:rPr lang="en-US" dirty="0">
                <a:solidFill>
                  <a:srgbClr val="000000"/>
                </a:solidFill>
              </a:rPr>
              <a:t>users </a:t>
            </a:r>
            <a:endParaRPr lang="en-US" b="1" dirty="0">
              <a:solidFill>
                <a:srgbClr val="000000"/>
              </a:solidFill>
            </a:endParaRPr>
          </a:p>
          <a:p>
            <a:endParaRPr lang="ar-SA" dirty="0"/>
          </a:p>
        </p:txBody>
      </p:sp>
    </p:spTree>
    <p:extLst>
      <p:ext uri="{BB962C8B-B14F-4D97-AF65-F5344CB8AC3E}">
        <p14:creationId xmlns:p14="http://schemas.microsoft.com/office/powerpoint/2010/main" val="423791126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ChangeAspect="1" noChangeArrowheads="1"/>
          </p:cNvPicPr>
          <p:nvPr/>
        </p:nvPicPr>
        <p:blipFill>
          <a:blip r:embed="rId2">
            <a:duotone>
              <a:prstClr val="black"/>
              <a:schemeClr val="accent6">
                <a:lumMod val="20000"/>
                <a:lumOff val="80000"/>
                <a:tint val="45000"/>
                <a:satMod val="400000"/>
              </a:schemeClr>
            </a:duotone>
            <a:extLst>
              <a:ext uri="{28A0092B-C50C-407E-A947-70E740481C1C}">
                <a14:useLocalDpi xmlns:a14="http://schemas.microsoft.com/office/drawing/2010/main" val="0"/>
              </a:ext>
            </a:extLst>
          </a:blip>
          <a:srcRect/>
          <a:stretch>
            <a:fillRect/>
          </a:stretch>
        </p:blipFill>
        <p:spPr bwMode="auto">
          <a:xfrm>
            <a:off x="1658690" y="1066800"/>
            <a:ext cx="5876925"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181470" y="235789"/>
            <a:ext cx="2667000" cy="461665"/>
          </a:xfrm>
          <a:prstGeom prst="rect">
            <a:avLst/>
          </a:prstGeom>
          <a:noFill/>
        </p:spPr>
        <p:txBody>
          <a:bodyPr wrap="square" rtlCol="0">
            <a:spAutoFit/>
          </a:bodyPr>
          <a:lstStyle/>
          <a:p>
            <a:r>
              <a:rPr lang="en-US" sz="2400" b="1" dirty="0" smtClean="0">
                <a:solidFill>
                  <a:srgbClr val="000000"/>
                </a:solidFill>
              </a:rPr>
              <a:t>SPSS output</a:t>
            </a:r>
            <a:endParaRPr lang="en-US" sz="2400" b="1" dirty="0">
              <a:solidFill>
                <a:srgbClr val="000000"/>
              </a:solidFill>
            </a:endParaRPr>
          </a:p>
        </p:txBody>
      </p:sp>
      <p:grpSp>
        <p:nvGrpSpPr>
          <p:cNvPr id="16" name="Group 15"/>
          <p:cNvGrpSpPr/>
          <p:nvPr/>
        </p:nvGrpSpPr>
        <p:grpSpPr>
          <a:xfrm>
            <a:off x="376559" y="2514600"/>
            <a:ext cx="8596367" cy="3885070"/>
            <a:chOff x="347707" y="2968311"/>
            <a:chExt cx="8596367" cy="3885070"/>
          </a:xfrm>
        </p:grpSpPr>
        <p:grpSp>
          <p:nvGrpSpPr>
            <p:cNvPr id="70708" name="Group 70707"/>
            <p:cNvGrpSpPr/>
            <p:nvPr/>
          </p:nvGrpSpPr>
          <p:grpSpPr>
            <a:xfrm>
              <a:off x="347707" y="2968311"/>
              <a:ext cx="8596367" cy="2975289"/>
              <a:chOff x="347707" y="1596711"/>
              <a:chExt cx="8596367" cy="1908489"/>
            </a:xfrm>
          </p:grpSpPr>
          <p:pic>
            <p:nvPicPr>
              <p:cNvPr id="70659" name="Picture 3"/>
              <p:cNvPicPr>
                <a:picLocks noChangeAspect="1" noChangeArrowheads="1"/>
              </p:cNvPicPr>
              <p:nvPr/>
            </p:nvPicPr>
            <p:blipFill>
              <a:blip r:embed="rId3">
                <a:duotone>
                  <a:prstClr val="black"/>
                  <a:schemeClr val="accent6">
                    <a:lumMod val="20000"/>
                    <a:lumOff val="80000"/>
                    <a:tint val="45000"/>
                    <a:satMod val="400000"/>
                  </a:schemeClr>
                </a:duotone>
                <a:extLst>
                  <a:ext uri="{28A0092B-C50C-407E-A947-70E740481C1C}">
                    <a14:useLocalDpi xmlns:a14="http://schemas.microsoft.com/office/drawing/2010/main" val="0"/>
                  </a:ext>
                </a:extLst>
              </a:blip>
              <a:srcRect/>
              <a:stretch>
                <a:fillRect/>
              </a:stretch>
            </p:blipFill>
            <p:spPr bwMode="auto">
              <a:xfrm>
                <a:off x="347707" y="1596711"/>
                <a:ext cx="8498889" cy="19084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p:nvPr/>
            </p:nvCxnSpPr>
            <p:spPr>
              <a:xfrm flipV="1">
                <a:off x="1607598" y="3083211"/>
                <a:ext cx="7330557" cy="16260"/>
              </a:xfrm>
              <a:prstGeom prst="line">
                <a:avLst/>
              </a:prstGeom>
              <a:ln>
                <a:solidFill>
                  <a:srgbClr val="FFFF00"/>
                </a:solidFill>
              </a:ln>
            </p:spPr>
            <p:style>
              <a:lnRef idx="3">
                <a:schemeClr val="accent2"/>
              </a:lnRef>
              <a:fillRef idx="0">
                <a:schemeClr val="accent2"/>
              </a:fillRef>
              <a:effectRef idx="2">
                <a:schemeClr val="accent2"/>
              </a:effectRef>
              <a:fontRef idx="minor">
                <a:schemeClr val="tx1"/>
              </a:fontRef>
            </p:style>
          </p:cxnSp>
          <p:cxnSp>
            <p:nvCxnSpPr>
              <p:cNvPr id="15" name="Straight Connector 14"/>
              <p:cNvCxnSpPr/>
              <p:nvPr/>
            </p:nvCxnSpPr>
            <p:spPr>
              <a:xfrm>
                <a:off x="1607598" y="2724608"/>
                <a:ext cx="7336476" cy="0"/>
              </a:xfrm>
              <a:prstGeom prst="line">
                <a:avLst/>
              </a:prstGeom>
              <a:ln>
                <a:solidFill>
                  <a:srgbClr val="FFFF00"/>
                </a:solidFill>
              </a:ln>
            </p:spPr>
            <p:style>
              <a:lnRef idx="3">
                <a:schemeClr val="accent2"/>
              </a:lnRef>
              <a:fillRef idx="0">
                <a:schemeClr val="accent2"/>
              </a:fillRef>
              <a:effectRef idx="2">
                <a:schemeClr val="accent2"/>
              </a:effectRef>
              <a:fontRef idx="minor">
                <a:schemeClr val="tx1"/>
              </a:fontRef>
            </p:style>
          </p:cxnSp>
          <p:cxnSp>
            <p:nvCxnSpPr>
              <p:cNvPr id="17" name="Straight Connector 16"/>
              <p:cNvCxnSpPr/>
              <p:nvPr/>
            </p:nvCxnSpPr>
            <p:spPr>
              <a:xfrm flipH="1" flipV="1">
                <a:off x="8938155" y="2724607"/>
                <a:ext cx="5919" cy="374865"/>
              </a:xfrm>
              <a:prstGeom prst="line">
                <a:avLst/>
              </a:prstGeom>
              <a:ln>
                <a:solidFill>
                  <a:srgbClr val="FFFF00"/>
                </a:solidFill>
              </a:ln>
            </p:spPr>
            <p:style>
              <a:lnRef idx="3">
                <a:schemeClr val="accent2"/>
              </a:lnRef>
              <a:fillRef idx="0">
                <a:schemeClr val="accent2"/>
              </a:fillRef>
              <a:effectRef idx="2">
                <a:schemeClr val="accent2"/>
              </a:effectRef>
              <a:fontRef idx="minor">
                <a:schemeClr val="tx1"/>
              </a:fontRef>
            </p:style>
          </p:cxnSp>
          <p:cxnSp>
            <p:nvCxnSpPr>
              <p:cNvPr id="19" name="Straight Connector 18"/>
              <p:cNvCxnSpPr/>
              <p:nvPr/>
            </p:nvCxnSpPr>
            <p:spPr>
              <a:xfrm flipV="1">
                <a:off x="1607598" y="2724608"/>
                <a:ext cx="0" cy="374862"/>
              </a:xfrm>
              <a:prstGeom prst="line">
                <a:avLst/>
              </a:prstGeom>
              <a:ln>
                <a:solidFill>
                  <a:srgbClr val="FFFF00"/>
                </a:solidFill>
              </a:ln>
            </p:spPr>
            <p:style>
              <a:lnRef idx="3">
                <a:schemeClr val="accent2"/>
              </a:lnRef>
              <a:fillRef idx="0">
                <a:schemeClr val="accent2"/>
              </a:fillRef>
              <a:effectRef idx="2">
                <a:schemeClr val="accent2"/>
              </a:effectRef>
              <a:fontRef idx="minor">
                <a:schemeClr val="tx1"/>
              </a:fontRef>
            </p:style>
          </p:cxnSp>
        </p:grpSp>
        <p:grpSp>
          <p:nvGrpSpPr>
            <p:cNvPr id="14" name="Group 13"/>
            <p:cNvGrpSpPr/>
            <p:nvPr/>
          </p:nvGrpSpPr>
          <p:grpSpPr>
            <a:xfrm>
              <a:off x="347707" y="5222203"/>
              <a:ext cx="8058062" cy="1631178"/>
              <a:chOff x="347707" y="5222203"/>
              <a:chExt cx="8058062" cy="1631178"/>
            </a:xfrm>
          </p:grpSpPr>
          <p:sp>
            <p:nvSpPr>
              <p:cNvPr id="3" name="Rectangle 2"/>
              <p:cNvSpPr/>
              <p:nvPr/>
            </p:nvSpPr>
            <p:spPr>
              <a:xfrm>
                <a:off x="347707" y="6209985"/>
                <a:ext cx="3530614" cy="40011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sz="2000" b="1" dirty="0">
                    <a:solidFill>
                      <a:srgbClr val="000000"/>
                    </a:solidFill>
                  </a:rPr>
                  <a:t>H</a:t>
                </a:r>
                <a:r>
                  <a:rPr lang="en-US" sz="2000" b="1" baseline="-25000" dirty="0">
                    <a:solidFill>
                      <a:srgbClr val="000000"/>
                    </a:solidFill>
                  </a:rPr>
                  <a:t>0</a:t>
                </a:r>
                <a:r>
                  <a:rPr lang="en-US" sz="2000" b="1" dirty="0">
                    <a:solidFill>
                      <a:srgbClr val="000000"/>
                    </a:solidFill>
                  </a:rPr>
                  <a:t>: </a:t>
                </a:r>
                <a:r>
                  <a:rPr lang="en-US" sz="2000" b="1" dirty="0">
                    <a:solidFill>
                      <a:srgbClr val="000000"/>
                    </a:solidFill>
                    <a:latin typeface="Symbol" pitchFamily="18" charset="2"/>
                  </a:rPr>
                  <a:t>s</a:t>
                </a:r>
                <a:r>
                  <a:rPr lang="en-US" sz="2000" b="1" baseline="-25000" dirty="0">
                    <a:solidFill>
                      <a:srgbClr val="000000"/>
                    </a:solidFill>
                    <a:latin typeface="Symbol" pitchFamily="18" charset="2"/>
                  </a:rPr>
                  <a:t>1</a:t>
                </a:r>
                <a:r>
                  <a:rPr lang="en-US" sz="2000" b="1" baseline="30000" dirty="0">
                    <a:solidFill>
                      <a:srgbClr val="000000"/>
                    </a:solidFill>
                    <a:latin typeface="Symbol" pitchFamily="18" charset="2"/>
                  </a:rPr>
                  <a:t>2</a:t>
                </a:r>
                <a:r>
                  <a:rPr lang="en-US" sz="2000" b="1" baseline="-25000" dirty="0">
                    <a:solidFill>
                      <a:srgbClr val="000000"/>
                    </a:solidFill>
                    <a:latin typeface="Symbol" pitchFamily="18" charset="2"/>
                  </a:rPr>
                  <a:t> </a:t>
                </a:r>
                <a:r>
                  <a:rPr lang="en-US" sz="2000" b="1" dirty="0">
                    <a:solidFill>
                      <a:srgbClr val="000000"/>
                    </a:solidFill>
                    <a:latin typeface="Symbol" pitchFamily="18" charset="2"/>
                  </a:rPr>
                  <a:t>= s</a:t>
                </a:r>
                <a:r>
                  <a:rPr lang="en-US" sz="2000" b="1" baseline="-25000" dirty="0">
                    <a:solidFill>
                      <a:srgbClr val="000000"/>
                    </a:solidFill>
                    <a:latin typeface="Symbol" pitchFamily="18" charset="2"/>
                  </a:rPr>
                  <a:t>2</a:t>
                </a:r>
                <a:r>
                  <a:rPr lang="en-US" sz="2000" b="1" baseline="30000" dirty="0">
                    <a:solidFill>
                      <a:srgbClr val="000000"/>
                    </a:solidFill>
                    <a:latin typeface="Symbol" pitchFamily="18" charset="2"/>
                  </a:rPr>
                  <a:t>2</a:t>
                </a:r>
                <a:r>
                  <a:rPr lang="en-US" sz="2000" b="1" baseline="-25000" dirty="0">
                    <a:solidFill>
                      <a:srgbClr val="000000"/>
                    </a:solidFill>
                    <a:latin typeface="Symbol" pitchFamily="18" charset="2"/>
                  </a:rPr>
                  <a:t> </a:t>
                </a:r>
                <a:r>
                  <a:rPr lang="en-US" sz="2000" b="1" baseline="-25000" dirty="0" smtClean="0">
                    <a:solidFill>
                      <a:srgbClr val="000000"/>
                    </a:solidFill>
                    <a:latin typeface="Symbol" pitchFamily="18" charset="2"/>
                  </a:rPr>
                  <a:t>  </a:t>
                </a:r>
                <a:r>
                  <a:rPr lang="en-US" sz="2000" b="1" dirty="0" smtClean="0">
                    <a:solidFill>
                      <a:srgbClr val="000000"/>
                    </a:solidFill>
                  </a:rPr>
                  <a:t>vs</a:t>
                </a:r>
                <a:r>
                  <a:rPr lang="en-US" sz="2000" b="1" dirty="0">
                    <a:solidFill>
                      <a:srgbClr val="000000"/>
                    </a:solidFill>
                  </a:rPr>
                  <a:t>. </a:t>
                </a:r>
                <a:r>
                  <a:rPr lang="en-US" sz="2000" b="1" dirty="0" smtClean="0">
                    <a:solidFill>
                      <a:srgbClr val="000000"/>
                    </a:solidFill>
                  </a:rPr>
                  <a:t>H</a:t>
                </a:r>
                <a:r>
                  <a:rPr lang="en-US" sz="2000" b="1" baseline="-25000" dirty="0" smtClean="0">
                    <a:solidFill>
                      <a:srgbClr val="000000"/>
                    </a:solidFill>
                  </a:rPr>
                  <a:t>1</a:t>
                </a:r>
                <a:r>
                  <a:rPr lang="en-US" sz="2000" b="1" dirty="0">
                    <a:solidFill>
                      <a:srgbClr val="000000"/>
                    </a:solidFill>
                  </a:rPr>
                  <a:t>: </a:t>
                </a:r>
                <a:r>
                  <a:rPr lang="en-US" sz="2000" b="1" dirty="0">
                    <a:solidFill>
                      <a:srgbClr val="000000"/>
                    </a:solidFill>
                    <a:latin typeface="Symbol" pitchFamily="18" charset="2"/>
                  </a:rPr>
                  <a:t>s</a:t>
                </a:r>
                <a:r>
                  <a:rPr lang="en-US" sz="2000" b="1" baseline="-25000" dirty="0">
                    <a:solidFill>
                      <a:srgbClr val="000000"/>
                    </a:solidFill>
                    <a:latin typeface="Symbol" pitchFamily="18" charset="2"/>
                  </a:rPr>
                  <a:t>1</a:t>
                </a:r>
                <a:r>
                  <a:rPr lang="en-US" sz="2000" b="1" baseline="30000" dirty="0">
                    <a:solidFill>
                      <a:srgbClr val="000000"/>
                    </a:solidFill>
                    <a:latin typeface="Symbol" pitchFamily="18" charset="2"/>
                  </a:rPr>
                  <a:t>2</a:t>
                </a:r>
                <a:r>
                  <a:rPr lang="en-US" sz="2000" b="1" baseline="-25000" dirty="0">
                    <a:solidFill>
                      <a:srgbClr val="000000"/>
                    </a:solidFill>
                    <a:latin typeface="Symbol" pitchFamily="18" charset="2"/>
                  </a:rPr>
                  <a:t> </a:t>
                </a:r>
                <a:r>
                  <a:rPr lang="en-US" sz="2000" b="1" dirty="0">
                    <a:solidFill>
                      <a:srgbClr val="000000"/>
                    </a:solidFill>
                    <a:latin typeface="Times New Roman"/>
                    <a:cs typeface="Times New Roman"/>
                  </a:rPr>
                  <a:t>≠ </a:t>
                </a:r>
                <a:r>
                  <a:rPr lang="en-US" sz="2000" b="1" dirty="0">
                    <a:solidFill>
                      <a:srgbClr val="000000"/>
                    </a:solidFill>
                    <a:latin typeface="Symbol" pitchFamily="18" charset="2"/>
                  </a:rPr>
                  <a:t>s</a:t>
                </a:r>
                <a:r>
                  <a:rPr lang="en-US" sz="2000" b="1" baseline="-25000" dirty="0">
                    <a:solidFill>
                      <a:srgbClr val="000000"/>
                    </a:solidFill>
                    <a:latin typeface="Symbol" pitchFamily="18" charset="2"/>
                  </a:rPr>
                  <a:t>2</a:t>
                </a:r>
                <a:r>
                  <a:rPr lang="en-US" sz="2000" b="1" baseline="30000" dirty="0">
                    <a:solidFill>
                      <a:srgbClr val="000000"/>
                    </a:solidFill>
                    <a:latin typeface="Symbol" pitchFamily="18" charset="2"/>
                  </a:rPr>
                  <a:t>2</a:t>
                </a:r>
                <a:r>
                  <a:rPr lang="en-US" sz="2000" b="1" baseline="-25000" dirty="0">
                    <a:solidFill>
                      <a:srgbClr val="000000"/>
                    </a:solidFill>
                    <a:latin typeface="Symbol" pitchFamily="18" charset="2"/>
                  </a:rPr>
                  <a:t> </a:t>
                </a:r>
                <a:endParaRPr lang="en-US" sz="2000" b="1" dirty="0">
                  <a:solidFill>
                    <a:srgbClr val="000000"/>
                  </a:solidFill>
                </a:endParaRPr>
              </a:p>
            </p:txBody>
          </p:sp>
          <p:cxnSp>
            <p:nvCxnSpPr>
              <p:cNvPr id="6" name="Straight Arrow Connector 5"/>
              <p:cNvCxnSpPr/>
              <p:nvPr/>
            </p:nvCxnSpPr>
            <p:spPr>
              <a:xfrm flipH="1">
                <a:off x="2557507" y="5222203"/>
                <a:ext cx="1223641" cy="987782"/>
              </a:xfrm>
              <a:prstGeom prst="straightConnector1">
                <a:avLst/>
              </a:prstGeom>
              <a:ln>
                <a:solidFill>
                  <a:srgbClr val="C00000"/>
                </a:solidFill>
                <a:tailEnd type="arrow"/>
              </a:ln>
            </p:spPr>
            <p:style>
              <a:lnRef idx="2">
                <a:schemeClr val="accent6"/>
              </a:lnRef>
              <a:fillRef idx="0">
                <a:schemeClr val="accent6"/>
              </a:fillRef>
              <a:effectRef idx="1">
                <a:schemeClr val="accent6"/>
              </a:effectRef>
              <a:fontRef idx="minor">
                <a:schemeClr val="tx1"/>
              </a:fontRef>
            </p:style>
          </p:cxnSp>
          <p:sp>
            <p:nvSpPr>
              <p:cNvPr id="8" name="Rectangle 7"/>
              <p:cNvSpPr/>
              <p:nvPr/>
            </p:nvSpPr>
            <p:spPr>
              <a:xfrm>
                <a:off x="4239362" y="6022384"/>
                <a:ext cx="4166407" cy="83099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sz="2400" b="1" i="1" dirty="0" smtClean="0">
                    <a:solidFill>
                      <a:srgbClr val="000000"/>
                    </a:solidFill>
                  </a:rPr>
                  <a:t>H</a:t>
                </a:r>
                <a:r>
                  <a:rPr lang="en-US" sz="2400" b="1" i="1" baseline="-25000" dirty="0" smtClean="0">
                    <a:solidFill>
                      <a:srgbClr val="000000"/>
                    </a:solidFill>
                  </a:rPr>
                  <a:t>0 </a:t>
                </a:r>
                <a:r>
                  <a:rPr lang="en-US" sz="2400" b="1" dirty="0" smtClean="0">
                    <a:solidFill>
                      <a:srgbClr val="000000"/>
                    </a:solidFill>
                  </a:rPr>
                  <a:t>: </a:t>
                </a:r>
                <a:r>
                  <a:rPr lang="pt-BR" sz="2400" b="1" i="1" dirty="0">
                    <a:solidFill>
                      <a:srgbClr val="000000"/>
                    </a:solidFill>
                  </a:rPr>
                  <a:t>μ</a:t>
                </a:r>
                <a:r>
                  <a:rPr lang="pt-BR" sz="2400" b="1" i="1" baseline="-25000" dirty="0">
                    <a:solidFill>
                      <a:srgbClr val="000000"/>
                    </a:solidFill>
                  </a:rPr>
                  <a:t>1</a:t>
                </a:r>
                <a:r>
                  <a:rPr lang="pt-BR" sz="2400" b="1" i="1" dirty="0">
                    <a:solidFill>
                      <a:srgbClr val="000000"/>
                    </a:solidFill>
                  </a:rPr>
                  <a:t> </a:t>
                </a:r>
                <a:r>
                  <a:rPr lang="pt-BR" sz="2400" b="1" i="1" dirty="0" smtClean="0">
                    <a:solidFill>
                      <a:srgbClr val="000000"/>
                    </a:solidFill>
                  </a:rPr>
                  <a:t>- </a:t>
                </a:r>
                <a:r>
                  <a:rPr lang="pt-BR" sz="2400" b="1" i="1" dirty="0">
                    <a:solidFill>
                      <a:srgbClr val="000000"/>
                    </a:solidFill>
                  </a:rPr>
                  <a:t>μ</a:t>
                </a:r>
                <a:r>
                  <a:rPr lang="pt-BR" sz="2400" b="1" i="1" baseline="-25000" dirty="0">
                    <a:solidFill>
                      <a:srgbClr val="000000"/>
                    </a:solidFill>
                  </a:rPr>
                  <a:t>2</a:t>
                </a:r>
                <a:r>
                  <a:rPr lang="en-US" sz="2400" b="1" dirty="0" smtClean="0">
                    <a:solidFill>
                      <a:srgbClr val="000000"/>
                    </a:solidFill>
                  </a:rPr>
                  <a:t> </a:t>
                </a:r>
                <a:r>
                  <a:rPr lang="en-US" sz="2400" b="1" dirty="0">
                    <a:solidFill>
                      <a:srgbClr val="000000"/>
                    </a:solidFill>
                  </a:rPr>
                  <a:t>= 0   vs</a:t>
                </a:r>
                <a:r>
                  <a:rPr lang="en-US" sz="2400" b="1" dirty="0" smtClean="0">
                    <a:solidFill>
                      <a:srgbClr val="000000"/>
                    </a:solidFill>
                  </a:rPr>
                  <a:t>.</a:t>
                </a:r>
              </a:p>
              <a:p>
                <a:r>
                  <a:rPr lang="en-US" sz="2400" b="1" i="1" dirty="0" smtClean="0">
                    <a:solidFill>
                      <a:srgbClr val="000000"/>
                    </a:solidFill>
                  </a:rPr>
                  <a:t>H</a:t>
                </a:r>
                <a:r>
                  <a:rPr lang="en-US" sz="2400" b="1" i="1" baseline="-25000" dirty="0" smtClean="0">
                    <a:solidFill>
                      <a:srgbClr val="000000"/>
                    </a:solidFill>
                  </a:rPr>
                  <a:t>1 </a:t>
                </a:r>
                <a:r>
                  <a:rPr lang="en-US" sz="2400" b="1" dirty="0" smtClean="0">
                    <a:solidFill>
                      <a:srgbClr val="000000"/>
                    </a:solidFill>
                  </a:rPr>
                  <a:t>: </a:t>
                </a:r>
                <a:r>
                  <a:rPr lang="pt-BR" sz="2400" b="1" i="1" dirty="0">
                    <a:solidFill>
                      <a:srgbClr val="000000"/>
                    </a:solidFill>
                  </a:rPr>
                  <a:t>μ</a:t>
                </a:r>
                <a:r>
                  <a:rPr lang="pt-BR" sz="2400" b="1" i="1" baseline="-25000" dirty="0">
                    <a:solidFill>
                      <a:srgbClr val="000000"/>
                    </a:solidFill>
                  </a:rPr>
                  <a:t>1</a:t>
                </a:r>
                <a:r>
                  <a:rPr lang="pt-BR" sz="2400" b="1" i="1" dirty="0">
                    <a:solidFill>
                      <a:srgbClr val="000000"/>
                    </a:solidFill>
                  </a:rPr>
                  <a:t> </a:t>
                </a:r>
                <a:r>
                  <a:rPr lang="pt-BR" sz="2400" b="1" i="1" dirty="0" smtClean="0">
                    <a:solidFill>
                      <a:srgbClr val="000000"/>
                    </a:solidFill>
                  </a:rPr>
                  <a:t>- </a:t>
                </a:r>
                <a:r>
                  <a:rPr lang="pt-BR" sz="2400" b="1" i="1" dirty="0">
                    <a:solidFill>
                      <a:srgbClr val="000000"/>
                    </a:solidFill>
                  </a:rPr>
                  <a:t>μ</a:t>
                </a:r>
                <a:r>
                  <a:rPr lang="pt-BR" sz="2400" b="1" i="1" baseline="-25000" dirty="0">
                    <a:solidFill>
                      <a:srgbClr val="000000"/>
                    </a:solidFill>
                  </a:rPr>
                  <a:t>2</a:t>
                </a:r>
                <a:r>
                  <a:rPr lang="en-US" sz="2400" b="1" dirty="0" smtClean="0">
                    <a:solidFill>
                      <a:srgbClr val="000000"/>
                    </a:solidFill>
                  </a:rPr>
                  <a:t> </a:t>
                </a:r>
                <a:r>
                  <a:rPr lang="en-US" sz="2400" b="1" dirty="0">
                    <a:solidFill>
                      <a:srgbClr val="000000"/>
                    </a:solidFill>
                  </a:rPr>
                  <a:t>≠ 0.</a:t>
                </a:r>
              </a:p>
            </p:txBody>
          </p:sp>
          <p:cxnSp>
            <p:nvCxnSpPr>
              <p:cNvPr id="18" name="Straight Arrow Connector 17"/>
              <p:cNvCxnSpPr>
                <a:endCxn id="8" idx="0"/>
              </p:cNvCxnSpPr>
              <p:nvPr/>
            </p:nvCxnSpPr>
            <p:spPr>
              <a:xfrm>
                <a:off x="5766457" y="5246973"/>
                <a:ext cx="556109" cy="775411"/>
              </a:xfrm>
              <a:prstGeom prst="straightConnector1">
                <a:avLst/>
              </a:prstGeom>
              <a:ln>
                <a:solidFill>
                  <a:srgbClr val="C00000"/>
                </a:solidFill>
                <a:tailEnd type="arrow"/>
              </a:ln>
            </p:spPr>
            <p:style>
              <a:lnRef idx="2">
                <a:schemeClr val="accent6"/>
              </a:lnRef>
              <a:fillRef idx="0">
                <a:schemeClr val="accent6"/>
              </a:fillRef>
              <a:effectRef idx="1">
                <a:schemeClr val="accent6"/>
              </a:effectRef>
              <a:fontRef idx="minor">
                <a:schemeClr val="tx1"/>
              </a:fontRef>
            </p:style>
          </p:cxnSp>
        </p:grpSp>
      </p:grpSp>
      <p:sp>
        <p:nvSpPr>
          <p:cNvPr id="2" name="Slide Number Placeholder 1"/>
          <p:cNvSpPr>
            <a:spLocks noGrp="1"/>
          </p:cNvSpPr>
          <p:nvPr>
            <p:ph type="sldNum" sz="quarter" idx="12"/>
          </p:nvPr>
        </p:nvSpPr>
        <p:spPr>
          <a:xfrm>
            <a:off x="7162800" y="6409734"/>
            <a:ext cx="1905000" cy="379413"/>
          </a:xfrm>
        </p:spPr>
        <p:txBody>
          <a:bodyPr/>
          <a:lstStyle/>
          <a:p>
            <a:fld id="{F0A36534-A445-4384-B331-50FF58D48B59}" type="slidenum">
              <a:rPr lang="en-US" smtClean="0">
                <a:solidFill>
                  <a:schemeClr val="bg1"/>
                </a:solidFill>
              </a:rPr>
              <a:t>111</a:t>
            </a:fld>
            <a:endParaRPr lang="en-US" dirty="0">
              <a:solidFill>
                <a:schemeClr val="bg1"/>
              </a:solidFill>
            </a:endParaRPr>
          </a:p>
        </p:txBody>
      </p:sp>
      <p:sp>
        <p:nvSpPr>
          <p:cNvPr id="21" name="Oval 20"/>
          <p:cNvSpPr/>
          <p:nvPr/>
        </p:nvSpPr>
        <p:spPr bwMode="auto">
          <a:xfrm>
            <a:off x="5334000" y="4267041"/>
            <a:ext cx="697194" cy="533559"/>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
        <p:nvSpPr>
          <p:cNvPr id="22" name="Oval 21"/>
          <p:cNvSpPr/>
          <p:nvPr/>
        </p:nvSpPr>
        <p:spPr bwMode="auto">
          <a:xfrm>
            <a:off x="3694686" y="4312569"/>
            <a:ext cx="648714" cy="455923"/>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3307837899"/>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6859587" cy="685800"/>
          </a:xfrm>
        </p:spPr>
        <p:txBody>
          <a:bodyPr>
            <a:normAutofit/>
          </a:bodyPr>
          <a:lstStyle/>
          <a:p>
            <a:pPr rtl="0"/>
            <a:r>
              <a:rPr lang="en-US" dirty="0" smtClean="0"/>
              <a:t>Conclusion</a:t>
            </a:r>
            <a:endParaRPr lang="en-US" dirty="0"/>
          </a:p>
        </p:txBody>
      </p:sp>
      <p:sp>
        <p:nvSpPr>
          <p:cNvPr id="3" name="Content Placeholder 2"/>
          <p:cNvSpPr>
            <a:spLocks noGrp="1"/>
          </p:cNvSpPr>
          <p:nvPr>
            <p:ph idx="1"/>
          </p:nvPr>
        </p:nvSpPr>
        <p:spPr>
          <a:xfrm>
            <a:off x="457200" y="1371600"/>
            <a:ext cx="8382000" cy="4754563"/>
          </a:xfrm>
        </p:spPr>
        <p:txBody>
          <a:bodyPr>
            <a:normAutofit lnSpcReduction="10000"/>
          </a:bodyPr>
          <a:lstStyle/>
          <a:p>
            <a:pPr algn="l" rtl="0"/>
            <a:r>
              <a:rPr lang="en-US" sz="2400" dirty="0"/>
              <a:t>First step in comparing the two means is to perform the F-test for the equality of two variances in order to decide whether to use the t-test with equal or unequal variances.</a:t>
            </a:r>
          </a:p>
          <a:p>
            <a:pPr algn="l" rtl="0"/>
            <a:r>
              <a:rPr lang="en-US" sz="2400" dirty="0"/>
              <a:t>The </a:t>
            </a:r>
            <a:r>
              <a:rPr lang="en-US" sz="2400" i="1" dirty="0" smtClean="0"/>
              <a:t>p -</a:t>
            </a:r>
            <a:r>
              <a:rPr lang="en-US" sz="2400" i="1" dirty="0"/>
              <a:t>value </a:t>
            </a:r>
            <a:r>
              <a:rPr lang="en-US" sz="2400" dirty="0"/>
              <a:t>= 0.075  </a:t>
            </a:r>
            <a:r>
              <a:rPr lang="en-US" sz="2400" dirty="0" smtClean="0"/>
              <a:t>&gt; </a:t>
            </a:r>
            <a:r>
              <a:rPr lang="en-US" sz="2400" dirty="0"/>
              <a:t>0.05. Thus the variances DO NOT differ significantly, and a two-sample t-test with </a:t>
            </a:r>
            <a:r>
              <a:rPr lang="en-US" sz="2400" b="1" dirty="0"/>
              <a:t>equal variances </a:t>
            </a:r>
            <a:r>
              <a:rPr lang="en-US" sz="2400" dirty="0"/>
              <a:t>should be used.</a:t>
            </a:r>
          </a:p>
          <a:p>
            <a:pPr algn="l" rtl="0"/>
            <a:r>
              <a:rPr lang="en-US" sz="2400" dirty="0"/>
              <a:t>Therefore, refer to the Equal Variance row, where the t-statistic is 1.68 with degrees of freedom d’(</a:t>
            </a:r>
            <a:r>
              <a:rPr lang="en-US" sz="2400" dirty="0" err="1"/>
              <a:t>df</a:t>
            </a:r>
            <a:r>
              <a:rPr lang="en-US" sz="2400" dirty="0"/>
              <a:t>). = 23</a:t>
            </a:r>
            <a:r>
              <a:rPr lang="en-US" sz="2400" dirty="0" smtClean="0"/>
              <a:t>.</a:t>
            </a:r>
          </a:p>
          <a:p>
            <a:pPr algn="l" rtl="0"/>
            <a:r>
              <a:rPr lang="en-US" sz="2400" dirty="0" smtClean="0"/>
              <a:t>The </a:t>
            </a:r>
            <a:r>
              <a:rPr lang="en-US" sz="2400" dirty="0"/>
              <a:t>corresponding two-tailed </a:t>
            </a:r>
            <a:r>
              <a:rPr lang="en-US" sz="2400" i="1" dirty="0" smtClean="0"/>
              <a:t>p-value </a:t>
            </a:r>
            <a:r>
              <a:rPr lang="en-US" sz="2400" dirty="0" smtClean="0"/>
              <a:t>= 0.106 &gt; 0.05. </a:t>
            </a:r>
          </a:p>
          <a:p>
            <a:pPr algn="l" rtl="0"/>
            <a:r>
              <a:rPr lang="en-US" sz="2400" b="1" dirty="0" smtClean="0"/>
              <a:t>Thus </a:t>
            </a:r>
            <a:r>
              <a:rPr lang="en-US" sz="2400" b="1" dirty="0"/>
              <a:t>no significant </a:t>
            </a:r>
            <a:r>
              <a:rPr lang="en-US" sz="2400" b="1" dirty="0" smtClean="0"/>
              <a:t>difference exists </a:t>
            </a:r>
            <a:r>
              <a:rPr lang="en-US" sz="2400" b="1" dirty="0"/>
              <a:t>between the mean duration of hospitalization in these two groups.</a:t>
            </a:r>
          </a:p>
        </p:txBody>
      </p:sp>
      <p:sp>
        <p:nvSpPr>
          <p:cNvPr id="4" name="Slide Number Placeholder 3"/>
          <p:cNvSpPr>
            <a:spLocks noGrp="1"/>
          </p:cNvSpPr>
          <p:nvPr>
            <p:ph type="sldNum" sz="quarter" idx="12"/>
          </p:nvPr>
        </p:nvSpPr>
        <p:spPr>
          <a:xfrm>
            <a:off x="7086600" y="64008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112</a:t>
            </a:fld>
            <a:endParaRPr lang="en-US" dirty="0">
              <a:solidFill>
                <a:schemeClr val="bg1"/>
              </a:solidFill>
            </a:endParaRPr>
          </a:p>
        </p:txBody>
      </p:sp>
    </p:spTree>
    <p:extLst>
      <p:ext uri="{BB962C8B-B14F-4D97-AF65-F5344CB8AC3E}">
        <p14:creationId xmlns:p14="http://schemas.microsoft.com/office/powerpoint/2010/main" val="3298026913"/>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859587" cy="762000"/>
          </a:xfrm>
        </p:spPr>
        <p:txBody>
          <a:bodyPr>
            <a:normAutofit/>
          </a:bodyPr>
          <a:lstStyle/>
          <a:p>
            <a:pPr rtl="0"/>
            <a:r>
              <a:rPr lang="en-US" dirty="0"/>
              <a:t>The Treatment of Outliers</a:t>
            </a:r>
          </a:p>
        </p:txBody>
      </p:sp>
      <p:sp>
        <p:nvSpPr>
          <p:cNvPr id="3" name="Content Placeholder 2"/>
          <p:cNvSpPr>
            <a:spLocks noGrp="1"/>
          </p:cNvSpPr>
          <p:nvPr>
            <p:ph idx="1"/>
          </p:nvPr>
        </p:nvSpPr>
        <p:spPr>
          <a:xfrm>
            <a:off x="990600" y="1600200"/>
            <a:ext cx="7239000" cy="4343400"/>
          </a:xfrm>
        </p:spPr>
        <p:txBody>
          <a:bodyPr>
            <a:normAutofit/>
          </a:bodyPr>
          <a:lstStyle/>
          <a:p>
            <a:pPr algn="l" rtl="0"/>
            <a:r>
              <a:rPr lang="en-US" sz="2800" dirty="0"/>
              <a:t>Outliers can have an </a:t>
            </a:r>
            <a:r>
              <a:rPr lang="en-US" sz="2800" u="sng" dirty="0"/>
              <a:t>important impact </a:t>
            </a:r>
            <a:r>
              <a:rPr lang="en-US" sz="2800" dirty="0" smtClean="0"/>
              <a:t>on the </a:t>
            </a:r>
            <a:r>
              <a:rPr lang="en-US" sz="2800" dirty="0"/>
              <a:t>conclusions of a study. </a:t>
            </a:r>
            <a:endParaRPr lang="en-US" sz="2800" dirty="0" smtClean="0"/>
          </a:p>
          <a:p>
            <a:pPr algn="l" rtl="0"/>
            <a:r>
              <a:rPr lang="en-US" sz="2800" dirty="0" smtClean="0"/>
              <a:t>It </a:t>
            </a:r>
            <a:r>
              <a:rPr lang="en-US" sz="2800" dirty="0"/>
              <a:t>is important to definitely identify outliers and </a:t>
            </a:r>
            <a:r>
              <a:rPr lang="en-US" sz="2800" dirty="0" smtClean="0"/>
              <a:t>either:</a:t>
            </a:r>
            <a:endParaRPr lang="en-US" sz="2800" dirty="0"/>
          </a:p>
          <a:p>
            <a:pPr lvl="1" algn="l" rtl="0"/>
            <a:r>
              <a:rPr lang="en-US" sz="2400" dirty="0" smtClean="0"/>
              <a:t>Exclude them! ( NOT recommended) or</a:t>
            </a:r>
          </a:p>
          <a:p>
            <a:pPr lvl="1" algn="l" rtl="0"/>
            <a:r>
              <a:rPr lang="en-US" sz="2400" dirty="0" smtClean="0"/>
              <a:t>Perform </a:t>
            </a:r>
            <a:r>
              <a:rPr lang="en-US" sz="2400" dirty="0"/>
              <a:t>alternative analyses with and without </a:t>
            </a:r>
            <a:r>
              <a:rPr lang="en-US" sz="2400" dirty="0" smtClean="0"/>
              <a:t>the outliers </a:t>
            </a:r>
            <a:r>
              <a:rPr lang="en-US" sz="2400" dirty="0"/>
              <a:t>present</a:t>
            </a:r>
            <a:r>
              <a:rPr lang="en-US" sz="2400" dirty="0" smtClean="0"/>
              <a:t>.</a:t>
            </a:r>
          </a:p>
          <a:p>
            <a:pPr lvl="1" algn="l" rtl="0"/>
            <a:r>
              <a:rPr lang="en-US" sz="2400" dirty="0" smtClean="0"/>
              <a:t>Use </a:t>
            </a:r>
            <a:r>
              <a:rPr lang="en-US" sz="2400" dirty="0"/>
              <a:t>a method of analysis that minimizes their effect on the </a:t>
            </a:r>
            <a:r>
              <a:rPr lang="en-US" sz="2400" dirty="0" smtClean="0"/>
              <a:t>overall results</a:t>
            </a:r>
            <a:r>
              <a:rPr lang="en-US" sz="2400" dirty="0"/>
              <a:t>.</a:t>
            </a:r>
          </a:p>
        </p:txBody>
      </p:sp>
      <p:sp>
        <p:nvSpPr>
          <p:cNvPr id="4" name="Slide Number Placeholder 3"/>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113</a:t>
            </a:fld>
            <a:endParaRPr lang="en-US" dirty="0">
              <a:solidFill>
                <a:schemeClr val="bg1"/>
              </a:solidFill>
            </a:endParaRPr>
          </a:p>
        </p:txBody>
      </p:sp>
    </p:spTree>
    <p:extLst>
      <p:ext uri="{BB962C8B-B14F-4D97-AF65-F5344CB8AC3E}">
        <p14:creationId xmlns:p14="http://schemas.microsoft.com/office/powerpoint/2010/main" val="249459394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4606" y="457200"/>
            <a:ext cx="6859587" cy="609600"/>
          </a:xfrm>
        </p:spPr>
        <p:txBody>
          <a:bodyPr/>
          <a:lstStyle/>
          <a:p>
            <a:pPr algn="ctr"/>
            <a:r>
              <a:rPr lang="en-US" dirty="0" smtClean="0"/>
              <a:t>Box-Plot</a:t>
            </a:r>
            <a:endParaRPr lang="en-US" dirty="0"/>
          </a:p>
        </p:txBody>
      </p:sp>
      <p:pic>
        <p:nvPicPr>
          <p:cNvPr id="716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696" y="1487125"/>
            <a:ext cx="77724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a:xfrm>
            <a:off x="7086600" y="6445522"/>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114</a:t>
            </a:fld>
            <a:endParaRPr lang="en-US" dirty="0">
              <a:solidFill>
                <a:schemeClr val="bg1"/>
              </a:solidFill>
            </a:endParaRPr>
          </a:p>
        </p:txBody>
      </p:sp>
      <p:sp>
        <p:nvSpPr>
          <p:cNvPr id="7" name="Oval 6"/>
          <p:cNvSpPr/>
          <p:nvPr/>
        </p:nvSpPr>
        <p:spPr bwMode="auto">
          <a:xfrm>
            <a:off x="3124200" y="1371600"/>
            <a:ext cx="990600"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3519888353"/>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8229600" cy="1143000"/>
          </a:xfrm>
        </p:spPr>
        <p:txBody>
          <a:bodyPr>
            <a:normAutofit/>
          </a:bodyPr>
          <a:lstStyle/>
          <a:p>
            <a:pPr rtl="0"/>
            <a:r>
              <a:rPr lang="en-US" sz="2800" dirty="0"/>
              <a:t>Inference about Two Population </a:t>
            </a:r>
            <a:r>
              <a:rPr lang="en-US" sz="2800" dirty="0" smtClean="0"/>
              <a:t>Proportions</a:t>
            </a:r>
            <a:endParaRPr lang="en-US" sz="2800" dirty="0"/>
          </a:p>
        </p:txBody>
      </p:sp>
      <p:sp>
        <p:nvSpPr>
          <p:cNvPr id="3" name="Content Placeholder 2"/>
          <p:cNvSpPr>
            <a:spLocks noGrp="1"/>
          </p:cNvSpPr>
          <p:nvPr>
            <p:ph idx="1"/>
          </p:nvPr>
        </p:nvSpPr>
        <p:spPr>
          <a:xfrm>
            <a:off x="609600" y="1676400"/>
            <a:ext cx="7848600" cy="4343400"/>
          </a:xfrm>
        </p:spPr>
        <p:txBody>
          <a:bodyPr>
            <a:normAutofit/>
          </a:bodyPr>
          <a:lstStyle/>
          <a:p>
            <a:pPr algn="l" rtl="0"/>
            <a:r>
              <a:rPr lang="en-US" sz="2800" dirty="0"/>
              <a:t>Testing hypothesis about two population proportion (</a:t>
            </a:r>
            <a:r>
              <a:rPr lang="en-US" sz="2800" i="1" dirty="0" smtClean="0"/>
              <a:t>P</a:t>
            </a:r>
            <a:r>
              <a:rPr lang="en-US" sz="2800" i="1" baseline="-25000" dirty="0" smtClean="0"/>
              <a:t>1 </a:t>
            </a:r>
            <a:r>
              <a:rPr lang="en-US" sz="2800" i="1" dirty="0" smtClean="0"/>
              <a:t>, </a:t>
            </a:r>
            <a:r>
              <a:rPr lang="en-US" sz="2800" i="1" dirty="0"/>
              <a:t>P</a:t>
            </a:r>
            <a:r>
              <a:rPr lang="en-US" sz="2800" i="1" baseline="-25000" dirty="0"/>
              <a:t>2</a:t>
            </a:r>
            <a:r>
              <a:rPr lang="en-US" sz="2800" i="1" dirty="0"/>
              <a:t> </a:t>
            </a:r>
            <a:r>
              <a:rPr lang="en-US" sz="2800" dirty="0"/>
              <a:t>) </a:t>
            </a:r>
            <a:r>
              <a:rPr lang="en-US" sz="2800" dirty="0" smtClean="0"/>
              <a:t>is carried </a:t>
            </a:r>
            <a:r>
              <a:rPr lang="en-US" sz="2800" dirty="0"/>
              <a:t>out in much the same way as for  difference between </a:t>
            </a:r>
            <a:r>
              <a:rPr lang="en-US" sz="2800" dirty="0" smtClean="0"/>
              <a:t>two means </a:t>
            </a:r>
            <a:r>
              <a:rPr lang="en-US" sz="2800" dirty="0"/>
              <a:t>when condition is necessary for using normal curve are </a:t>
            </a:r>
            <a:r>
              <a:rPr lang="en-US" sz="2800" dirty="0" smtClean="0"/>
              <a:t>met.</a:t>
            </a:r>
          </a:p>
          <a:p>
            <a:pPr algn="l" rtl="0"/>
            <a:endParaRPr lang="en-US" sz="2800" dirty="0"/>
          </a:p>
          <a:p>
            <a:pPr algn="l" rtl="0"/>
            <a:endParaRPr lang="en-US" sz="2800" dirty="0"/>
          </a:p>
        </p:txBody>
      </p:sp>
      <p:sp>
        <p:nvSpPr>
          <p:cNvPr id="4" name="Slide Number Placeholder 3"/>
          <p:cNvSpPr>
            <a:spLocks noGrp="1"/>
          </p:cNvSpPr>
          <p:nvPr>
            <p:ph type="sldNum" sz="quarter" idx="12"/>
          </p:nvPr>
        </p:nvSpPr>
        <p:spPr>
          <a:xfrm>
            <a:off x="71628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115</a:t>
            </a:fld>
            <a:endParaRPr lang="en-US" dirty="0">
              <a:solidFill>
                <a:schemeClr val="bg1"/>
              </a:solidFill>
            </a:endParaRPr>
          </a:p>
        </p:txBody>
      </p:sp>
    </p:spTree>
    <p:extLst>
      <p:ext uri="{BB962C8B-B14F-4D97-AF65-F5344CB8AC3E}">
        <p14:creationId xmlns:p14="http://schemas.microsoft.com/office/powerpoint/2010/main" val="323068240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219200"/>
            <a:ext cx="7010400" cy="4572000"/>
          </a:xfrm>
        </p:spPr>
        <p:txBody>
          <a:bodyPr/>
          <a:lstStyle/>
          <a:p>
            <a:pPr algn="l" rtl="0"/>
            <a:r>
              <a:rPr lang="en-US" dirty="0"/>
              <a:t>We have the </a:t>
            </a:r>
            <a:r>
              <a:rPr lang="en-US" dirty="0" smtClean="0"/>
              <a:t>following:</a:t>
            </a:r>
            <a:endParaRPr lang="en-US" dirty="0"/>
          </a:p>
          <a:p>
            <a:pPr algn="l" rtl="0">
              <a:lnSpc>
                <a:spcPct val="90000"/>
              </a:lnSpc>
              <a:buNone/>
              <a:defRPr/>
            </a:pPr>
            <a:r>
              <a:rPr lang="en-US" b="1" dirty="0">
                <a:solidFill>
                  <a:schemeClr val="tx2"/>
                </a:solidFill>
              </a:rPr>
              <a:t>	</a:t>
            </a:r>
            <a:r>
              <a:rPr lang="en-US" b="1" dirty="0"/>
              <a:t>Data</a:t>
            </a:r>
            <a:r>
              <a:rPr lang="en-US" dirty="0"/>
              <a:t>: sample size (n</a:t>
            </a:r>
            <a:r>
              <a:rPr lang="en-US" baseline="-25000" dirty="0"/>
              <a:t>1 </a:t>
            </a:r>
            <a:r>
              <a:rPr lang="ar-SA" baseline="-25000" dirty="0"/>
              <a:t>و</a:t>
            </a:r>
            <a:r>
              <a:rPr lang="en-US" dirty="0"/>
              <a:t>n</a:t>
            </a:r>
            <a:r>
              <a:rPr lang="en-US" baseline="-25000" dirty="0"/>
              <a:t>2</a:t>
            </a:r>
            <a:r>
              <a:rPr lang="en-US" dirty="0"/>
              <a:t>), </a:t>
            </a:r>
            <a:endParaRPr lang="en-US" dirty="0" smtClean="0"/>
          </a:p>
          <a:p>
            <a:pPr algn="l" rtl="0">
              <a:lnSpc>
                <a:spcPct val="90000"/>
              </a:lnSpc>
              <a:buNone/>
              <a:defRPr/>
            </a:pPr>
            <a:r>
              <a:rPr lang="en-US" dirty="0" smtClean="0"/>
              <a:t>		   - Characteristic </a:t>
            </a:r>
            <a:r>
              <a:rPr lang="en-US" dirty="0"/>
              <a:t>in two </a:t>
            </a:r>
            <a:r>
              <a:rPr lang="en-US" dirty="0" smtClean="0"/>
              <a:t>samples (x</a:t>
            </a:r>
            <a:r>
              <a:rPr lang="en-US" baseline="-25000" dirty="0" smtClean="0"/>
              <a:t>1</a:t>
            </a:r>
            <a:r>
              <a:rPr lang="en-US" dirty="0" smtClean="0"/>
              <a:t> </a:t>
            </a:r>
            <a:r>
              <a:rPr lang="en-US" dirty="0"/>
              <a:t>, </a:t>
            </a:r>
            <a:r>
              <a:rPr lang="en-US" dirty="0" smtClean="0"/>
              <a:t>x</a:t>
            </a:r>
            <a:r>
              <a:rPr lang="en-US" baseline="-25000" dirty="0" smtClean="0"/>
              <a:t>2</a:t>
            </a:r>
            <a:r>
              <a:rPr lang="en-US" dirty="0" smtClean="0"/>
              <a:t>),</a:t>
            </a:r>
          </a:p>
          <a:p>
            <a:pPr algn="l" rtl="0">
              <a:lnSpc>
                <a:spcPct val="90000"/>
              </a:lnSpc>
              <a:buNone/>
              <a:defRPr/>
            </a:pPr>
            <a:r>
              <a:rPr lang="en-US" dirty="0" smtClean="0"/>
              <a:t>		   - sample </a:t>
            </a:r>
            <a:r>
              <a:rPr lang="en-US" dirty="0"/>
              <a:t>proportions </a:t>
            </a:r>
            <a:endParaRPr lang="en-US" dirty="0" smtClean="0"/>
          </a:p>
          <a:p>
            <a:pPr algn="l" rtl="0">
              <a:lnSpc>
                <a:spcPct val="90000"/>
              </a:lnSpc>
              <a:buNone/>
              <a:defRPr/>
            </a:pPr>
            <a:endParaRPr lang="en-US" dirty="0"/>
          </a:p>
          <a:p>
            <a:pPr algn="l" rtl="0">
              <a:lnSpc>
                <a:spcPct val="90000"/>
              </a:lnSpc>
              <a:buNone/>
              <a:defRPr/>
            </a:pPr>
            <a:endParaRPr lang="en-US" dirty="0" smtClean="0"/>
          </a:p>
          <a:p>
            <a:pPr algn="l" rtl="0">
              <a:lnSpc>
                <a:spcPct val="90000"/>
              </a:lnSpc>
              <a:buNone/>
              <a:defRPr/>
            </a:pPr>
            <a:endParaRPr lang="en-US" dirty="0" smtClean="0"/>
          </a:p>
          <a:p>
            <a:pPr algn="l" rtl="0">
              <a:lnSpc>
                <a:spcPct val="90000"/>
              </a:lnSpc>
              <a:buNone/>
              <a:defRPr/>
            </a:pPr>
            <a:r>
              <a:rPr lang="en-US" dirty="0" smtClean="0"/>
              <a:t>		   - Pooled proportion </a:t>
            </a:r>
          </a:p>
          <a:p>
            <a:pPr algn="l" rtl="0">
              <a:lnSpc>
                <a:spcPct val="90000"/>
              </a:lnSpc>
              <a:buNone/>
              <a:defRPr/>
            </a:pPr>
            <a:endParaRPr lang="en-US" dirty="0"/>
          </a:p>
          <a:p>
            <a:pPr algn="l" rtl="0">
              <a:lnSpc>
                <a:spcPct val="90000"/>
              </a:lnSpc>
              <a:buNone/>
              <a:defRPr/>
            </a:pPr>
            <a:endParaRPr lang="en-US" dirty="0"/>
          </a:p>
          <a:p>
            <a:pPr algn="l" rtl="0">
              <a:lnSpc>
                <a:spcPct val="90000"/>
              </a:lnSpc>
              <a:buNone/>
              <a:defRPr/>
            </a:pPr>
            <a:r>
              <a:rPr lang="en-US" dirty="0"/>
              <a:t>	</a:t>
            </a:r>
          </a:p>
          <a:p>
            <a:pPr algn="l" rtl="0"/>
            <a:endParaRPr lang="ar-SA" dirty="0"/>
          </a:p>
        </p:txBody>
      </p:sp>
      <p:sp>
        <p:nvSpPr>
          <p:cNvPr id="5" name="Slide Number Placeholder 4"/>
          <p:cNvSpPr>
            <a:spLocks noGrp="1"/>
          </p:cNvSpPr>
          <p:nvPr>
            <p:ph type="sldNum" sz="quarter" idx="12"/>
          </p:nvPr>
        </p:nvSpPr>
        <p:spPr>
          <a:xfrm>
            <a:off x="71628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1B3F9DB5-009F-4381-8721-695F951B7799}" type="slidenum">
              <a:rPr lang="en-US">
                <a:solidFill>
                  <a:schemeClr val="bg1"/>
                </a:solidFill>
              </a:rPr>
              <a:pPr/>
              <a:t>116</a:t>
            </a:fld>
            <a:endParaRPr lang="en-US">
              <a:solidFill>
                <a:schemeClr val="bg1"/>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650033962"/>
              </p:ext>
            </p:extLst>
          </p:nvPr>
        </p:nvGraphicFramePr>
        <p:xfrm>
          <a:off x="3276600" y="2971800"/>
          <a:ext cx="1905000" cy="848040"/>
        </p:xfrm>
        <a:graphic>
          <a:graphicData uri="http://schemas.openxmlformats.org/presentationml/2006/ole">
            <mc:AlternateContent xmlns:mc="http://schemas.openxmlformats.org/markup-compatibility/2006">
              <mc:Choice xmlns:v="urn:schemas-microsoft-com:vml" Requires="v">
                <p:oleObj spid="_x0000_s50205" name="Equation" r:id="rId3" imgW="1079280" imgH="482400" progId="Equation.3">
                  <p:embed/>
                </p:oleObj>
              </mc:Choice>
              <mc:Fallback>
                <p:oleObj name="Equation" r:id="rId3" imgW="1079280" imgH="482400" progId="Equation.3">
                  <p:embed/>
                  <p:pic>
                    <p:nvPicPr>
                      <p:cNvPr id="0" name="Object 4"/>
                      <p:cNvPicPr>
                        <a:picLocks noChangeAspect="1" noChangeArrowheads="1"/>
                      </p:cNvPicPr>
                      <p:nvPr/>
                    </p:nvPicPr>
                    <p:blipFill>
                      <a:blip r:embed="rId4"/>
                      <a:srcRect/>
                      <a:stretch>
                        <a:fillRect/>
                      </a:stretch>
                    </p:blipFill>
                    <p:spPr bwMode="auto">
                      <a:xfrm>
                        <a:off x="3276600" y="2971800"/>
                        <a:ext cx="1905000" cy="848040"/>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40725366"/>
              </p:ext>
            </p:extLst>
          </p:nvPr>
        </p:nvGraphicFramePr>
        <p:xfrm>
          <a:off x="3429000" y="4648200"/>
          <a:ext cx="2519363" cy="838200"/>
        </p:xfrm>
        <a:graphic>
          <a:graphicData uri="http://schemas.openxmlformats.org/presentationml/2006/ole">
            <mc:AlternateContent xmlns:mc="http://schemas.openxmlformats.org/markup-compatibility/2006">
              <mc:Choice xmlns:v="urn:schemas-microsoft-com:vml" Requires="v">
                <p:oleObj spid="_x0000_s50206" name="Equation" r:id="rId5" imgW="723600" imgH="431640" progId="Equation.3">
                  <p:embed/>
                </p:oleObj>
              </mc:Choice>
              <mc:Fallback>
                <p:oleObj name="Equation" r:id="rId5" imgW="723600" imgH="431640" progId="Equation.3">
                  <p:embed/>
                  <p:pic>
                    <p:nvPicPr>
                      <p:cNvPr id="0" name="Object 5"/>
                      <p:cNvPicPr>
                        <a:picLocks noChangeAspect="1" noChangeArrowheads="1"/>
                      </p:cNvPicPr>
                      <p:nvPr/>
                    </p:nvPicPr>
                    <p:blipFill>
                      <a:blip r:embed="rId6"/>
                      <a:srcRect/>
                      <a:stretch>
                        <a:fillRect/>
                      </a:stretch>
                    </p:blipFill>
                    <p:spPr bwMode="auto">
                      <a:xfrm>
                        <a:off x="3429000" y="4648200"/>
                        <a:ext cx="2519363" cy="838200"/>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126402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0"/>
            <a:ext cx="8229600" cy="2362200"/>
          </a:xfrm>
        </p:spPr>
        <p:txBody>
          <a:bodyPr>
            <a:normAutofit/>
          </a:bodyPr>
          <a:lstStyle/>
          <a:p>
            <a:pPr algn="l" rtl="0">
              <a:lnSpc>
                <a:spcPct val="90000"/>
              </a:lnSpc>
              <a:buNone/>
              <a:defRPr/>
            </a:pPr>
            <a:r>
              <a:rPr lang="en-US" sz="2800" b="1" dirty="0" smtClean="0"/>
              <a:t>Assumption:</a:t>
            </a:r>
            <a:r>
              <a:rPr lang="en-US" sz="2800" dirty="0" smtClean="0"/>
              <a:t> </a:t>
            </a:r>
            <a:r>
              <a:rPr lang="en-US" sz="2800" dirty="0"/>
              <a:t>Two populations are </a:t>
            </a:r>
            <a:r>
              <a:rPr lang="en-US" sz="2800" dirty="0" smtClean="0"/>
              <a:t>independent.</a:t>
            </a:r>
            <a:endParaRPr lang="en-US" sz="2800" dirty="0"/>
          </a:p>
          <a:p>
            <a:pPr algn="l" rtl="0">
              <a:lnSpc>
                <a:spcPct val="90000"/>
              </a:lnSpc>
              <a:buNone/>
              <a:defRPr/>
            </a:pPr>
            <a:r>
              <a:rPr lang="en-US" sz="2800" b="1" dirty="0" smtClean="0"/>
              <a:t>Hypotheses:</a:t>
            </a:r>
            <a:r>
              <a:rPr lang="en-US" sz="2800" dirty="0" smtClean="0"/>
              <a:t> Determine </a:t>
            </a:r>
            <a:r>
              <a:rPr lang="en-US" sz="2800" dirty="0"/>
              <a:t>the null and alternative </a:t>
            </a:r>
            <a:r>
              <a:rPr lang="en-US" sz="2800" dirty="0" smtClean="0"/>
              <a:t>		     hypotheses</a:t>
            </a:r>
            <a:r>
              <a:rPr lang="en-US" sz="2800" dirty="0"/>
              <a:t>. The hypotheses can be </a:t>
            </a:r>
            <a:r>
              <a:rPr lang="en-US" sz="2800" dirty="0" smtClean="0"/>
              <a:t>		     structured </a:t>
            </a:r>
            <a:r>
              <a:rPr lang="en-US" sz="2800" dirty="0"/>
              <a:t>in one of three </a:t>
            </a:r>
            <a:r>
              <a:rPr lang="en-US" sz="2800" dirty="0" smtClean="0"/>
              <a:t>ways</a:t>
            </a:r>
            <a:endParaRPr lang="en-US" sz="2800" dirty="0"/>
          </a:p>
          <a:p>
            <a:pPr algn="l" rtl="0">
              <a:lnSpc>
                <a:spcPct val="90000"/>
              </a:lnSpc>
              <a:buNone/>
              <a:defRPr/>
            </a:pPr>
            <a:endParaRPr lang="en-US" sz="2800" dirty="0"/>
          </a:p>
        </p:txBody>
      </p:sp>
      <p:pic>
        <p:nvPicPr>
          <p:cNvPr id="4" name="Picture 20" descr="T11_610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200400"/>
            <a:ext cx="8305800" cy="161902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a:xfrm>
            <a:off x="7010400" y="64008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117</a:t>
            </a:fld>
            <a:endParaRPr lang="en-US" dirty="0">
              <a:solidFill>
                <a:schemeClr val="bg1"/>
              </a:solidFill>
            </a:endParaRPr>
          </a:p>
        </p:txBody>
      </p:sp>
      <p:sp>
        <p:nvSpPr>
          <p:cNvPr id="7" name="Rectangle 6"/>
          <p:cNvSpPr/>
          <p:nvPr/>
        </p:nvSpPr>
        <p:spPr>
          <a:xfrm>
            <a:off x="914400" y="5181600"/>
            <a:ext cx="7239000" cy="646331"/>
          </a:xfrm>
          <a:prstGeom prst="rect">
            <a:avLst/>
          </a:prstGeom>
        </p:spPr>
        <p:txBody>
          <a:bodyPr wrap="square">
            <a:spAutoFit/>
          </a:bodyPr>
          <a:lstStyle/>
          <a:p>
            <a:pPr algn="l">
              <a:lnSpc>
                <a:spcPct val="90000"/>
              </a:lnSpc>
              <a:defRPr/>
            </a:pPr>
            <a:r>
              <a:rPr lang="en-US" sz="2000" dirty="0">
                <a:solidFill>
                  <a:schemeClr val="tx1">
                    <a:lumMod val="50000"/>
                  </a:schemeClr>
                </a:solidFill>
              </a:rPr>
              <a:t>Select a level of significance </a:t>
            </a:r>
            <a:r>
              <a:rPr lang="el-GR" sz="2000" dirty="0">
                <a:solidFill>
                  <a:schemeClr val="tx1">
                    <a:lumMod val="50000"/>
                  </a:schemeClr>
                </a:solidFill>
                <a:latin typeface="Times New Roman"/>
                <a:cs typeface="Times New Roman"/>
              </a:rPr>
              <a:t>α</a:t>
            </a:r>
            <a:r>
              <a:rPr lang="en-US" sz="2000" dirty="0">
                <a:solidFill>
                  <a:schemeClr val="tx1">
                    <a:lumMod val="50000"/>
                  </a:schemeClr>
                </a:solidFill>
              </a:rPr>
              <a:t>, based </a:t>
            </a:r>
            <a:r>
              <a:rPr lang="en-US" sz="2000" dirty="0" smtClean="0">
                <a:solidFill>
                  <a:schemeClr val="tx1">
                    <a:lumMod val="50000"/>
                  </a:schemeClr>
                </a:solidFill>
              </a:rPr>
              <a:t>on </a:t>
            </a:r>
            <a:r>
              <a:rPr lang="en-US" sz="2000" dirty="0">
                <a:solidFill>
                  <a:schemeClr val="tx1">
                    <a:lumMod val="50000"/>
                  </a:schemeClr>
                </a:solidFill>
              </a:rPr>
              <a:t>the seriousness of making a Type I error.</a:t>
            </a:r>
          </a:p>
        </p:txBody>
      </p:sp>
    </p:spTree>
    <p:extLst>
      <p:ext uri="{BB962C8B-B14F-4D97-AF65-F5344CB8AC3E}">
        <p14:creationId xmlns:p14="http://schemas.microsoft.com/office/powerpoint/2010/main" val="400619334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pPr algn="l" rtl="0"/>
            <a:r>
              <a:rPr lang="en-US" dirty="0"/>
              <a:t>Compute the test </a:t>
            </a:r>
            <a:r>
              <a:rPr lang="en-US" dirty="0" smtClean="0"/>
              <a:t>statistic:</a:t>
            </a:r>
          </a:p>
          <a:p>
            <a:pPr algn="l" rtl="0"/>
            <a:endParaRPr lang="en-US" dirty="0"/>
          </a:p>
          <a:p>
            <a:pPr marL="0" indent="0" algn="l" rtl="0">
              <a:buNone/>
            </a:pPr>
            <a:endParaRPr lang="en-US" dirty="0" smtClean="0"/>
          </a:p>
          <a:p>
            <a:pPr algn="l" rtl="0"/>
            <a:endParaRPr lang="en-US" dirty="0" smtClean="0"/>
          </a:p>
          <a:p>
            <a:pPr algn="l" rtl="0"/>
            <a:r>
              <a:rPr lang="en-US" dirty="0" smtClean="0"/>
              <a:t>Decision Rule:</a:t>
            </a:r>
          </a:p>
          <a:p>
            <a:pPr lvl="1" algn="l" rtl="0"/>
            <a:r>
              <a:rPr lang="en-US" dirty="0"/>
              <a:t>Compare the critical value with the test statistic</a:t>
            </a:r>
            <a:r>
              <a:rPr lang="en-US" dirty="0" smtClean="0"/>
              <a:t>:</a:t>
            </a:r>
          </a:p>
          <a:p>
            <a:pPr lvl="1" algn="l" rtl="0"/>
            <a:endParaRPr lang="en-US" dirty="0"/>
          </a:p>
          <a:p>
            <a:pPr lvl="1" algn="l" rtl="0"/>
            <a:endParaRPr lang="en-US" dirty="0" smtClean="0"/>
          </a:p>
          <a:p>
            <a:pPr lvl="1" algn="l" rtl="0"/>
            <a:endParaRPr lang="en-US" dirty="0"/>
          </a:p>
          <a:p>
            <a:pPr lvl="1" algn="l" rtl="0"/>
            <a:r>
              <a:rPr lang="en-US" dirty="0" smtClean="0"/>
              <a:t>Or, if </a:t>
            </a:r>
            <a:r>
              <a:rPr lang="en-US" dirty="0"/>
              <a:t>P-value &lt; </a:t>
            </a:r>
            <a:r>
              <a:rPr lang="el-GR" dirty="0" smtClean="0">
                <a:latin typeface="Times New Roman"/>
                <a:cs typeface="Times New Roman"/>
              </a:rPr>
              <a:t>α</a:t>
            </a:r>
            <a:r>
              <a:rPr lang="en-US" dirty="0" smtClean="0">
                <a:latin typeface="Times New Roman"/>
                <a:cs typeface="Times New Roman"/>
              </a:rPr>
              <a:t> </a:t>
            </a:r>
            <a:r>
              <a:rPr lang="en-US" dirty="0" smtClean="0"/>
              <a:t>, </a:t>
            </a:r>
            <a:r>
              <a:rPr lang="en-US" dirty="0"/>
              <a:t>reject the null hypothesis</a:t>
            </a:r>
          </a:p>
          <a:p>
            <a:pPr lvl="1" algn="l" rtl="0"/>
            <a:endParaRPr lang="en-US" dirty="0" smtClean="0"/>
          </a:p>
          <a:p>
            <a:pPr algn="l" rtl="0"/>
            <a:endParaRPr lang="en-US" dirty="0" smtClean="0"/>
          </a:p>
          <a:p>
            <a:pPr algn="l" rtl="0"/>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6054577"/>
              </p:ext>
            </p:extLst>
          </p:nvPr>
        </p:nvGraphicFramePr>
        <p:xfrm>
          <a:off x="2286000" y="1676400"/>
          <a:ext cx="4820101" cy="1279525"/>
        </p:xfrm>
        <a:graphic>
          <a:graphicData uri="http://schemas.openxmlformats.org/presentationml/2006/ole">
            <mc:AlternateContent xmlns:mc="http://schemas.openxmlformats.org/markup-compatibility/2006">
              <mc:Choice xmlns:v="urn:schemas-microsoft-com:vml" Requires="v">
                <p:oleObj spid="_x0000_s34874" name="Equation" r:id="rId3" imgW="1612800" imgH="660240" progId="Equation.3">
                  <p:embed/>
                </p:oleObj>
              </mc:Choice>
              <mc:Fallback>
                <p:oleObj name="Equation" r:id="rId3" imgW="1612800" imgH="660240" progId="Equation.3">
                  <p:embed/>
                  <p:pic>
                    <p:nvPicPr>
                      <p:cNvPr id="0" name=""/>
                      <p:cNvPicPr>
                        <a:picLocks noChangeAspect="1" noChangeArrowheads="1"/>
                      </p:cNvPicPr>
                      <p:nvPr/>
                    </p:nvPicPr>
                    <p:blipFill>
                      <a:blip r:embed="rId4"/>
                      <a:srcRect/>
                      <a:stretch>
                        <a:fillRect/>
                      </a:stretch>
                    </p:blipFill>
                    <p:spPr bwMode="auto">
                      <a:xfrm>
                        <a:off x="2286000" y="1676400"/>
                        <a:ext cx="4820101" cy="1279525"/>
                      </a:xfrm>
                      <a:prstGeom prst="rect">
                        <a:avLst/>
                      </a:prstGeom>
                      <a:solidFill>
                        <a:schemeClr val="bg1"/>
                      </a:solidFill>
                      <a:ln>
                        <a:noFill/>
                      </a:ln>
                      <a:effectLst/>
                    </p:spPr>
                  </p:pic>
                </p:oleObj>
              </mc:Fallback>
            </mc:AlternateContent>
          </a:graphicData>
        </a:graphic>
      </p:graphicFrame>
      <p:pic>
        <p:nvPicPr>
          <p:cNvPr id="5" name="Picture 18" descr="11_610_a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4038600"/>
            <a:ext cx="7772400" cy="1295400"/>
          </a:xfrm>
          <a:prstGeom prst="rect">
            <a:avLst/>
          </a:prstGeom>
          <a:solidFill>
            <a:schemeClr val="bg1"/>
          </a:solidFill>
          <a:extLst/>
        </p:spPr>
      </p:pic>
      <p:sp>
        <p:nvSpPr>
          <p:cNvPr id="6" name="Slide Number Placeholder 5"/>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118</a:t>
            </a:fld>
            <a:endParaRPr lang="en-US" dirty="0">
              <a:solidFill>
                <a:schemeClr val="bg1"/>
              </a:solidFill>
            </a:endParaRPr>
          </a:p>
        </p:txBody>
      </p:sp>
    </p:spTree>
    <p:extLst>
      <p:ext uri="{BB962C8B-B14F-4D97-AF65-F5344CB8AC3E}">
        <p14:creationId xmlns:p14="http://schemas.microsoft.com/office/powerpoint/2010/main" val="254698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457200"/>
            <a:ext cx="6859587" cy="762000"/>
          </a:xfrm>
        </p:spPr>
        <p:txBody>
          <a:bodyPr>
            <a:normAutofit/>
          </a:bodyPr>
          <a:lstStyle/>
          <a:p>
            <a:pPr rtl="0"/>
            <a:r>
              <a:rPr lang="en-US" dirty="0" smtClean="0"/>
              <a:t>Example</a:t>
            </a:r>
            <a:endParaRPr lang="en-US" dirty="0"/>
          </a:p>
        </p:txBody>
      </p:sp>
      <p:sp>
        <p:nvSpPr>
          <p:cNvPr id="3" name="Content Placeholder 2"/>
          <p:cNvSpPr>
            <a:spLocks noGrp="1"/>
          </p:cNvSpPr>
          <p:nvPr>
            <p:ph idx="1"/>
          </p:nvPr>
        </p:nvSpPr>
        <p:spPr>
          <a:xfrm>
            <a:off x="914400" y="1524000"/>
            <a:ext cx="6858000" cy="4267200"/>
          </a:xfrm>
        </p:spPr>
        <p:txBody>
          <a:bodyPr>
            <a:normAutofit fontScale="92500" lnSpcReduction="20000"/>
          </a:bodyPr>
          <a:lstStyle/>
          <a:p>
            <a:pPr algn="l" rtl="0"/>
            <a:r>
              <a:rPr lang="en-US" sz="2800" dirty="0"/>
              <a:t>An economist believes that the percentage of urban households with Internet access is greater than the percentage of rural households with Internet access</a:t>
            </a:r>
            <a:r>
              <a:rPr lang="en-US" sz="2800" dirty="0" smtClean="0"/>
              <a:t>.</a:t>
            </a:r>
          </a:p>
          <a:p>
            <a:pPr algn="l" rtl="0"/>
            <a:r>
              <a:rPr lang="en-US" sz="2800" dirty="0" smtClean="0"/>
              <a:t>He </a:t>
            </a:r>
            <a:r>
              <a:rPr lang="en-US" sz="2800" dirty="0"/>
              <a:t>obtains a random sample of 800 </a:t>
            </a:r>
            <a:r>
              <a:rPr lang="en-US" sz="2800" dirty="0" smtClean="0"/>
              <a:t>urban households </a:t>
            </a:r>
            <a:r>
              <a:rPr lang="en-US" sz="2800" dirty="0"/>
              <a:t>and finds that 338 of them have Internet access.  He obtains </a:t>
            </a:r>
            <a:r>
              <a:rPr lang="en-US" sz="2800" dirty="0" smtClean="0"/>
              <a:t>another </a:t>
            </a:r>
            <a:r>
              <a:rPr lang="en-US" sz="2800" dirty="0"/>
              <a:t>random sample of 750 rural households and finds that 292 of them have Internet access.  </a:t>
            </a:r>
            <a:endParaRPr lang="en-US" sz="2800" dirty="0" smtClean="0"/>
          </a:p>
          <a:p>
            <a:pPr algn="l" rtl="0"/>
            <a:r>
              <a:rPr lang="en-US" sz="2800" dirty="0" smtClean="0">
                <a:solidFill>
                  <a:srgbClr val="C00000"/>
                </a:solidFill>
              </a:rPr>
              <a:t>Test </a:t>
            </a:r>
            <a:r>
              <a:rPr lang="en-US" sz="2800" dirty="0">
                <a:solidFill>
                  <a:srgbClr val="C00000"/>
                </a:solidFill>
              </a:rPr>
              <a:t>the economist’s claim at the </a:t>
            </a:r>
            <a:r>
              <a:rPr lang="en-US" sz="2800" i="1" dirty="0" smtClean="0">
                <a:solidFill>
                  <a:srgbClr val="C00000"/>
                </a:solidFill>
                <a:sym typeface="Symbol" pitchFamily="18" charset="2"/>
              </a:rPr>
              <a:t> </a:t>
            </a:r>
            <a:r>
              <a:rPr lang="en-US" sz="2800" dirty="0" smtClean="0">
                <a:solidFill>
                  <a:srgbClr val="C00000"/>
                </a:solidFill>
                <a:sym typeface="Symbol" pitchFamily="18" charset="2"/>
              </a:rPr>
              <a:t>=</a:t>
            </a:r>
            <a:r>
              <a:rPr lang="en-US" sz="2800" dirty="0">
                <a:solidFill>
                  <a:srgbClr val="C00000"/>
                </a:solidFill>
                <a:sym typeface="Symbol" pitchFamily="18" charset="2"/>
              </a:rPr>
              <a:t>0.05 level of </a:t>
            </a:r>
            <a:r>
              <a:rPr lang="en-US" sz="2800" dirty="0" smtClean="0">
                <a:solidFill>
                  <a:srgbClr val="C00000"/>
                </a:solidFill>
                <a:sym typeface="Symbol" pitchFamily="18" charset="2"/>
              </a:rPr>
              <a:t>significance.</a:t>
            </a:r>
            <a:endParaRPr lang="en-US" sz="2800" dirty="0">
              <a:solidFill>
                <a:srgbClr val="C00000"/>
              </a:solidFill>
            </a:endParaRPr>
          </a:p>
        </p:txBody>
      </p:sp>
      <p:sp>
        <p:nvSpPr>
          <p:cNvPr id="4" name="Slide Number Placeholder 3"/>
          <p:cNvSpPr>
            <a:spLocks noGrp="1"/>
          </p:cNvSpPr>
          <p:nvPr>
            <p:ph type="sldNum" sz="quarter" idx="12"/>
          </p:nvPr>
        </p:nvSpPr>
        <p:spPr>
          <a:xfrm>
            <a:off x="7086600" y="64008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119</a:t>
            </a:fld>
            <a:endParaRPr lang="en-US" dirty="0">
              <a:solidFill>
                <a:schemeClr val="bg1"/>
              </a:solidFill>
            </a:endParaRPr>
          </a:p>
        </p:txBody>
      </p:sp>
    </p:spTree>
    <p:extLst>
      <p:ext uri="{BB962C8B-B14F-4D97-AF65-F5344CB8AC3E}">
        <p14:creationId xmlns:p14="http://schemas.microsoft.com/office/powerpoint/2010/main" val="18479688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859587" cy="685800"/>
          </a:xfrm>
        </p:spPr>
        <p:txBody>
          <a:bodyPr>
            <a:normAutofit/>
          </a:bodyPr>
          <a:lstStyle/>
          <a:p>
            <a:pPr algn="ctr" rtl="0"/>
            <a:r>
              <a:rPr lang="en-US" sz="3600" dirty="0">
                <a:latin typeface="Copperplate" pitchFamily="-109" charset="0"/>
              </a:rPr>
              <a:t>Choosing a good </a:t>
            </a:r>
            <a:r>
              <a:rPr lang="en-US" sz="3600" dirty="0" smtClean="0">
                <a:latin typeface="Copperplate" pitchFamily="-109" charset="0"/>
              </a:rPr>
              <a:t>estimator</a:t>
            </a:r>
            <a:endParaRPr lang="en-US" sz="3600" dirty="0"/>
          </a:p>
        </p:txBody>
      </p:sp>
      <p:sp>
        <p:nvSpPr>
          <p:cNvPr id="3" name="Content Placeholder 2"/>
          <p:cNvSpPr>
            <a:spLocks noGrp="1"/>
          </p:cNvSpPr>
          <p:nvPr>
            <p:ph idx="1"/>
          </p:nvPr>
        </p:nvSpPr>
        <p:spPr>
          <a:xfrm>
            <a:off x="685800" y="1524000"/>
            <a:ext cx="8001000" cy="4267200"/>
          </a:xfrm>
        </p:spPr>
        <p:txBody>
          <a:bodyPr>
            <a:normAutofit fontScale="92500"/>
          </a:bodyPr>
          <a:lstStyle/>
          <a:p>
            <a:pPr marL="0" indent="0" algn="l" rtl="0">
              <a:lnSpc>
                <a:spcPct val="90000"/>
              </a:lnSpc>
              <a:spcBef>
                <a:spcPts val="1200"/>
              </a:spcBef>
              <a:buNone/>
            </a:pPr>
            <a:r>
              <a:rPr lang="en-US" sz="2800" dirty="0" smtClean="0">
                <a:latin typeface="Arial" pitchFamily="34" charset="0"/>
                <a:cs typeface="Arial" pitchFamily="34" charset="0"/>
              </a:rPr>
              <a:t>Good estimators have </a:t>
            </a:r>
            <a:r>
              <a:rPr lang="en-US" sz="2800" dirty="0">
                <a:latin typeface="Arial" pitchFamily="34" charset="0"/>
                <a:cs typeface="Arial" pitchFamily="34" charset="0"/>
              </a:rPr>
              <a:t>certain </a:t>
            </a:r>
            <a:r>
              <a:rPr lang="en-US" sz="2800" dirty="0" smtClean="0">
                <a:latin typeface="Arial" pitchFamily="34" charset="0"/>
                <a:cs typeface="Arial" pitchFamily="34" charset="0"/>
              </a:rPr>
              <a:t>desirable properties:</a:t>
            </a:r>
            <a:endParaRPr lang="en-US" sz="2800" dirty="0">
              <a:latin typeface="Arial" pitchFamily="34" charset="0"/>
              <a:cs typeface="Arial" pitchFamily="34" charset="0"/>
            </a:endParaRPr>
          </a:p>
          <a:p>
            <a:pPr algn="justLow" rtl="0">
              <a:lnSpc>
                <a:spcPct val="90000"/>
              </a:lnSpc>
              <a:spcBef>
                <a:spcPts val="1200"/>
              </a:spcBef>
              <a:buFontTx/>
              <a:buChar char="•"/>
            </a:pPr>
            <a:r>
              <a:rPr lang="en-US" sz="2600" b="1" i="1" dirty="0" err="1">
                <a:latin typeface="Arial" pitchFamily="34" charset="0"/>
                <a:cs typeface="Arial" pitchFamily="34" charset="0"/>
              </a:rPr>
              <a:t>Unbiasedness</a:t>
            </a:r>
            <a:r>
              <a:rPr lang="en-US" i="1" dirty="0">
                <a:latin typeface="Arial" pitchFamily="34" charset="0"/>
                <a:cs typeface="Arial" pitchFamily="34" charset="0"/>
              </a:rPr>
              <a:t>: </a:t>
            </a:r>
            <a:r>
              <a:rPr lang="en-US" dirty="0">
                <a:latin typeface="Arial" pitchFamily="34" charset="0"/>
                <a:cs typeface="Arial" pitchFamily="34" charset="0"/>
              </a:rPr>
              <a:t>The sampling distribution for the estimator ‘centers’ around the parameter.  (On average, the estimator gives the correct value for the parameter.)</a:t>
            </a:r>
          </a:p>
          <a:p>
            <a:pPr algn="justLow" rtl="0" eaLnBrk="0" hangingPunct="0">
              <a:spcBef>
                <a:spcPts val="1200"/>
              </a:spcBef>
              <a:buFontTx/>
              <a:buChar char="•"/>
            </a:pPr>
            <a:r>
              <a:rPr lang="en-US" sz="2600" b="1" i="1" dirty="0">
                <a:latin typeface="Arial" pitchFamily="34" charset="0"/>
                <a:cs typeface="Arial" pitchFamily="34" charset="0"/>
                <a:sym typeface="WP Greek Courier" pitchFamily="49" charset="2"/>
              </a:rPr>
              <a:t>Efficiency</a:t>
            </a:r>
            <a:r>
              <a:rPr lang="en-US" b="1" i="1" dirty="0">
                <a:latin typeface="Arial" pitchFamily="34" charset="0"/>
                <a:cs typeface="Arial" pitchFamily="34" charset="0"/>
                <a:sym typeface="WP Greek Courier" pitchFamily="49" charset="2"/>
              </a:rPr>
              <a:t>:</a:t>
            </a:r>
            <a:r>
              <a:rPr lang="en-US" i="1" dirty="0">
                <a:latin typeface="Arial" pitchFamily="34" charset="0"/>
                <a:cs typeface="Arial" pitchFamily="34" charset="0"/>
                <a:sym typeface="WP Greek Courier" pitchFamily="49" charset="2"/>
              </a:rPr>
              <a:t>  </a:t>
            </a:r>
            <a:r>
              <a:rPr lang="en-US" dirty="0">
                <a:latin typeface="Arial" pitchFamily="34" charset="0"/>
                <a:cs typeface="Arial" pitchFamily="34" charset="0"/>
                <a:sym typeface="WP Greek Courier" pitchFamily="49" charset="2"/>
              </a:rPr>
              <a:t>If  at the same sample size one unbiased estimator has a smaller sampling error than another unbiased estimator, the first one is more efficient.</a:t>
            </a:r>
            <a:endParaRPr lang="en-US" i="1" dirty="0">
              <a:latin typeface="Arial" pitchFamily="34" charset="0"/>
              <a:cs typeface="Arial" pitchFamily="34" charset="0"/>
            </a:endParaRPr>
          </a:p>
          <a:p>
            <a:pPr algn="justLow" rtl="0" eaLnBrk="0" hangingPunct="0">
              <a:spcBef>
                <a:spcPts val="1200"/>
              </a:spcBef>
              <a:buFontTx/>
              <a:buChar char="•"/>
            </a:pPr>
            <a:r>
              <a:rPr lang="en-US" sz="2600" b="1" i="1" dirty="0">
                <a:latin typeface="Arial" pitchFamily="34" charset="0"/>
                <a:cs typeface="Arial" pitchFamily="34" charset="0"/>
              </a:rPr>
              <a:t>Consistency</a:t>
            </a:r>
            <a:r>
              <a:rPr lang="en-US" b="1" i="1" dirty="0">
                <a:latin typeface="Arial" pitchFamily="34" charset="0"/>
                <a:cs typeface="Arial" pitchFamily="34" charset="0"/>
              </a:rPr>
              <a:t>:</a:t>
            </a:r>
            <a:r>
              <a:rPr lang="en-US" dirty="0">
                <a:latin typeface="Arial" pitchFamily="34" charset="0"/>
                <a:cs typeface="Arial" pitchFamily="34" charset="0"/>
              </a:rPr>
              <a:t> The value of the estimator gets closer to the parameter as sample size increases. </a:t>
            </a:r>
            <a:r>
              <a:rPr lang="en-US" dirty="0">
                <a:latin typeface="Arial" pitchFamily="34" charset="0"/>
                <a:cs typeface="Arial" pitchFamily="34" charset="0"/>
                <a:sym typeface="WP Greek Courier" pitchFamily="49" charset="2"/>
              </a:rPr>
              <a:t>Consistent estimators may be biased, but the bias must become smaller as the sample size increases if the consistency property holds true.</a:t>
            </a:r>
          </a:p>
          <a:p>
            <a:pPr algn="justLow" rtl="0"/>
            <a:endParaRPr lang="en-US" dirty="0"/>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12</a:t>
            </a:fld>
            <a:endParaRPr lang="en-US" dirty="0">
              <a:solidFill>
                <a:schemeClr val="bg1"/>
              </a:solidFill>
            </a:endParaRPr>
          </a:p>
        </p:txBody>
      </p:sp>
    </p:spTree>
    <p:extLst>
      <p:ext uri="{BB962C8B-B14F-4D97-AF65-F5344CB8AC3E}">
        <p14:creationId xmlns:p14="http://schemas.microsoft.com/office/powerpoint/2010/main" val="3322531459"/>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162800" cy="639762"/>
          </a:xfrm>
        </p:spPr>
        <p:txBody>
          <a:bodyPr>
            <a:normAutofit fontScale="90000"/>
          </a:bodyPr>
          <a:lstStyle/>
          <a:p>
            <a:pPr rtl="0"/>
            <a:r>
              <a:rPr lang="en-US" sz="3600" dirty="0" smtClean="0"/>
              <a:t>Solution:</a:t>
            </a:r>
            <a:endParaRPr lang="en-US" sz="3600" dirty="0"/>
          </a:p>
        </p:txBody>
      </p:sp>
      <p:sp>
        <p:nvSpPr>
          <p:cNvPr id="3" name="Content Placeholder 2"/>
          <p:cNvSpPr>
            <a:spLocks noGrp="1"/>
          </p:cNvSpPr>
          <p:nvPr>
            <p:ph idx="1"/>
          </p:nvPr>
        </p:nvSpPr>
        <p:spPr>
          <a:xfrm>
            <a:off x="1219200" y="1219200"/>
            <a:ext cx="7543800" cy="4983163"/>
          </a:xfrm>
        </p:spPr>
        <p:txBody>
          <a:bodyPr>
            <a:normAutofit/>
          </a:bodyPr>
          <a:lstStyle/>
          <a:p>
            <a:pPr marL="342900" lvl="1" indent="-342900" algn="l" rtl="0">
              <a:buFont typeface="Arial" pitchFamily="34" charset="0"/>
              <a:buChar char="•"/>
            </a:pPr>
            <a:r>
              <a:rPr lang="en-US" sz="2400" dirty="0">
                <a:sym typeface="Symbol" pitchFamily="18" charset="2"/>
              </a:rPr>
              <a:t>The samples are simple random samples that were     obtained independently.</a:t>
            </a:r>
          </a:p>
          <a:p>
            <a:pPr marL="0" lvl="1" indent="0" algn="l" rtl="0">
              <a:buNone/>
            </a:pPr>
            <a:r>
              <a:rPr lang="en-US" sz="2400" dirty="0">
                <a:sym typeface="Symbol" pitchFamily="18" charset="2"/>
              </a:rPr>
              <a:t> </a:t>
            </a:r>
            <a:r>
              <a:rPr lang="en-US" sz="2400" dirty="0" smtClean="0">
                <a:sym typeface="Symbol" pitchFamily="18" charset="2"/>
              </a:rPr>
              <a:t>	x</a:t>
            </a:r>
            <a:r>
              <a:rPr lang="en-US" sz="2400" baseline="-25000" dirty="0" smtClean="0">
                <a:sym typeface="Symbol" pitchFamily="18" charset="2"/>
              </a:rPr>
              <a:t>1</a:t>
            </a:r>
            <a:r>
              <a:rPr lang="en-US" sz="2400" dirty="0" smtClean="0">
                <a:sym typeface="Symbol" pitchFamily="18" charset="2"/>
              </a:rPr>
              <a:t>=338</a:t>
            </a:r>
            <a:r>
              <a:rPr lang="en-US" sz="2400" dirty="0">
                <a:sym typeface="Symbol" pitchFamily="18" charset="2"/>
              </a:rPr>
              <a:t>, n</a:t>
            </a:r>
            <a:r>
              <a:rPr lang="en-US" sz="2400" baseline="-25000" dirty="0">
                <a:sym typeface="Symbol" pitchFamily="18" charset="2"/>
              </a:rPr>
              <a:t>1</a:t>
            </a:r>
            <a:r>
              <a:rPr lang="en-US" sz="2400" dirty="0">
                <a:sym typeface="Symbol" pitchFamily="18" charset="2"/>
              </a:rPr>
              <a:t>=800, </a:t>
            </a:r>
            <a:r>
              <a:rPr lang="en-US" sz="2400" dirty="0" smtClean="0">
                <a:sym typeface="Symbol" pitchFamily="18" charset="2"/>
              </a:rPr>
              <a:t>x</a:t>
            </a:r>
            <a:r>
              <a:rPr lang="en-US" sz="2400" baseline="-25000" dirty="0">
                <a:sym typeface="Symbol" pitchFamily="18" charset="2"/>
              </a:rPr>
              <a:t>2</a:t>
            </a:r>
            <a:r>
              <a:rPr lang="en-US" sz="2400" dirty="0" smtClean="0">
                <a:sym typeface="Symbol" pitchFamily="18" charset="2"/>
              </a:rPr>
              <a:t>=292 </a:t>
            </a:r>
            <a:r>
              <a:rPr lang="en-US" sz="2400" dirty="0">
                <a:sym typeface="Symbol" pitchFamily="18" charset="2"/>
              </a:rPr>
              <a:t>and n</a:t>
            </a:r>
            <a:r>
              <a:rPr lang="en-US" sz="2400" baseline="-25000" dirty="0">
                <a:sym typeface="Symbol" pitchFamily="18" charset="2"/>
              </a:rPr>
              <a:t>2</a:t>
            </a:r>
            <a:r>
              <a:rPr lang="en-US" sz="2400" dirty="0">
                <a:sym typeface="Symbol" pitchFamily="18" charset="2"/>
              </a:rPr>
              <a:t>=750, </a:t>
            </a:r>
            <a:r>
              <a:rPr lang="en-US" sz="2400" dirty="0" smtClean="0">
                <a:sym typeface="Symbol" pitchFamily="18" charset="2"/>
              </a:rPr>
              <a:t>so</a:t>
            </a:r>
          </a:p>
          <a:p>
            <a:pPr marL="342900" lvl="1" indent="-342900" algn="l" rtl="0">
              <a:buFont typeface="Arial" pitchFamily="34" charset="0"/>
              <a:buChar char="•"/>
            </a:pPr>
            <a:endParaRPr lang="en-US" sz="2400" dirty="0" smtClean="0">
              <a:sym typeface="Symbol" pitchFamily="18" charset="2"/>
            </a:endParaRPr>
          </a:p>
          <a:p>
            <a:pPr marL="342900" lvl="1" indent="-342900" algn="l" rtl="0">
              <a:buFont typeface="Arial" pitchFamily="34" charset="0"/>
              <a:buChar char="•"/>
            </a:pPr>
            <a:endParaRPr lang="en-US" sz="2400" dirty="0" smtClean="0">
              <a:sym typeface="Symbol" pitchFamily="18" charset="2"/>
            </a:endParaRPr>
          </a:p>
          <a:p>
            <a:pPr marL="342900" lvl="1" indent="-342900" algn="l" rtl="0">
              <a:buFont typeface="Arial" pitchFamily="34" charset="0"/>
              <a:buChar char="•"/>
            </a:pPr>
            <a:endParaRPr lang="en-US" sz="2400" dirty="0" smtClean="0">
              <a:sym typeface="Symbol" pitchFamily="18" charset="2"/>
            </a:endParaRPr>
          </a:p>
          <a:p>
            <a:pPr marL="342900" lvl="1" indent="-342900" algn="l" rtl="0">
              <a:buFont typeface="Arial" pitchFamily="34" charset="0"/>
              <a:buChar char="•"/>
            </a:pPr>
            <a:r>
              <a:rPr lang="en-US" sz="2400" dirty="0"/>
              <a:t>We want to determine whether the percentage of urban households with Internet access is greater than the percentage of rural households with Internet access.</a:t>
            </a:r>
            <a:endParaRPr lang="en-US" sz="2400" dirty="0">
              <a:sym typeface="Symbol" pitchFamily="18" charset="2"/>
            </a:endParaRPr>
          </a:p>
          <a:p>
            <a:pPr marL="0" lvl="1" indent="0" algn="l" rtl="0">
              <a:buNone/>
            </a:pPr>
            <a:endParaRPr lang="en-US" sz="2400" dirty="0" smtClean="0">
              <a:sym typeface="Symbol" pitchFamily="18" charset="2"/>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955234048"/>
              </p:ext>
            </p:extLst>
          </p:nvPr>
        </p:nvGraphicFramePr>
        <p:xfrm>
          <a:off x="2017713" y="2641600"/>
          <a:ext cx="5495925" cy="814388"/>
        </p:xfrm>
        <a:graphic>
          <a:graphicData uri="http://schemas.openxmlformats.org/presentationml/2006/ole">
            <mc:AlternateContent xmlns:mc="http://schemas.openxmlformats.org/markup-compatibility/2006">
              <mc:Choice xmlns:v="urn:schemas-microsoft-com:vml" Requires="v">
                <p:oleObj spid="_x0000_s35898" name="Equation" r:id="rId3" imgW="2654280" imgH="393480" progId="Equation.3">
                  <p:embed/>
                </p:oleObj>
              </mc:Choice>
              <mc:Fallback>
                <p:oleObj name="Equation" r:id="rId3" imgW="2654280" imgH="393480" progId="Equation.3">
                  <p:embed/>
                  <p:pic>
                    <p:nvPicPr>
                      <p:cNvPr id="0" name=""/>
                      <p:cNvPicPr>
                        <a:picLocks noChangeAspect="1" noChangeArrowheads="1"/>
                      </p:cNvPicPr>
                      <p:nvPr/>
                    </p:nvPicPr>
                    <p:blipFill>
                      <a:blip r:embed="rId4"/>
                      <a:srcRect/>
                      <a:stretch>
                        <a:fillRect/>
                      </a:stretch>
                    </p:blipFill>
                    <p:spPr bwMode="auto">
                      <a:xfrm>
                        <a:off x="2017713" y="2641600"/>
                        <a:ext cx="5495925" cy="81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Slide Number Placeholder 4"/>
          <p:cNvSpPr>
            <a:spLocks noGrp="1"/>
          </p:cNvSpPr>
          <p:nvPr>
            <p:ph type="sldNum" sz="quarter" idx="12"/>
          </p:nvPr>
        </p:nvSpPr>
        <p:spPr>
          <a:xfrm>
            <a:off x="7162800" y="64008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120</a:t>
            </a:fld>
            <a:endParaRPr lang="en-US" dirty="0">
              <a:solidFill>
                <a:schemeClr val="bg1"/>
              </a:solidFill>
            </a:endParaRPr>
          </a:p>
        </p:txBody>
      </p:sp>
    </p:spTree>
    <p:extLst>
      <p:ext uri="{BB962C8B-B14F-4D97-AF65-F5344CB8AC3E}">
        <p14:creationId xmlns:p14="http://schemas.microsoft.com/office/powerpoint/2010/main" val="1820923880"/>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305800" cy="5135563"/>
          </a:xfrm>
        </p:spPr>
        <p:txBody>
          <a:bodyPr>
            <a:normAutofit/>
          </a:bodyPr>
          <a:lstStyle/>
          <a:p>
            <a:pPr marL="342900" lvl="1" indent="-342900" algn="l" rtl="0">
              <a:buFont typeface="Arial" pitchFamily="34" charset="0"/>
              <a:buChar char="•"/>
            </a:pPr>
            <a:r>
              <a:rPr lang="en-US" dirty="0" smtClean="0"/>
              <a:t>So, we test the hypothesis:</a:t>
            </a:r>
            <a:endParaRPr lang="en-US" dirty="0"/>
          </a:p>
          <a:p>
            <a:pPr marL="1206500" indent="-1206500" algn="ctr" rtl="0" eaLnBrk="0" hangingPunct="0">
              <a:spcBef>
                <a:spcPct val="50000"/>
              </a:spcBef>
              <a:buFontTx/>
              <a:buNone/>
            </a:pPr>
            <a:r>
              <a:rPr lang="en-US" sz="2800" i="1" dirty="0"/>
              <a:t>H</a:t>
            </a:r>
            <a:r>
              <a:rPr lang="en-US" sz="2800" baseline="-25000" dirty="0"/>
              <a:t>0</a:t>
            </a:r>
            <a:r>
              <a:rPr lang="en-US" sz="2800" dirty="0"/>
              <a:t>:  </a:t>
            </a:r>
            <a:r>
              <a:rPr lang="en-US" sz="2800" i="1" dirty="0">
                <a:sym typeface="Symbol" pitchFamily="18" charset="2"/>
              </a:rPr>
              <a:t>p</a:t>
            </a:r>
            <a:r>
              <a:rPr lang="en-US" sz="2800" baseline="-25000" dirty="0">
                <a:sym typeface="Symbol" pitchFamily="18" charset="2"/>
              </a:rPr>
              <a:t>1</a:t>
            </a:r>
            <a:r>
              <a:rPr lang="en-US" sz="2800" dirty="0">
                <a:sym typeface="Symbol" pitchFamily="18" charset="2"/>
              </a:rPr>
              <a:t> = </a:t>
            </a:r>
            <a:r>
              <a:rPr lang="en-US" sz="2800" i="1" dirty="0">
                <a:sym typeface="Symbol" pitchFamily="18" charset="2"/>
              </a:rPr>
              <a:t>p</a:t>
            </a:r>
            <a:r>
              <a:rPr lang="en-US" sz="2800" baseline="-25000" dirty="0">
                <a:sym typeface="Symbol" pitchFamily="18" charset="2"/>
              </a:rPr>
              <a:t>2</a:t>
            </a:r>
            <a:r>
              <a:rPr lang="en-US" sz="2800" dirty="0">
                <a:sym typeface="Symbol" pitchFamily="18" charset="2"/>
              </a:rPr>
              <a:t>    versus     </a:t>
            </a:r>
            <a:r>
              <a:rPr lang="en-US" sz="2800" i="1" dirty="0"/>
              <a:t>H</a:t>
            </a:r>
            <a:r>
              <a:rPr lang="en-US" sz="2800" baseline="-25000" dirty="0"/>
              <a:t>1</a:t>
            </a:r>
            <a:r>
              <a:rPr lang="en-US" sz="2800" dirty="0"/>
              <a:t>: </a:t>
            </a:r>
            <a:r>
              <a:rPr lang="en-US" sz="2800" i="1" dirty="0">
                <a:sym typeface="Symbol" pitchFamily="18" charset="2"/>
              </a:rPr>
              <a:t>p</a:t>
            </a:r>
            <a:r>
              <a:rPr lang="en-US" sz="2800" baseline="-25000" dirty="0">
                <a:sym typeface="Symbol" pitchFamily="18" charset="2"/>
              </a:rPr>
              <a:t>1</a:t>
            </a:r>
            <a:r>
              <a:rPr lang="en-US" sz="2800" dirty="0">
                <a:sym typeface="Symbol" pitchFamily="18" charset="2"/>
              </a:rPr>
              <a:t> &gt; </a:t>
            </a:r>
            <a:r>
              <a:rPr lang="en-US" sz="2800" i="1" dirty="0">
                <a:sym typeface="Symbol" pitchFamily="18" charset="2"/>
              </a:rPr>
              <a:t>p</a:t>
            </a:r>
            <a:r>
              <a:rPr lang="en-US" sz="2800" baseline="-25000" dirty="0">
                <a:sym typeface="Symbol" pitchFamily="18" charset="2"/>
              </a:rPr>
              <a:t>2</a:t>
            </a:r>
            <a:r>
              <a:rPr lang="en-US" sz="2800" dirty="0">
                <a:sym typeface="Symbol" pitchFamily="18" charset="2"/>
              </a:rPr>
              <a:t> </a:t>
            </a:r>
          </a:p>
          <a:p>
            <a:pPr marL="1206500" indent="-1206500" algn="l" rtl="0" eaLnBrk="0" hangingPunct="0">
              <a:spcBef>
                <a:spcPct val="50000"/>
              </a:spcBef>
              <a:buFontTx/>
              <a:buNone/>
            </a:pPr>
            <a:r>
              <a:rPr lang="en-US" sz="2800" dirty="0">
                <a:sym typeface="Symbol" pitchFamily="18" charset="2"/>
              </a:rPr>
              <a:t>	or, equivalently,</a:t>
            </a:r>
          </a:p>
          <a:p>
            <a:pPr marL="1206500" indent="-1206500" algn="ctr" rtl="0" eaLnBrk="0" hangingPunct="0">
              <a:spcBef>
                <a:spcPct val="50000"/>
              </a:spcBef>
              <a:buFontTx/>
              <a:buNone/>
            </a:pPr>
            <a:r>
              <a:rPr lang="en-US" sz="2800" i="1" dirty="0" smtClean="0"/>
              <a:t>   </a:t>
            </a:r>
            <a:r>
              <a:rPr lang="en-US" sz="2800" i="1" dirty="0"/>
              <a:t>H</a:t>
            </a:r>
            <a:r>
              <a:rPr lang="en-US" sz="2800" baseline="-25000" dirty="0"/>
              <a:t>0</a:t>
            </a:r>
            <a:r>
              <a:rPr lang="en-US" sz="2800" dirty="0"/>
              <a:t>:  </a:t>
            </a:r>
            <a:r>
              <a:rPr lang="en-US" sz="2800" i="1" dirty="0">
                <a:sym typeface="Symbol" pitchFamily="18" charset="2"/>
              </a:rPr>
              <a:t>p</a:t>
            </a:r>
            <a:r>
              <a:rPr lang="en-US" sz="2800" baseline="-25000" dirty="0">
                <a:sym typeface="Symbol" pitchFamily="18" charset="2"/>
              </a:rPr>
              <a:t>1</a:t>
            </a:r>
            <a:r>
              <a:rPr lang="en-US" sz="2800" dirty="0">
                <a:sym typeface="Symbol" pitchFamily="18" charset="2"/>
              </a:rPr>
              <a:t> - </a:t>
            </a:r>
            <a:r>
              <a:rPr lang="en-US" sz="2800" i="1" dirty="0">
                <a:sym typeface="Symbol" pitchFamily="18" charset="2"/>
              </a:rPr>
              <a:t>p</a:t>
            </a:r>
            <a:r>
              <a:rPr lang="en-US" sz="2800" baseline="-25000" dirty="0">
                <a:sym typeface="Symbol" pitchFamily="18" charset="2"/>
              </a:rPr>
              <a:t>2</a:t>
            </a:r>
            <a:r>
              <a:rPr lang="en-US" sz="2800" dirty="0">
                <a:sym typeface="Symbol" pitchFamily="18" charset="2"/>
              </a:rPr>
              <a:t>=0    versus     </a:t>
            </a:r>
            <a:r>
              <a:rPr lang="en-US" sz="2800" i="1" dirty="0"/>
              <a:t>H</a:t>
            </a:r>
            <a:r>
              <a:rPr lang="en-US" sz="2800" baseline="-25000" dirty="0"/>
              <a:t>1</a:t>
            </a:r>
            <a:r>
              <a:rPr lang="en-US" sz="2800" dirty="0"/>
              <a:t>: </a:t>
            </a:r>
            <a:r>
              <a:rPr lang="en-US" sz="2800" i="1" dirty="0">
                <a:sym typeface="Symbol" pitchFamily="18" charset="2"/>
              </a:rPr>
              <a:t>p</a:t>
            </a:r>
            <a:r>
              <a:rPr lang="en-US" sz="2800" baseline="-25000" dirty="0">
                <a:sym typeface="Symbol" pitchFamily="18" charset="2"/>
              </a:rPr>
              <a:t>1</a:t>
            </a:r>
            <a:r>
              <a:rPr lang="en-US" sz="2800" dirty="0">
                <a:sym typeface="Symbol" pitchFamily="18" charset="2"/>
              </a:rPr>
              <a:t> - </a:t>
            </a:r>
            <a:r>
              <a:rPr lang="en-US" sz="2800" i="1" dirty="0">
                <a:sym typeface="Symbol" pitchFamily="18" charset="2"/>
              </a:rPr>
              <a:t>p</a:t>
            </a:r>
            <a:r>
              <a:rPr lang="en-US" sz="2800" baseline="-25000" dirty="0">
                <a:sym typeface="Symbol" pitchFamily="18" charset="2"/>
              </a:rPr>
              <a:t>2</a:t>
            </a:r>
            <a:r>
              <a:rPr lang="en-US" sz="2800" dirty="0">
                <a:sym typeface="Symbol" pitchFamily="18" charset="2"/>
              </a:rPr>
              <a:t> &gt; </a:t>
            </a:r>
            <a:r>
              <a:rPr lang="en-US" sz="2800" dirty="0" smtClean="0">
                <a:sym typeface="Symbol" pitchFamily="18" charset="2"/>
              </a:rPr>
              <a:t>0</a:t>
            </a:r>
          </a:p>
          <a:p>
            <a:pPr marL="1206500" indent="-1206500" algn="l" rtl="0" eaLnBrk="0" hangingPunct="0">
              <a:spcBef>
                <a:spcPct val="50000"/>
              </a:spcBef>
              <a:buFontTx/>
              <a:buNone/>
            </a:pPr>
            <a:r>
              <a:rPr lang="en-US" sz="2400" dirty="0">
                <a:sym typeface="Symbol" pitchFamily="18" charset="2"/>
              </a:rPr>
              <a:t>The level of significance is </a:t>
            </a:r>
            <a:r>
              <a:rPr lang="en-US" sz="2400" i="1" dirty="0">
                <a:sym typeface="Symbol" pitchFamily="18" charset="2"/>
              </a:rPr>
              <a:t> </a:t>
            </a:r>
            <a:r>
              <a:rPr lang="en-US" sz="2400" dirty="0">
                <a:sym typeface="Symbol" pitchFamily="18" charset="2"/>
              </a:rPr>
              <a:t>= 0.05</a:t>
            </a:r>
            <a:endParaRPr lang="en-US" sz="2400" dirty="0">
              <a:solidFill>
                <a:srgbClr val="C00000"/>
              </a:solidFill>
              <a:sym typeface="Symbol" pitchFamily="18" charset="2"/>
            </a:endParaRPr>
          </a:p>
          <a:p>
            <a:pPr algn="l" rtl="0"/>
            <a:endParaRPr lang="en-US" sz="2800" dirty="0"/>
          </a:p>
        </p:txBody>
      </p:sp>
      <p:sp>
        <p:nvSpPr>
          <p:cNvPr id="2" name="Slide Number Placeholder 1"/>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121</a:t>
            </a:fld>
            <a:endParaRPr lang="en-US" dirty="0">
              <a:solidFill>
                <a:schemeClr val="bg1"/>
              </a:solidFill>
            </a:endParaRPr>
          </a:p>
        </p:txBody>
      </p:sp>
    </p:spTree>
    <p:extLst>
      <p:ext uri="{BB962C8B-B14F-4D97-AF65-F5344CB8AC3E}">
        <p14:creationId xmlns:p14="http://schemas.microsoft.com/office/powerpoint/2010/main" val="161973430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1"/>
            <a:ext cx="8229600" cy="4495800"/>
          </a:xfrm>
        </p:spPr>
        <p:txBody>
          <a:bodyPr/>
          <a:lstStyle/>
          <a:p>
            <a:pPr marL="1206500" indent="-1206500" algn="l" rtl="0" eaLnBrk="0" hangingPunct="0">
              <a:spcBef>
                <a:spcPct val="50000"/>
              </a:spcBef>
              <a:buFontTx/>
              <a:buNone/>
            </a:pPr>
            <a:r>
              <a:rPr lang="en-US" dirty="0">
                <a:sym typeface="Symbol" pitchFamily="18" charset="2"/>
              </a:rPr>
              <a:t>The pooled </a:t>
            </a:r>
            <a:r>
              <a:rPr lang="en-US" dirty="0" smtClean="0">
                <a:sym typeface="Symbol" pitchFamily="18" charset="2"/>
              </a:rPr>
              <a:t>estimate:</a:t>
            </a:r>
            <a:endParaRPr lang="en-US" dirty="0">
              <a:sym typeface="Symbol" pitchFamily="18" charset="2"/>
            </a:endParaRPr>
          </a:p>
          <a:p>
            <a:pPr marL="1206500" indent="-1206500" algn="l" rtl="0" eaLnBrk="0" hangingPunct="0">
              <a:spcBef>
                <a:spcPct val="50000"/>
              </a:spcBef>
              <a:buFontTx/>
              <a:buNone/>
            </a:pPr>
            <a:endParaRPr lang="en-US" dirty="0">
              <a:sym typeface="Symbol" pitchFamily="18" charset="2"/>
            </a:endParaRPr>
          </a:p>
          <a:p>
            <a:pPr marL="1206500" indent="-1206500" algn="l" rtl="0" eaLnBrk="0" hangingPunct="0">
              <a:spcBef>
                <a:spcPct val="50000"/>
              </a:spcBef>
              <a:buFontTx/>
              <a:buNone/>
            </a:pPr>
            <a:endParaRPr lang="en-US" dirty="0">
              <a:sym typeface="Symbol" pitchFamily="18" charset="2"/>
            </a:endParaRPr>
          </a:p>
          <a:p>
            <a:pPr marL="1206500" indent="-1206500" algn="l" rtl="0" eaLnBrk="0" hangingPunct="0">
              <a:spcBef>
                <a:spcPct val="50000"/>
              </a:spcBef>
              <a:buFontTx/>
              <a:buNone/>
            </a:pPr>
            <a:r>
              <a:rPr lang="en-US" dirty="0" smtClean="0">
                <a:sym typeface="Symbol" pitchFamily="18" charset="2"/>
              </a:rPr>
              <a:t>The </a:t>
            </a:r>
            <a:r>
              <a:rPr lang="en-US" dirty="0">
                <a:sym typeface="Symbol" pitchFamily="18" charset="2"/>
              </a:rPr>
              <a:t>test statistic is:</a:t>
            </a:r>
          </a:p>
          <a:p>
            <a:pPr algn="l" rtl="0"/>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788580170"/>
              </p:ext>
            </p:extLst>
          </p:nvPr>
        </p:nvGraphicFramePr>
        <p:xfrm>
          <a:off x="2667000" y="1676400"/>
          <a:ext cx="4797425" cy="995363"/>
        </p:xfrm>
        <a:graphic>
          <a:graphicData uri="http://schemas.openxmlformats.org/presentationml/2006/ole">
            <mc:AlternateContent xmlns:mc="http://schemas.openxmlformats.org/markup-compatibility/2006">
              <mc:Choice xmlns:v="urn:schemas-microsoft-com:vml" Requires="v">
                <p:oleObj spid="_x0000_s36978" name="Equation" r:id="rId3" imgW="2082600" imgH="431640" progId="Equation.3">
                  <p:embed/>
                </p:oleObj>
              </mc:Choice>
              <mc:Fallback>
                <p:oleObj name="Equation" r:id="rId3" imgW="2082600" imgH="431640" progId="Equation.3">
                  <p:embed/>
                  <p:pic>
                    <p:nvPicPr>
                      <p:cNvPr id="0" name=""/>
                      <p:cNvPicPr>
                        <a:picLocks noChangeAspect="1" noChangeArrowheads="1"/>
                      </p:cNvPicPr>
                      <p:nvPr/>
                    </p:nvPicPr>
                    <p:blipFill>
                      <a:blip r:embed="rId4"/>
                      <a:srcRect/>
                      <a:stretch>
                        <a:fillRect/>
                      </a:stretch>
                    </p:blipFill>
                    <p:spPr bwMode="auto">
                      <a:xfrm>
                        <a:off x="2667000" y="1676400"/>
                        <a:ext cx="4797425" cy="995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994622602"/>
              </p:ext>
            </p:extLst>
          </p:nvPr>
        </p:nvGraphicFramePr>
        <p:xfrm>
          <a:off x="1371600" y="3276600"/>
          <a:ext cx="6276975" cy="1431925"/>
        </p:xfrm>
        <a:graphic>
          <a:graphicData uri="http://schemas.openxmlformats.org/presentationml/2006/ole">
            <mc:AlternateContent xmlns:mc="http://schemas.openxmlformats.org/markup-compatibility/2006">
              <mc:Choice xmlns:v="urn:schemas-microsoft-com:vml" Requires="v">
                <p:oleObj spid="_x0000_s36979" name="Equation" r:id="rId5" imgW="2730240" imgH="622080" progId="Equation.3">
                  <p:embed/>
                </p:oleObj>
              </mc:Choice>
              <mc:Fallback>
                <p:oleObj name="Equation" r:id="rId5" imgW="2730240" imgH="622080" progId="Equation.3">
                  <p:embed/>
                  <p:pic>
                    <p:nvPicPr>
                      <p:cNvPr id="0" name=""/>
                      <p:cNvPicPr>
                        <a:picLocks noChangeAspect="1" noChangeArrowheads="1"/>
                      </p:cNvPicPr>
                      <p:nvPr/>
                    </p:nvPicPr>
                    <p:blipFill>
                      <a:blip r:embed="rId6"/>
                      <a:srcRect/>
                      <a:stretch>
                        <a:fillRect/>
                      </a:stretch>
                    </p:blipFill>
                    <p:spPr bwMode="auto">
                      <a:xfrm>
                        <a:off x="1371600" y="3276600"/>
                        <a:ext cx="6276975"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a:xfrm>
            <a:off x="7086600" y="63246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122</a:t>
            </a:fld>
            <a:endParaRPr lang="en-US" dirty="0">
              <a:solidFill>
                <a:schemeClr val="bg1"/>
              </a:solidFill>
            </a:endParaRPr>
          </a:p>
        </p:txBody>
      </p:sp>
    </p:spTree>
    <p:extLst>
      <p:ext uri="{BB962C8B-B14F-4D97-AF65-F5344CB8AC3E}">
        <p14:creationId xmlns:p14="http://schemas.microsoft.com/office/powerpoint/2010/main" val="1625885332"/>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algn="l" rtl="0"/>
            <a:r>
              <a:rPr lang="en-US" dirty="0"/>
              <a:t>This is a right-tailed </a:t>
            </a:r>
            <a:r>
              <a:rPr lang="en-US" dirty="0" smtClean="0"/>
              <a:t>test with </a:t>
            </a:r>
            <a:r>
              <a:rPr lang="en-US" i="1" dirty="0" smtClean="0">
                <a:sym typeface="Symbol" pitchFamily="18" charset="2"/>
              </a:rPr>
              <a:t> </a:t>
            </a:r>
            <a:r>
              <a:rPr lang="en-US" dirty="0" smtClean="0">
                <a:sym typeface="Symbol" pitchFamily="18" charset="2"/>
              </a:rPr>
              <a:t>=0.05</a:t>
            </a:r>
          </a:p>
          <a:p>
            <a:pPr marL="0" indent="0" algn="l" rtl="0">
              <a:buNone/>
            </a:pPr>
            <a:r>
              <a:rPr lang="en-US" dirty="0">
                <a:sym typeface="Symbol" pitchFamily="18" charset="2"/>
              </a:rPr>
              <a:t> </a:t>
            </a:r>
            <a:r>
              <a:rPr lang="en-US" dirty="0" smtClean="0">
                <a:sym typeface="Symbol" pitchFamily="18" charset="2"/>
              </a:rPr>
              <a:t>   The </a:t>
            </a:r>
            <a:r>
              <a:rPr lang="en-US" dirty="0">
                <a:sym typeface="Symbol" pitchFamily="18" charset="2"/>
              </a:rPr>
              <a:t>critical value is </a:t>
            </a:r>
            <a:r>
              <a:rPr lang="en-US" i="1" dirty="0" smtClean="0">
                <a:sym typeface="Symbol" pitchFamily="18" charset="2"/>
              </a:rPr>
              <a:t>Z</a:t>
            </a:r>
            <a:r>
              <a:rPr lang="en-US" baseline="-25000" dirty="0" smtClean="0">
                <a:sym typeface="Symbol" pitchFamily="18" charset="2"/>
              </a:rPr>
              <a:t>0.05</a:t>
            </a:r>
            <a:r>
              <a:rPr lang="en-US" dirty="0" smtClean="0">
                <a:sym typeface="Symbol" pitchFamily="18" charset="2"/>
              </a:rPr>
              <a:t>=1.645</a:t>
            </a:r>
            <a:endParaRPr lang="en-US" sz="2800" dirty="0"/>
          </a:p>
        </p:txBody>
      </p:sp>
      <p:pic>
        <p:nvPicPr>
          <p:cNvPr id="4" name="Picture 5" descr="11-3-1-clas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2438401"/>
            <a:ext cx="4111420" cy="249299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914400" y="2438400"/>
            <a:ext cx="3276600" cy="249299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eaLnBrk="0" hangingPunct="0">
              <a:spcBef>
                <a:spcPct val="50000"/>
              </a:spcBef>
              <a:buFontTx/>
              <a:buNone/>
            </a:pPr>
            <a:r>
              <a:rPr lang="en-US" sz="2400" dirty="0">
                <a:solidFill>
                  <a:srgbClr val="000000"/>
                </a:solidFill>
              </a:rPr>
              <a:t>Since the test statistic, </a:t>
            </a:r>
            <a:r>
              <a:rPr lang="en-US" sz="2400" i="1" dirty="0">
                <a:solidFill>
                  <a:srgbClr val="000000"/>
                </a:solidFill>
              </a:rPr>
              <a:t>z</a:t>
            </a:r>
            <a:r>
              <a:rPr lang="en-US" sz="2400" baseline="-25000" dirty="0">
                <a:solidFill>
                  <a:srgbClr val="000000"/>
                </a:solidFill>
              </a:rPr>
              <a:t>0</a:t>
            </a:r>
            <a:r>
              <a:rPr lang="en-US" sz="2400" dirty="0">
                <a:solidFill>
                  <a:srgbClr val="000000"/>
                </a:solidFill>
              </a:rPr>
              <a:t>=1.33 is less than </a:t>
            </a:r>
            <a:r>
              <a:rPr lang="en-US" sz="2400" dirty="0" smtClean="0">
                <a:solidFill>
                  <a:srgbClr val="000000"/>
                </a:solidFill>
              </a:rPr>
              <a:t>the critical value </a:t>
            </a:r>
            <a:r>
              <a:rPr lang="en-US" sz="2400" i="1" dirty="0" smtClean="0">
                <a:solidFill>
                  <a:srgbClr val="000000"/>
                </a:solidFill>
              </a:rPr>
              <a:t>z</a:t>
            </a:r>
            <a:r>
              <a:rPr lang="en-US" sz="2400" baseline="-25000" dirty="0" smtClean="0">
                <a:solidFill>
                  <a:srgbClr val="000000"/>
                </a:solidFill>
              </a:rPr>
              <a:t>.05</a:t>
            </a:r>
            <a:r>
              <a:rPr lang="en-US" sz="2400" dirty="0" smtClean="0">
                <a:solidFill>
                  <a:srgbClr val="000000"/>
                </a:solidFill>
              </a:rPr>
              <a:t>=1.645</a:t>
            </a:r>
            <a:r>
              <a:rPr lang="en-US" sz="2400" dirty="0">
                <a:solidFill>
                  <a:srgbClr val="000000"/>
                </a:solidFill>
              </a:rPr>
              <a:t>, </a:t>
            </a:r>
            <a:endParaRPr lang="en-US" sz="2400" dirty="0" smtClean="0">
              <a:solidFill>
                <a:srgbClr val="000000"/>
              </a:solidFill>
            </a:endParaRPr>
          </a:p>
          <a:p>
            <a:pPr algn="l" eaLnBrk="0" hangingPunct="0">
              <a:spcBef>
                <a:spcPct val="50000"/>
              </a:spcBef>
              <a:buFontTx/>
              <a:buNone/>
            </a:pPr>
            <a:r>
              <a:rPr lang="en-US" sz="2400" dirty="0" smtClean="0">
                <a:solidFill>
                  <a:srgbClr val="000000"/>
                </a:solidFill>
              </a:rPr>
              <a:t>Then we fail </a:t>
            </a:r>
            <a:r>
              <a:rPr lang="en-US" sz="2400" dirty="0">
                <a:solidFill>
                  <a:srgbClr val="000000"/>
                </a:solidFill>
              </a:rPr>
              <a:t>to reject the </a:t>
            </a:r>
            <a:r>
              <a:rPr lang="en-US" sz="2400" dirty="0" smtClean="0">
                <a:solidFill>
                  <a:srgbClr val="000000"/>
                </a:solidFill>
              </a:rPr>
              <a:t>null hypothesis</a:t>
            </a:r>
            <a:r>
              <a:rPr lang="en-US" sz="2400" dirty="0">
                <a:solidFill>
                  <a:srgbClr val="000000"/>
                </a:solidFill>
              </a:rPr>
              <a:t>.</a:t>
            </a:r>
          </a:p>
        </p:txBody>
      </p:sp>
      <p:sp>
        <p:nvSpPr>
          <p:cNvPr id="2" name="Slide Number Placeholder 1"/>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123</a:t>
            </a:fld>
            <a:endParaRPr lang="en-US" dirty="0">
              <a:solidFill>
                <a:schemeClr val="bg1"/>
              </a:solidFill>
            </a:endParaRPr>
          </a:p>
        </p:txBody>
      </p:sp>
      <p:sp>
        <p:nvSpPr>
          <p:cNvPr id="8" name="TextBox 7"/>
          <p:cNvSpPr txBox="1"/>
          <p:nvPr/>
        </p:nvSpPr>
        <p:spPr>
          <a:xfrm>
            <a:off x="914400" y="5171182"/>
            <a:ext cx="7692820"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r>
              <a:rPr lang="en-US" b="1" dirty="0" smtClean="0">
                <a:solidFill>
                  <a:srgbClr val="000000"/>
                </a:solidFill>
              </a:rPr>
              <a:t>Conclusion</a:t>
            </a:r>
            <a:r>
              <a:rPr lang="en-US" dirty="0" smtClean="0">
                <a:solidFill>
                  <a:srgbClr val="000000"/>
                </a:solidFill>
              </a:rPr>
              <a:t>:</a:t>
            </a:r>
          </a:p>
          <a:p>
            <a:r>
              <a:rPr lang="en-US" dirty="0" smtClean="0">
                <a:solidFill>
                  <a:srgbClr val="000000"/>
                </a:solidFill>
              </a:rPr>
              <a:t>The </a:t>
            </a:r>
            <a:r>
              <a:rPr lang="en-US" dirty="0">
                <a:solidFill>
                  <a:srgbClr val="000000"/>
                </a:solidFill>
              </a:rPr>
              <a:t>percentage of urban households with Internet access is </a:t>
            </a:r>
            <a:r>
              <a:rPr lang="en-US" dirty="0" smtClean="0">
                <a:solidFill>
                  <a:srgbClr val="000000"/>
                </a:solidFill>
              </a:rPr>
              <a:t>the same as the </a:t>
            </a:r>
            <a:r>
              <a:rPr lang="en-US" dirty="0">
                <a:solidFill>
                  <a:srgbClr val="000000"/>
                </a:solidFill>
              </a:rPr>
              <a:t>percentage of rural households with Internet </a:t>
            </a:r>
            <a:r>
              <a:rPr lang="en-US" dirty="0" smtClean="0">
                <a:solidFill>
                  <a:srgbClr val="000000"/>
                </a:solidFill>
              </a:rPr>
              <a:t>access.</a:t>
            </a:r>
          </a:p>
        </p:txBody>
      </p:sp>
    </p:spTree>
    <p:extLst>
      <p:ext uri="{BB962C8B-B14F-4D97-AF65-F5344CB8AC3E}">
        <p14:creationId xmlns:p14="http://schemas.microsoft.com/office/powerpoint/2010/main" val="379196400"/>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240587" cy="1143000"/>
          </a:xfrm>
        </p:spPr>
        <p:txBody>
          <a:bodyPr>
            <a:noAutofit/>
          </a:bodyPr>
          <a:lstStyle/>
          <a:p>
            <a:pPr rtl="0"/>
            <a:r>
              <a:rPr lang="en-US" sz="2400" kern="0" dirty="0">
                <a:latin typeface="Arial"/>
                <a:cs typeface="Arial"/>
              </a:rPr>
              <a:t>Constructing a (1-</a:t>
            </a:r>
            <a:r>
              <a:rPr lang="en-US" sz="2400" i="1" kern="0" dirty="0">
                <a:latin typeface="Arial"/>
                <a:cs typeface="Arial"/>
                <a:sym typeface="Symbol" pitchFamily="18" charset="2"/>
              </a:rPr>
              <a:t></a:t>
            </a:r>
            <a:r>
              <a:rPr lang="en-US" sz="2400" kern="0" dirty="0" smtClean="0">
                <a:latin typeface="Arial"/>
                <a:cs typeface="Arial"/>
                <a:sym typeface="Symbol" pitchFamily="18" charset="2"/>
              </a:rPr>
              <a:t>)100</a:t>
            </a:r>
            <a:r>
              <a:rPr lang="en-US" sz="2400" kern="0" dirty="0">
                <a:latin typeface="Arial"/>
                <a:cs typeface="Arial"/>
                <a:sym typeface="Symbol" pitchFamily="18" charset="2"/>
              </a:rPr>
              <a:t>% Confidence Interval for the Difference between Two Population Proportions</a:t>
            </a:r>
            <a:endParaRPr lang="en-US" dirty="0"/>
          </a:p>
        </p:txBody>
      </p:sp>
      <p:sp>
        <p:nvSpPr>
          <p:cNvPr id="3" name="Content Placeholder 2"/>
          <p:cNvSpPr>
            <a:spLocks noGrp="1"/>
          </p:cNvSpPr>
          <p:nvPr>
            <p:ph idx="1"/>
          </p:nvPr>
        </p:nvSpPr>
        <p:spPr>
          <a:xfrm>
            <a:off x="1219200" y="1752600"/>
            <a:ext cx="6858000" cy="4267200"/>
          </a:xfrm>
        </p:spPr>
        <p:txBody>
          <a:bodyPr/>
          <a:lstStyle/>
          <a:p>
            <a:pPr algn="l" rtl="0">
              <a:lnSpc>
                <a:spcPct val="90000"/>
              </a:lnSpc>
            </a:pPr>
            <a:r>
              <a:rPr lang="en-US" dirty="0"/>
              <a:t>To construct a (1-</a:t>
            </a:r>
            <a:r>
              <a:rPr lang="en-US" dirty="0">
                <a:sym typeface="Symbol" pitchFamily="18" charset="2"/>
              </a:rPr>
              <a:t>)100% confidence interval for the difference between two population </a:t>
            </a:r>
            <a:r>
              <a:rPr lang="en-US" dirty="0" smtClean="0">
                <a:sym typeface="Symbol" pitchFamily="18" charset="2"/>
              </a:rPr>
              <a:t>proportions</a:t>
            </a:r>
            <a:r>
              <a:rPr lang="en-US" dirty="0">
                <a:sym typeface="Symbol" pitchFamily="18" charset="2"/>
              </a:rPr>
              <a:t>:</a:t>
            </a:r>
          </a:p>
          <a:p>
            <a:pPr algn="l" rtl="0"/>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505677751"/>
              </p:ext>
            </p:extLst>
          </p:nvPr>
        </p:nvGraphicFramePr>
        <p:xfrm>
          <a:off x="1568450" y="3200400"/>
          <a:ext cx="6457950" cy="1096963"/>
        </p:xfrm>
        <a:graphic>
          <a:graphicData uri="http://schemas.openxmlformats.org/presentationml/2006/ole">
            <mc:AlternateContent xmlns:mc="http://schemas.openxmlformats.org/markup-compatibility/2006">
              <mc:Choice xmlns:v="urn:schemas-microsoft-com:vml" Requires="v">
                <p:oleObj spid="_x0000_s38000" name="Equation" r:id="rId3" imgW="2577960" imgH="482400" progId="Equation.3">
                  <p:embed/>
                </p:oleObj>
              </mc:Choice>
              <mc:Fallback>
                <p:oleObj name="Equation" r:id="rId3" imgW="2577960" imgH="482400" progId="Equation.3">
                  <p:embed/>
                  <p:pic>
                    <p:nvPicPr>
                      <p:cNvPr id="0" name=""/>
                      <p:cNvPicPr>
                        <a:picLocks noChangeAspect="1" noChangeArrowheads="1"/>
                      </p:cNvPicPr>
                      <p:nvPr/>
                    </p:nvPicPr>
                    <p:blipFill>
                      <a:blip r:embed="rId4"/>
                      <a:srcRect/>
                      <a:stretch>
                        <a:fillRect/>
                      </a:stretch>
                    </p:blipFill>
                    <p:spPr bwMode="auto">
                      <a:xfrm>
                        <a:off x="1568450" y="3200400"/>
                        <a:ext cx="6457950" cy="1096963"/>
                      </a:xfrm>
                      <a:prstGeom prst="rect">
                        <a:avLst/>
                      </a:prstGeom>
                      <a:solidFill>
                        <a:schemeClr val="bg1"/>
                      </a:solidFill>
                      <a:ln>
                        <a:noFill/>
                      </a:ln>
                      <a:effectLst/>
                    </p:spPr>
                  </p:pic>
                </p:oleObj>
              </mc:Fallback>
            </mc:AlternateContent>
          </a:graphicData>
        </a:graphic>
      </p:graphicFrame>
      <p:sp>
        <p:nvSpPr>
          <p:cNvPr id="8" name="Slide Number Placeholder 7"/>
          <p:cNvSpPr>
            <a:spLocks noGrp="1"/>
          </p:cNvSpPr>
          <p:nvPr>
            <p:ph type="sldNum" sz="quarter" idx="12"/>
          </p:nvPr>
        </p:nvSpPr>
        <p:spPr>
          <a:xfrm>
            <a:off x="7132320" y="6400800"/>
            <a:ext cx="1905000" cy="379413"/>
          </a:xfrm>
        </p:spPr>
        <p:txBody>
          <a:bodyPr/>
          <a:lstStyle/>
          <a:p>
            <a:fld id="{F0A36534-A445-4384-B331-50FF58D48B59}" type="slidenum">
              <a:rPr lang="en-US" smtClean="0">
                <a:solidFill>
                  <a:schemeClr val="bg1"/>
                </a:solidFill>
              </a:rPr>
              <a:t>124</a:t>
            </a:fld>
            <a:endParaRPr lang="en-US" dirty="0">
              <a:solidFill>
                <a:schemeClr val="bg1"/>
              </a:solidFill>
            </a:endParaRPr>
          </a:p>
        </p:txBody>
      </p:sp>
    </p:spTree>
    <p:extLst>
      <p:ext uri="{BB962C8B-B14F-4D97-AF65-F5344CB8AC3E}">
        <p14:creationId xmlns:p14="http://schemas.microsoft.com/office/powerpoint/2010/main" val="1533386345"/>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7392987" cy="1143000"/>
          </a:xfrm>
        </p:spPr>
        <p:txBody>
          <a:bodyPr/>
          <a:lstStyle/>
          <a:p>
            <a:pPr rtl="0"/>
            <a:r>
              <a:rPr lang="en-US" sz="2800" dirty="0"/>
              <a:t>The Relationship Between Hypothesis Testing </a:t>
            </a:r>
            <a:r>
              <a:rPr lang="en-US" sz="2800" dirty="0" smtClean="0"/>
              <a:t>and Confidence </a:t>
            </a:r>
            <a:r>
              <a:rPr lang="en-US" sz="2800" dirty="0"/>
              <a:t>Intervals</a:t>
            </a:r>
            <a:endParaRPr lang="ar-SA" sz="2800" dirty="0"/>
          </a:p>
        </p:txBody>
      </p:sp>
      <p:sp>
        <p:nvSpPr>
          <p:cNvPr id="3" name="Content Placeholder 2"/>
          <p:cNvSpPr>
            <a:spLocks noGrp="1"/>
          </p:cNvSpPr>
          <p:nvPr>
            <p:ph idx="1"/>
          </p:nvPr>
        </p:nvSpPr>
        <p:spPr>
          <a:xfrm>
            <a:off x="1371600" y="1676400"/>
            <a:ext cx="7010400" cy="4267200"/>
          </a:xfrm>
        </p:spPr>
        <p:txBody>
          <a:bodyPr/>
          <a:lstStyle/>
          <a:p>
            <a:pPr marL="0" indent="0" algn="l" rtl="0">
              <a:buNone/>
            </a:pPr>
            <a:r>
              <a:rPr lang="en-US" b="1" dirty="0" smtClean="0"/>
              <a:t>(</a:t>
            </a:r>
            <a:r>
              <a:rPr lang="en-US" b="1" dirty="0"/>
              <a:t>Two-Sided Case)</a:t>
            </a:r>
          </a:p>
          <a:p>
            <a:pPr algn="l" rtl="0"/>
            <a:r>
              <a:rPr lang="en-US" dirty="0"/>
              <a:t>Suppose we are testing </a:t>
            </a:r>
            <a:endParaRPr lang="en-US" dirty="0" smtClean="0"/>
          </a:p>
          <a:p>
            <a:pPr marL="0" indent="0" algn="l" rtl="0">
              <a:buNone/>
            </a:pPr>
            <a:r>
              <a:rPr lang="en-US" i="1" dirty="0"/>
              <a:t>	</a:t>
            </a:r>
            <a:r>
              <a:rPr lang="en-US" i="1" dirty="0" smtClean="0"/>
              <a:t>H</a:t>
            </a:r>
            <a:r>
              <a:rPr lang="en-US" i="1" baseline="-25000" dirty="0" smtClean="0"/>
              <a:t>0</a:t>
            </a:r>
            <a:r>
              <a:rPr lang="en-US" i="1" dirty="0"/>
              <a:t>: μ = μ</a:t>
            </a:r>
            <a:r>
              <a:rPr lang="en-US" i="1" baseline="-25000" dirty="0"/>
              <a:t>0</a:t>
            </a:r>
            <a:r>
              <a:rPr lang="en-US" i="1" dirty="0"/>
              <a:t> vs. </a:t>
            </a:r>
            <a:endParaRPr lang="en-US" i="1" dirty="0" smtClean="0"/>
          </a:p>
          <a:p>
            <a:pPr marL="0" indent="0" algn="l" rtl="0">
              <a:buNone/>
            </a:pPr>
            <a:r>
              <a:rPr lang="en-US" i="1" dirty="0"/>
              <a:t>	</a:t>
            </a:r>
            <a:r>
              <a:rPr lang="en-US" i="1" dirty="0" smtClean="0"/>
              <a:t>H</a:t>
            </a:r>
            <a:r>
              <a:rPr lang="en-US" i="1" baseline="-25000" dirty="0" smtClean="0"/>
              <a:t>1</a:t>
            </a:r>
            <a:r>
              <a:rPr lang="en-US" i="1" dirty="0"/>
              <a:t>: μ ≠ </a:t>
            </a:r>
            <a:r>
              <a:rPr lang="en-US" i="1" dirty="0" smtClean="0"/>
              <a:t>μ</a:t>
            </a:r>
            <a:r>
              <a:rPr lang="en-US" i="1" baseline="-25000" dirty="0" smtClean="0"/>
              <a:t>0</a:t>
            </a:r>
            <a:endParaRPr lang="en-US" i="1" dirty="0" smtClean="0"/>
          </a:p>
          <a:p>
            <a:pPr algn="l" rtl="0"/>
            <a:r>
              <a:rPr lang="en-US" i="1" dirty="0" smtClean="0"/>
              <a:t>H</a:t>
            </a:r>
            <a:r>
              <a:rPr lang="en-US" i="1" baseline="-25000" dirty="0" smtClean="0"/>
              <a:t>0</a:t>
            </a:r>
            <a:r>
              <a:rPr lang="en-US" dirty="0" smtClean="0"/>
              <a:t> </a:t>
            </a:r>
            <a:r>
              <a:rPr lang="en-US" dirty="0"/>
              <a:t>is rejected with a </a:t>
            </a:r>
            <a:r>
              <a:rPr lang="en-US" dirty="0" smtClean="0"/>
              <a:t>two-sided level </a:t>
            </a:r>
            <a:r>
              <a:rPr lang="en-US" i="1" dirty="0">
                <a:sym typeface="Symbol" pitchFamily="18" charset="2"/>
              </a:rPr>
              <a:t></a:t>
            </a:r>
            <a:r>
              <a:rPr lang="en-US" dirty="0" smtClean="0"/>
              <a:t> </a:t>
            </a:r>
            <a:r>
              <a:rPr lang="en-US" dirty="0"/>
              <a:t>test if and only if the two-sided 100% </a:t>
            </a:r>
            <a:r>
              <a:rPr lang="en-US" dirty="0" smtClean="0"/>
              <a:t>(</a:t>
            </a:r>
            <a:r>
              <a:rPr lang="en-US" dirty="0"/>
              <a:t>1 − </a:t>
            </a:r>
            <a:r>
              <a:rPr lang="en-US" i="1" dirty="0">
                <a:sym typeface="Symbol" pitchFamily="18" charset="2"/>
              </a:rPr>
              <a:t> </a:t>
            </a:r>
            <a:r>
              <a:rPr lang="en-US" dirty="0" smtClean="0"/>
              <a:t>) </a:t>
            </a:r>
            <a:r>
              <a:rPr lang="en-US" dirty="0"/>
              <a:t>CI for </a:t>
            </a:r>
            <a:r>
              <a:rPr lang="en-US" i="1" dirty="0"/>
              <a:t>μ</a:t>
            </a:r>
            <a:r>
              <a:rPr lang="en-US" dirty="0"/>
              <a:t> </a:t>
            </a:r>
            <a:r>
              <a:rPr lang="en-US" i="1" dirty="0"/>
              <a:t>does not </a:t>
            </a:r>
            <a:r>
              <a:rPr lang="en-US" dirty="0" smtClean="0"/>
              <a:t>contain </a:t>
            </a:r>
            <a:r>
              <a:rPr lang="en-US" i="1" dirty="0" smtClean="0"/>
              <a:t>μ</a:t>
            </a:r>
            <a:r>
              <a:rPr lang="en-US" i="1" baseline="-25000" dirty="0" smtClean="0"/>
              <a:t>0</a:t>
            </a:r>
            <a:endParaRPr lang="en-US" dirty="0" smtClean="0"/>
          </a:p>
          <a:p>
            <a:pPr algn="l" rtl="0"/>
            <a:r>
              <a:rPr lang="en-US" i="1" dirty="0" smtClean="0"/>
              <a:t>H</a:t>
            </a:r>
            <a:r>
              <a:rPr lang="en-US" i="1" baseline="-25000" dirty="0" smtClean="0"/>
              <a:t>0</a:t>
            </a:r>
            <a:r>
              <a:rPr lang="en-US" dirty="0" smtClean="0"/>
              <a:t> </a:t>
            </a:r>
            <a:r>
              <a:rPr lang="en-US" dirty="0"/>
              <a:t>is accepted with a two-sided level </a:t>
            </a:r>
            <a:r>
              <a:rPr lang="en-US" i="1" dirty="0">
                <a:sym typeface="Symbol" pitchFamily="18" charset="2"/>
              </a:rPr>
              <a:t></a:t>
            </a:r>
            <a:r>
              <a:rPr lang="en-US" dirty="0" smtClean="0"/>
              <a:t> </a:t>
            </a:r>
            <a:r>
              <a:rPr lang="en-US" dirty="0"/>
              <a:t>test if and only if the two-sided 100</a:t>
            </a:r>
            <a:r>
              <a:rPr lang="en-US" dirty="0" smtClean="0"/>
              <a:t>% </a:t>
            </a:r>
            <a:r>
              <a:rPr lang="el-GR" dirty="0" smtClean="0"/>
              <a:t>(</a:t>
            </a:r>
            <a:r>
              <a:rPr lang="el-GR" dirty="0"/>
              <a:t>1 − </a:t>
            </a:r>
            <a:r>
              <a:rPr lang="en-US" i="1" dirty="0">
                <a:sym typeface="Symbol" pitchFamily="18" charset="2"/>
              </a:rPr>
              <a:t> </a:t>
            </a:r>
            <a:r>
              <a:rPr lang="el-GR" dirty="0" smtClean="0"/>
              <a:t>) </a:t>
            </a:r>
            <a:r>
              <a:rPr lang="en-US" dirty="0"/>
              <a:t>CI for </a:t>
            </a:r>
            <a:r>
              <a:rPr lang="el-GR" i="1" dirty="0"/>
              <a:t>μ</a:t>
            </a:r>
            <a:r>
              <a:rPr lang="el-GR" dirty="0"/>
              <a:t> </a:t>
            </a:r>
            <a:r>
              <a:rPr lang="en-US" i="1" dirty="0"/>
              <a:t>does </a:t>
            </a:r>
            <a:r>
              <a:rPr lang="en-US" dirty="0"/>
              <a:t>contain </a:t>
            </a:r>
            <a:r>
              <a:rPr lang="el-GR" i="1" dirty="0" smtClean="0"/>
              <a:t>μ</a:t>
            </a:r>
            <a:r>
              <a:rPr lang="el-GR" i="1" baseline="-25000" dirty="0" smtClean="0"/>
              <a:t>0</a:t>
            </a:r>
            <a:endParaRPr lang="ar-SA" dirty="0"/>
          </a:p>
        </p:txBody>
      </p:sp>
      <p:sp>
        <p:nvSpPr>
          <p:cNvPr id="5" name="Slide Number Placeholder 4"/>
          <p:cNvSpPr>
            <a:spLocks noGrp="1"/>
          </p:cNvSpPr>
          <p:nvPr>
            <p:ph type="sldNum" sz="quarter" idx="12"/>
          </p:nvPr>
        </p:nvSpPr>
        <p:spPr>
          <a:xfrm>
            <a:off x="7162800" y="6400800"/>
            <a:ext cx="1905000" cy="379413"/>
          </a:xfrm>
        </p:spPr>
        <p:txBody>
          <a:bodyPr/>
          <a:lstStyle/>
          <a:p>
            <a:fld id="{1B3F9DB5-009F-4381-8721-695F951B7799}" type="slidenum">
              <a:rPr lang="en-US" smtClean="0">
                <a:solidFill>
                  <a:schemeClr val="bg1"/>
                </a:solidFill>
              </a:rPr>
              <a:t>125</a:t>
            </a:fld>
            <a:endParaRPr lang="en-US" dirty="0">
              <a:solidFill>
                <a:schemeClr val="bg1"/>
              </a:solidFill>
            </a:endParaRPr>
          </a:p>
        </p:txBody>
      </p:sp>
    </p:spTree>
    <p:extLst>
      <p:ext uri="{BB962C8B-B14F-4D97-AF65-F5344CB8AC3E}">
        <p14:creationId xmlns:p14="http://schemas.microsoft.com/office/powerpoint/2010/main" val="109627791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71897043"/>
              </p:ext>
            </p:extLst>
          </p:nvPr>
        </p:nvGraphicFramePr>
        <p:xfrm>
          <a:off x="152400" y="381000"/>
          <a:ext cx="8763000" cy="48683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943600" y="1524000"/>
            <a:ext cx="609600" cy="381000"/>
          </a:xfrm>
          <a:prstGeom prst="rect">
            <a:avLst/>
          </a:prstGeom>
          <a:noFill/>
        </p:spPr>
        <p:txBody>
          <a:bodyPr wrap="square" rtlCol="0">
            <a:spAutoFit/>
          </a:bodyPr>
          <a:lstStyle/>
          <a:p>
            <a:r>
              <a:rPr lang="en-US" b="1" dirty="0" smtClean="0">
                <a:solidFill>
                  <a:srgbClr val="FF0000"/>
                </a:solidFill>
              </a:rPr>
              <a:t>Yes</a:t>
            </a:r>
            <a:endParaRPr lang="en-US" b="1" dirty="0">
              <a:solidFill>
                <a:srgbClr val="FF0000"/>
              </a:solidFill>
            </a:endParaRPr>
          </a:p>
        </p:txBody>
      </p:sp>
      <p:sp>
        <p:nvSpPr>
          <p:cNvPr id="6" name="TextBox 5"/>
          <p:cNvSpPr txBox="1"/>
          <p:nvPr/>
        </p:nvSpPr>
        <p:spPr>
          <a:xfrm>
            <a:off x="2590800" y="1572538"/>
            <a:ext cx="609600" cy="381000"/>
          </a:xfrm>
          <a:prstGeom prst="rect">
            <a:avLst/>
          </a:prstGeom>
          <a:noFill/>
        </p:spPr>
        <p:txBody>
          <a:bodyPr wrap="square" rtlCol="0">
            <a:spAutoFit/>
          </a:bodyPr>
          <a:lstStyle/>
          <a:p>
            <a:r>
              <a:rPr lang="en-US" b="1" dirty="0" smtClean="0">
                <a:solidFill>
                  <a:srgbClr val="FF0000"/>
                </a:solidFill>
              </a:rPr>
              <a:t>No</a:t>
            </a:r>
            <a:endParaRPr lang="en-US" b="1" dirty="0">
              <a:solidFill>
                <a:srgbClr val="FF0000"/>
              </a:solidFill>
            </a:endParaRPr>
          </a:p>
        </p:txBody>
      </p:sp>
      <p:sp>
        <p:nvSpPr>
          <p:cNvPr id="7" name="TextBox 6"/>
          <p:cNvSpPr txBox="1"/>
          <p:nvPr/>
        </p:nvSpPr>
        <p:spPr>
          <a:xfrm>
            <a:off x="7696200" y="3276600"/>
            <a:ext cx="609600" cy="381000"/>
          </a:xfrm>
          <a:prstGeom prst="rect">
            <a:avLst/>
          </a:prstGeom>
          <a:noFill/>
        </p:spPr>
        <p:txBody>
          <a:bodyPr wrap="square" rtlCol="0">
            <a:spAutoFit/>
          </a:bodyPr>
          <a:lstStyle/>
          <a:p>
            <a:r>
              <a:rPr lang="en-US" b="1" dirty="0" smtClean="0">
                <a:solidFill>
                  <a:srgbClr val="FF0000"/>
                </a:solidFill>
              </a:rPr>
              <a:t>Yes</a:t>
            </a:r>
            <a:endParaRPr lang="en-US" b="1" dirty="0">
              <a:solidFill>
                <a:srgbClr val="FF0000"/>
              </a:solidFill>
            </a:endParaRPr>
          </a:p>
        </p:txBody>
      </p:sp>
      <p:sp>
        <p:nvSpPr>
          <p:cNvPr id="9" name="TextBox 8"/>
          <p:cNvSpPr txBox="1"/>
          <p:nvPr/>
        </p:nvSpPr>
        <p:spPr>
          <a:xfrm>
            <a:off x="5486400" y="3276600"/>
            <a:ext cx="609600" cy="381000"/>
          </a:xfrm>
          <a:prstGeom prst="rect">
            <a:avLst/>
          </a:prstGeom>
          <a:noFill/>
        </p:spPr>
        <p:txBody>
          <a:bodyPr wrap="square" rtlCol="0">
            <a:spAutoFit/>
          </a:bodyPr>
          <a:lstStyle/>
          <a:p>
            <a:r>
              <a:rPr lang="en-US" b="1" dirty="0" smtClean="0">
                <a:solidFill>
                  <a:srgbClr val="FF0000"/>
                </a:solidFill>
              </a:rPr>
              <a:t>No</a:t>
            </a:r>
            <a:endParaRPr lang="en-US" b="1" dirty="0">
              <a:solidFill>
                <a:srgbClr val="FF0000"/>
              </a:solidFill>
            </a:endParaRPr>
          </a:p>
        </p:txBody>
      </p:sp>
      <p:sp>
        <p:nvSpPr>
          <p:cNvPr id="10" name="TextBox 9"/>
          <p:cNvSpPr txBox="1"/>
          <p:nvPr/>
        </p:nvSpPr>
        <p:spPr>
          <a:xfrm>
            <a:off x="3048000" y="3229622"/>
            <a:ext cx="609600" cy="381000"/>
          </a:xfrm>
          <a:prstGeom prst="rect">
            <a:avLst/>
          </a:prstGeom>
          <a:noFill/>
        </p:spPr>
        <p:txBody>
          <a:bodyPr wrap="square" rtlCol="0">
            <a:spAutoFit/>
          </a:bodyPr>
          <a:lstStyle/>
          <a:p>
            <a:r>
              <a:rPr lang="en-US" b="1" dirty="0" smtClean="0">
                <a:solidFill>
                  <a:srgbClr val="FF0000"/>
                </a:solidFill>
              </a:rPr>
              <a:t>Yes</a:t>
            </a:r>
            <a:endParaRPr lang="en-US" b="1" dirty="0">
              <a:solidFill>
                <a:srgbClr val="FF0000"/>
              </a:solidFill>
            </a:endParaRPr>
          </a:p>
        </p:txBody>
      </p:sp>
      <p:sp>
        <p:nvSpPr>
          <p:cNvPr id="11" name="TextBox 10"/>
          <p:cNvSpPr txBox="1"/>
          <p:nvPr/>
        </p:nvSpPr>
        <p:spPr>
          <a:xfrm>
            <a:off x="990600" y="3283999"/>
            <a:ext cx="609600" cy="381000"/>
          </a:xfrm>
          <a:prstGeom prst="rect">
            <a:avLst/>
          </a:prstGeom>
          <a:noFill/>
        </p:spPr>
        <p:txBody>
          <a:bodyPr wrap="square" rtlCol="0">
            <a:spAutoFit/>
          </a:bodyPr>
          <a:lstStyle/>
          <a:p>
            <a:r>
              <a:rPr lang="en-US" b="1" dirty="0" smtClean="0">
                <a:solidFill>
                  <a:srgbClr val="FF0000"/>
                </a:solidFill>
              </a:rPr>
              <a:t>No</a:t>
            </a:r>
            <a:endParaRPr lang="en-US" b="1" dirty="0">
              <a:solidFill>
                <a:srgbClr val="FF0000"/>
              </a:solidFill>
            </a:endParaRPr>
          </a:p>
        </p:txBody>
      </p:sp>
      <p:sp>
        <p:nvSpPr>
          <p:cNvPr id="2" name="Slide Number Placeholder 1"/>
          <p:cNvSpPr>
            <a:spLocks noGrp="1"/>
          </p:cNvSpPr>
          <p:nvPr>
            <p:ph type="sldNum" sz="quarter" idx="12"/>
          </p:nvPr>
        </p:nvSpPr>
        <p:spPr>
          <a:xfrm>
            <a:off x="7048500" y="6440487"/>
            <a:ext cx="1905000" cy="379413"/>
          </a:xfrm>
        </p:spPr>
        <p:txBody>
          <a:bodyPr/>
          <a:lstStyle/>
          <a:p>
            <a:fld id="{1B3F9DB5-009F-4381-8721-695F951B7799}" type="slidenum">
              <a:rPr lang="en-US" smtClean="0">
                <a:solidFill>
                  <a:schemeClr val="bg1"/>
                </a:solidFill>
              </a:rPr>
              <a:t>126</a:t>
            </a:fld>
            <a:endParaRPr lang="en-US" dirty="0">
              <a:solidFill>
                <a:schemeClr val="bg1"/>
              </a:solidFill>
            </a:endParaRPr>
          </a:p>
        </p:txBody>
      </p:sp>
    </p:spTree>
    <p:extLst>
      <p:ext uri="{BB962C8B-B14F-4D97-AF65-F5344CB8AC3E}">
        <p14:creationId xmlns:p14="http://schemas.microsoft.com/office/powerpoint/2010/main" val="4060316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152400"/>
            <a:ext cx="6859587" cy="838200"/>
          </a:xfrm>
        </p:spPr>
        <p:txBody>
          <a:bodyPr/>
          <a:lstStyle/>
          <a:p>
            <a:pPr algn="ctr" rtl="0"/>
            <a:r>
              <a:rPr lang="en-US" sz="3600" dirty="0"/>
              <a:t>Sampling Distribution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85800" y="1371600"/>
                <a:ext cx="5105400" cy="4572000"/>
              </a:xfrm>
            </p:spPr>
            <p:txBody>
              <a:bodyPr>
                <a:normAutofit fontScale="92500" lnSpcReduction="20000"/>
              </a:bodyPr>
              <a:lstStyle/>
              <a:p>
                <a:pPr algn="l" rtl="0"/>
                <a:r>
                  <a:rPr lang="en-US" altLang="en-US" sz="2800" b="1" dirty="0" smtClean="0"/>
                  <a:t>Sampling Distribution </a:t>
                </a:r>
                <a:r>
                  <a:rPr lang="en-US" altLang="en-US" sz="2800" dirty="0" smtClean="0"/>
                  <a:t>is </a:t>
                </a:r>
                <a:r>
                  <a:rPr lang="en-US" altLang="en-US" sz="2800" dirty="0"/>
                  <a:t>a theoretical distribution that shows the frequency of occurrence of values of some statistic computed for all possible samples of size </a:t>
                </a:r>
                <a:r>
                  <a:rPr lang="en-US" altLang="en-US" sz="2800" dirty="0" smtClean="0"/>
                  <a:t>n </a:t>
                </a:r>
                <a:r>
                  <a:rPr lang="en-US" altLang="en-US" sz="2800" dirty="0"/>
                  <a:t>drawn from some population</a:t>
                </a:r>
                <a:r>
                  <a:rPr lang="en-US" altLang="en-US" sz="2800" dirty="0" smtClean="0"/>
                  <a:t>.</a:t>
                </a:r>
                <a:endParaRPr lang="en-US" sz="2800" dirty="0" smtClean="0"/>
              </a:p>
              <a:p>
                <a:pPr algn="l" rtl="0"/>
                <a:r>
                  <a:rPr lang="en-US" sz="2800" dirty="0" smtClean="0"/>
                  <a:t>For example, the </a:t>
                </a:r>
                <a:r>
                  <a:rPr lang="en-US" sz="2800" b="1" dirty="0"/>
                  <a:t>sampling distribution </a:t>
                </a:r>
                <a:r>
                  <a:rPr lang="en-US" sz="2800" dirty="0"/>
                  <a:t>of </a:t>
                </a:r>
                <a14:m>
                  <m:oMath xmlns:m="http://schemas.openxmlformats.org/officeDocument/2006/math">
                    <m:acc>
                      <m:accPr>
                        <m:chr m:val="̅"/>
                        <m:ctrlPr>
                          <a:rPr lang="en-US" sz="2800" i="1" smtClean="0">
                            <a:latin typeface="Cambria Math"/>
                          </a:rPr>
                        </m:ctrlPr>
                      </m:accPr>
                      <m:e>
                        <m:r>
                          <a:rPr lang="en-US" sz="2800" b="0" i="1" smtClean="0">
                            <a:latin typeface="Cambria Math"/>
                          </a:rPr>
                          <m:t>𝑋</m:t>
                        </m:r>
                      </m:e>
                    </m:acc>
                  </m:oMath>
                </a14:m>
                <a:r>
                  <a:rPr lang="en-US" sz="2800" dirty="0" smtClean="0"/>
                  <a:t> is </a:t>
                </a:r>
                <a:r>
                  <a:rPr lang="en-US" sz="2800" dirty="0"/>
                  <a:t>the distribution of values of </a:t>
                </a:r>
                <a14:m>
                  <m:oMath xmlns:m="http://schemas.openxmlformats.org/officeDocument/2006/math">
                    <m:acc>
                      <m:accPr>
                        <m:chr m:val="̅"/>
                        <m:ctrlPr>
                          <a:rPr lang="en-US" sz="2800" i="1">
                            <a:latin typeface="Cambria Math"/>
                          </a:rPr>
                        </m:ctrlPr>
                      </m:accPr>
                      <m:e>
                        <m:r>
                          <a:rPr lang="en-US" sz="2800" i="1">
                            <a:latin typeface="Cambria Math"/>
                          </a:rPr>
                          <m:t>𝑥</m:t>
                        </m:r>
                      </m:e>
                    </m:acc>
                  </m:oMath>
                </a14:m>
                <a:r>
                  <a:rPr lang="en-US" sz="2800" i="1" dirty="0"/>
                  <a:t> </a:t>
                </a:r>
                <a:r>
                  <a:rPr lang="en-US" sz="2800" dirty="0"/>
                  <a:t>over all </a:t>
                </a:r>
                <a:r>
                  <a:rPr lang="en-US" sz="2800" dirty="0" smtClean="0"/>
                  <a:t>possible samples </a:t>
                </a:r>
                <a:r>
                  <a:rPr lang="en-US" sz="2800" dirty="0"/>
                  <a:t>of size </a:t>
                </a:r>
                <a:r>
                  <a:rPr lang="en-US" sz="2800" i="1" dirty="0"/>
                  <a:t>n </a:t>
                </a:r>
                <a:r>
                  <a:rPr lang="en-US" sz="2800" dirty="0"/>
                  <a:t>that could have been selected from the </a:t>
                </a:r>
                <a:r>
                  <a:rPr lang="en-US" sz="2800" dirty="0" smtClean="0"/>
                  <a:t>reference population.</a:t>
                </a:r>
              </a:p>
              <a:p>
                <a:pPr algn="l" rtl="0"/>
                <a:endParaRPr lang="en-US" sz="2800" dirty="0" smtClean="0"/>
              </a:p>
              <a:p>
                <a:pPr algn="l" rtl="0"/>
                <a:endParaRPr lang="en-US" sz="2800" dirty="0" smtClean="0"/>
              </a:p>
              <a:p>
                <a:pPr algn="l" rtl="0"/>
                <a:endParaRPr lang="en-US" sz="2800" dirty="0" smtClean="0"/>
              </a:p>
              <a:p>
                <a:pPr algn="l" rtl="0"/>
                <a:endParaRPr lang="en-US" sz="2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85800" y="1371600"/>
                <a:ext cx="5105400" cy="4572000"/>
              </a:xfrm>
              <a:blipFill rotWithShape="1">
                <a:blip r:embed="rId3"/>
                <a:stretch>
                  <a:fillRect l="-2151" t="-2933" r="-1792"/>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13</a:t>
            </a:fld>
            <a:endParaRPr lang="en-US" dirty="0">
              <a:solidFill>
                <a:schemeClr val="bg1"/>
              </a:solidFill>
            </a:endParaRPr>
          </a:p>
        </p:txBody>
      </p:sp>
      <p:pic>
        <p:nvPicPr>
          <p:cNvPr id="50178" name="Picture 2" descr="http://www.philender.com/courses/intro/notes2/sa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0198" y="1524000"/>
            <a:ext cx="3199003"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2865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152400"/>
            <a:ext cx="6859587" cy="838200"/>
          </a:xfrm>
        </p:spPr>
        <p:txBody>
          <a:bodyPr>
            <a:normAutofit/>
          </a:bodyPr>
          <a:lstStyle/>
          <a:p>
            <a:pPr algn="ctr" rtl="0"/>
            <a:r>
              <a:rPr lang="en-US" dirty="0"/>
              <a:t>Central Limit </a:t>
            </a:r>
            <a:r>
              <a:rPr lang="en-US" dirty="0" smtClean="0"/>
              <a:t>Theorem</a:t>
            </a:r>
            <a:endParaRPr lang="en-US" dirty="0"/>
          </a:p>
        </p:txBody>
      </p:sp>
      <p:sp>
        <p:nvSpPr>
          <p:cNvPr id="3" name="Content Placeholder 2"/>
          <p:cNvSpPr>
            <a:spLocks noGrp="1"/>
          </p:cNvSpPr>
          <p:nvPr>
            <p:ph idx="1"/>
          </p:nvPr>
        </p:nvSpPr>
        <p:spPr/>
        <p:txBody>
          <a:bodyPr/>
          <a:lstStyle/>
          <a:p>
            <a:pPr marL="0" indent="0">
              <a:buNone/>
            </a:pPr>
            <a:endParaRPr lang="en-US" dirty="0"/>
          </a:p>
          <a:p>
            <a:endParaRPr lang="en-US" dirty="0" smtClean="0"/>
          </a:p>
          <a:p>
            <a:endParaRPr lang="en-US" dirty="0"/>
          </a:p>
        </p:txBody>
      </p:sp>
      <p:sp>
        <p:nvSpPr>
          <p:cNvPr id="4" name="Rectangle 3"/>
          <p:cNvSpPr/>
          <p:nvPr/>
        </p:nvSpPr>
        <p:spPr>
          <a:xfrm>
            <a:off x="685800" y="1524000"/>
            <a:ext cx="5029200" cy="1569660"/>
          </a:xfrm>
          <a:prstGeom prst="rect">
            <a:avLst/>
          </a:prstGeom>
        </p:spPr>
        <p:txBody>
          <a:bodyPr wrap="square">
            <a:spAutoFit/>
          </a:bodyPr>
          <a:lstStyle/>
          <a:p>
            <a:pPr lvl="0" fontAlgn="base">
              <a:spcBef>
                <a:spcPct val="20000"/>
              </a:spcBef>
              <a:spcAft>
                <a:spcPct val="0"/>
              </a:spcAft>
            </a:pPr>
            <a:r>
              <a:rPr lang="en-US" sz="2400" dirty="0">
                <a:solidFill>
                  <a:srgbClr val="000000"/>
                </a:solidFill>
              </a:rPr>
              <a:t>For any population with mean </a:t>
            </a:r>
            <a:r>
              <a:rPr lang="en-US" sz="2400" dirty="0">
                <a:solidFill>
                  <a:srgbClr val="000000"/>
                </a:solidFill>
                <a:sym typeface="Symbol" pitchFamily="18" charset="2"/>
              </a:rPr>
              <a:t> and standard deviation , the distribution of sample means for sample size n …</a:t>
            </a:r>
            <a:endParaRPr lang="en-US" sz="2400" dirty="0">
              <a:solidFill>
                <a:srgbClr val="000000"/>
              </a:solidFill>
            </a:endParaRPr>
          </a:p>
        </p:txBody>
      </p:sp>
      <p:grpSp>
        <p:nvGrpSpPr>
          <p:cNvPr id="5" name="Group 4"/>
          <p:cNvGrpSpPr>
            <a:grpSpLocks/>
          </p:cNvGrpSpPr>
          <p:nvPr/>
        </p:nvGrpSpPr>
        <p:grpSpPr bwMode="auto">
          <a:xfrm>
            <a:off x="838200" y="3147949"/>
            <a:ext cx="4648200" cy="2033589"/>
            <a:chOff x="1200" y="1872"/>
            <a:chExt cx="3888" cy="1281"/>
          </a:xfrm>
        </p:grpSpPr>
        <p:sp>
          <p:nvSpPr>
            <p:cNvPr id="6" name="Text Box 4"/>
            <p:cNvSpPr txBox="1">
              <a:spLocks noChangeArrowheads="1"/>
            </p:cNvSpPr>
            <p:nvPr/>
          </p:nvSpPr>
          <p:spPr bwMode="auto">
            <a:xfrm>
              <a:off x="1200" y="1872"/>
              <a:ext cx="3888" cy="1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marL="514350" indent="-514350">
                <a:spcBef>
                  <a:spcPct val="50000"/>
                </a:spcBef>
                <a:buFont typeface="+mj-lt"/>
                <a:buAutoNum type="arabicPeriod"/>
              </a:pPr>
              <a:r>
                <a:rPr lang="en-US" b="1" dirty="0">
                  <a:solidFill>
                    <a:srgbClr val="000000"/>
                  </a:solidFill>
                  <a:latin typeface="+mn-lt"/>
                  <a:cs typeface="Arial" pitchFamily="34" charset="0"/>
                </a:rPr>
                <a:t>will have a mean of </a:t>
              </a:r>
              <a:r>
                <a:rPr lang="en-US" b="1" dirty="0">
                  <a:solidFill>
                    <a:srgbClr val="000000"/>
                  </a:solidFill>
                  <a:latin typeface="+mn-lt"/>
                  <a:cs typeface="Arial" pitchFamily="34" charset="0"/>
                  <a:sym typeface="Symbol" pitchFamily="18" charset="2"/>
                </a:rPr>
                <a:t></a:t>
              </a:r>
            </a:p>
            <a:p>
              <a:pPr marL="514350" indent="-514350">
                <a:spcBef>
                  <a:spcPts val="0"/>
                </a:spcBef>
                <a:buFont typeface="+mj-lt"/>
                <a:buAutoNum type="arabicPeriod"/>
              </a:pPr>
              <a:r>
                <a:rPr lang="en-US" b="1" dirty="0">
                  <a:solidFill>
                    <a:srgbClr val="000000"/>
                  </a:solidFill>
                  <a:latin typeface="+mn-lt"/>
                  <a:cs typeface="Arial" pitchFamily="34" charset="0"/>
                  <a:sym typeface="Symbol" pitchFamily="18" charset="2"/>
                </a:rPr>
                <a:t>will have a standard </a:t>
              </a:r>
              <a:r>
                <a:rPr lang="en-US" b="1" dirty="0" smtClean="0">
                  <a:solidFill>
                    <a:srgbClr val="000000"/>
                  </a:solidFill>
                  <a:latin typeface="+mn-lt"/>
                  <a:cs typeface="Arial" pitchFamily="34" charset="0"/>
                  <a:sym typeface="Symbol" pitchFamily="18" charset="2"/>
                </a:rPr>
                <a:t>deviation(standard </a:t>
              </a:r>
              <a:r>
                <a:rPr lang="en-US" b="1" dirty="0">
                  <a:solidFill>
                    <a:srgbClr val="000000"/>
                  </a:solidFill>
                  <a:latin typeface="+mn-lt"/>
                  <a:cs typeface="Arial" pitchFamily="34" charset="0"/>
                  <a:sym typeface="Symbol" pitchFamily="18" charset="2"/>
                </a:rPr>
                <a:t>error</a:t>
              </a:r>
              <a:r>
                <a:rPr lang="en-US" b="1" dirty="0" smtClean="0">
                  <a:solidFill>
                    <a:srgbClr val="000000"/>
                  </a:solidFill>
                  <a:latin typeface="+mn-lt"/>
                  <a:cs typeface="Arial" pitchFamily="34" charset="0"/>
                  <a:sym typeface="Symbol" pitchFamily="18" charset="2"/>
                </a:rPr>
                <a:t>)</a:t>
              </a:r>
            </a:p>
            <a:p>
              <a:pPr>
                <a:spcBef>
                  <a:spcPts val="0"/>
                </a:spcBef>
              </a:pPr>
              <a:r>
                <a:rPr lang="en-US" b="1" dirty="0" smtClean="0">
                  <a:solidFill>
                    <a:srgbClr val="000000"/>
                  </a:solidFill>
                  <a:latin typeface="+mn-lt"/>
                  <a:cs typeface="Arial" pitchFamily="34" charset="0"/>
                  <a:sym typeface="Symbol" pitchFamily="18" charset="2"/>
                </a:rPr>
                <a:t>     of</a:t>
              </a:r>
            </a:p>
            <a:p>
              <a:pPr>
                <a:spcBef>
                  <a:spcPts val="0"/>
                </a:spcBef>
              </a:pPr>
              <a:endParaRPr lang="en-US" dirty="0">
                <a:solidFill>
                  <a:srgbClr val="C00000"/>
                </a:solidFill>
                <a:latin typeface="+mn-lt"/>
                <a:cs typeface="Arial" pitchFamily="34" charset="0"/>
                <a:sym typeface="Symbol" pitchFamily="18" charset="2"/>
              </a:endParaRPr>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 y="2601"/>
              <a:ext cx="387" cy="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BA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Slide Number Placeholder 7"/>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14</a:t>
            </a:fld>
            <a:endParaRPr lang="en-US" dirty="0">
              <a:solidFill>
                <a:schemeClr val="bg1"/>
              </a:solidFill>
            </a:endParaRPr>
          </a:p>
        </p:txBody>
      </p:sp>
      <p:pic>
        <p:nvPicPr>
          <p:cNvPr id="47106" name="Picture 2" descr="https://encrypted-tbn2.gstatic.com/images?q=tbn:ANd9GcQK421yOPXbaKuagQhS-x_BD81swftIQPLKcGv3i3huRo1RamM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1714124"/>
            <a:ext cx="3505200" cy="31626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62000" y="5257800"/>
            <a:ext cx="8382000" cy="707886"/>
          </a:xfrm>
          <a:prstGeom prst="rect">
            <a:avLst/>
          </a:prstGeom>
          <a:noFill/>
        </p:spPr>
        <p:txBody>
          <a:bodyPr wrap="square" rtlCol="1">
            <a:spAutoFit/>
          </a:bodyPr>
          <a:lstStyle/>
          <a:p>
            <a:r>
              <a:rPr lang="en-US" sz="2000" b="1" dirty="0" smtClean="0">
                <a:solidFill>
                  <a:srgbClr val="000000"/>
                </a:solidFill>
                <a:cs typeface="Arial" pitchFamily="34" charset="0"/>
                <a:sym typeface="Symbol" pitchFamily="18" charset="2"/>
              </a:rPr>
              <a:t>3.  will </a:t>
            </a:r>
            <a:r>
              <a:rPr lang="en-US" sz="2000" b="1" dirty="0">
                <a:solidFill>
                  <a:srgbClr val="000000"/>
                </a:solidFill>
                <a:cs typeface="Arial" pitchFamily="34" charset="0"/>
                <a:sym typeface="Symbol" pitchFamily="18" charset="2"/>
              </a:rPr>
              <a:t>approach a normal distribution as n gets large ( n ≥ 30 ).</a:t>
            </a:r>
            <a:endParaRPr lang="en-US" sz="2000" b="1" dirty="0">
              <a:solidFill>
                <a:srgbClr val="000000"/>
              </a:solidFill>
              <a:cs typeface="Arial" pitchFamily="34" charset="0"/>
            </a:endParaRPr>
          </a:p>
          <a:p>
            <a:endParaRPr lang="ar-SA" sz="2000" b="1" dirty="0">
              <a:solidFill>
                <a:srgbClr val="000000"/>
              </a:solidFill>
            </a:endParaRPr>
          </a:p>
        </p:txBody>
      </p:sp>
    </p:spTree>
    <p:extLst>
      <p:ext uri="{BB962C8B-B14F-4D97-AF65-F5344CB8AC3E}">
        <p14:creationId xmlns:p14="http://schemas.microsoft.com/office/powerpoint/2010/main" val="25876179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pPr algn="ctr"/>
            <a:r>
              <a:rPr lang="en-US" dirty="0"/>
              <a:t>Example</a:t>
            </a:r>
          </a:p>
        </p:txBody>
      </p:sp>
      <p:sp>
        <p:nvSpPr>
          <p:cNvPr id="5" name="Text Box 3"/>
          <p:cNvSpPr txBox="1">
            <a:spLocks noChangeArrowheads="1"/>
          </p:cNvSpPr>
          <p:nvPr/>
        </p:nvSpPr>
        <p:spPr bwMode="auto">
          <a:xfrm>
            <a:off x="685800" y="1371600"/>
            <a:ext cx="7086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spcBef>
                <a:spcPct val="50000"/>
              </a:spcBef>
            </a:pPr>
            <a:r>
              <a:rPr lang="en-US" b="1" dirty="0">
                <a:solidFill>
                  <a:srgbClr val="000000"/>
                </a:solidFill>
                <a:latin typeface="Arial" pitchFamily="34" charset="0"/>
              </a:rPr>
              <a:t>Given the population of women has normally distributed weights with a mean of 143 </a:t>
            </a:r>
            <a:r>
              <a:rPr lang="en-US" b="1" dirty="0" err="1">
                <a:solidFill>
                  <a:srgbClr val="000000"/>
                </a:solidFill>
                <a:latin typeface="Arial" pitchFamily="34" charset="0"/>
              </a:rPr>
              <a:t>lbs</a:t>
            </a:r>
            <a:r>
              <a:rPr lang="en-US" b="1" dirty="0">
                <a:solidFill>
                  <a:srgbClr val="000000"/>
                </a:solidFill>
                <a:latin typeface="Arial" pitchFamily="34" charset="0"/>
              </a:rPr>
              <a:t> and a standard deviation of 29 </a:t>
            </a:r>
            <a:r>
              <a:rPr lang="en-US" b="1" dirty="0" err="1">
                <a:solidFill>
                  <a:srgbClr val="000000"/>
                </a:solidFill>
                <a:latin typeface="Arial" pitchFamily="34" charset="0"/>
              </a:rPr>
              <a:t>lbs</a:t>
            </a:r>
            <a:r>
              <a:rPr lang="en-US" b="1" dirty="0">
                <a:solidFill>
                  <a:srgbClr val="000000"/>
                </a:solidFill>
                <a:latin typeface="Arial" pitchFamily="34" charset="0"/>
              </a:rPr>
              <a:t>,</a:t>
            </a:r>
          </a:p>
        </p:txBody>
      </p:sp>
      <p:sp>
        <p:nvSpPr>
          <p:cNvPr id="7" name="Text Box 5"/>
          <p:cNvSpPr txBox="1">
            <a:spLocks noChangeArrowheads="1"/>
          </p:cNvSpPr>
          <p:nvPr/>
        </p:nvSpPr>
        <p:spPr bwMode="auto">
          <a:xfrm>
            <a:off x="609600" y="2895600"/>
            <a:ext cx="809307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marL="457200" indent="-457200">
              <a:buFont typeface="+mj-lt"/>
              <a:buAutoNum type="arabicPeriod"/>
            </a:pPr>
            <a:r>
              <a:rPr lang="en-US" dirty="0">
                <a:solidFill>
                  <a:srgbClr val="000000"/>
                </a:solidFill>
                <a:latin typeface="Arial" pitchFamily="34" charset="0"/>
              </a:rPr>
              <a:t>if one woman is randomly selected, find the probability that her </a:t>
            </a:r>
            <a:r>
              <a:rPr lang="en-US" dirty="0" smtClean="0">
                <a:solidFill>
                  <a:srgbClr val="000000"/>
                </a:solidFill>
                <a:latin typeface="Arial" pitchFamily="34" charset="0"/>
              </a:rPr>
              <a:t>weight </a:t>
            </a:r>
            <a:r>
              <a:rPr lang="en-US" dirty="0">
                <a:solidFill>
                  <a:srgbClr val="000000"/>
                </a:solidFill>
                <a:latin typeface="Arial" pitchFamily="34" charset="0"/>
              </a:rPr>
              <a:t>is greater than 150 lbs.</a:t>
            </a:r>
          </a:p>
          <a:p>
            <a:pPr marL="457200" indent="-457200">
              <a:buFont typeface="+mj-lt"/>
              <a:buAutoNum type="arabicPeriod"/>
            </a:pPr>
            <a:endParaRPr lang="en-US" dirty="0">
              <a:solidFill>
                <a:srgbClr val="000000"/>
              </a:solidFill>
              <a:latin typeface="Arial" pitchFamily="34" charset="0"/>
            </a:endParaRPr>
          </a:p>
          <a:p>
            <a:pPr marL="457200" indent="-457200">
              <a:buFont typeface="+mj-lt"/>
              <a:buAutoNum type="arabicPeriod"/>
            </a:pPr>
            <a:r>
              <a:rPr lang="en-US" dirty="0">
                <a:solidFill>
                  <a:srgbClr val="000000"/>
                </a:solidFill>
                <a:latin typeface="Arial" pitchFamily="34" charset="0"/>
              </a:rPr>
              <a:t>if 36 different women are randomly selected, find the probability that their </a:t>
            </a:r>
            <a:r>
              <a:rPr lang="en-US" dirty="0" smtClean="0">
                <a:solidFill>
                  <a:srgbClr val="000000"/>
                </a:solidFill>
                <a:latin typeface="Arial" pitchFamily="34" charset="0"/>
              </a:rPr>
              <a:t>average weight </a:t>
            </a:r>
            <a:r>
              <a:rPr lang="en-US" dirty="0">
                <a:solidFill>
                  <a:srgbClr val="000000"/>
                </a:solidFill>
                <a:latin typeface="Arial" pitchFamily="34" charset="0"/>
              </a:rPr>
              <a:t>is greater than 150 lbs.</a:t>
            </a:r>
          </a:p>
        </p:txBody>
      </p:sp>
      <p:sp>
        <p:nvSpPr>
          <p:cNvPr id="3" name="Slide Number Placeholder 2"/>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15</a:t>
            </a:fld>
            <a:endParaRPr lang="en-US" dirty="0">
              <a:solidFill>
                <a:schemeClr val="bg1"/>
              </a:solidFill>
            </a:endParaRPr>
          </a:p>
        </p:txBody>
      </p:sp>
    </p:spTree>
    <p:extLst>
      <p:ext uri="{BB962C8B-B14F-4D97-AF65-F5344CB8AC3E}">
        <p14:creationId xmlns:p14="http://schemas.microsoft.com/office/powerpoint/2010/main" val="24217327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p:cNvSpPr txBox="1">
            <a:spLocks noChangeArrowheads="1"/>
          </p:cNvSpPr>
          <p:nvPr/>
        </p:nvSpPr>
        <p:spPr bwMode="auto">
          <a:xfrm>
            <a:off x="746124" y="685799"/>
            <a:ext cx="80930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marL="457200" indent="-457200">
              <a:buFont typeface="+mj-lt"/>
              <a:buAutoNum type="arabicPeriod"/>
            </a:pPr>
            <a:r>
              <a:rPr lang="en-US" dirty="0" smtClean="0">
                <a:latin typeface="Arial" pitchFamily="34" charset="0"/>
              </a:rPr>
              <a:t>The </a:t>
            </a:r>
            <a:r>
              <a:rPr lang="en-US" dirty="0">
                <a:latin typeface="Arial" pitchFamily="34" charset="0"/>
              </a:rPr>
              <a:t>probability that her weight is greater than 150 lbs.</a:t>
            </a:r>
          </a:p>
        </p:txBody>
      </p:sp>
      <p:grpSp>
        <p:nvGrpSpPr>
          <p:cNvPr id="6" name="Group 5"/>
          <p:cNvGrpSpPr>
            <a:grpSpLocks/>
          </p:cNvGrpSpPr>
          <p:nvPr/>
        </p:nvGrpSpPr>
        <p:grpSpPr bwMode="auto">
          <a:xfrm>
            <a:off x="525462" y="2037556"/>
            <a:ext cx="7397750" cy="3605213"/>
            <a:chOff x="288" y="1392"/>
            <a:chExt cx="4660" cy="2271"/>
          </a:xfrm>
        </p:grpSpPr>
        <p:grpSp>
          <p:nvGrpSpPr>
            <p:cNvPr id="7" name="Group 6"/>
            <p:cNvGrpSpPr>
              <a:grpSpLocks/>
            </p:cNvGrpSpPr>
            <p:nvPr/>
          </p:nvGrpSpPr>
          <p:grpSpPr bwMode="auto">
            <a:xfrm>
              <a:off x="288" y="1532"/>
              <a:ext cx="4660" cy="2131"/>
              <a:chOff x="288" y="1532"/>
              <a:chExt cx="4660" cy="2131"/>
            </a:xfrm>
          </p:grpSpPr>
          <p:sp>
            <p:nvSpPr>
              <p:cNvPr id="9" name="Freeform 8"/>
              <p:cNvSpPr>
                <a:spLocks/>
              </p:cNvSpPr>
              <p:nvPr/>
            </p:nvSpPr>
            <p:spPr bwMode="auto">
              <a:xfrm>
                <a:off x="1112" y="1546"/>
                <a:ext cx="3016" cy="1692"/>
              </a:xfrm>
              <a:custGeom>
                <a:avLst/>
                <a:gdLst>
                  <a:gd name="T0" fmla="*/ 3016 w 3016"/>
                  <a:gd name="T1" fmla="*/ 1692 h 1692"/>
                  <a:gd name="T2" fmla="*/ 0 w 3016"/>
                  <a:gd name="T3" fmla="*/ 1692 h 1692"/>
                  <a:gd name="T4" fmla="*/ 92 w 3016"/>
                  <a:gd name="T5" fmla="*/ 1657 h 1692"/>
                  <a:gd name="T6" fmla="*/ 178 w 3016"/>
                  <a:gd name="T7" fmla="*/ 1616 h 1692"/>
                  <a:gd name="T8" fmla="*/ 257 w 3016"/>
                  <a:gd name="T9" fmla="*/ 1572 h 1692"/>
                  <a:gd name="T10" fmla="*/ 333 w 3016"/>
                  <a:gd name="T11" fmla="*/ 1521 h 1692"/>
                  <a:gd name="T12" fmla="*/ 402 w 3016"/>
                  <a:gd name="T13" fmla="*/ 1466 h 1692"/>
                  <a:gd name="T14" fmla="*/ 468 w 3016"/>
                  <a:gd name="T15" fmla="*/ 1412 h 1692"/>
                  <a:gd name="T16" fmla="*/ 527 w 3016"/>
                  <a:gd name="T17" fmla="*/ 1350 h 1692"/>
                  <a:gd name="T18" fmla="*/ 583 w 3016"/>
                  <a:gd name="T19" fmla="*/ 1286 h 1692"/>
                  <a:gd name="T20" fmla="*/ 640 w 3016"/>
                  <a:gd name="T21" fmla="*/ 1221 h 1692"/>
                  <a:gd name="T22" fmla="*/ 689 w 3016"/>
                  <a:gd name="T23" fmla="*/ 1153 h 1692"/>
                  <a:gd name="T24" fmla="*/ 735 w 3016"/>
                  <a:gd name="T25" fmla="*/ 1084 h 1692"/>
                  <a:gd name="T26" fmla="*/ 778 w 3016"/>
                  <a:gd name="T27" fmla="*/ 1013 h 1692"/>
                  <a:gd name="T28" fmla="*/ 857 w 3016"/>
                  <a:gd name="T29" fmla="*/ 870 h 1692"/>
                  <a:gd name="T30" fmla="*/ 933 w 3016"/>
                  <a:gd name="T31" fmla="*/ 726 h 1692"/>
                  <a:gd name="T32" fmla="*/ 999 w 3016"/>
                  <a:gd name="T33" fmla="*/ 590 h 1692"/>
                  <a:gd name="T34" fmla="*/ 1065 w 3016"/>
                  <a:gd name="T35" fmla="*/ 457 h 1692"/>
                  <a:gd name="T36" fmla="*/ 1098 w 3016"/>
                  <a:gd name="T37" fmla="*/ 396 h 1692"/>
                  <a:gd name="T38" fmla="*/ 1134 w 3016"/>
                  <a:gd name="T39" fmla="*/ 334 h 1692"/>
                  <a:gd name="T40" fmla="*/ 1167 w 3016"/>
                  <a:gd name="T41" fmla="*/ 280 h 1692"/>
                  <a:gd name="T42" fmla="*/ 1203 w 3016"/>
                  <a:gd name="T43" fmla="*/ 228 h 1692"/>
                  <a:gd name="T44" fmla="*/ 1239 w 3016"/>
                  <a:gd name="T45" fmla="*/ 181 h 1692"/>
                  <a:gd name="T46" fmla="*/ 1276 w 3016"/>
                  <a:gd name="T47" fmla="*/ 136 h 1692"/>
                  <a:gd name="T48" fmla="*/ 1315 w 3016"/>
                  <a:gd name="T49" fmla="*/ 99 h 1692"/>
                  <a:gd name="T50" fmla="*/ 1358 w 3016"/>
                  <a:gd name="T51" fmla="*/ 65 h 1692"/>
                  <a:gd name="T52" fmla="*/ 1404 w 3016"/>
                  <a:gd name="T53" fmla="*/ 41 h 1692"/>
                  <a:gd name="T54" fmla="*/ 1450 w 3016"/>
                  <a:gd name="T55" fmla="*/ 20 h 1692"/>
                  <a:gd name="T56" fmla="*/ 1503 w 3016"/>
                  <a:gd name="T57" fmla="*/ 7 h 1692"/>
                  <a:gd name="T58" fmla="*/ 1556 w 3016"/>
                  <a:gd name="T59" fmla="*/ 0 h 1692"/>
                  <a:gd name="T60" fmla="*/ 1612 w 3016"/>
                  <a:gd name="T61" fmla="*/ 0 h 1692"/>
                  <a:gd name="T62" fmla="*/ 1661 w 3016"/>
                  <a:gd name="T63" fmla="*/ 10 h 1692"/>
                  <a:gd name="T64" fmla="*/ 1711 w 3016"/>
                  <a:gd name="T65" fmla="*/ 27 h 1692"/>
                  <a:gd name="T66" fmla="*/ 1754 w 3016"/>
                  <a:gd name="T67" fmla="*/ 51 h 1692"/>
                  <a:gd name="T68" fmla="*/ 1797 w 3016"/>
                  <a:gd name="T69" fmla="*/ 82 h 1692"/>
                  <a:gd name="T70" fmla="*/ 1836 w 3016"/>
                  <a:gd name="T71" fmla="*/ 119 h 1692"/>
                  <a:gd name="T72" fmla="*/ 1876 w 3016"/>
                  <a:gd name="T73" fmla="*/ 164 h 1692"/>
                  <a:gd name="T74" fmla="*/ 1912 w 3016"/>
                  <a:gd name="T75" fmla="*/ 211 h 1692"/>
                  <a:gd name="T76" fmla="*/ 1945 w 3016"/>
                  <a:gd name="T77" fmla="*/ 266 h 1692"/>
                  <a:gd name="T78" fmla="*/ 1978 w 3016"/>
                  <a:gd name="T79" fmla="*/ 324 h 1692"/>
                  <a:gd name="T80" fmla="*/ 2011 w 3016"/>
                  <a:gd name="T81" fmla="*/ 382 h 1692"/>
                  <a:gd name="T82" fmla="*/ 2044 w 3016"/>
                  <a:gd name="T83" fmla="*/ 447 h 1692"/>
                  <a:gd name="T84" fmla="*/ 2106 w 3016"/>
                  <a:gd name="T85" fmla="*/ 583 h 1692"/>
                  <a:gd name="T86" fmla="*/ 2169 w 3016"/>
                  <a:gd name="T87" fmla="*/ 730 h 1692"/>
                  <a:gd name="T88" fmla="*/ 2238 w 3016"/>
                  <a:gd name="T89" fmla="*/ 876 h 1692"/>
                  <a:gd name="T90" fmla="*/ 2311 w 3016"/>
                  <a:gd name="T91" fmla="*/ 1023 h 1692"/>
                  <a:gd name="T92" fmla="*/ 2354 w 3016"/>
                  <a:gd name="T93" fmla="*/ 1098 h 1692"/>
                  <a:gd name="T94" fmla="*/ 2393 w 3016"/>
                  <a:gd name="T95" fmla="*/ 1170 h 1692"/>
                  <a:gd name="T96" fmla="*/ 2439 w 3016"/>
                  <a:gd name="T97" fmla="*/ 1238 h 1692"/>
                  <a:gd name="T98" fmla="*/ 2489 w 3016"/>
                  <a:gd name="T99" fmla="*/ 1303 h 1692"/>
                  <a:gd name="T100" fmla="*/ 2538 w 3016"/>
                  <a:gd name="T101" fmla="*/ 1368 h 1692"/>
                  <a:gd name="T102" fmla="*/ 2594 w 3016"/>
                  <a:gd name="T103" fmla="*/ 1429 h 1692"/>
                  <a:gd name="T104" fmla="*/ 2654 w 3016"/>
                  <a:gd name="T105" fmla="*/ 1483 h 1692"/>
                  <a:gd name="T106" fmla="*/ 2716 w 3016"/>
                  <a:gd name="T107" fmla="*/ 1535 h 1692"/>
                  <a:gd name="T108" fmla="*/ 2785 w 3016"/>
                  <a:gd name="T109" fmla="*/ 1582 h 1692"/>
                  <a:gd name="T110" fmla="*/ 2858 w 3016"/>
                  <a:gd name="T111" fmla="*/ 1627 h 1692"/>
                  <a:gd name="T112" fmla="*/ 2934 w 3016"/>
                  <a:gd name="T113" fmla="*/ 1661 h 1692"/>
                  <a:gd name="T114" fmla="*/ 3016 w 3016"/>
                  <a:gd name="T115" fmla="*/ 1692 h 1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16" h="1692">
                    <a:moveTo>
                      <a:pt x="3016" y="1692"/>
                    </a:moveTo>
                    <a:lnTo>
                      <a:pt x="0" y="1692"/>
                    </a:lnTo>
                    <a:lnTo>
                      <a:pt x="92" y="1657"/>
                    </a:lnTo>
                    <a:lnTo>
                      <a:pt x="178" y="1616"/>
                    </a:lnTo>
                    <a:lnTo>
                      <a:pt x="257" y="1572"/>
                    </a:lnTo>
                    <a:lnTo>
                      <a:pt x="333" y="1521"/>
                    </a:lnTo>
                    <a:lnTo>
                      <a:pt x="402" y="1466"/>
                    </a:lnTo>
                    <a:lnTo>
                      <a:pt x="468" y="1412"/>
                    </a:lnTo>
                    <a:lnTo>
                      <a:pt x="527" y="1350"/>
                    </a:lnTo>
                    <a:lnTo>
                      <a:pt x="583" y="1286"/>
                    </a:lnTo>
                    <a:lnTo>
                      <a:pt x="640" y="1221"/>
                    </a:lnTo>
                    <a:lnTo>
                      <a:pt x="689" y="1153"/>
                    </a:lnTo>
                    <a:lnTo>
                      <a:pt x="735" y="1084"/>
                    </a:lnTo>
                    <a:lnTo>
                      <a:pt x="778" y="1013"/>
                    </a:lnTo>
                    <a:lnTo>
                      <a:pt x="857" y="870"/>
                    </a:lnTo>
                    <a:lnTo>
                      <a:pt x="933" y="726"/>
                    </a:lnTo>
                    <a:lnTo>
                      <a:pt x="999" y="590"/>
                    </a:lnTo>
                    <a:lnTo>
                      <a:pt x="1065" y="457"/>
                    </a:lnTo>
                    <a:lnTo>
                      <a:pt x="1098" y="396"/>
                    </a:lnTo>
                    <a:lnTo>
                      <a:pt x="1134" y="334"/>
                    </a:lnTo>
                    <a:lnTo>
                      <a:pt x="1167" y="280"/>
                    </a:lnTo>
                    <a:lnTo>
                      <a:pt x="1203" y="228"/>
                    </a:lnTo>
                    <a:lnTo>
                      <a:pt x="1239" y="181"/>
                    </a:lnTo>
                    <a:lnTo>
                      <a:pt x="1276" y="136"/>
                    </a:lnTo>
                    <a:lnTo>
                      <a:pt x="1315" y="99"/>
                    </a:lnTo>
                    <a:lnTo>
                      <a:pt x="1358" y="65"/>
                    </a:lnTo>
                    <a:lnTo>
                      <a:pt x="1404" y="41"/>
                    </a:lnTo>
                    <a:lnTo>
                      <a:pt x="1450" y="20"/>
                    </a:lnTo>
                    <a:lnTo>
                      <a:pt x="1503" y="7"/>
                    </a:lnTo>
                    <a:lnTo>
                      <a:pt x="1556" y="0"/>
                    </a:lnTo>
                    <a:lnTo>
                      <a:pt x="1612" y="0"/>
                    </a:lnTo>
                    <a:lnTo>
                      <a:pt x="1661" y="10"/>
                    </a:lnTo>
                    <a:lnTo>
                      <a:pt x="1711" y="27"/>
                    </a:lnTo>
                    <a:lnTo>
                      <a:pt x="1754" y="51"/>
                    </a:lnTo>
                    <a:lnTo>
                      <a:pt x="1797" y="82"/>
                    </a:lnTo>
                    <a:lnTo>
                      <a:pt x="1836" y="119"/>
                    </a:lnTo>
                    <a:lnTo>
                      <a:pt x="1876" y="164"/>
                    </a:lnTo>
                    <a:lnTo>
                      <a:pt x="1912" y="211"/>
                    </a:lnTo>
                    <a:lnTo>
                      <a:pt x="1945" y="266"/>
                    </a:lnTo>
                    <a:lnTo>
                      <a:pt x="1978" y="324"/>
                    </a:lnTo>
                    <a:lnTo>
                      <a:pt x="2011" y="382"/>
                    </a:lnTo>
                    <a:lnTo>
                      <a:pt x="2044" y="447"/>
                    </a:lnTo>
                    <a:lnTo>
                      <a:pt x="2106" y="583"/>
                    </a:lnTo>
                    <a:lnTo>
                      <a:pt x="2169" y="730"/>
                    </a:lnTo>
                    <a:lnTo>
                      <a:pt x="2238" y="876"/>
                    </a:lnTo>
                    <a:lnTo>
                      <a:pt x="2311" y="1023"/>
                    </a:lnTo>
                    <a:lnTo>
                      <a:pt x="2354" y="1098"/>
                    </a:lnTo>
                    <a:lnTo>
                      <a:pt x="2393" y="1170"/>
                    </a:lnTo>
                    <a:lnTo>
                      <a:pt x="2439" y="1238"/>
                    </a:lnTo>
                    <a:lnTo>
                      <a:pt x="2489" y="1303"/>
                    </a:lnTo>
                    <a:lnTo>
                      <a:pt x="2538" y="1368"/>
                    </a:lnTo>
                    <a:lnTo>
                      <a:pt x="2594" y="1429"/>
                    </a:lnTo>
                    <a:lnTo>
                      <a:pt x="2654" y="1483"/>
                    </a:lnTo>
                    <a:lnTo>
                      <a:pt x="2716" y="1535"/>
                    </a:lnTo>
                    <a:lnTo>
                      <a:pt x="2785" y="1582"/>
                    </a:lnTo>
                    <a:lnTo>
                      <a:pt x="2858" y="1627"/>
                    </a:lnTo>
                    <a:lnTo>
                      <a:pt x="2934" y="1661"/>
                    </a:lnTo>
                    <a:lnTo>
                      <a:pt x="3016" y="1692"/>
                    </a:lnTo>
                    <a:close/>
                  </a:path>
                </a:pathLst>
              </a:custGeom>
              <a:solidFill>
                <a:srgbClr val="0093DD"/>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10" name="Rectangle 9"/>
              <p:cNvSpPr>
                <a:spLocks noChangeArrowheads="1"/>
              </p:cNvSpPr>
              <p:nvPr/>
            </p:nvSpPr>
            <p:spPr bwMode="auto">
              <a:xfrm>
                <a:off x="1112" y="1546"/>
                <a:ext cx="1797" cy="17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11" name="Freeform 10"/>
              <p:cNvSpPr>
                <a:spLocks/>
              </p:cNvSpPr>
              <p:nvPr/>
            </p:nvSpPr>
            <p:spPr bwMode="auto">
              <a:xfrm>
                <a:off x="1109" y="1532"/>
                <a:ext cx="1559" cy="1719"/>
              </a:xfrm>
              <a:custGeom>
                <a:avLst/>
                <a:gdLst>
                  <a:gd name="T0" fmla="*/ 1559 w 1559"/>
                  <a:gd name="T1" fmla="*/ 0 h 1719"/>
                  <a:gd name="T2" fmla="*/ 1503 w 1559"/>
                  <a:gd name="T3" fmla="*/ 7 h 1719"/>
                  <a:gd name="T4" fmla="*/ 1450 w 1559"/>
                  <a:gd name="T5" fmla="*/ 21 h 1719"/>
                  <a:gd name="T6" fmla="*/ 1401 w 1559"/>
                  <a:gd name="T7" fmla="*/ 41 h 1719"/>
                  <a:gd name="T8" fmla="*/ 1355 w 1559"/>
                  <a:gd name="T9" fmla="*/ 69 h 1719"/>
                  <a:gd name="T10" fmla="*/ 1269 w 1559"/>
                  <a:gd name="T11" fmla="*/ 140 h 1719"/>
                  <a:gd name="T12" fmla="*/ 1193 w 1559"/>
                  <a:gd name="T13" fmla="*/ 232 h 1719"/>
                  <a:gd name="T14" fmla="*/ 1124 w 1559"/>
                  <a:gd name="T15" fmla="*/ 341 h 1719"/>
                  <a:gd name="T16" fmla="*/ 1058 w 1559"/>
                  <a:gd name="T17" fmla="*/ 464 h 1719"/>
                  <a:gd name="T18" fmla="*/ 923 w 1559"/>
                  <a:gd name="T19" fmla="*/ 734 h 1719"/>
                  <a:gd name="T20" fmla="*/ 768 w 1559"/>
                  <a:gd name="T21" fmla="*/ 1020 h 1719"/>
                  <a:gd name="T22" fmla="*/ 679 w 1559"/>
                  <a:gd name="T23" fmla="*/ 1160 h 1719"/>
                  <a:gd name="T24" fmla="*/ 577 w 1559"/>
                  <a:gd name="T25" fmla="*/ 1289 h 1719"/>
                  <a:gd name="T26" fmla="*/ 461 w 1559"/>
                  <a:gd name="T27" fmla="*/ 1412 h 1719"/>
                  <a:gd name="T28" fmla="*/ 326 w 1559"/>
                  <a:gd name="T29" fmla="*/ 1525 h 1719"/>
                  <a:gd name="T30" fmla="*/ 174 w 1559"/>
                  <a:gd name="T31" fmla="*/ 1617 h 1719"/>
                  <a:gd name="T32" fmla="*/ 89 w 1559"/>
                  <a:gd name="T33" fmla="*/ 1658 h 1719"/>
                  <a:gd name="T34" fmla="*/ 0 w 1559"/>
                  <a:gd name="T35" fmla="*/ 1692 h 1719"/>
                  <a:gd name="T36" fmla="*/ 52 w 1559"/>
                  <a:gd name="T37" fmla="*/ 1702 h 1719"/>
                  <a:gd name="T38" fmla="*/ 145 w 1559"/>
                  <a:gd name="T39" fmla="*/ 1665 h 1719"/>
                  <a:gd name="T40" fmla="*/ 267 w 1559"/>
                  <a:gd name="T41" fmla="*/ 1596 h 1719"/>
                  <a:gd name="T42" fmla="*/ 415 w 1559"/>
                  <a:gd name="T43" fmla="*/ 1494 h 1719"/>
                  <a:gd name="T44" fmla="*/ 540 w 1559"/>
                  <a:gd name="T45" fmla="*/ 1375 h 1719"/>
                  <a:gd name="T46" fmla="*/ 652 w 1559"/>
                  <a:gd name="T47" fmla="*/ 1242 h 1719"/>
                  <a:gd name="T48" fmla="*/ 748 w 1559"/>
                  <a:gd name="T49" fmla="*/ 1105 h 1719"/>
                  <a:gd name="T50" fmla="*/ 873 w 1559"/>
                  <a:gd name="T51" fmla="*/ 890 h 1719"/>
                  <a:gd name="T52" fmla="*/ 1015 w 1559"/>
                  <a:gd name="T53" fmla="*/ 607 h 1719"/>
                  <a:gd name="T54" fmla="*/ 1114 w 1559"/>
                  <a:gd name="T55" fmla="*/ 416 h 1719"/>
                  <a:gd name="T56" fmla="*/ 1180 w 1559"/>
                  <a:gd name="T57" fmla="*/ 300 h 1719"/>
                  <a:gd name="T58" fmla="*/ 1252 w 1559"/>
                  <a:gd name="T59" fmla="*/ 202 h 1719"/>
                  <a:gd name="T60" fmla="*/ 1328 w 1559"/>
                  <a:gd name="T61" fmla="*/ 123 h 1719"/>
                  <a:gd name="T62" fmla="*/ 1391 w 1559"/>
                  <a:gd name="T63" fmla="*/ 79 h 1719"/>
                  <a:gd name="T64" fmla="*/ 1434 w 1559"/>
                  <a:gd name="T65" fmla="*/ 55 h 1719"/>
                  <a:gd name="T66" fmla="*/ 1483 w 1559"/>
                  <a:gd name="T67" fmla="*/ 38 h 1719"/>
                  <a:gd name="T68" fmla="*/ 1533 w 1559"/>
                  <a:gd name="T69" fmla="*/ 31 h 1719"/>
                  <a:gd name="T70" fmla="*/ 1559 w 1559"/>
                  <a:gd name="T71" fmla="*/ 28 h 1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59" h="1719">
                    <a:moveTo>
                      <a:pt x="1559" y="0"/>
                    </a:moveTo>
                    <a:lnTo>
                      <a:pt x="1559" y="0"/>
                    </a:lnTo>
                    <a:lnTo>
                      <a:pt x="1529" y="0"/>
                    </a:lnTo>
                    <a:lnTo>
                      <a:pt x="1503" y="7"/>
                    </a:lnTo>
                    <a:lnTo>
                      <a:pt x="1477" y="11"/>
                    </a:lnTo>
                    <a:lnTo>
                      <a:pt x="1450" y="21"/>
                    </a:lnTo>
                    <a:lnTo>
                      <a:pt x="1424" y="31"/>
                    </a:lnTo>
                    <a:lnTo>
                      <a:pt x="1401" y="41"/>
                    </a:lnTo>
                    <a:lnTo>
                      <a:pt x="1378" y="55"/>
                    </a:lnTo>
                    <a:lnTo>
                      <a:pt x="1355" y="69"/>
                    </a:lnTo>
                    <a:lnTo>
                      <a:pt x="1312" y="103"/>
                    </a:lnTo>
                    <a:lnTo>
                      <a:pt x="1269" y="140"/>
                    </a:lnTo>
                    <a:lnTo>
                      <a:pt x="1229" y="184"/>
                    </a:lnTo>
                    <a:lnTo>
                      <a:pt x="1193" y="232"/>
                    </a:lnTo>
                    <a:lnTo>
                      <a:pt x="1157" y="287"/>
                    </a:lnTo>
                    <a:lnTo>
                      <a:pt x="1124" y="341"/>
                    </a:lnTo>
                    <a:lnTo>
                      <a:pt x="1091" y="403"/>
                    </a:lnTo>
                    <a:lnTo>
                      <a:pt x="1058" y="464"/>
                    </a:lnTo>
                    <a:lnTo>
                      <a:pt x="992" y="597"/>
                    </a:lnTo>
                    <a:lnTo>
                      <a:pt x="923" y="734"/>
                    </a:lnTo>
                    <a:lnTo>
                      <a:pt x="850" y="877"/>
                    </a:lnTo>
                    <a:lnTo>
                      <a:pt x="768" y="1020"/>
                    </a:lnTo>
                    <a:lnTo>
                      <a:pt x="725" y="1088"/>
                    </a:lnTo>
                    <a:lnTo>
                      <a:pt x="679" y="1160"/>
                    </a:lnTo>
                    <a:lnTo>
                      <a:pt x="629" y="1225"/>
                    </a:lnTo>
                    <a:lnTo>
                      <a:pt x="577" y="1289"/>
                    </a:lnTo>
                    <a:lnTo>
                      <a:pt x="521" y="1354"/>
                    </a:lnTo>
                    <a:lnTo>
                      <a:pt x="461" y="1412"/>
                    </a:lnTo>
                    <a:lnTo>
                      <a:pt x="395" y="1470"/>
                    </a:lnTo>
                    <a:lnTo>
                      <a:pt x="326" y="1525"/>
                    </a:lnTo>
                    <a:lnTo>
                      <a:pt x="254" y="1573"/>
                    </a:lnTo>
                    <a:lnTo>
                      <a:pt x="174" y="1617"/>
                    </a:lnTo>
                    <a:lnTo>
                      <a:pt x="132" y="1637"/>
                    </a:lnTo>
                    <a:lnTo>
                      <a:pt x="89" y="1658"/>
                    </a:lnTo>
                    <a:lnTo>
                      <a:pt x="46" y="1675"/>
                    </a:lnTo>
                    <a:lnTo>
                      <a:pt x="0" y="1692"/>
                    </a:lnTo>
                    <a:lnTo>
                      <a:pt x="6" y="1719"/>
                    </a:lnTo>
                    <a:lnTo>
                      <a:pt x="52" y="1702"/>
                    </a:lnTo>
                    <a:lnTo>
                      <a:pt x="99" y="1682"/>
                    </a:lnTo>
                    <a:lnTo>
                      <a:pt x="145" y="1665"/>
                    </a:lnTo>
                    <a:lnTo>
                      <a:pt x="188" y="1644"/>
                    </a:lnTo>
                    <a:lnTo>
                      <a:pt x="267" y="1596"/>
                    </a:lnTo>
                    <a:lnTo>
                      <a:pt x="343" y="1545"/>
                    </a:lnTo>
                    <a:lnTo>
                      <a:pt x="415" y="1494"/>
                    </a:lnTo>
                    <a:lnTo>
                      <a:pt x="481" y="1436"/>
                    </a:lnTo>
                    <a:lnTo>
                      <a:pt x="540" y="1375"/>
                    </a:lnTo>
                    <a:lnTo>
                      <a:pt x="600" y="1310"/>
                    </a:lnTo>
                    <a:lnTo>
                      <a:pt x="652" y="1242"/>
                    </a:lnTo>
                    <a:lnTo>
                      <a:pt x="702" y="1173"/>
                    </a:lnTo>
                    <a:lnTo>
                      <a:pt x="748" y="1105"/>
                    </a:lnTo>
                    <a:lnTo>
                      <a:pt x="794" y="1034"/>
                    </a:lnTo>
                    <a:lnTo>
                      <a:pt x="873" y="890"/>
                    </a:lnTo>
                    <a:lnTo>
                      <a:pt x="946" y="747"/>
                    </a:lnTo>
                    <a:lnTo>
                      <a:pt x="1015" y="607"/>
                    </a:lnTo>
                    <a:lnTo>
                      <a:pt x="1081" y="478"/>
                    </a:lnTo>
                    <a:lnTo>
                      <a:pt x="1114" y="416"/>
                    </a:lnTo>
                    <a:lnTo>
                      <a:pt x="1147" y="355"/>
                    </a:lnTo>
                    <a:lnTo>
                      <a:pt x="1180" y="300"/>
                    </a:lnTo>
                    <a:lnTo>
                      <a:pt x="1216" y="249"/>
                    </a:lnTo>
                    <a:lnTo>
                      <a:pt x="1252" y="202"/>
                    </a:lnTo>
                    <a:lnTo>
                      <a:pt x="1289" y="161"/>
                    </a:lnTo>
                    <a:lnTo>
                      <a:pt x="1328" y="123"/>
                    </a:lnTo>
                    <a:lnTo>
                      <a:pt x="1368" y="92"/>
                    </a:lnTo>
                    <a:lnTo>
                      <a:pt x="1391" y="79"/>
                    </a:lnTo>
                    <a:lnTo>
                      <a:pt x="1414" y="65"/>
                    </a:lnTo>
                    <a:lnTo>
                      <a:pt x="1434" y="55"/>
                    </a:lnTo>
                    <a:lnTo>
                      <a:pt x="1460" y="48"/>
                    </a:lnTo>
                    <a:lnTo>
                      <a:pt x="1483" y="38"/>
                    </a:lnTo>
                    <a:lnTo>
                      <a:pt x="1506" y="34"/>
                    </a:lnTo>
                    <a:lnTo>
                      <a:pt x="1533" y="31"/>
                    </a:lnTo>
                    <a:lnTo>
                      <a:pt x="1559" y="28"/>
                    </a:lnTo>
                    <a:lnTo>
                      <a:pt x="1559" y="28"/>
                    </a:lnTo>
                    <a:lnTo>
                      <a:pt x="1559"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12" name="Freeform 11"/>
              <p:cNvSpPr>
                <a:spLocks/>
              </p:cNvSpPr>
              <p:nvPr/>
            </p:nvSpPr>
            <p:spPr bwMode="auto">
              <a:xfrm>
                <a:off x="2668" y="1532"/>
                <a:ext cx="1464" cy="1719"/>
              </a:xfrm>
              <a:custGeom>
                <a:avLst/>
                <a:gdLst>
                  <a:gd name="T0" fmla="*/ 1424 w 1464"/>
                  <a:gd name="T1" fmla="*/ 1678 h 1719"/>
                  <a:gd name="T2" fmla="*/ 1345 w 1464"/>
                  <a:gd name="T3" fmla="*/ 1644 h 1719"/>
                  <a:gd name="T4" fmla="*/ 1269 w 1464"/>
                  <a:gd name="T5" fmla="*/ 1607 h 1719"/>
                  <a:gd name="T6" fmla="*/ 1200 w 1464"/>
                  <a:gd name="T7" fmla="*/ 1562 h 1719"/>
                  <a:gd name="T8" fmla="*/ 1108 w 1464"/>
                  <a:gd name="T9" fmla="*/ 1487 h 1719"/>
                  <a:gd name="T10" fmla="*/ 992 w 1464"/>
                  <a:gd name="T11" fmla="*/ 1371 h 1719"/>
                  <a:gd name="T12" fmla="*/ 893 w 1464"/>
                  <a:gd name="T13" fmla="*/ 1242 h 1719"/>
                  <a:gd name="T14" fmla="*/ 808 w 1464"/>
                  <a:gd name="T15" fmla="*/ 1105 h 1719"/>
                  <a:gd name="T16" fmla="*/ 695 w 1464"/>
                  <a:gd name="T17" fmla="*/ 884 h 1719"/>
                  <a:gd name="T18" fmla="*/ 564 w 1464"/>
                  <a:gd name="T19" fmla="*/ 594 h 1719"/>
                  <a:gd name="T20" fmla="*/ 468 w 1464"/>
                  <a:gd name="T21" fmla="*/ 389 h 1719"/>
                  <a:gd name="T22" fmla="*/ 402 w 1464"/>
                  <a:gd name="T23" fmla="*/ 270 h 1719"/>
                  <a:gd name="T24" fmla="*/ 330 w 1464"/>
                  <a:gd name="T25" fmla="*/ 167 h 1719"/>
                  <a:gd name="T26" fmla="*/ 250 w 1464"/>
                  <a:gd name="T27" fmla="*/ 86 h 1719"/>
                  <a:gd name="T28" fmla="*/ 185 w 1464"/>
                  <a:gd name="T29" fmla="*/ 41 h 1719"/>
                  <a:gd name="T30" fmla="*/ 135 w 1464"/>
                  <a:gd name="T31" fmla="*/ 17 h 1719"/>
                  <a:gd name="T32" fmla="*/ 86 w 1464"/>
                  <a:gd name="T33" fmla="*/ 4 h 1719"/>
                  <a:gd name="T34" fmla="*/ 30 w 1464"/>
                  <a:gd name="T35" fmla="*/ 0 h 1719"/>
                  <a:gd name="T36" fmla="*/ 0 w 1464"/>
                  <a:gd name="T37" fmla="*/ 28 h 1719"/>
                  <a:gd name="T38" fmla="*/ 53 w 1464"/>
                  <a:gd name="T39" fmla="*/ 28 h 1719"/>
                  <a:gd name="T40" fmla="*/ 102 w 1464"/>
                  <a:gd name="T41" fmla="*/ 38 h 1719"/>
                  <a:gd name="T42" fmla="*/ 148 w 1464"/>
                  <a:gd name="T43" fmla="*/ 55 h 1719"/>
                  <a:gd name="T44" fmla="*/ 191 w 1464"/>
                  <a:gd name="T45" fmla="*/ 79 h 1719"/>
                  <a:gd name="T46" fmla="*/ 270 w 1464"/>
                  <a:gd name="T47" fmla="*/ 144 h 1719"/>
                  <a:gd name="T48" fmla="*/ 343 w 1464"/>
                  <a:gd name="T49" fmla="*/ 236 h 1719"/>
                  <a:gd name="T50" fmla="*/ 412 w 1464"/>
                  <a:gd name="T51" fmla="*/ 345 h 1719"/>
                  <a:gd name="T52" fmla="*/ 475 w 1464"/>
                  <a:gd name="T53" fmla="*/ 468 h 1719"/>
                  <a:gd name="T54" fmla="*/ 603 w 1464"/>
                  <a:gd name="T55" fmla="*/ 747 h 1719"/>
                  <a:gd name="T56" fmla="*/ 745 w 1464"/>
                  <a:gd name="T57" fmla="*/ 1044 h 1719"/>
                  <a:gd name="T58" fmla="*/ 827 w 1464"/>
                  <a:gd name="T59" fmla="*/ 1191 h 1719"/>
                  <a:gd name="T60" fmla="*/ 920 w 1464"/>
                  <a:gd name="T61" fmla="*/ 1327 h 1719"/>
                  <a:gd name="T62" fmla="*/ 1028 w 1464"/>
                  <a:gd name="T63" fmla="*/ 1453 h 1719"/>
                  <a:gd name="T64" fmla="*/ 1154 w 1464"/>
                  <a:gd name="T65" fmla="*/ 1562 h 1719"/>
                  <a:gd name="T66" fmla="*/ 1220 w 1464"/>
                  <a:gd name="T67" fmla="*/ 1610 h 1719"/>
                  <a:gd name="T68" fmla="*/ 1295 w 1464"/>
                  <a:gd name="T69" fmla="*/ 1651 h 1719"/>
                  <a:gd name="T70" fmla="*/ 1375 w 1464"/>
                  <a:gd name="T71" fmla="*/ 1688 h 1719"/>
                  <a:gd name="T72" fmla="*/ 1457 w 1464"/>
                  <a:gd name="T73" fmla="*/ 1719 h 1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4" h="1719">
                    <a:moveTo>
                      <a:pt x="1464" y="1692"/>
                    </a:moveTo>
                    <a:lnTo>
                      <a:pt x="1424" y="1678"/>
                    </a:lnTo>
                    <a:lnTo>
                      <a:pt x="1384" y="1661"/>
                    </a:lnTo>
                    <a:lnTo>
                      <a:pt x="1345" y="1644"/>
                    </a:lnTo>
                    <a:lnTo>
                      <a:pt x="1305" y="1627"/>
                    </a:lnTo>
                    <a:lnTo>
                      <a:pt x="1269" y="1607"/>
                    </a:lnTo>
                    <a:lnTo>
                      <a:pt x="1236" y="1586"/>
                    </a:lnTo>
                    <a:lnTo>
                      <a:pt x="1200" y="1562"/>
                    </a:lnTo>
                    <a:lnTo>
                      <a:pt x="1170" y="1538"/>
                    </a:lnTo>
                    <a:lnTo>
                      <a:pt x="1108" y="1487"/>
                    </a:lnTo>
                    <a:lnTo>
                      <a:pt x="1048" y="1433"/>
                    </a:lnTo>
                    <a:lnTo>
                      <a:pt x="992" y="1371"/>
                    </a:lnTo>
                    <a:lnTo>
                      <a:pt x="943" y="1310"/>
                    </a:lnTo>
                    <a:lnTo>
                      <a:pt x="893" y="1242"/>
                    </a:lnTo>
                    <a:lnTo>
                      <a:pt x="850" y="1173"/>
                    </a:lnTo>
                    <a:lnTo>
                      <a:pt x="808" y="1105"/>
                    </a:lnTo>
                    <a:lnTo>
                      <a:pt x="768" y="1030"/>
                    </a:lnTo>
                    <a:lnTo>
                      <a:pt x="695" y="884"/>
                    </a:lnTo>
                    <a:lnTo>
                      <a:pt x="626" y="737"/>
                    </a:lnTo>
                    <a:lnTo>
                      <a:pt x="564" y="594"/>
                    </a:lnTo>
                    <a:lnTo>
                      <a:pt x="498" y="454"/>
                    </a:lnTo>
                    <a:lnTo>
                      <a:pt x="468" y="389"/>
                    </a:lnTo>
                    <a:lnTo>
                      <a:pt x="435" y="328"/>
                    </a:lnTo>
                    <a:lnTo>
                      <a:pt x="402" y="270"/>
                    </a:lnTo>
                    <a:lnTo>
                      <a:pt x="366" y="219"/>
                    </a:lnTo>
                    <a:lnTo>
                      <a:pt x="330" y="167"/>
                    </a:lnTo>
                    <a:lnTo>
                      <a:pt x="290" y="123"/>
                    </a:lnTo>
                    <a:lnTo>
                      <a:pt x="250" y="86"/>
                    </a:lnTo>
                    <a:lnTo>
                      <a:pt x="208" y="55"/>
                    </a:lnTo>
                    <a:lnTo>
                      <a:pt x="185" y="41"/>
                    </a:lnTo>
                    <a:lnTo>
                      <a:pt x="161" y="28"/>
                    </a:lnTo>
                    <a:lnTo>
                      <a:pt x="135" y="17"/>
                    </a:lnTo>
                    <a:lnTo>
                      <a:pt x="109" y="11"/>
                    </a:lnTo>
                    <a:lnTo>
                      <a:pt x="86" y="4"/>
                    </a:lnTo>
                    <a:lnTo>
                      <a:pt x="56" y="0"/>
                    </a:lnTo>
                    <a:lnTo>
                      <a:pt x="30" y="0"/>
                    </a:lnTo>
                    <a:lnTo>
                      <a:pt x="0" y="0"/>
                    </a:lnTo>
                    <a:lnTo>
                      <a:pt x="0" y="28"/>
                    </a:lnTo>
                    <a:lnTo>
                      <a:pt x="30" y="28"/>
                    </a:lnTo>
                    <a:lnTo>
                      <a:pt x="53" y="28"/>
                    </a:lnTo>
                    <a:lnTo>
                      <a:pt x="79" y="31"/>
                    </a:lnTo>
                    <a:lnTo>
                      <a:pt x="102" y="38"/>
                    </a:lnTo>
                    <a:lnTo>
                      <a:pt x="125" y="45"/>
                    </a:lnTo>
                    <a:lnTo>
                      <a:pt x="148" y="55"/>
                    </a:lnTo>
                    <a:lnTo>
                      <a:pt x="171" y="65"/>
                    </a:lnTo>
                    <a:lnTo>
                      <a:pt x="191" y="79"/>
                    </a:lnTo>
                    <a:lnTo>
                      <a:pt x="234" y="109"/>
                    </a:lnTo>
                    <a:lnTo>
                      <a:pt x="270" y="144"/>
                    </a:lnTo>
                    <a:lnTo>
                      <a:pt x="310" y="188"/>
                    </a:lnTo>
                    <a:lnTo>
                      <a:pt x="343" y="236"/>
                    </a:lnTo>
                    <a:lnTo>
                      <a:pt x="379" y="287"/>
                    </a:lnTo>
                    <a:lnTo>
                      <a:pt x="412" y="345"/>
                    </a:lnTo>
                    <a:lnTo>
                      <a:pt x="442" y="403"/>
                    </a:lnTo>
                    <a:lnTo>
                      <a:pt x="475" y="468"/>
                    </a:lnTo>
                    <a:lnTo>
                      <a:pt x="537" y="604"/>
                    </a:lnTo>
                    <a:lnTo>
                      <a:pt x="603" y="747"/>
                    </a:lnTo>
                    <a:lnTo>
                      <a:pt x="669" y="897"/>
                    </a:lnTo>
                    <a:lnTo>
                      <a:pt x="745" y="1044"/>
                    </a:lnTo>
                    <a:lnTo>
                      <a:pt x="784" y="1119"/>
                    </a:lnTo>
                    <a:lnTo>
                      <a:pt x="827" y="1191"/>
                    </a:lnTo>
                    <a:lnTo>
                      <a:pt x="873" y="1259"/>
                    </a:lnTo>
                    <a:lnTo>
                      <a:pt x="920" y="1327"/>
                    </a:lnTo>
                    <a:lnTo>
                      <a:pt x="972" y="1392"/>
                    </a:lnTo>
                    <a:lnTo>
                      <a:pt x="1028" y="1453"/>
                    </a:lnTo>
                    <a:lnTo>
                      <a:pt x="1088" y="1508"/>
                    </a:lnTo>
                    <a:lnTo>
                      <a:pt x="1154" y="1562"/>
                    </a:lnTo>
                    <a:lnTo>
                      <a:pt x="1187" y="1586"/>
                    </a:lnTo>
                    <a:lnTo>
                      <a:pt x="1220" y="1610"/>
                    </a:lnTo>
                    <a:lnTo>
                      <a:pt x="1256" y="1630"/>
                    </a:lnTo>
                    <a:lnTo>
                      <a:pt x="1295" y="1651"/>
                    </a:lnTo>
                    <a:lnTo>
                      <a:pt x="1332" y="1671"/>
                    </a:lnTo>
                    <a:lnTo>
                      <a:pt x="1375" y="1688"/>
                    </a:lnTo>
                    <a:lnTo>
                      <a:pt x="1414" y="1706"/>
                    </a:lnTo>
                    <a:lnTo>
                      <a:pt x="1457" y="1719"/>
                    </a:lnTo>
                    <a:lnTo>
                      <a:pt x="1464" y="1692"/>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13" name="Line 13"/>
              <p:cNvSpPr>
                <a:spLocks noChangeShapeType="1"/>
              </p:cNvSpPr>
              <p:nvPr/>
            </p:nvSpPr>
            <p:spPr bwMode="auto">
              <a:xfrm>
                <a:off x="288" y="3264"/>
                <a:ext cx="46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14" name="Line 50"/>
              <p:cNvSpPr>
                <a:spLocks noChangeShapeType="1"/>
              </p:cNvSpPr>
              <p:nvPr/>
            </p:nvSpPr>
            <p:spPr bwMode="auto">
              <a:xfrm flipH="1">
                <a:off x="2688" y="1536"/>
                <a:ext cx="0" cy="17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15" name="Rectangle 14"/>
              <p:cNvSpPr>
                <a:spLocks noChangeArrowheads="1"/>
              </p:cNvSpPr>
              <p:nvPr/>
            </p:nvSpPr>
            <p:spPr bwMode="auto">
              <a:xfrm>
                <a:off x="2886" y="3277"/>
                <a:ext cx="330"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90000"/>
                  </a:lnSpc>
                </a:pPr>
                <a:r>
                  <a:rPr lang="en-US" sz="1600" b="1" dirty="0">
                    <a:solidFill>
                      <a:srgbClr val="C00000"/>
                    </a:solidFill>
                    <a:latin typeface="Arial" pitchFamily="34" charset="0"/>
                  </a:rPr>
                  <a:t>150</a:t>
                </a:r>
              </a:p>
            </p:txBody>
          </p:sp>
          <p:sp>
            <p:nvSpPr>
              <p:cNvPr id="16" name="Rectangle 15"/>
              <p:cNvSpPr>
                <a:spLocks noChangeArrowheads="1"/>
              </p:cNvSpPr>
              <p:nvPr/>
            </p:nvSpPr>
            <p:spPr bwMode="auto">
              <a:xfrm>
                <a:off x="2352" y="3264"/>
                <a:ext cx="553"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105000"/>
                  </a:lnSpc>
                  <a:spcBef>
                    <a:spcPct val="30000"/>
                  </a:spcBef>
                </a:pPr>
                <a:r>
                  <a:rPr lang="en-US" sz="1600" b="1" dirty="0">
                    <a:solidFill>
                      <a:srgbClr val="C00000"/>
                    </a:solidFill>
                    <a:latin typeface="Symbol" pitchFamily="18" charset="2"/>
                  </a:rPr>
                  <a:t></a:t>
                </a:r>
                <a:r>
                  <a:rPr lang="en-US" sz="1600" b="1" dirty="0">
                    <a:solidFill>
                      <a:srgbClr val="C00000"/>
                    </a:solidFill>
                    <a:latin typeface="Arial" pitchFamily="34" charset="0"/>
                  </a:rPr>
                  <a:t> = 143</a:t>
                </a:r>
              </a:p>
            </p:txBody>
          </p:sp>
          <p:sp>
            <p:nvSpPr>
              <p:cNvPr id="17" name="Rectangle 16"/>
              <p:cNvSpPr>
                <a:spLocks noChangeArrowheads="1"/>
              </p:cNvSpPr>
              <p:nvPr/>
            </p:nvSpPr>
            <p:spPr bwMode="auto">
              <a:xfrm>
                <a:off x="2365" y="3455"/>
                <a:ext cx="549"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105000"/>
                  </a:lnSpc>
                  <a:spcBef>
                    <a:spcPct val="30000"/>
                  </a:spcBef>
                </a:pPr>
                <a:r>
                  <a:rPr lang="en-US" sz="1600" b="1" dirty="0">
                    <a:solidFill>
                      <a:srgbClr val="C00000"/>
                    </a:solidFill>
                    <a:latin typeface="Symbol" pitchFamily="18" charset="2"/>
                  </a:rPr>
                  <a:t></a:t>
                </a:r>
                <a:r>
                  <a:rPr lang="en-US" sz="1600" b="1" dirty="0">
                    <a:solidFill>
                      <a:srgbClr val="C00000"/>
                    </a:solidFill>
                    <a:latin typeface="Arial" pitchFamily="34" charset="0"/>
                  </a:rPr>
                  <a:t>=  29</a:t>
                </a:r>
              </a:p>
            </p:txBody>
          </p:sp>
        </p:grpSp>
        <p:sp>
          <p:nvSpPr>
            <p:cNvPr id="8" name="Text Box 54"/>
            <p:cNvSpPr txBox="1">
              <a:spLocks noChangeArrowheads="1"/>
            </p:cNvSpPr>
            <p:nvPr/>
          </p:nvSpPr>
          <p:spPr bwMode="auto">
            <a:xfrm>
              <a:off x="2736" y="1392"/>
              <a:ext cx="144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spcBef>
                  <a:spcPct val="50000"/>
                </a:spcBef>
              </a:pPr>
              <a:r>
                <a:rPr lang="en-US" sz="1400" b="1" i="1" dirty="0"/>
                <a:t>Population distribution</a:t>
              </a:r>
            </a:p>
          </p:txBody>
        </p:sp>
      </p:grpSp>
      <p:grpSp>
        <p:nvGrpSpPr>
          <p:cNvPr id="19" name="Group 18"/>
          <p:cNvGrpSpPr>
            <a:grpSpLocks/>
          </p:cNvGrpSpPr>
          <p:nvPr/>
        </p:nvGrpSpPr>
        <p:grpSpPr bwMode="auto">
          <a:xfrm>
            <a:off x="6207619" y="1399381"/>
            <a:ext cx="2308225" cy="638175"/>
            <a:chOff x="78" y="1309"/>
            <a:chExt cx="1454" cy="402"/>
          </a:xfrm>
        </p:grpSpPr>
        <p:sp>
          <p:nvSpPr>
            <p:cNvPr id="20" name="Rectangle 19"/>
            <p:cNvSpPr>
              <a:spLocks noChangeArrowheads="1"/>
            </p:cNvSpPr>
            <p:nvPr/>
          </p:nvSpPr>
          <p:spPr bwMode="auto">
            <a:xfrm>
              <a:off x="78" y="1309"/>
              <a:ext cx="1454" cy="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90000"/>
                </a:lnSpc>
              </a:pPr>
              <a:r>
                <a:rPr lang="en-US" sz="2000" b="1" dirty="0">
                  <a:solidFill>
                    <a:srgbClr val="BA0000"/>
                  </a:solidFill>
                  <a:latin typeface="Arial" pitchFamily="34" charset="0"/>
                </a:rPr>
                <a:t>z = 150-143 = 0.24</a:t>
              </a:r>
            </a:p>
            <a:p>
              <a:pPr>
                <a:lnSpc>
                  <a:spcPct val="90000"/>
                </a:lnSpc>
              </a:pPr>
              <a:r>
                <a:rPr lang="en-US" sz="2000" b="1" dirty="0">
                  <a:solidFill>
                    <a:srgbClr val="BA0000"/>
                  </a:solidFill>
                  <a:latin typeface="Arial" pitchFamily="34" charset="0"/>
                </a:rPr>
                <a:t>           29</a:t>
              </a:r>
            </a:p>
          </p:txBody>
        </p:sp>
        <p:sp>
          <p:nvSpPr>
            <p:cNvPr id="21" name="Line 25"/>
            <p:cNvSpPr>
              <a:spLocks noChangeShapeType="1"/>
            </p:cNvSpPr>
            <p:nvPr/>
          </p:nvSpPr>
          <p:spPr bwMode="auto">
            <a:xfrm>
              <a:off x="422" y="1510"/>
              <a:ext cx="512" cy="0"/>
            </a:xfrm>
            <a:prstGeom prst="line">
              <a:avLst/>
            </a:prstGeom>
            <a:noFill/>
            <a:ln w="25400">
              <a:solidFill>
                <a:srgbClr val="BA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gr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5730875"/>
            <a:ext cx="59197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7" name="Group 26"/>
          <p:cNvGrpSpPr/>
          <p:nvPr/>
        </p:nvGrpSpPr>
        <p:grpSpPr>
          <a:xfrm>
            <a:off x="1214438" y="2189956"/>
            <a:ext cx="6490195" cy="3906044"/>
            <a:chOff x="1214438" y="2189956"/>
            <a:chExt cx="6490195" cy="3906044"/>
          </a:xfrm>
        </p:grpSpPr>
        <p:sp>
          <p:nvSpPr>
            <p:cNvPr id="5" name="AutoShape 44"/>
            <p:cNvSpPr>
              <a:spLocks noChangeAspect="1" noChangeArrowheads="1" noTextEdit="1"/>
            </p:cNvSpPr>
            <p:nvPr/>
          </p:nvSpPr>
          <p:spPr bwMode="auto">
            <a:xfrm>
              <a:off x="1744662" y="2189956"/>
              <a:ext cx="4908550"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grpSp>
          <p:nvGrpSpPr>
            <p:cNvPr id="18" name="Group 17"/>
            <p:cNvGrpSpPr>
              <a:grpSpLocks/>
            </p:cNvGrpSpPr>
            <p:nvPr/>
          </p:nvGrpSpPr>
          <p:grpSpPr bwMode="auto">
            <a:xfrm>
              <a:off x="5432919" y="2590800"/>
              <a:ext cx="2271714" cy="1816102"/>
              <a:chOff x="3784" y="2016"/>
              <a:chExt cx="1431" cy="1144"/>
            </a:xfrm>
          </p:grpSpPr>
          <p:sp>
            <p:nvSpPr>
              <p:cNvPr id="22" name="Rectangle 21"/>
              <p:cNvSpPr>
                <a:spLocks noChangeArrowheads="1"/>
              </p:cNvSpPr>
              <p:nvPr/>
            </p:nvSpPr>
            <p:spPr bwMode="auto">
              <a:xfrm>
                <a:off x="4560" y="2016"/>
                <a:ext cx="655" cy="237"/>
              </a:xfrm>
              <a:prstGeom prst="rect">
                <a:avLst/>
              </a:prstGeom>
              <a:noFill/>
              <a:ln w="12700">
                <a:solidFill>
                  <a:srgbClr val="BA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90000"/>
                  </a:lnSpc>
                </a:pPr>
                <a:r>
                  <a:rPr lang="en-US" sz="2000" b="1">
                    <a:solidFill>
                      <a:srgbClr val="BA0000"/>
                    </a:solidFill>
                    <a:latin typeface="Arial" pitchFamily="34" charset="0"/>
                  </a:rPr>
                  <a:t>0.4052 </a:t>
                </a:r>
              </a:p>
            </p:txBody>
          </p:sp>
          <p:sp>
            <p:nvSpPr>
              <p:cNvPr id="23" name="Line 23"/>
              <p:cNvSpPr>
                <a:spLocks noChangeShapeType="1"/>
              </p:cNvSpPr>
              <p:nvPr/>
            </p:nvSpPr>
            <p:spPr bwMode="auto">
              <a:xfrm flipH="1">
                <a:off x="3784" y="2312"/>
                <a:ext cx="976" cy="848"/>
              </a:xfrm>
              <a:prstGeom prst="line">
                <a:avLst/>
              </a:prstGeom>
              <a:noFill/>
              <a:ln w="25400">
                <a:solidFill>
                  <a:srgbClr val="BA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grpSp>
        <p:sp>
          <p:nvSpPr>
            <p:cNvPr id="25" name="TextBox 24"/>
            <p:cNvSpPr txBox="1"/>
            <p:nvPr/>
          </p:nvSpPr>
          <p:spPr>
            <a:xfrm>
              <a:off x="1214438" y="5572780"/>
              <a:ext cx="685800" cy="523220"/>
            </a:xfrm>
            <a:prstGeom prst="rect">
              <a:avLst/>
            </a:prstGeom>
            <a:noFill/>
          </p:spPr>
          <p:txBody>
            <a:bodyPr wrap="square" rtlCol="0">
              <a:spAutoFit/>
            </a:bodyPr>
            <a:lstStyle/>
            <a:p>
              <a:r>
                <a:rPr lang="en-US" sz="2800" b="1" dirty="0" smtClean="0">
                  <a:solidFill>
                    <a:srgbClr val="C00000"/>
                  </a:solidFill>
                </a:rPr>
                <a:t>Z</a:t>
              </a:r>
              <a:endParaRPr lang="en-US" sz="2800" b="1" dirty="0">
                <a:solidFill>
                  <a:srgbClr val="C00000"/>
                </a:solidFill>
              </a:endParaRPr>
            </a:p>
          </p:txBody>
        </p:sp>
      </p:grpSp>
      <p:graphicFrame>
        <p:nvGraphicFramePr>
          <p:cNvPr id="24" name="Object 23"/>
          <p:cNvGraphicFramePr>
            <a:graphicFrameLocks noChangeAspect="1"/>
          </p:cNvGraphicFramePr>
          <p:nvPr>
            <p:extLst>
              <p:ext uri="{D42A27DB-BD31-4B8C-83A1-F6EECF244321}">
                <p14:modId xmlns:p14="http://schemas.microsoft.com/office/powerpoint/2010/main" val="3597160866"/>
              </p:ext>
            </p:extLst>
          </p:nvPr>
        </p:nvGraphicFramePr>
        <p:xfrm>
          <a:off x="1524000" y="1165959"/>
          <a:ext cx="2517776" cy="474269"/>
        </p:xfrm>
        <a:graphic>
          <a:graphicData uri="http://schemas.openxmlformats.org/presentationml/2006/ole">
            <mc:AlternateContent xmlns:mc="http://schemas.openxmlformats.org/markup-compatibility/2006">
              <mc:Choice xmlns:v="urn:schemas-microsoft-com:vml" Requires="v">
                <p:oleObj spid="_x0000_s5179" name="Equation" r:id="rId4" imgW="1079032" imgH="203112" progId="Equation.3">
                  <p:embed/>
                </p:oleObj>
              </mc:Choice>
              <mc:Fallback>
                <p:oleObj name="Equation" r:id="rId4" imgW="1079032" imgH="20311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165959"/>
                        <a:ext cx="2517776" cy="474269"/>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a:xfrm>
            <a:off x="7160119" y="6324600"/>
            <a:ext cx="1905000" cy="379413"/>
          </a:xfrm>
        </p:spPr>
        <p:txBody>
          <a:bodyPr/>
          <a:lstStyle/>
          <a:p>
            <a:fld id="{F0A36534-A445-4384-B331-50FF58D48B59}" type="slidenum">
              <a:rPr lang="en-US" smtClean="0">
                <a:solidFill>
                  <a:schemeClr val="bg1"/>
                </a:solidFill>
              </a:rPr>
              <a:t>16</a:t>
            </a:fld>
            <a:endParaRPr lang="en-US" dirty="0">
              <a:solidFill>
                <a:schemeClr val="bg1"/>
              </a:solidFill>
            </a:endParaRPr>
          </a:p>
        </p:txBody>
      </p:sp>
    </p:spTree>
    <p:extLst>
      <p:ext uri="{BB962C8B-B14F-4D97-AF65-F5344CB8AC3E}">
        <p14:creationId xmlns:p14="http://schemas.microsoft.com/office/powerpoint/2010/main" val="1681955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0"/>
          <p:cNvSpPr txBox="1">
            <a:spLocks noChangeArrowheads="1"/>
          </p:cNvSpPr>
          <p:nvPr/>
        </p:nvSpPr>
        <p:spPr bwMode="auto">
          <a:xfrm>
            <a:off x="1050925" y="533400"/>
            <a:ext cx="80930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marL="457200" indent="-457200" eaLnBrk="0" fontAlgn="base" hangingPunct="0">
              <a:spcBef>
                <a:spcPct val="0"/>
              </a:spcBef>
              <a:spcAft>
                <a:spcPct val="0"/>
              </a:spcAft>
              <a:buFont typeface="+mj-lt"/>
              <a:buAutoNum type="arabicPeriod"/>
              <a:defRPr sz="2400">
                <a:latin typeface="Arial" pitchFamily="34" charset="0"/>
              </a:defRPr>
            </a:lvl1pPr>
            <a:lvl2pPr eaLnBrk="0" fontAlgn="base" hangingPunct="0">
              <a:spcBef>
                <a:spcPct val="0"/>
              </a:spcBef>
              <a:spcAft>
                <a:spcPct val="0"/>
              </a:spcAft>
              <a:defRPr sz="2400">
                <a:latin typeface="Times" pitchFamily="18" charset="0"/>
              </a:defRPr>
            </a:lvl2pPr>
            <a:lvl3pPr eaLnBrk="0" fontAlgn="base" hangingPunct="0">
              <a:spcBef>
                <a:spcPct val="0"/>
              </a:spcBef>
              <a:spcAft>
                <a:spcPct val="0"/>
              </a:spcAft>
              <a:defRPr sz="2400">
                <a:latin typeface="Times" pitchFamily="18" charset="0"/>
              </a:defRPr>
            </a:lvl3pPr>
            <a:lvl4pPr eaLnBrk="0" fontAlgn="base" hangingPunct="0">
              <a:spcBef>
                <a:spcPct val="0"/>
              </a:spcBef>
              <a:spcAft>
                <a:spcPct val="0"/>
              </a:spcAft>
              <a:defRPr sz="2400">
                <a:latin typeface="Times" pitchFamily="18" charset="0"/>
              </a:defRPr>
            </a:lvl4pPr>
            <a:lvl5pPr eaLnBrk="0" fontAlgn="base" hangingPunct="0">
              <a:spcBef>
                <a:spcPct val="0"/>
              </a:spcBef>
              <a:spcAft>
                <a:spcPct val="0"/>
              </a:spcAft>
              <a:defRPr sz="2400">
                <a:latin typeface="Times" pitchFamily="18" charset="0"/>
              </a:defRPr>
            </a:lvl5pPr>
            <a:lvl6pPr>
              <a:defRPr sz="2400">
                <a:latin typeface="Times" pitchFamily="18" charset="0"/>
              </a:defRPr>
            </a:lvl6pPr>
            <a:lvl7pPr>
              <a:defRPr sz="2400">
                <a:latin typeface="Times" pitchFamily="18" charset="0"/>
              </a:defRPr>
            </a:lvl7pPr>
            <a:lvl8pPr>
              <a:defRPr sz="2400">
                <a:latin typeface="Times" pitchFamily="18" charset="0"/>
              </a:defRPr>
            </a:lvl8pPr>
            <a:lvl9pPr>
              <a:defRPr sz="2400">
                <a:latin typeface="Times" pitchFamily="18" charset="0"/>
              </a:defRPr>
            </a:lvl9pPr>
          </a:lstStyle>
          <a:p>
            <a:pPr>
              <a:buFont typeface="+mj-lt"/>
              <a:buAutoNum type="arabicPeriod" startAt="2"/>
            </a:pPr>
            <a:r>
              <a:rPr lang="en-US" dirty="0"/>
              <a:t>if 36 different women are randomly selected, find the probability that their mean weight is greater than 150 lbs.</a:t>
            </a:r>
          </a:p>
        </p:txBody>
      </p:sp>
      <p:grpSp>
        <p:nvGrpSpPr>
          <p:cNvPr id="8" name="Group 7"/>
          <p:cNvGrpSpPr>
            <a:grpSpLocks/>
          </p:cNvGrpSpPr>
          <p:nvPr/>
        </p:nvGrpSpPr>
        <p:grpSpPr bwMode="auto">
          <a:xfrm>
            <a:off x="679450" y="1981200"/>
            <a:ext cx="7397750" cy="3605213"/>
            <a:chOff x="288" y="1392"/>
            <a:chExt cx="4660" cy="2271"/>
          </a:xfrm>
        </p:grpSpPr>
        <p:grpSp>
          <p:nvGrpSpPr>
            <p:cNvPr id="12" name="Group 11"/>
            <p:cNvGrpSpPr>
              <a:grpSpLocks/>
            </p:cNvGrpSpPr>
            <p:nvPr/>
          </p:nvGrpSpPr>
          <p:grpSpPr bwMode="auto">
            <a:xfrm>
              <a:off x="288" y="1536"/>
              <a:ext cx="4660" cy="2127"/>
              <a:chOff x="288" y="1536"/>
              <a:chExt cx="4660" cy="2127"/>
            </a:xfrm>
          </p:grpSpPr>
          <p:grpSp>
            <p:nvGrpSpPr>
              <p:cNvPr id="14" name="Group 13"/>
              <p:cNvGrpSpPr>
                <a:grpSpLocks/>
              </p:cNvGrpSpPr>
              <p:nvPr/>
            </p:nvGrpSpPr>
            <p:grpSpPr bwMode="auto">
              <a:xfrm>
                <a:off x="2208" y="1536"/>
                <a:ext cx="912" cy="1810"/>
                <a:chOff x="1776" y="1488"/>
                <a:chExt cx="1728" cy="1810"/>
              </a:xfrm>
            </p:grpSpPr>
            <p:sp>
              <p:nvSpPr>
                <p:cNvPr id="19" name="Freeform 18"/>
                <p:cNvSpPr>
                  <a:spLocks/>
                </p:cNvSpPr>
                <p:nvPr/>
              </p:nvSpPr>
              <p:spPr bwMode="auto">
                <a:xfrm>
                  <a:off x="1799" y="1532"/>
                  <a:ext cx="1703" cy="1688"/>
                </a:xfrm>
                <a:custGeom>
                  <a:avLst/>
                  <a:gdLst>
                    <a:gd name="T0" fmla="*/ 3016 w 3016"/>
                    <a:gd name="T1" fmla="*/ 1692 h 1692"/>
                    <a:gd name="T2" fmla="*/ 0 w 3016"/>
                    <a:gd name="T3" fmla="*/ 1692 h 1692"/>
                    <a:gd name="T4" fmla="*/ 92 w 3016"/>
                    <a:gd name="T5" fmla="*/ 1657 h 1692"/>
                    <a:gd name="T6" fmla="*/ 178 w 3016"/>
                    <a:gd name="T7" fmla="*/ 1616 h 1692"/>
                    <a:gd name="T8" fmla="*/ 257 w 3016"/>
                    <a:gd name="T9" fmla="*/ 1572 h 1692"/>
                    <a:gd name="T10" fmla="*/ 333 w 3016"/>
                    <a:gd name="T11" fmla="*/ 1521 h 1692"/>
                    <a:gd name="T12" fmla="*/ 402 w 3016"/>
                    <a:gd name="T13" fmla="*/ 1466 h 1692"/>
                    <a:gd name="T14" fmla="*/ 468 w 3016"/>
                    <a:gd name="T15" fmla="*/ 1412 h 1692"/>
                    <a:gd name="T16" fmla="*/ 527 w 3016"/>
                    <a:gd name="T17" fmla="*/ 1350 h 1692"/>
                    <a:gd name="T18" fmla="*/ 583 w 3016"/>
                    <a:gd name="T19" fmla="*/ 1286 h 1692"/>
                    <a:gd name="T20" fmla="*/ 640 w 3016"/>
                    <a:gd name="T21" fmla="*/ 1221 h 1692"/>
                    <a:gd name="T22" fmla="*/ 689 w 3016"/>
                    <a:gd name="T23" fmla="*/ 1153 h 1692"/>
                    <a:gd name="T24" fmla="*/ 735 w 3016"/>
                    <a:gd name="T25" fmla="*/ 1084 h 1692"/>
                    <a:gd name="T26" fmla="*/ 778 w 3016"/>
                    <a:gd name="T27" fmla="*/ 1013 h 1692"/>
                    <a:gd name="T28" fmla="*/ 857 w 3016"/>
                    <a:gd name="T29" fmla="*/ 870 h 1692"/>
                    <a:gd name="T30" fmla="*/ 933 w 3016"/>
                    <a:gd name="T31" fmla="*/ 726 h 1692"/>
                    <a:gd name="T32" fmla="*/ 999 w 3016"/>
                    <a:gd name="T33" fmla="*/ 590 h 1692"/>
                    <a:gd name="T34" fmla="*/ 1065 w 3016"/>
                    <a:gd name="T35" fmla="*/ 457 h 1692"/>
                    <a:gd name="T36" fmla="*/ 1098 w 3016"/>
                    <a:gd name="T37" fmla="*/ 396 h 1692"/>
                    <a:gd name="T38" fmla="*/ 1134 w 3016"/>
                    <a:gd name="T39" fmla="*/ 334 h 1692"/>
                    <a:gd name="T40" fmla="*/ 1167 w 3016"/>
                    <a:gd name="T41" fmla="*/ 280 h 1692"/>
                    <a:gd name="T42" fmla="*/ 1203 w 3016"/>
                    <a:gd name="T43" fmla="*/ 228 h 1692"/>
                    <a:gd name="T44" fmla="*/ 1239 w 3016"/>
                    <a:gd name="T45" fmla="*/ 181 h 1692"/>
                    <a:gd name="T46" fmla="*/ 1276 w 3016"/>
                    <a:gd name="T47" fmla="*/ 136 h 1692"/>
                    <a:gd name="T48" fmla="*/ 1315 w 3016"/>
                    <a:gd name="T49" fmla="*/ 99 h 1692"/>
                    <a:gd name="T50" fmla="*/ 1358 w 3016"/>
                    <a:gd name="T51" fmla="*/ 65 h 1692"/>
                    <a:gd name="T52" fmla="*/ 1404 w 3016"/>
                    <a:gd name="T53" fmla="*/ 41 h 1692"/>
                    <a:gd name="T54" fmla="*/ 1450 w 3016"/>
                    <a:gd name="T55" fmla="*/ 20 h 1692"/>
                    <a:gd name="T56" fmla="*/ 1503 w 3016"/>
                    <a:gd name="T57" fmla="*/ 7 h 1692"/>
                    <a:gd name="T58" fmla="*/ 1556 w 3016"/>
                    <a:gd name="T59" fmla="*/ 0 h 1692"/>
                    <a:gd name="T60" fmla="*/ 1612 w 3016"/>
                    <a:gd name="T61" fmla="*/ 0 h 1692"/>
                    <a:gd name="T62" fmla="*/ 1661 w 3016"/>
                    <a:gd name="T63" fmla="*/ 10 h 1692"/>
                    <a:gd name="T64" fmla="*/ 1711 w 3016"/>
                    <a:gd name="T65" fmla="*/ 27 h 1692"/>
                    <a:gd name="T66" fmla="*/ 1754 w 3016"/>
                    <a:gd name="T67" fmla="*/ 51 h 1692"/>
                    <a:gd name="T68" fmla="*/ 1797 w 3016"/>
                    <a:gd name="T69" fmla="*/ 82 h 1692"/>
                    <a:gd name="T70" fmla="*/ 1836 w 3016"/>
                    <a:gd name="T71" fmla="*/ 119 h 1692"/>
                    <a:gd name="T72" fmla="*/ 1876 w 3016"/>
                    <a:gd name="T73" fmla="*/ 164 h 1692"/>
                    <a:gd name="T74" fmla="*/ 1912 w 3016"/>
                    <a:gd name="T75" fmla="*/ 211 h 1692"/>
                    <a:gd name="T76" fmla="*/ 1945 w 3016"/>
                    <a:gd name="T77" fmla="*/ 266 h 1692"/>
                    <a:gd name="T78" fmla="*/ 1978 w 3016"/>
                    <a:gd name="T79" fmla="*/ 324 h 1692"/>
                    <a:gd name="T80" fmla="*/ 2011 w 3016"/>
                    <a:gd name="T81" fmla="*/ 382 h 1692"/>
                    <a:gd name="T82" fmla="*/ 2044 w 3016"/>
                    <a:gd name="T83" fmla="*/ 447 h 1692"/>
                    <a:gd name="T84" fmla="*/ 2106 w 3016"/>
                    <a:gd name="T85" fmla="*/ 583 h 1692"/>
                    <a:gd name="T86" fmla="*/ 2169 w 3016"/>
                    <a:gd name="T87" fmla="*/ 730 h 1692"/>
                    <a:gd name="T88" fmla="*/ 2238 w 3016"/>
                    <a:gd name="T89" fmla="*/ 876 h 1692"/>
                    <a:gd name="T90" fmla="*/ 2311 w 3016"/>
                    <a:gd name="T91" fmla="*/ 1023 h 1692"/>
                    <a:gd name="T92" fmla="*/ 2354 w 3016"/>
                    <a:gd name="T93" fmla="*/ 1098 h 1692"/>
                    <a:gd name="T94" fmla="*/ 2393 w 3016"/>
                    <a:gd name="T95" fmla="*/ 1170 h 1692"/>
                    <a:gd name="T96" fmla="*/ 2439 w 3016"/>
                    <a:gd name="T97" fmla="*/ 1238 h 1692"/>
                    <a:gd name="T98" fmla="*/ 2489 w 3016"/>
                    <a:gd name="T99" fmla="*/ 1303 h 1692"/>
                    <a:gd name="T100" fmla="*/ 2538 w 3016"/>
                    <a:gd name="T101" fmla="*/ 1368 h 1692"/>
                    <a:gd name="T102" fmla="*/ 2594 w 3016"/>
                    <a:gd name="T103" fmla="*/ 1429 h 1692"/>
                    <a:gd name="T104" fmla="*/ 2654 w 3016"/>
                    <a:gd name="T105" fmla="*/ 1483 h 1692"/>
                    <a:gd name="T106" fmla="*/ 2716 w 3016"/>
                    <a:gd name="T107" fmla="*/ 1535 h 1692"/>
                    <a:gd name="T108" fmla="*/ 2785 w 3016"/>
                    <a:gd name="T109" fmla="*/ 1582 h 1692"/>
                    <a:gd name="T110" fmla="*/ 2858 w 3016"/>
                    <a:gd name="T111" fmla="*/ 1627 h 1692"/>
                    <a:gd name="T112" fmla="*/ 2934 w 3016"/>
                    <a:gd name="T113" fmla="*/ 1661 h 1692"/>
                    <a:gd name="T114" fmla="*/ 3016 w 3016"/>
                    <a:gd name="T115" fmla="*/ 1692 h 1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16" h="1692">
                      <a:moveTo>
                        <a:pt x="3016" y="1692"/>
                      </a:moveTo>
                      <a:lnTo>
                        <a:pt x="0" y="1692"/>
                      </a:lnTo>
                      <a:lnTo>
                        <a:pt x="92" y="1657"/>
                      </a:lnTo>
                      <a:lnTo>
                        <a:pt x="178" y="1616"/>
                      </a:lnTo>
                      <a:lnTo>
                        <a:pt x="257" y="1572"/>
                      </a:lnTo>
                      <a:lnTo>
                        <a:pt x="333" y="1521"/>
                      </a:lnTo>
                      <a:lnTo>
                        <a:pt x="402" y="1466"/>
                      </a:lnTo>
                      <a:lnTo>
                        <a:pt x="468" y="1412"/>
                      </a:lnTo>
                      <a:lnTo>
                        <a:pt x="527" y="1350"/>
                      </a:lnTo>
                      <a:lnTo>
                        <a:pt x="583" y="1286"/>
                      </a:lnTo>
                      <a:lnTo>
                        <a:pt x="640" y="1221"/>
                      </a:lnTo>
                      <a:lnTo>
                        <a:pt x="689" y="1153"/>
                      </a:lnTo>
                      <a:lnTo>
                        <a:pt x="735" y="1084"/>
                      </a:lnTo>
                      <a:lnTo>
                        <a:pt x="778" y="1013"/>
                      </a:lnTo>
                      <a:lnTo>
                        <a:pt x="857" y="870"/>
                      </a:lnTo>
                      <a:lnTo>
                        <a:pt x="933" y="726"/>
                      </a:lnTo>
                      <a:lnTo>
                        <a:pt x="999" y="590"/>
                      </a:lnTo>
                      <a:lnTo>
                        <a:pt x="1065" y="457"/>
                      </a:lnTo>
                      <a:lnTo>
                        <a:pt x="1098" y="396"/>
                      </a:lnTo>
                      <a:lnTo>
                        <a:pt x="1134" y="334"/>
                      </a:lnTo>
                      <a:lnTo>
                        <a:pt x="1167" y="280"/>
                      </a:lnTo>
                      <a:lnTo>
                        <a:pt x="1203" y="228"/>
                      </a:lnTo>
                      <a:lnTo>
                        <a:pt x="1239" y="181"/>
                      </a:lnTo>
                      <a:lnTo>
                        <a:pt x="1276" y="136"/>
                      </a:lnTo>
                      <a:lnTo>
                        <a:pt x="1315" y="99"/>
                      </a:lnTo>
                      <a:lnTo>
                        <a:pt x="1358" y="65"/>
                      </a:lnTo>
                      <a:lnTo>
                        <a:pt x="1404" y="41"/>
                      </a:lnTo>
                      <a:lnTo>
                        <a:pt x="1450" y="20"/>
                      </a:lnTo>
                      <a:lnTo>
                        <a:pt x="1503" y="7"/>
                      </a:lnTo>
                      <a:lnTo>
                        <a:pt x="1556" y="0"/>
                      </a:lnTo>
                      <a:lnTo>
                        <a:pt x="1612" y="0"/>
                      </a:lnTo>
                      <a:lnTo>
                        <a:pt x="1661" y="10"/>
                      </a:lnTo>
                      <a:lnTo>
                        <a:pt x="1711" y="27"/>
                      </a:lnTo>
                      <a:lnTo>
                        <a:pt x="1754" y="51"/>
                      </a:lnTo>
                      <a:lnTo>
                        <a:pt x="1797" y="82"/>
                      </a:lnTo>
                      <a:lnTo>
                        <a:pt x="1836" y="119"/>
                      </a:lnTo>
                      <a:lnTo>
                        <a:pt x="1876" y="164"/>
                      </a:lnTo>
                      <a:lnTo>
                        <a:pt x="1912" y="211"/>
                      </a:lnTo>
                      <a:lnTo>
                        <a:pt x="1945" y="266"/>
                      </a:lnTo>
                      <a:lnTo>
                        <a:pt x="1978" y="324"/>
                      </a:lnTo>
                      <a:lnTo>
                        <a:pt x="2011" y="382"/>
                      </a:lnTo>
                      <a:lnTo>
                        <a:pt x="2044" y="447"/>
                      </a:lnTo>
                      <a:lnTo>
                        <a:pt x="2106" y="583"/>
                      </a:lnTo>
                      <a:lnTo>
                        <a:pt x="2169" y="730"/>
                      </a:lnTo>
                      <a:lnTo>
                        <a:pt x="2238" y="876"/>
                      </a:lnTo>
                      <a:lnTo>
                        <a:pt x="2311" y="1023"/>
                      </a:lnTo>
                      <a:lnTo>
                        <a:pt x="2354" y="1098"/>
                      </a:lnTo>
                      <a:lnTo>
                        <a:pt x="2393" y="1170"/>
                      </a:lnTo>
                      <a:lnTo>
                        <a:pt x="2439" y="1238"/>
                      </a:lnTo>
                      <a:lnTo>
                        <a:pt x="2489" y="1303"/>
                      </a:lnTo>
                      <a:lnTo>
                        <a:pt x="2538" y="1368"/>
                      </a:lnTo>
                      <a:lnTo>
                        <a:pt x="2594" y="1429"/>
                      </a:lnTo>
                      <a:lnTo>
                        <a:pt x="2654" y="1483"/>
                      </a:lnTo>
                      <a:lnTo>
                        <a:pt x="2716" y="1535"/>
                      </a:lnTo>
                      <a:lnTo>
                        <a:pt x="2785" y="1582"/>
                      </a:lnTo>
                      <a:lnTo>
                        <a:pt x="2858" y="1627"/>
                      </a:lnTo>
                      <a:lnTo>
                        <a:pt x="2934" y="1661"/>
                      </a:lnTo>
                      <a:lnTo>
                        <a:pt x="3016" y="1692"/>
                      </a:lnTo>
                      <a:close/>
                    </a:path>
                  </a:pathLst>
                </a:custGeom>
                <a:solidFill>
                  <a:srgbClr val="0093DD"/>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20" name="Rectangle 19"/>
                <p:cNvSpPr>
                  <a:spLocks noChangeArrowheads="1"/>
                </p:cNvSpPr>
                <p:nvPr/>
              </p:nvSpPr>
              <p:spPr bwMode="auto">
                <a:xfrm>
                  <a:off x="1776" y="1488"/>
                  <a:ext cx="1488" cy="18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21" name="Freeform 20"/>
                <p:cNvSpPr>
                  <a:spLocks/>
                </p:cNvSpPr>
                <p:nvPr/>
              </p:nvSpPr>
              <p:spPr bwMode="auto">
                <a:xfrm>
                  <a:off x="1797" y="1518"/>
                  <a:ext cx="880" cy="1715"/>
                </a:xfrm>
                <a:custGeom>
                  <a:avLst/>
                  <a:gdLst>
                    <a:gd name="T0" fmla="*/ 1559 w 1559"/>
                    <a:gd name="T1" fmla="*/ 0 h 1719"/>
                    <a:gd name="T2" fmla="*/ 1503 w 1559"/>
                    <a:gd name="T3" fmla="*/ 7 h 1719"/>
                    <a:gd name="T4" fmla="*/ 1450 w 1559"/>
                    <a:gd name="T5" fmla="*/ 21 h 1719"/>
                    <a:gd name="T6" fmla="*/ 1401 w 1559"/>
                    <a:gd name="T7" fmla="*/ 41 h 1719"/>
                    <a:gd name="T8" fmla="*/ 1355 w 1559"/>
                    <a:gd name="T9" fmla="*/ 69 h 1719"/>
                    <a:gd name="T10" fmla="*/ 1269 w 1559"/>
                    <a:gd name="T11" fmla="*/ 140 h 1719"/>
                    <a:gd name="T12" fmla="*/ 1193 w 1559"/>
                    <a:gd name="T13" fmla="*/ 232 h 1719"/>
                    <a:gd name="T14" fmla="*/ 1124 w 1559"/>
                    <a:gd name="T15" fmla="*/ 341 h 1719"/>
                    <a:gd name="T16" fmla="*/ 1058 w 1559"/>
                    <a:gd name="T17" fmla="*/ 464 h 1719"/>
                    <a:gd name="T18" fmla="*/ 923 w 1559"/>
                    <a:gd name="T19" fmla="*/ 734 h 1719"/>
                    <a:gd name="T20" fmla="*/ 768 w 1559"/>
                    <a:gd name="T21" fmla="*/ 1020 h 1719"/>
                    <a:gd name="T22" fmla="*/ 679 w 1559"/>
                    <a:gd name="T23" fmla="*/ 1160 h 1719"/>
                    <a:gd name="T24" fmla="*/ 577 w 1559"/>
                    <a:gd name="T25" fmla="*/ 1289 h 1719"/>
                    <a:gd name="T26" fmla="*/ 461 w 1559"/>
                    <a:gd name="T27" fmla="*/ 1412 h 1719"/>
                    <a:gd name="T28" fmla="*/ 326 w 1559"/>
                    <a:gd name="T29" fmla="*/ 1525 h 1719"/>
                    <a:gd name="T30" fmla="*/ 174 w 1559"/>
                    <a:gd name="T31" fmla="*/ 1617 h 1719"/>
                    <a:gd name="T32" fmla="*/ 89 w 1559"/>
                    <a:gd name="T33" fmla="*/ 1658 h 1719"/>
                    <a:gd name="T34" fmla="*/ 0 w 1559"/>
                    <a:gd name="T35" fmla="*/ 1692 h 1719"/>
                    <a:gd name="T36" fmla="*/ 52 w 1559"/>
                    <a:gd name="T37" fmla="*/ 1702 h 1719"/>
                    <a:gd name="T38" fmla="*/ 145 w 1559"/>
                    <a:gd name="T39" fmla="*/ 1665 h 1719"/>
                    <a:gd name="T40" fmla="*/ 267 w 1559"/>
                    <a:gd name="T41" fmla="*/ 1596 h 1719"/>
                    <a:gd name="T42" fmla="*/ 415 w 1559"/>
                    <a:gd name="T43" fmla="*/ 1494 h 1719"/>
                    <a:gd name="T44" fmla="*/ 540 w 1559"/>
                    <a:gd name="T45" fmla="*/ 1375 h 1719"/>
                    <a:gd name="T46" fmla="*/ 652 w 1559"/>
                    <a:gd name="T47" fmla="*/ 1242 h 1719"/>
                    <a:gd name="T48" fmla="*/ 748 w 1559"/>
                    <a:gd name="T49" fmla="*/ 1105 h 1719"/>
                    <a:gd name="T50" fmla="*/ 873 w 1559"/>
                    <a:gd name="T51" fmla="*/ 890 h 1719"/>
                    <a:gd name="T52" fmla="*/ 1015 w 1559"/>
                    <a:gd name="T53" fmla="*/ 607 h 1719"/>
                    <a:gd name="T54" fmla="*/ 1114 w 1559"/>
                    <a:gd name="T55" fmla="*/ 416 h 1719"/>
                    <a:gd name="T56" fmla="*/ 1180 w 1559"/>
                    <a:gd name="T57" fmla="*/ 300 h 1719"/>
                    <a:gd name="T58" fmla="*/ 1252 w 1559"/>
                    <a:gd name="T59" fmla="*/ 202 h 1719"/>
                    <a:gd name="T60" fmla="*/ 1328 w 1559"/>
                    <a:gd name="T61" fmla="*/ 123 h 1719"/>
                    <a:gd name="T62" fmla="*/ 1391 w 1559"/>
                    <a:gd name="T63" fmla="*/ 79 h 1719"/>
                    <a:gd name="T64" fmla="*/ 1434 w 1559"/>
                    <a:gd name="T65" fmla="*/ 55 h 1719"/>
                    <a:gd name="T66" fmla="*/ 1483 w 1559"/>
                    <a:gd name="T67" fmla="*/ 38 h 1719"/>
                    <a:gd name="T68" fmla="*/ 1533 w 1559"/>
                    <a:gd name="T69" fmla="*/ 31 h 1719"/>
                    <a:gd name="T70" fmla="*/ 1559 w 1559"/>
                    <a:gd name="T71" fmla="*/ 28 h 1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59" h="1719">
                      <a:moveTo>
                        <a:pt x="1559" y="0"/>
                      </a:moveTo>
                      <a:lnTo>
                        <a:pt x="1559" y="0"/>
                      </a:lnTo>
                      <a:lnTo>
                        <a:pt x="1529" y="0"/>
                      </a:lnTo>
                      <a:lnTo>
                        <a:pt x="1503" y="7"/>
                      </a:lnTo>
                      <a:lnTo>
                        <a:pt x="1477" y="11"/>
                      </a:lnTo>
                      <a:lnTo>
                        <a:pt x="1450" y="21"/>
                      </a:lnTo>
                      <a:lnTo>
                        <a:pt x="1424" y="31"/>
                      </a:lnTo>
                      <a:lnTo>
                        <a:pt x="1401" y="41"/>
                      </a:lnTo>
                      <a:lnTo>
                        <a:pt x="1378" y="55"/>
                      </a:lnTo>
                      <a:lnTo>
                        <a:pt x="1355" y="69"/>
                      </a:lnTo>
                      <a:lnTo>
                        <a:pt x="1312" y="103"/>
                      </a:lnTo>
                      <a:lnTo>
                        <a:pt x="1269" y="140"/>
                      </a:lnTo>
                      <a:lnTo>
                        <a:pt x="1229" y="184"/>
                      </a:lnTo>
                      <a:lnTo>
                        <a:pt x="1193" y="232"/>
                      </a:lnTo>
                      <a:lnTo>
                        <a:pt x="1157" y="287"/>
                      </a:lnTo>
                      <a:lnTo>
                        <a:pt x="1124" y="341"/>
                      </a:lnTo>
                      <a:lnTo>
                        <a:pt x="1091" y="403"/>
                      </a:lnTo>
                      <a:lnTo>
                        <a:pt x="1058" y="464"/>
                      </a:lnTo>
                      <a:lnTo>
                        <a:pt x="992" y="597"/>
                      </a:lnTo>
                      <a:lnTo>
                        <a:pt x="923" y="734"/>
                      </a:lnTo>
                      <a:lnTo>
                        <a:pt x="850" y="877"/>
                      </a:lnTo>
                      <a:lnTo>
                        <a:pt x="768" y="1020"/>
                      </a:lnTo>
                      <a:lnTo>
                        <a:pt x="725" y="1088"/>
                      </a:lnTo>
                      <a:lnTo>
                        <a:pt x="679" y="1160"/>
                      </a:lnTo>
                      <a:lnTo>
                        <a:pt x="629" y="1225"/>
                      </a:lnTo>
                      <a:lnTo>
                        <a:pt x="577" y="1289"/>
                      </a:lnTo>
                      <a:lnTo>
                        <a:pt x="521" y="1354"/>
                      </a:lnTo>
                      <a:lnTo>
                        <a:pt x="461" y="1412"/>
                      </a:lnTo>
                      <a:lnTo>
                        <a:pt x="395" y="1470"/>
                      </a:lnTo>
                      <a:lnTo>
                        <a:pt x="326" y="1525"/>
                      </a:lnTo>
                      <a:lnTo>
                        <a:pt x="254" y="1573"/>
                      </a:lnTo>
                      <a:lnTo>
                        <a:pt x="174" y="1617"/>
                      </a:lnTo>
                      <a:lnTo>
                        <a:pt x="132" y="1637"/>
                      </a:lnTo>
                      <a:lnTo>
                        <a:pt x="89" y="1658"/>
                      </a:lnTo>
                      <a:lnTo>
                        <a:pt x="46" y="1675"/>
                      </a:lnTo>
                      <a:lnTo>
                        <a:pt x="0" y="1692"/>
                      </a:lnTo>
                      <a:lnTo>
                        <a:pt x="6" y="1719"/>
                      </a:lnTo>
                      <a:lnTo>
                        <a:pt x="52" y="1702"/>
                      </a:lnTo>
                      <a:lnTo>
                        <a:pt x="99" y="1682"/>
                      </a:lnTo>
                      <a:lnTo>
                        <a:pt x="145" y="1665"/>
                      </a:lnTo>
                      <a:lnTo>
                        <a:pt x="188" y="1644"/>
                      </a:lnTo>
                      <a:lnTo>
                        <a:pt x="267" y="1596"/>
                      </a:lnTo>
                      <a:lnTo>
                        <a:pt x="343" y="1545"/>
                      </a:lnTo>
                      <a:lnTo>
                        <a:pt x="415" y="1494"/>
                      </a:lnTo>
                      <a:lnTo>
                        <a:pt x="481" y="1436"/>
                      </a:lnTo>
                      <a:lnTo>
                        <a:pt x="540" y="1375"/>
                      </a:lnTo>
                      <a:lnTo>
                        <a:pt x="600" y="1310"/>
                      </a:lnTo>
                      <a:lnTo>
                        <a:pt x="652" y="1242"/>
                      </a:lnTo>
                      <a:lnTo>
                        <a:pt x="702" y="1173"/>
                      </a:lnTo>
                      <a:lnTo>
                        <a:pt x="748" y="1105"/>
                      </a:lnTo>
                      <a:lnTo>
                        <a:pt x="794" y="1034"/>
                      </a:lnTo>
                      <a:lnTo>
                        <a:pt x="873" y="890"/>
                      </a:lnTo>
                      <a:lnTo>
                        <a:pt x="946" y="747"/>
                      </a:lnTo>
                      <a:lnTo>
                        <a:pt x="1015" y="607"/>
                      </a:lnTo>
                      <a:lnTo>
                        <a:pt x="1081" y="478"/>
                      </a:lnTo>
                      <a:lnTo>
                        <a:pt x="1114" y="416"/>
                      </a:lnTo>
                      <a:lnTo>
                        <a:pt x="1147" y="355"/>
                      </a:lnTo>
                      <a:lnTo>
                        <a:pt x="1180" y="300"/>
                      </a:lnTo>
                      <a:lnTo>
                        <a:pt x="1216" y="249"/>
                      </a:lnTo>
                      <a:lnTo>
                        <a:pt x="1252" y="202"/>
                      </a:lnTo>
                      <a:lnTo>
                        <a:pt x="1289" y="161"/>
                      </a:lnTo>
                      <a:lnTo>
                        <a:pt x="1328" y="123"/>
                      </a:lnTo>
                      <a:lnTo>
                        <a:pt x="1368" y="92"/>
                      </a:lnTo>
                      <a:lnTo>
                        <a:pt x="1391" y="79"/>
                      </a:lnTo>
                      <a:lnTo>
                        <a:pt x="1414" y="65"/>
                      </a:lnTo>
                      <a:lnTo>
                        <a:pt x="1434" y="55"/>
                      </a:lnTo>
                      <a:lnTo>
                        <a:pt x="1460" y="48"/>
                      </a:lnTo>
                      <a:lnTo>
                        <a:pt x="1483" y="38"/>
                      </a:lnTo>
                      <a:lnTo>
                        <a:pt x="1506" y="34"/>
                      </a:lnTo>
                      <a:lnTo>
                        <a:pt x="1533" y="31"/>
                      </a:lnTo>
                      <a:lnTo>
                        <a:pt x="1559" y="28"/>
                      </a:lnTo>
                      <a:lnTo>
                        <a:pt x="1559" y="28"/>
                      </a:lnTo>
                      <a:lnTo>
                        <a:pt x="1559"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22" name="Freeform 21"/>
                <p:cNvSpPr>
                  <a:spLocks/>
                </p:cNvSpPr>
                <p:nvPr/>
              </p:nvSpPr>
              <p:spPr bwMode="auto">
                <a:xfrm>
                  <a:off x="2677" y="1518"/>
                  <a:ext cx="827" cy="1715"/>
                </a:xfrm>
                <a:custGeom>
                  <a:avLst/>
                  <a:gdLst>
                    <a:gd name="T0" fmla="*/ 1424 w 1464"/>
                    <a:gd name="T1" fmla="*/ 1678 h 1719"/>
                    <a:gd name="T2" fmla="*/ 1345 w 1464"/>
                    <a:gd name="T3" fmla="*/ 1644 h 1719"/>
                    <a:gd name="T4" fmla="*/ 1269 w 1464"/>
                    <a:gd name="T5" fmla="*/ 1607 h 1719"/>
                    <a:gd name="T6" fmla="*/ 1200 w 1464"/>
                    <a:gd name="T7" fmla="*/ 1562 h 1719"/>
                    <a:gd name="T8" fmla="*/ 1108 w 1464"/>
                    <a:gd name="T9" fmla="*/ 1487 h 1719"/>
                    <a:gd name="T10" fmla="*/ 992 w 1464"/>
                    <a:gd name="T11" fmla="*/ 1371 h 1719"/>
                    <a:gd name="T12" fmla="*/ 893 w 1464"/>
                    <a:gd name="T13" fmla="*/ 1242 h 1719"/>
                    <a:gd name="T14" fmla="*/ 808 w 1464"/>
                    <a:gd name="T15" fmla="*/ 1105 h 1719"/>
                    <a:gd name="T16" fmla="*/ 695 w 1464"/>
                    <a:gd name="T17" fmla="*/ 884 h 1719"/>
                    <a:gd name="T18" fmla="*/ 564 w 1464"/>
                    <a:gd name="T19" fmla="*/ 594 h 1719"/>
                    <a:gd name="T20" fmla="*/ 468 w 1464"/>
                    <a:gd name="T21" fmla="*/ 389 h 1719"/>
                    <a:gd name="T22" fmla="*/ 402 w 1464"/>
                    <a:gd name="T23" fmla="*/ 270 h 1719"/>
                    <a:gd name="T24" fmla="*/ 330 w 1464"/>
                    <a:gd name="T25" fmla="*/ 167 h 1719"/>
                    <a:gd name="T26" fmla="*/ 250 w 1464"/>
                    <a:gd name="T27" fmla="*/ 86 h 1719"/>
                    <a:gd name="T28" fmla="*/ 185 w 1464"/>
                    <a:gd name="T29" fmla="*/ 41 h 1719"/>
                    <a:gd name="T30" fmla="*/ 135 w 1464"/>
                    <a:gd name="T31" fmla="*/ 17 h 1719"/>
                    <a:gd name="T32" fmla="*/ 86 w 1464"/>
                    <a:gd name="T33" fmla="*/ 4 h 1719"/>
                    <a:gd name="T34" fmla="*/ 30 w 1464"/>
                    <a:gd name="T35" fmla="*/ 0 h 1719"/>
                    <a:gd name="T36" fmla="*/ 0 w 1464"/>
                    <a:gd name="T37" fmla="*/ 28 h 1719"/>
                    <a:gd name="T38" fmla="*/ 53 w 1464"/>
                    <a:gd name="T39" fmla="*/ 28 h 1719"/>
                    <a:gd name="T40" fmla="*/ 102 w 1464"/>
                    <a:gd name="T41" fmla="*/ 38 h 1719"/>
                    <a:gd name="T42" fmla="*/ 148 w 1464"/>
                    <a:gd name="T43" fmla="*/ 55 h 1719"/>
                    <a:gd name="T44" fmla="*/ 191 w 1464"/>
                    <a:gd name="T45" fmla="*/ 79 h 1719"/>
                    <a:gd name="T46" fmla="*/ 270 w 1464"/>
                    <a:gd name="T47" fmla="*/ 144 h 1719"/>
                    <a:gd name="T48" fmla="*/ 343 w 1464"/>
                    <a:gd name="T49" fmla="*/ 236 h 1719"/>
                    <a:gd name="T50" fmla="*/ 412 w 1464"/>
                    <a:gd name="T51" fmla="*/ 345 h 1719"/>
                    <a:gd name="T52" fmla="*/ 475 w 1464"/>
                    <a:gd name="T53" fmla="*/ 468 h 1719"/>
                    <a:gd name="T54" fmla="*/ 603 w 1464"/>
                    <a:gd name="T55" fmla="*/ 747 h 1719"/>
                    <a:gd name="T56" fmla="*/ 745 w 1464"/>
                    <a:gd name="T57" fmla="*/ 1044 h 1719"/>
                    <a:gd name="T58" fmla="*/ 827 w 1464"/>
                    <a:gd name="T59" fmla="*/ 1191 h 1719"/>
                    <a:gd name="T60" fmla="*/ 920 w 1464"/>
                    <a:gd name="T61" fmla="*/ 1327 h 1719"/>
                    <a:gd name="T62" fmla="*/ 1028 w 1464"/>
                    <a:gd name="T63" fmla="*/ 1453 h 1719"/>
                    <a:gd name="T64" fmla="*/ 1154 w 1464"/>
                    <a:gd name="T65" fmla="*/ 1562 h 1719"/>
                    <a:gd name="T66" fmla="*/ 1220 w 1464"/>
                    <a:gd name="T67" fmla="*/ 1610 h 1719"/>
                    <a:gd name="T68" fmla="*/ 1295 w 1464"/>
                    <a:gd name="T69" fmla="*/ 1651 h 1719"/>
                    <a:gd name="T70" fmla="*/ 1375 w 1464"/>
                    <a:gd name="T71" fmla="*/ 1688 h 1719"/>
                    <a:gd name="T72" fmla="*/ 1457 w 1464"/>
                    <a:gd name="T73" fmla="*/ 1719 h 1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4" h="1719">
                      <a:moveTo>
                        <a:pt x="1464" y="1692"/>
                      </a:moveTo>
                      <a:lnTo>
                        <a:pt x="1424" y="1678"/>
                      </a:lnTo>
                      <a:lnTo>
                        <a:pt x="1384" y="1661"/>
                      </a:lnTo>
                      <a:lnTo>
                        <a:pt x="1345" y="1644"/>
                      </a:lnTo>
                      <a:lnTo>
                        <a:pt x="1305" y="1627"/>
                      </a:lnTo>
                      <a:lnTo>
                        <a:pt x="1269" y="1607"/>
                      </a:lnTo>
                      <a:lnTo>
                        <a:pt x="1236" y="1586"/>
                      </a:lnTo>
                      <a:lnTo>
                        <a:pt x="1200" y="1562"/>
                      </a:lnTo>
                      <a:lnTo>
                        <a:pt x="1170" y="1538"/>
                      </a:lnTo>
                      <a:lnTo>
                        <a:pt x="1108" y="1487"/>
                      </a:lnTo>
                      <a:lnTo>
                        <a:pt x="1048" y="1433"/>
                      </a:lnTo>
                      <a:lnTo>
                        <a:pt x="992" y="1371"/>
                      </a:lnTo>
                      <a:lnTo>
                        <a:pt x="943" y="1310"/>
                      </a:lnTo>
                      <a:lnTo>
                        <a:pt x="893" y="1242"/>
                      </a:lnTo>
                      <a:lnTo>
                        <a:pt x="850" y="1173"/>
                      </a:lnTo>
                      <a:lnTo>
                        <a:pt x="808" y="1105"/>
                      </a:lnTo>
                      <a:lnTo>
                        <a:pt x="768" y="1030"/>
                      </a:lnTo>
                      <a:lnTo>
                        <a:pt x="695" y="884"/>
                      </a:lnTo>
                      <a:lnTo>
                        <a:pt x="626" y="737"/>
                      </a:lnTo>
                      <a:lnTo>
                        <a:pt x="564" y="594"/>
                      </a:lnTo>
                      <a:lnTo>
                        <a:pt x="498" y="454"/>
                      </a:lnTo>
                      <a:lnTo>
                        <a:pt x="468" y="389"/>
                      </a:lnTo>
                      <a:lnTo>
                        <a:pt x="435" y="328"/>
                      </a:lnTo>
                      <a:lnTo>
                        <a:pt x="402" y="270"/>
                      </a:lnTo>
                      <a:lnTo>
                        <a:pt x="366" y="219"/>
                      </a:lnTo>
                      <a:lnTo>
                        <a:pt x="330" y="167"/>
                      </a:lnTo>
                      <a:lnTo>
                        <a:pt x="290" y="123"/>
                      </a:lnTo>
                      <a:lnTo>
                        <a:pt x="250" y="86"/>
                      </a:lnTo>
                      <a:lnTo>
                        <a:pt x="208" y="55"/>
                      </a:lnTo>
                      <a:lnTo>
                        <a:pt x="185" y="41"/>
                      </a:lnTo>
                      <a:lnTo>
                        <a:pt x="161" y="28"/>
                      </a:lnTo>
                      <a:lnTo>
                        <a:pt x="135" y="17"/>
                      </a:lnTo>
                      <a:lnTo>
                        <a:pt x="109" y="11"/>
                      </a:lnTo>
                      <a:lnTo>
                        <a:pt x="86" y="4"/>
                      </a:lnTo>
                      <a:lnTo>
                        <a:pt x="56" y="0"/>
                      </a:lnTo>
                      <a:lnTo>
                        <a:pt x="30" y="0"/>
                      </a:lnTo>
                      <a:lnTo>
                        <a:pt x="0" y="0"/>
                      </a:lnTo>
                      <a:lnTo>
                        <a:pt x="0" y="28"/>
                      </a:lnTo>
                      <a:lnTo>
                        <a:pt x="30" y="28"/>
                      </a:lnTo>
                      <a:lnTo>
                        <a:pt x="53" y="28"/>
                      </a:lnTo>
                      <a:lnTo>
                        <a:pt x="79" y="31"/>
                      </a:lnTo>
                      <a:lnTo>
                        <a:pt x="102" y="38"/>
                      </a:lnTo>
                      <a:lnTo>
                        <a:pt x="125" y="45"/>
                      </a:lnTo>
                      <a:lnTo>
                        <a:pt x="148" y="55"/>
                      </a:lnTo>
                      <a:lnTo>
                        <a:pt x="171" y="65"/>
                      </a:lnTo>
                      <a:lnTo>
                        <a:pt x="191" y="79"/>
                      </a:lnTo>
                      <a:lnTo>
                        <a:pt x="234" y="109"/>
                      </a:lnTo>
                      <a:lnTo>
                        <a:pt x="270" y="144"/>
                      </a:lnTo>
                      <a:lnTo>
                        <a:pt x="310" y="188"/>
                      </a:lnTo>
                      <a:lnTo>
                        <a:pt x="343" y="236"/>
                      </a:lnTo>
                      <a:lnTo>
                        <a:pt x="379" y="287"/>
                      </a:lnTo>
                      <a:lnTo>
                        <a:pt x="412" y="345"/>
                      </a:lnTo>
                      <a:lnTo>
                        <a:pt x="442" y="403"/>
                      </a:lnTo>
                      <a:lnTo>
                        <a:pt x="475" y="468"/>
                      </a:lnTo>
                      <a:lnTo>
                        <a:pt x="537" y="604"/>
                      </a:lnTo>
                      <a:lnTo>
                        <a:pt x="603" y="747"/>
                      </a:lnTo>
                      <a:lnTo>
                        <a:pt x="669" y="897"/>
                      </a:lnTo>
                      <a:lnTo>
                        <a:pt x="745" y="1044"/>
                      </a:lnTo>
                      <a:lnTo>
                        <a:pt x="784" y="1119"/>
                      </a:lnTo>
                      <a:lnTo>
                        <a:pt x="827" y="1191"/>
                      </a:lnTo>
                      <a:lnTo>
                        <a:pt x="873" y="1259"/>
                      </a:lnTo>
                      <a:lnTo>
                        <a:pt x="920" y="1327"/>
                      </a:lnTo>
                      <a:lnTo>
                        <a:pt x="972" y="1392"/>
                      </a:lnTo>
                      <a:lnTo>
                        <a:pt x="1028" y="1453"/>
                      </a:lnTo>
                      <a:lnTo>
                        <a:pt x="1088" y="1508"/>
                      </a:lnTo>
                      <a:lnTo>
                        <a:pt x="1154" y="1562"/>
                      </a:lnTo>
                      <a:lnTo>
                        <a:pt x="1187" y="1586"/>
                      </a:lnTo>
                      <a:lnTo>
                        <a:pt x="1220" y="1610"/>
                      </a:lnTo>
                      <a:lnTo>
                        <a:pt x="1256" y="1630"/>
                      </a:lnTo>
                      <a:lnTo>
                        <a:pt x="1295" y="1651"/>
                      </a:lnTo>
                      <a:lnTo>
                        <a:pt x="1332" y="1671"/>
                      </a:lnTo>
                      <a:lnTo>
                        <a:pt x="1375" y="1688"/>
                      </a:lnTo>
                      <a:lnTo>
                        <a:pt x="1414" y="1706"/>
                      </a:lnTo>
                      <a:lnTo>
                        <a:pt x="1457" y="1719"/>
                      </a:lnTo>
                      <a:lnTo>
                        <a:pt x="1464" y="1692"/>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sp>
              <p:nvSpPr>
                <p:cNvPr id="23" name="Line 20"/>
                <p:cNvSpPr>
                  <a:spLocks noChangeShapeType="1"/>
                </p:cNvSpPr>
                <p:nvPr/>
              </p:nvSpPr>
              <p:spPr bwMode="auto">
                <a:xfrm flipH="1">
                  <a:off x="2689" y="1522"/>
                  <a:ext cx="0" cy="17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grpSp>
          <p:sp>
            <p:nvSpPr>
              <p:cNvPr id="15" name="Rectangle 14"/>
              <p:cNvSpPr>
                <a:spLocks noChangeArrowheads="1"/>
              </p:cNvSpPr>
              <p:nvPr/>
            </p:nvSpPr>
            <p:spPr bwMode="auto">
              <a:xfrm>
                <a:off x="2880" y="3312"/>
                <a:ext cx="327"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90000"/>
                  </a:lnSpc>
                </a:pPr>
                <a:r>
                  <a:rPr lang="en-US" sz="1600" b="1">
                    <a:solidFill>
                      <a:schemeClr val="accent2"/>
                    </a:solidFill>
                    <a:latin typeface="Arial" pitchFamily="34" charset="0"/>
                  </a:rPr>
                  <a:t>150</a:t>
                </a:r>
              </a:p>
            </p:txBody>
          </p:sp>
          <p:sp>
            <p:nvSpPr>
              <p:cNvPr id="16" name="Rectangle 15"/>
              <p:cNvSpPr>
                <a:spLocks noChangeArrowheads="1"/>
              </p:cNvSpPr>
              <p:nvPr/>
            </p:nvSpPr>
            <p:spPr bwMode="auto">
              <a:xfrm>
                <a:off x="2352" y="3264"/>
                <a:ext cx="548" cy="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105000"/>
                  </a:lnSpc>
                  <a:spcBef>
                    <a:spcPct val="30000"/>
                  </a:spcBef>
                </a:pPr>
                <a:r>
                  <a:rPr lang="en-US" sz="1600" b="1" dirty="0">
                    <a:solidFill>
                      <a:schemeClr val="accent2"/>
                    </a:solidFill>
                    <a:latin typeface="Symbol" pitchFamily="18" charset="2"/>
                  </a:rPr>
                  <a:t></a:t>
                </a:r>
                <a:r>
                  <a:rPr lang="en-US" sz="1600" b="1" dirty="0">
                    <a:solidFill>
                      <a:schemeClr val="accent2"/>
                    </a:solidFill>
                    <a:latin typeface="Arial" pitchFamily="34" charset="0"/>
                  </a:rPr>
                  <a:t> = 143</a:t>
                </a:r>
              </a:p>
            </p:txBody>
          </p:sp>
          <p:sp>
            <p:nvSpPr>
              <p:cNvPr id="17" name="Rectangle 16"/>
              <p:cNvSpPr>
                <a:spLocks noChangeArrowheads="1"/>
              </p:cNvSpPr>
              <p:nvPr/>
            </p:nvSpPr>
            <p:spPr bwMode="auto">
              <a:xfrm>
                <a:off x="2365" y="3455"/>
                <a:ext cx="621" cy="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105000"/>
                  </a:lnSpc>
                  <a:spcBef>
                    <a:spcPct val="30000"/>
                  </a:spcBef>
                </a:pPr>
                <a:r>
                  <a:rPr lang="en-US" sz="1600" b="1" dirty="0">
                    <a:solidFill>
                      <a:schemeClr val="accent2"/>
                    </a:solidFill>
                    <a:latin typeface="Symbol" pitchFamily="18" charset="2"/>
                  </a:rPr>
                  <a:t></a:t>
                </a:r>
                <a:r>
                  <a:rPr lang="en-US" sz="1600" b="1" dirty="0">
                    <a:solidFill>
                      <a:schemeClr val="accent2"/>
                    </a:solidFill>
                    <a:latin typeface="Arial" pitchFamily="34" charset="0"/>
                  </a:rPr>
                  <a:t>= </a:t>
                </a:r>
                <a:r>
                  <a:rPr lang="en-US" sz="1600" b="1" dirty="0" smtClean="0">
                    <a:solidFill>
                      <a:schemeClr val="accent2"/>
                    </a:solidFill>
                    <a:latin typeface="Arial" pitchFamily="34" charset="0"/>
                  </a:rPr>
                  <a:t>4.83</a:t>
                </a:r>
                <a:endParaRPr lang="en-US" sz="1600" b="1" dirty="0">
                  <a:solidFill>
                    <a:schemeClr val="accent2"/>
                  </a:solidFill>
                  <a:latin typeface="Arial" pitchFamily="34" charset="0"/>
                </a:endParaRPr>
              </a:p>
            </p:txBody>
          </p:sp>
          <p:sp>
            <p:nvSpPr>
              <p:cNvPr id="18" name="Line 19"/>
              <p:cNvSpPr>
                <a:spLocks noChangeShapeType="1"/>
              </p:cNvSpPr>
              <p:nvPr/>
            </p:nvSpPr>
            <p:spPr bwMode="auto">
              <a:xfrm>
                <a:off x="288" y="3264"/>
                <a:ext cx="46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grpSp>
        <p:sp>
          <p:nvSpPr>
            <p:cNvPr id="13" name="Text Box 51"/>
            <p:cNvSpPr txBox="1">
              <a:spLocks noChangeArrowheads="1"/>
            </p:cNvSpPr>
            <p:nvPr/>
          </p:nvSpPr>
          <p:spPr bwMode="auto">
            <a:xfrm>
              <a:off x="3023" y="1392"/>
              <a:ext cx="144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spcBef>
                  <a:spcPct val="50000"/>
                </a:spcBef>
              </a:pPr>
              <a:r>
                <a:rPr lang="en-US" sz="1400" b="1" i="1" dirty="0"/>
                <a:t>Sampling distribution</a:t>
              </a:r>
            </a:p>
          </p:txBody>
        </p:sp>
      </p:grpSp>
      <p:grpSp>
        <p:nvGrpSpPr>
          <p:cNvPr id="29" name="Group 28"/>
          <p:cNvGrpSpPr/>
          <p:nvPr/>
        </p:nvGrpSpPr>
        <p:grpSpPr>
          <a:xfrm>
            <a:off x="1035049" y="2172201"/>
            <a:ext cx="7073900" cy="4134644"/>
            <a:chOff x="927100" y="2189956"/>
            <a:chExt cx="7073900" cy="4134644"/>
          </a:xfrm>
        </p:grpSpPr>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1213" y="5654675"/>
              <a:ext cx="59197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7" name="Group 26"/>
            <p:cNvGrpSpPr/>
            <p:nvPr/>
          </p:nvGrpSpPr>
          <p:grpSpPr>
            <a:xfrm>
              <a:off x="927100" y="2189956"/>
              <a:ext cx="6143628" cy="3799681"/>
              <a:chOff x="927100" y="2189956"/>
              <a:chExt cx="6143628" cy="3799681"/>
            </a:xfrm>
          </p:grpSpPr>
          <p:sp>
            <p:nvSpPr>
              <p:cNvPr id="4" name="AutoShape 13"/>
              <p:cNvSpPr>
                <a:spLocks noChangeAspect="1" noChangeArrowheads="1" noTextEdit="1"/>
              </p:cNvSpPr>
              <p:nvPr/>
            </p:nvSpPr>
            <p:spPr bwMode="auto">
              <a:xfrm>
                <a:off x="1744662" y="2189956"/>
                <a:ext cx="4908550"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grpSp>
            <p:nvGrpSpPr>
              <p:cNvPr id="5" name="Group 4"/>
              <p:cNvGrpSpPr>
                <a:grpSpLocks/>
              </p:cNvGrpSpPr>
              <p:nvPr/>
            </p:nvGrpSpPr>
            <p:grpSpPr bwMode="auto">
              <a:xfrm>
                <a:off x="4868864" y="3104359"/>
                <a:ext cx="2201864" cy="1816102"/>
                <a:chOff x="3784" y="2016"/>
                <a:chExt cx="1387" cy="1144"/>
              </a:xfrm>
            </p:grpSpPr>
            <p:sp>
              <p:nvSpPr>
                <p:cNvPr id="24" name="Rectangle 23"/>
                <p:cNvSpPr>
                  <a:spLocks noChangeArrowheads="1"/>
                </p:cNvSpPr>
                <p:nvPr/>
              </p:nvSpPr>
              <p:spPr bwMode="auto">
                <a:xfrm>
                  <a:off x="4560" y="2016"/>
                  <a:ext cx="611" cy="237"/>
                </a:xfrm>
                <a:prstGeom prst="rect">
                  <a:avLst/>
                </a:prstGeom>
                <a:noFill/>
                <a:ln w="12700">
                  <a:solidFill>
                    <a:srgbClr val="BA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90000"/>
                    </a:lnSpc>
                  </a:pPr>
                  <a:r>
                    <a:rPr lang="en-US" sz="2000" b="1" dirty="0">
                      <a:solidFill>
                        <a:srgbClr val="BA0000"/>
                      </a:solidFill>
                      <a:latin typeface="Arial" pitchFamily="34" charset="0"/>
                    </a:rPr>
                    <a:t>0.0735</a:t>
                  </a:r>
                </a:p>
              </p:txBody>
            </p:sp>
            <p:sp>
              <p:nvSpPr>
                <p:cNvPr id="25" name="Line 26"/>
                <p:cNvSpPr>
                  <a:spLocks noChangeShapeType="1"/>
                </p:cNvSpPr>
                <p:nvPr/>
              </p:nvSpPr>
              <p:spPr bwMode="auto">
                <a:xfrm flipH="1">
                  <a:off x="3784" y="2312"/>
                  <a:ext cx="976" cy="848"/>
                </a:xfrm>
                <a:prstGeom prst="line">
                  <a:avLst/>
                </a:prstGeom>
                <a:noFill/>
                <a:ln w="25400">
                  <a:solidFill>
                    <a:srgbClr val="BA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grpSp>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3162" y="2189956"/>
                <a:ext cx="1143000" cy="69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9" name="Group 8"/>
              <p:cNvGrpSpPr>
                <a:grpSpLocks/>
              </p:cNvGrpSpPr>
              <p:nvPr/>
            </p:nvGrpSpPr>
            <p:grpSpPr bwMode="auto">
              <a:xfrm>
                <a:off x="927100" y="3383755"/>
                <a:ext cx="2330450" cy="644525"/>
                <a:chOff x="323" y="1566"/>
                <a:chExt cx="1468" cy="406"/>
              </a:xfrm>
            </p:grpSpPr>
            <p:sp>
              <p:nvSpPr>
                <p:cNvPr id="10" name="Rectangle 9"/>
                <p:cNvSpPr>
                  <a:spLocks noChangeArrowheads="1"/>
                </p:cNvSpPr>
                <p:nvPr/>
              </p:nvSpPr>
              <p:spPr bwMode="auto">
                <a:xfrm>
                  <a:off x="323" y="1566"/>
                  <a:ext cx="1468"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pPr>
                    <a:lnSpc>
                      <a:spcPct val="90000"/>
                    </a:lnSpc>
                  </a:pPr>
                  <a:r>
                    <a:rPr lang="en-US" sz="2000" b="1" dirty="0">
                      <a:solidFill>
                        <a:srgbClr val="BA0000"/>
                      </a:solidFill>
                      <a:latin typeface="Arial" pitchFamily="34" charset="0"/>
                    </a:rPr>
                    <a:t>z = 150-143 = 1.45</a:t>
                  </a:r>
                </a:p>
                <a:p>
                  <a:pPr>
                    <a:lnSpc>
                      <a:spcPct val="90000"/>
                    </a:lnSpc>
                  </a:pPr>
                  <a:r>
                    <a:rPr lang="en-US" sz="2000" b="1" dirty="0">
                      <a:solidFill>
                        <a:srgbClr val="BA0000"/>
                      </a:solidFill>
                      <a:latin typeface="Arial" pitchFamily="34" charset="0"/>
                    </a:rPr>
                    <a:t>         </a:t>
                  </a:r>
                  <a:r>
                    <a:rPr lang="en-US" sz="2000" b="1" dirty="0" smtClean="0">
                      <a:solidFill>
                        <a:srgbClr val="BA0000"/>
                      </a:solidFill>
                      <a:latin typeface="Arial" pitchFamily="34" charset="0"/>
                    </a:rPr>
                    <a:t>4.83</a:t>
                  </a:r>
                  <a:endParaRPr lang="en-US" sz="2000" b="1" dirty="0">
                    <a:solidFill>
                      <a:srgbClr val="BA0000"/>
                    </a:solidFill>
                    <a:latin typeface="Arial" pitchFamily="34" charset="0"/>
                  </a:endParaRPr>
                </a:p>
              </p:txBody>
            </p:sp>
            <p:sp>
              <p:nvSpPr>
                <p:cNvPr id="11" name="Line 29"/>
                <p:cNvSpPr>
                  <a:spLocks noChangeShapeType="1"/>
                </p:cNvSpPr>
                <p:nvPr/>
              </p:nvSpPr>
              <p:spPr bwMode="auto">
                <a:xfrm>
                  <a:off x="680" y="1776"/>
                  <a:ext cx="512" cy="0"/>
                </a:xfrm>
                <a:prstGeom prst="line">
                  <a:avLst/>
                </a:prstGeom>
                <a:noFill/>
                <a:ln w="25400">
                  <a:solidFill>
                    <a:srgbClr val="BA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a:lstStyle>
                <a:p>
                  <a:endParaRPr lang="en-US"/>
                </a:p>
              </p:txBody>
            </p:sp>
          </p:grpSp>
          <p:sp>
            <p:nvSpPr>
              <p:cNvPr id="26" name="TextBox 25"/>
              <p:cNvSpPr txBox="1"/>
              <p:nvPr/>
            </p:nvSpPr>
            <p:spPr>
              <a:xfrm>
                <a:off x="1214438" y="5466417"/>
                <a:ext cx="685800" cy="523220"/>
              </a:xfrm>
              <a:prstGeom prst="rect">
                <a:avLst/>
              </a:prstGeom>
              <a:noFill/>
            </p:spPr>
            <p:txBody>
              <a:bodyPr wrap="square" rtlCol="0">
                <a:spAutoFit/>
              </a:bodyPr>
              <a:lstStyle/>
              <a:p>
                <a:r>
                  <a:rPr lang="en-US" sz="2800" b="1" dirty="0" smtClean="0">
                    <a:solidFill>
                      <a:srgbClr val="C00000"/>
                    </a:solidFill>
                  </a:rPr>
                  <a:t>Z</a:t>
                </a:r>
                <a:endParaRPr lang="en-US" sz="2800" b="1" dirty="0">
                  <a:solidFill>
                    <a:srgbClr val="C00000"/>
                  </a:solidFill>
                </a:endParaRPr>
              </a:p>
            </p:txBody>
          </p:sp>
        </p:grpSp>
      </p:grpSp>
      <p:graphicFrame>
        <p:nvGraphicFramePr>
          <p:cNvPr id="28" name="Object 27"/>
          <p:cNvGraphicFramePr>
            <a:graphicFrameLocks noChangeAspect="1"/>
          </p:cNvGraphicFramePr>
          <p:nvPr>
            <p:extLst>
              <p:ext uri="{D42A27DB-BD31-4B8C-83A1-F6EECF244321}">
                <p14:modId xmlns:p14="http://schemas.microsoft.com/office/powerpoint/2010/main" val="3948809041"/>
              </p:ext>
            </p:extLst>
          </p:nvPr>
        </p:nvGraphicFramePr>
        <p:xfrm>
          <a:off x="2306638" y="1476951"/>
          <a:ext cx="2454124" cy="513556"/>
        </p:xfrm>
        <a:graphic>
          <a:graphicData uri="http://schemas.openxmlformats.org/presentationml/2006/ole">
            <mc:AlternateContent xmlns:mc="http://schemas.openxmlformats.org/markup-compatibility/2006">
              <mc:Choice xmlns:v="urn:schemas-microsoft-com:vml" Requires="v">
                <p:oleObj spid="_x0000_s6202" name="Equation" r:id="rId5" imgW="1091880" imgH="228600" progId="Equation.3">
                  <p:embed/>
                </p:oleObj>
              </mc:Choice>
              <mc:Fallback>
                <p:oleObj name="Equation" r:id="rId5" imgW="109188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6638" y="1476951"/>
                        <a:ext cx="2454124" cy="513556"/>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a:xfrm>
            <a:off x="7086600" y="6306845"/>
            <a:ext cx="1905000" cy="379413"/>
          </a:xfrm>
        </p:spPr>
        <p:txBody>
          <a:bodyPr/>
          <a:lstStyle/>
          <a:p>
            <a:fld id="{F0A36534-A445-4384-B331-50FF58D48B59}" type="slidenum">
              <a:rPr lang="en-US" smtClean="0">
                <a:solidFill>
                  <a:schemeClr val="bg1"/>
                </a:solidFill>
              </a:rPr>
              <a:t>17</a:t>
            </a:fld>
            <a:endParaRPr lang="en-US" dirty="0">
              <a:solidFill>
                <a:schemeClr val="bg1"/>
              </a:solidFill>
            </a:endParaRPr>
          </a:p>
        </p:txBody>
      </p:sp>
    </p:spTree>
    <p:extLst>
      <p:ext uri="{BB962C8B-B14F-4D97-AF65-F5344CB8AC3E}">
        <p14:creationId xmlns:p14="http://schemas.microsoft.com/office/powerpoint/2010/main" val="2888367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7086600" y="6324600"/>
            <a:ext cx="1905000" cy="379413"/>
          </a:xfrm>
        </p:spPr>
        <p:txBody>
          <a:bodyPr/>
          <a:lstStyle/>
          <a:p>
            <a:fld id="{1B3F9DB5-009F-4381-8721-695F951B7799}" type="slidenum">
              <a:rPr lang="en-US" smtClean="0">
                <a:solidFill>
                  <a:schemeClr val="bg1"/>
                </a:solidFill>
              </a:rPr>
              <a:t>18</a:t>
            </a:fld>
            <a:endParaRPr lang="en-US" dirty="0">
              <a:solidFill>
                <a:schemeClr val="bg1"/>
              </a:solidFill>
            </a:endParaRPr>
          </a:p>
        </p:txBody>
      </p:sp>
      <p:pic>
        <p:nvPicPr>
          <p:cNvPr id="46082" name="Picture 2" descr="https://learnandteachstatistics.files.wordpress.com/2014/09/types_of_err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914400"/>
            <a:ext cx="7801052" cy="510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401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76200"/>
            <a:ext cx="6859587" cy="914400"/>
          </a:xfrm>
        </p:spPr>
        <p:txBody>
          <a:bodyPr/>
          <a:lstStyle/>
          <a:p>
            <a:pPr rtl="0"/>
            <a:r>
              <a:rPr lang="en-GB" sz="3600" dirty="0"/>
              <a:t>Sampling </a:t>
            </a:r>
            <a:r>
              <a:rPr lang="en-GB" sz="3600" dirty="0" smtClean="0"/>
              <a:t>Error</a:t>
            </a:r>
            <a:endParaRPr lang="en-US" sz="3600" dirty="0"/>
          </a:p>
        </p:txBody>
      </p:sp>
      <p:sp>
        <p:nvSpPr>
          <p:cNvPr id="3" name="Content Placeholder 2"/>
          <p:cNvSpPr>
            <a:spLocks noGrp="1"/>
          </p:cNvSpPr>
          <p:nvPr>
            <p:ph idx="1"/>
          </p:nvPr>
        </p:nvSpPr>
        <p:spPr>
          <a:xfrm>
            <a:off x="1371600" y="1295400"/>
            <a:ext cx="7239000" cy="4267200"/>
          </a:xfrm>
        </p:spPr>
        <p:txBody>
          <a:bodyPr/>
          <a:lstStyle/>
          <a:p>
            <a:pPr lvl="0" algn="l" rtl="0">
              <a:lnSpc>
                <a:spcPct val="90000"/>
              </a:lnSpc>
            </a:pPr>
            <a:r>
              <a:rPr lang="en-US" dirty="0" smtClean="0"/>
              <a:t>Sampling </a:t>
            </a:r>
            <a:r>
              <a:rPr lang="en-US" dirty="0"/>
              <a:t>error is the </a:t>
            </a:r>
            <a:r>
              <a:rPr lang="en-US" dirty="0" smtClean="0"/>
              <a:t>error caused </a:t>
            </a:r>
            <a:r>
              <a:rPr lang="en-US" dirty="0"/>
              <a:t>by observing a sample instead of the whole </a:t>
            </a:r>
            <a:r>
              <a:rPr lang="en-US" dirty="0" smtClean="0"/>
              <a:t>population.</a:t>
            </a:r>
            <a:endParaRPr lang="en-GB" dirty="0" smtClean="0"/>
          </a:p>
          <a:p>
            <a:pPr lvl="0" algn="l" rtl="0">
              <a:lnSpc>
                <a:spcPct val="90000"/>
              </a:lnSpc>
            </a:pPr>
            <a:r>
              <a:rPr lang="en-US" dirty="0" smtClean="0"/>
              <a:t>Sampling </a:t>
            </a:r>
            <a:r>
              <a:rPr lang="en-US" dirty="0"/>
              <a:t>error gives us some idea of the precision of our statistical </a:t>
            </a:r>
            <a:r>
              <a:rPr lang="en-US" dirty="0" smtClean="0"/>
              <a:t>estimate.</a:t>
            </a:r>
          </a:p>
          <a:p>
            <a:pPr lvl="0" algn="l" rtl="0">
              <a:lnSpc>
                <a:spcPct val="90000"/>
              </a:lnSpc>
            </a:pPr>
            <a:r>
              <a:rPr lang="en-GB" dirty="0"/>
              <a:t>Size of error can be measured in probability samples.</a:t>
            </a:r>
          </a:p>
          <a:p>
            <a:pPr lvl="0" algn="l" rtl="0">
              <a:lnSpc>
                <a:spcPct val="90000"/>
              </a:lnSpc>
            </a:pPr>
            <a:r>
              <a:rPr lang="en-GB" dirty="0"/>
              <a:t>Expressed as “</a:t>
            </a:r>
            <a:r>
              <a:rPr lang="en-GB" b="1" dirty="0"/>
              <a:t>standard error</a:t>
            </a:r>
            <a:r>
              <a:rPr lang="en-GB" dirty="0"/>
              <a:t>”</a:t>
            </a:r>
          </a:p>
          <a:p>
            <a:pPr lvl="1" algn="l" rtl="0">
              <a:lnSpc>
                <a:spcPct val="90000"/>
              </a:lnSpc>
            </a:pPr>
            <a:r>
              <a:rPr lang="en-GB" sz="2400" dirty="0">
                <a:ea typeface="+mn-ea"/>
                <a:cs typeface="+mn-cs"/>
              </a:rPr>
              <a:t>of mean, proportion…</a:t>
            </a:r>
          </a:p>
          <a:p>
            <a:pPr lvl="0" algn="l" rtl="0">
              <a:lnSpc>
                <a:spcPct val="90000"/>
              </a:lnSpc>
            </a:pPr>
            <a:r>
              <a:rPr lang="en-GB" dirty="0"/>
              <a:t>Standard error (or precision) depends upon:</a:t>
            </a:r>
          </a:p>
          <a:p>
            <a:pPr lvl="1" algn="l" rtl="0">
              <a:lnSpc>
                <a:spcPct val="90000"/>
              </a:lnSpc>
            </a:pPr>
            <a:r>
              <a:rPr lang="en-GB" sz="2400" dirty="0" smtClean="0">
                <a:ea typeface="+mn-ea"/>
                <a:cs typeface="+mn-cs"/>
              </a:rPr>
              <a:t>size </a:t>
            </a:r>
            <a:r>
              <a:rPr lang="en-GB" sz="2400" dirty="0">
                <a:ea typeface="+mn-ea"/>
                <a:cs typeface="+mn-cs"/>
              </a:rPr>
              <a:t>of the sample </a:t>
            </a:r>
          </a:p>
          <a:p>
            <a:pPr lvl="1" algn="l" rtl="0">
              <a:lnSpc>
                <a:spcPct val="90000"/>
              </a:lnSpc>
            </a:pPr>
            <a:r>
              <a:rPr lang="en-GB" sz="2400" dirty="0" smtClean="0">
                <a:ea typeface="+mn-ea"/>
                <a:cs typeface="+mn-cs"/>
              </a:rPr>
              <a:t>distribution </a:t>
            </a:r>
            <a:r>
              <a:rPr lang="en-GB" sz="2400" dirty="0">
                <a:ea typeface="+mn-ea"/>
                <a:cs typeface="+mn-cs"/>
              </a:rPr>
              <a:t>of character of interest in population </a:t>
            </a:r>
          </a:p>
          <a:p>
            <a:pPr algn="l" rtl="0"/>
            <a:endParaRPr lang="en-US" sz="2000" dirty="0"/>
          </a:p>
        </p:txBody>
      </p:sp>
      <p:sp>
        <p:nvSpPr>
          <p:cNvPr id="5" name="Slide Number Placeholder 4"/>
          <p:cNvSpPr>
            <a:spLocks noGrp="1"/>
          </p:cNvSpPr>
          <p:nvPr>
            <p:ph type="sldNum" sz="quarter" idx="12"/>
          </p:nvPr>
        </p:nvSpPr>
        <p:spPr>
          <a:xfrm>
            <a:off x="7162800" y="6324600"/>
            <a:ext cx="1905000" cy="379413"/>
          </a:xfrm>
        </p:spPr>
        <p:txBody>
          <a:bodyPr/>
          <a:lstStyle/>
          <a:p>
            <a:fld id="{1B3F9DB5-009F-4381-8721-695F951B7799}" type="slidenum">
              <a:rPr lang="en-US" smtClean="0">
                <a:solidFill>
                  <a:schemeClr val="bg1"/>
                </a:solidFill>
              </a:rPr>
              <a:t>19</a:t>
            </a:fld>
            <a:endParaRPr lang="en-US" dirty="0">
              <a:solidFill>
                <a:schemeClr val="bg1"/>
              </a:solidFill>
            </a:endParaRPr>
          </a:p>
        </p:txBody>
      </p:sp>
    </p:spTree>
    <p:extLst>
      <p:ext uri="{BB962C8B-B14F-4D97-AF65-F5344CB8AC3E}">
        <p14:creationId xmlns:p14="http://schemas.microsoft.com/office/powerpoint/2010/main" val="2304927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60377734"/>
              </p:ext>
            </p:extLst>
          </p:nvPr>
        </p:nvGraphicFramePr>
        <p:xfrm>
          <a:off x="457200" y="1066800"/>
          <a:ext cx="8305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a:xfrm>
            <a:off x="7543800" y="6400800"/>
            <a:ext cx="1280604" cy="379413"/>
          </a:xfrm>
        </p:spPr>
        <p:txBody>
          <a:bodyPr/>
          <a:lstStyle/>
          <a:p>
            <a:fld id="{F0A36534-A445-4384-B331-50FF58D48B59}" type="slidenum">
              <a:rPr lang="en-US" sz="1600" smtClean="0">
                <a:solidFill>
                  <a:schemeClr val="bg1"/>
                </a:solidFill>
              </a:rPr>
              <a:t>2</a:t>
            </a:fld>
            <a:endParaRPr lang="en-US" sz="1600" dirty="0">
              <a:solidFill>
                <a:schemeClr val="bg1"/>
              </a:solidFill>
            </a:endParaRPr>
          </a:p>
        </p:txBody>
      </p:sp>
    </p:spTree>
    <p:extLst>
      <p:ext uri="{BB962C8B-B14F-4D97-AF65-F5344CB8AC3E}">
        <p14:creationId xmlns:p14="http://schemas.microsoft.com/office/powerpoint/2010/main" val="13664014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219200"/>
            <a:ext cx="6858000" cy="4267200"/>
          </a:xfrm>
        </p:spPr>
        <p:txBody>
          <a:bodyPr/>
          <a:lstStyle/>
          <a:p>
            <a:pPr marL="457200" indent="-457200" algn="l" rtl="0">
              <a:buFont typeface="+mj-lt"/>
              <a:buAutoNum type="arabicPeriod"/>
            </a:pPr>
            <a:r>
              <a:rPr lang="en-US" sz="3600" dirty="0"/>
              <a:t>Estimating the population </a:t>
            </a:r>
            <a:r>
              <a:rPr lang="en-US" sz="3600" dirty="0" smtClean="0"/>
              <a:t>mean </a:t>
            </a:r>
            <a:r>
              <a:rPr lang="en-US" sz="4400" dirty="0" smtClean="0">
                <a:solidFill>
                  <a:srgbClr val="C00000"/>
                </a:solidFill>
                <a:sym typeface="Symbol"/>
              </a:rPr>
              <a:t></a:t>
            </a:r>
          </a:p>
          <a:p>
            <a:pPr marL="457200" indent="-457200" algn="l" rtl="0">
              <a:buFont typeface="+mj-lt"/>
              <a:buAutoNum type="arabicPeriod"/>
            </a:pPr>
            <a:r>
              <a:rPr lang="en-US" sz="3600" dirty="0" smtClean="0"/>
              <a:t>Estimating </a:t>
            </a:r>
            <a:r>
              <a:rPr lang="en-US" sz="3600" dirty="0"/>
              <a:t>the </a:t>
            </a:r>
            <a:r>
              <a:rPr lang="en-US" sz="3600" dirty="0" smtClean="0"/>
              <a:t>population variance </a:t>
            </a:r>
            <a:r>
              <a:rPr lang="en-US" sz="3600" dirty="0" smtClean="0">
                <a:solidFill>
                  <a:srgbClr val="C00000"/>
                </a:solidFill>
              </a:rPr>
              <a:t>σ</a:t>
            </a:r>
            <a:r>
              <a:rPr lang="en-US" sz="3600" baseline="40000" dirty="0" smtClean="0">
                <a:solidFill>
                  <a:srgbClr val="C00000"/>
                </a:solidFill>
              </a:rPr>
              <a:t>2</a:t>
            </a:r>
          </a:p>
          <a:p>
            <a:pPr marL="457200" indent="-457200" algn="l" rtl="0">
              <a:buFont typeface="+mj-lt"/>
              <a:buAutoNum type="arabicPeriod"/>
            </a:pPr>
            <a:r>
              <a:rPr lang="en-CA" sz="3600" dirty="0" smtClean="0"/>
              <a:t>Estimating the </a:t>
            </a:r>
            <a:r>
              <a:rPr lang="en-CA" sz="3600" dirty="0"/>
              <a:t>population </a:t>
            </a:r>
            <a:r>
              <a:rPr lang="en-CA" sz="3600" dirty="0" smtClean="0"/>
              <a:t>proportion </a:t>
            </a:r>
            <a:r>
              <a:rPr lang="en-CA" sz="3600" dirty="0" smtClean="0">
                <a:solidFill>
                  <a:srgbClr val="C00000"/>
                </a:solidFill>
                <a:sym typeface="Symbol"/>
              </a:rPr>
              <a:t></a:t>
            </a:r>
            <a:endParaRPr lang="en-US" sz="3600" baseline="40000" dirty="0" smtClean="0">
              <a:solidFill>
                <a:srgbClr val="C00000"/>
              </a:solidFill>
            </a:endParaRPr>
          </a:p>
          <a:p>
            <a:pPr marL="0" indent="0" algn="l" rtl="0">
              <a:buNone/>
            </a:pPr>
            <a:endParaRPr lang="en-US" sz="3600" baseline="40000" dirty="0" smtClean="0">
              <a:solidFill>
                <a:srgbClr val="C00000"/>
              </a:solidFill>
            </a:endParaRPr>
          </a:p>
          <a:p>
            <a:pPr algn="l" rtl="0"/>
            <a:endParaRPr lang="ar-SA" sz="3600" dirty="0">
              <a:solidFill>
                <a:srgbClr val="C00000"/>
              </a:solidFill>
            </a:endParaRPr>
          </a:p>
        </p:txBody>
      </p:sp>
      <p:sp>
        <p:nvSpPr>
          <p:cNvPr id="5" name="Slide Number Placeholder 4"/>
          <p:cNvSpPr>
            <a:spLocks noGrp="1"/>
          </p:cNvSpPr>
          <p:nvPr>
            <p:ph type="sldNum" sz="quarter" idx="12"/>
          </p:nvPr>
        </p:nvSpPr>
        <p:spPr>
          <a:xfrm>
            <a:off x="7086600" y="6324600"/>
            <a:ext cx="1905000" cy="379413"/>
          </a:xfrm>
        </p:spPr>
        <p:txBody>
          <a:bodyPr/>
          <a:lstStyle/>
          <a:p>
            <a:fld id="{1B3F9DB5-009F-4381-8721-695F951B7799}" type="slidenum">
              <a:rPr lang="en-US" smtClean="0">
                <a:solidFill>
                  <a:schemeClr val="bg1"/>
                </a:solidFill>
              </a:rPr>
              <a:t>20</a:t>
            </a:fld>
            <a:endParaRPr lang="en-US" dirty="0">
              <a:solidFill>
                <a:schemeClr val="bg1"/>
              </a:solidFill>
            </a:endParaRPr>
          </a:p>
        </p:txBody>
      </p:sp>
    </p:spTree>
    <p:extLst>
      <p:ext uri="{BB962C8B-B14F-4D97-AF65-F5344CB8AC3E}">
        <p14:creationId xmlns:p14="http://schemas.microsoft.com/office/powerpoint/2010/main" val="17687275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8613" y="76200"/>
            <a:ext cx="6859587" cy="838200"/>
          </a:xfrm>
        </p:spPr>
        <p:txBody>
          <a:bodyPr/>
          <a:lstStyle/>
          <a:p>
            <a:pPr algn="ctr" rtl="0"/>
            <a:r>
              <a:rPr lang="en-US" sz="2800" dirty="0"/>
              <a:t>Estimating the </a:t>
            </a:r>
            <a:r>
              <a:rPr lang="en-US" sz="2800" dirty="0" smtClean="0"/>
              <a:t>Population Mean </a:t>
            </a:r>
            <a:r>
              <a:rPr lang="en-IE" sz="3600" i="1" dirty="0">
                <a:ea typeface="+mn-ea"/>
                <a:cs typeface="+mn-cs"/>
                <a:sym typeface="Symbol" pitchFamily="18" charset="2"/>
              </a:rPr>
              <a:t></a:t>
            </a:r>
            <a:endParaRPr lang="en-US" sz="3600" i="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371600"/>
                <a:ext cx="7543800" cy="4648200"/>
              </a:xfrm>
            </p:spPr>
            <p:txBody>
              <a:bodyPr>
                <a:noAutofit/>
              </a:bodyPr>
              <a:lstStyle/>
              <a:p>
                <a:pPr algn="l" rtl="0"/>
                <a:r>
                  <a:rPr lang="en-US" dirty="0" smtClean="0"/>
                  <a:t>A natural </a:t>
                </a:r>
                <a:r>
                  <a:rPr lang="en-US" b="1" dirty="0" smtClean="0"/>
                  <a:t>point estimator </a:t>
                </a:r>
                <a:r>
                  <a:rPr lang="en-US" dirty="0" smtClean="0"/>
                  <a:t>to use for estimating the population mean is the </a:t>
                </a:r>
                <a:r>
                  <a:rPr lang="en-US" b="1" dirty="0" smtClean="0"/>
                  <a:t>sample mean</a:t>
                </a:r>
                <a:r>
                  <a:rPr lang="en-IE" b="1" dirty="0" smtClean="0"/>
                  <a:t>.</a:t>
                </a:r>
              </a:p>
              <a:p>
                <a:pPr algn="l" rtl="0"/>
                <a:r>
                  <a:rPr lang="en-US" dirty="0" smtClean="0">
                    <a:sym typeface="Symbol" pitchFamily="18" charset="2"/>
                  </a:rPr>
                  <a:t>We </a:t>
                </a:r>
                <a:r>
                  <a:rPr lang="en-US" dirty="0">
                    <a:sym typeface="Symbol" pitchFamily="18" charset="2"/>
                  </a:rPr>
                  <a:t>will use the mean of a sample</a:t>
                </a:r>
                <a:r>
                  <a:rPr lang="en-US" dirty="0"/>
                  <a:t> </a:t>
                </a:r>
                <a14:m>
                  <m:oMath xmlns:m="http://schemas.openxmlformats.org/officeDocument/2006/math">
                    <m:acc>
                      <m:accPr>
                        <m:chr m:val="̅"/>
                        <m:ctrlPr>
                          <a:rPr lang="en-US" sz="2800" b="1" i="1">
                            <a:latin typeface="Cambria Math"/>
                          </a:rPr>
                        </m:ctrlPr>
                      </m:accPr>
                      <m:e>
                        <m:r>
                          <a:rPr lang="en-US" sz="2800" b="1" i="1">
                            <a:latin typeface="Cambria Math"/>
                          </a:rPr>
                          <m:t>𝒙</m:t>
                        </m:r>
                      </m:e>
                    </m:acc>
                  </m:oMath>
                </a14:m>
                <a:r>
                  <a:rPr lang="en-US" dirty="0">
                    <a:sym typeface="Symbol" pitchFamily="18" charset="2"/>
                  </a:rPr>
                  <a:t> (statistic) as an estimate of the mean of the population </a:t>
                </a:r>
                <a:r>
                  <a:rPr lang="en-IE" sz="2800" b="1" i="1" dirty="0">
                    <a:sym typeface="Symbol" pitchFamily="18" charset="2"/>
                  </a:rPr>
                  <a:t></a:t>
                </a:r>
                <a:r>
                  <a:rPr lang="en-US" sz="2800" dirty="0" smtClean="0"/>
                  <a:t> </a:t>
                </a:r>
                <a:r>
                  <a:rPr lang="en-US" dirty="0" smtClean="0">
                    <a:sym typeface="Symbol" pitchFamily="18" charset="2"/>
                  </a:rPr>
                  <a:t>(</a:t>
                </a:r>
                <a:r>
                  <a:rPr lang="en-US" dirty="0">
                    <a:sym typeface="Symbol" pitchFamily="18" charset="2"/>
                  </a:rPr>
                  <a:t>parameter</a:t>
                </a:r>
                <a:r>
                  <a:rPr lang="en-US" dirty="0" smtClean="0">
                    <a:sym typeface="Symbol" pitchFamily="18" charset="2"/>
                  </a:rPr>
                  <a:t>).</a:t>
                </a:r>
                <a:endParaRPr lang="en-IE" dirty="0" smtClean="0">
                  <a:sym typeface="Symbol" pitchFamily="18" charset="2"/>
                </a:endParaRPr>
              </a:p>
              <a:p>
                <a:pPr algn="l" rtl="0"/>
                <a:r>
                  <a:rPr lang="en-US" dirty="0" smtClean="0"/>
                  <a:t>What </a:t>
                </a:r>
                <a:r>
                  <a:rPr lang="en-US" dirty="0"/>
                  <a:t>properties of </a:t>
                </a:r>
                <a14:m>
                  <m:oMath xmlns:m="http://schemas.openxmlformats.org/officeDocument/2006/math">
                    <m:acc>
                      <m:accPr>
                        <m:chr m:val="̅"/>
                        <m:ctrlPr>
                          <a:rPr lang="en-US" sz="2800" b="1" i="1">
                            <a:latin typeface="Cambria Math"/>
                          </a:rPr>
                        </m:ctrlPr>
                      </m:accPr>
                      <m:e>
                        <m:r>
                          <a:rPr lang="en-US" sz="2800" b="1" i="1">
                            <a:latin typeface="Cambria Math"/>
                          </a:rPr>
                          <m:t>𝒙</m:t>
                        </m:r>
                      </m:e>
                    </m:acc>
                  </m:oMath>
                </a14:m>
                <a:r>
                  <a:rPr lang="en-US" dirty="0">
                    <a:sym typeface="Symbol" pitchFamily="18" charset="2"/>
                  </a:rPr>
                  <a:t> </a:t>
                </a:r>
                <a:r>
                  <a:rPr lang="en-US" dirty="0" smtClean="0"/>
                  <a:t>make </a:t>
                </a:r>
                <a:r>
                  <a:rPr lang="en-US" dirty="0"/>
                  <a:t>it a desirable estimator of μ</a:t>
                </a:r>
                <a:r>
                  <a:rPr lang="en-US" dirty="0" smtClean="0"/>
                  <a:t>? </a:t>
                </a:r>
                <a:r>
                  <a:rPr lang="en-IE" dirty="0" smtClean="0">
                    <a:sym typeface="Symbol" pitchFamily="18" charset="2"/>
                  </a:rPr>
                  <a:t>How </a:t>
                </a:r>
                <a:r>
                  <a:rPr lang="en-IE" dirty="0">
                    <a:sym typeface="Symbol" pitchFamily="18" charset="2"/>
                  </a:rPr>
                  <a:t>close is  </a:t>
                </a:r>
                <a14:m>
                  <m:oMath xmlns:m="http://schemas.openxmlformats.org/officeDocument/2006/math">
                    <m:acc>
                      <m:accPr>
                        <m:chr m:val="̅"/>
                        <m:ctrlPr>
                          <a:rPr lang="en-US" b="1" i="1">
                            <a:latin typeface="Cambria Math"/>
                          </a:rPr>
                        </m:ctrlPr>
                      </m:accPr>
                      <m:e>
                        <m:r>
                          <a:rPr lang="en-US" b="1" i="1">
                            <a:latin typeface="Cambria Math"/>
                          </a:rPr>
                          <m:t>𝒙</m:t>
                        </m:r>
                      </m:e>
                    </m:acc>
                  </m:oMath>
                </a14:m>
                <a:r>
                  <a:rPr lang="en-IE" dirty="0">
                    <a:sym typeface="Symbol" pitchFamily="18" charset="2"/>
                  </a:rPr>
                  <a:t>  to </a:t>
                </a:r>
                <a:r>
                  <a:rPr lang="en-IE" b="1" i="1" dirty="0">
                    <a:sym typeface="Symbol" pitchFamily="18" charset="2"/>
                  </a:rPr>
                  <a:t></a:t>
                </a:r>
                <a:r>
                  <a:rPr lang="en-IE" dirty="0">
                    <a:sym typeface="Symbol" pitchFamily="18" charset="2"/>
                  </a:rPr>
                  <a:t> ? </a:t>
                </a:r>
                <a:endParaRPr lang="en-IE" dirty="0" smtClean="0">
                  <a:sym typeface="Symbol" pitchFamily="18" charset="2"/>
                </a:endParaRPr>
              </a:p>
              <a:p>
                <a:pPr lvl="1" algn="l" rtl="0">
                  <a:lnSpc>
                    <a:spcPct val="90000"/>
                  </a:lnSpc>
                </a:pPr>
                <a:r>
                  <a:rPr lang="en-US" sz="2000" dirty="0">
                    <a:sym typeface="Symbol" pitchFamily="18" charset="2"/>
                  </a:rPr>
                  <a:t>Cannot answer question for a particular </a:t>
                </a:r>
                <a:r>
                  <a:rPr lang="en-US" sz="2000" dirty="0" smtClean="0">
                    <a:sym typeface="Symbol" pitchFamily="18" charset="2"/>
                  </a:rPr>
                  <a:t>sample!</a:t>
                </a:r>
                <a:endParaRPr lang="en-US" sz="2000" dirty="0">
                  <a:sym typeface="Symbol" pitchFamily="18" charset="2"/>
                </a:endParaRPr>
              </a:p>
              <a:p>
                <a:pPr lvl="1" algn="l" rtl="0">
                  <a:lnSpc>
                    <a:spcPct val="90000"/>
                  </a:lnSpc>
                </a:pPr>
                <a:r>
                  <a:rPr lang="en-US" sz="2000" dirty="0">
                    <a:sym typeface="Symbol" pitchFamily="18" charset="2"/>
                  </a:rPr>
                  <a:t>Can answer if we can find out about the distribution that describes the variability in the random </a:t>
                </a:r>
                <a:r>
                  <a:rPr lang="en-IE" sz="2000" dirty="0" smtClean="0">
                    <a:sym typeface="Symbol" pitchFamily="18" charset="2"/>
                  </a:rPr>
                  <a:t>variable </a:t>
                </a:r>
                <a14:m>
                  <m:oMath xmlns:m="http://schemas.openxmlformats.org/officeDocument/2006/math">
                    <m:acc>
                      <m:accPr>
                        <m:chr m:val="̅"/>
                        <m:ctrlPr>
                          <a:rPr lang="en-US" sz="2000" i="1">
                            <a:latin typeface="Cambria Math"/>
                          </a:rPr>
                        </m:ctrlPr>
                      </m:accPr>
                      <m:e>
                        <m:r>
                          <a:rPr lang="en-US" sz="2000" b="0" i="1" smtClean="0">
                            <a:latin typeface="Cambria Math"/>
                          </a:rPr>
                          <m:t>𝑋</m:t>
                        </m:r>
                      </m:e>
                    </m:acc>
                    <m:r>
                      <a:rPr lang="en-US" sz="2000" b="0" i="0" smtClean="0">
                        <a:latin typeface="Cambria Math"/>
                      </a:rPr>
                      <m:t>.</m:t>
                    </m:r>
                  </m:oMath>
                </a14:m>
                <a:endParaRPr lang="en-IE" sz="2000" dirty="0" smtClean="0">
                  <a:sym typeface="Symbol" pitchFamily="18" charset="2"/>
                </a:endParaRPr>
              </a:p>
              <a:p>
                <a:pPr algn="l" rtl="0"/>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371600"/>
                <a:ext cx="7543800" cy="4648200"/>
              </a:xfrm>
              <a:blipFill rotWithShape="1">
                <a:blip r:embed="rId3"/>
                <a:stretch>
                  <a:fillRect l="-1293" t="-104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21</a:t>
            </a:fld>
            <a:endParaRPr lang="en-US" dirty="0">
              <a:solidFill>
                <a:schemeClr val="bg1"/>
              </a:solidFill>
            </a:endParaRPr>
          </a:p>
        </p:txBody>
      </p:sp>
    </p:spTree>
    <p:extLst>
      <p:ext uri="{BB962C8B-B14F-4D97-AF65-F5344CB8AC3E}">
        <p14:creationId xmlns:p14="http://schemas.microsoft.com/office/powerpoint/2010/main" val="2582073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990600"/>
            <a:ext cx="7467600" cy="461665"/>
          </a:xfrm>
          <a:prstGeom prst="rect">
            <a:avLst/>
          </a:prstGeom>
          <a:noFill/>
        </p:spPr>
        <p:txBody>
          <a:bodyPr wrap="square" rtlCol="0">
            <a:spAutoFit/>
          </a:bodyPr>
          <a:lstStyle/>
          <a:p>
            <a:r>
              <a:rPr lang="en-US" sz="2400" b="1" dirty="0" smtClean="0">
                <a:solidFill>
                  <a:srgbClr val="000000"/>
                </a:solidFill>
                <a:latin typeface="Arial" pitchFamily="34" charset="0"/>
                <a:cs typeface="Arial" pitchFamily="34" charset="0"/>
              </a:rPr>
              <a:t>The (1- </a:t>
            </a:r>
            <a:r>
              <a:rPr lang="el-GR" sz="2400" b="1" dirty="0" smtClean="0">
                <a:solidFill>
                  <a:srgbClr val="000000"/>
                </a:solidFill>
                <a:latin typeface="Arial" pitchFamily="34" charset="0"/>
                <a:cs typeface="Arial" pitchFamily="34" charset="0"/>
              </a:rPr>
              <a:t>α</a:t>
            </a:r>
            <a:r>
              <a:rPr lang="en-US" sz="2400" b="1" dirty="0" smtClean="0">
                <a:solidFill>
                  <a:srgbClr val="000000"/>
                </a:solidFill>
                <a:latin typeface="Arial" pitchFamily="34" charset="0"/>
                <a:cs typeface="Arial" pitchFamily="34" charset="0"/>
              </a:rPr>
              <a:t>)</a:t>
            </a:r>
            <a:r>
              <a:rPr lang="en-US" altLang="en-US" sz="2400" b="1" dirty="0" smtClean="0">
                <a:solidFill>
                  <a:srgbClr val="000000"/>
                </a:solidFill>
              </a:rPr>
              <a:t> </a:t>
            </a:r>
            <a:r>
              <a:rPr lang="en-US" altLang="en-US" sz="2400" b="1" dirty="0">
                <a:solidFill>
                  <a:srgbClr val="000000"/>
                </a:solidFill>
              </a:rPr>
              <a:t>%</a:t>
            </a:r>
            <a:r>
              <a:rPr lang="en-US" sz="2400" b="1" dirty="0" smtClean="0">
                <a:solidFill>
                  <a:srgbClr val="000000"/>
                </a:solidFill>
                <a:latin typeface="Arial" pitchFamily="34" charset="0"/>
                <a:cs typeface="Arial" pitchFamily="34" charset="0"/>
              </a:rPr>
              <a:t> confidence interval for </a:t>
            </a:r>
            <a:r>
              <a:rPr lang="el-GR" altLang="en-US" sz="2400" b="1" dirty="0" smtClean="0">
                <a:solidFill>
                  <a:srgbClr val="000000"/>
                </a:solidFill>
                <a:latin typeface="Arial" pitchFamily="34" charset="0"/>
                <a:cs typeface="Arial" pitchFamily="34" charset="0"/>
              </a:rPr>
              <a:t>μ</a:t>
            </a:r>
            <a:r>
              <a:rPr lang="en-US" altLang="en-US" sz="2400" b="1" dirty="0" smtClean="0">
                <a:solidFill>
                  <a:srgbClr val="000000"/>
                </a:solidFill>
                <a:latin typeface="Arial" pitchFamily="34" charset="0"/>
                <a:cs typeface="Arial" pitchFamily="34" charset="0"/>
              </a:rPr>
              <a:t> is given by:</a:t>
            </a:r>
            <a:r>
              <a:rPr lang="en-US" sz="2400" b="1" dirty="0" smtClean="0">
                <a:solidFill>
                  <a:srgbClr val="000000"/>
                </a:solidFill>
                <a:latin typeface="Arial" pitchFamily="34" charset="0"/>
                <a:cs typeface="Arial" pitchFamily="34" charset="0"/>
              </a:rPr>
              <a:t> </a:t>
            </a:r>
            <a:endParaRPr lang="en-US" sz="2400" b="1" dirty="0">
              <a:solidFill>
                <a:srgbClr val="000000"/>
              </a:solidFill>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16" name="TextBox 15"/>
              <p:cNvSpPr txBox="1"/>
              <p:nvPr/>
            </p:nvSpPr>
            <p:spPr>
              <a:xfrm>
                <a:off x="1943100" y="1600200"/>
                <a:ext cx="4953000" cy="693716"/>
              </a:xfrm>
              <a:prstGeom prst="rect">
                <a:avLst/>
              </a:prstGeom>
              <a:noFill/>
            </p:spPr>
            <p:txBody>
              <a:bodyPr wrap="square" rtlCol="0">
                <a:spAutoFit/>
              </a:bodyPr>
              <a:lstStyle/>
              <a:p>
                <a14:m>
                  <m:oMath xmlns:m="http://schemas.openxmlformats.org/officeDocument/2006/math">
                    <m:acc>
                      <m:accPr>
                        <m:chr m:val="̅"/>
                        <m:ctrlPr>
                          <a:rPr lang="en-US" sz="4000" b="1" i="1" smtClean="0">
                            <a:solidFill>
                              <a:srgbClr val="C00000"/>
                            </a:solidFill>
                            <a:latin typeface="Cambria Math"/>
                          </a:rPr>
                        </m:ctrlPr>
                      </m:accPr>
                      <m:e>
                        <m:r>
                          <a:rPr lang="en-US" sz="4000" b="1" i="1">
                            <a:solidFill>
                              <a:srgbClr val="C00000"/>
                            </a:solidFill>
                            <a:latin typeface="Cambria Math"/>
                          </a:rPr>
                          <m:t>𝒙</m:t>
                        </m:r>
                      </m:e>
                    </m:acc>
                  </m:oMath>
                </a14:m>
                <a:r>
                  <a:rPr lang="en-US" sz="3600" b="1" dirty="0" smtClean="0">
                    <a:solidFill>
                      <a:srgbClr val="C00000"/>
                    </a:solidFill>
                    <a:latin typeface="Arial" pitchFamily="34" charset="0"/>
                    <a:cs typeface="Arial" pitchFamily="34" charset="0"/>
                  </a:rPr>
                  <a:t>  ± </a:t>
                </a:r>
                <a:r>
                  <a:rPr lang="en-US" sz="3200" b="1" dirty="0" smtClean="0">
                    <a:solidFill>
                      <a:srgbClr val="C00000"/>
                    </a:solidFill>
                    <a:latin typeface="Arial" pitchFamily="34" charset="0"/>
                    <a:cs typeface="Arial" pitchFamily="34" charset="0"/>
                  </a:rPr>
                  <a:t>margin of error (m)</a:t>
                </a:r>
                <a:endParaRPr lang="en-US" sz="3200" b="1" dirty="0">
                  <a:solidFill>
                    <a:srgbClr val="C00000"/>
                  </a:solidFill>
                  <a:latin typeface="Arial" pitchFamily="34" charset="0"/>
                  <a:cs typeface="Arial" pitchFamily="34"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943100" y="1600200"/>
                <a:ext cx="4953000" cy="693716"/>
              </a:xfrm>
              <a:prstGeom prst="rect">
                <a:avLst/>
              </a:prstGeom>
              <a:blipFill rotWithShape="1">
                <a:blip r:embed="rId2"/>
                <a:stretch>
                  <a:fillRect t="-7965" b="-30973"/>
                </a:stretch>
              </a:blipFill>
            </p:spPr>
            <p:txBody>
              <a:bodyPr/>
              <a:lstStyle/>
              <a:p>
                <a:r>
                  <a:rPr lang="en-US">
                    <a:noFill/>
                  </a:rPr>
                  <a:t> </a:t>
                </a:r>
              </a:p>
            </p:txBody>
          </p:sp>
        </mc:Fallback>
      </mc:AlternateContent>
      <p:grpSp>
        <p:nvGrpSpPr>
          <p:cNvPr id="20" name="Group 19"/>
          <p:cNvGrpSpPr>
            <a:grpSpLocks/>
          </p:cNvGrpSpPr>
          <p:nvPr/>
        </p:nvGrpSpPr>
        <p:grpSpPr bwMode="auto">
          <a:xfrm>
            <a:off x="4876800" y="2769394"/>
            <a:ext cx="3699066" cy="3462697"/>
            <a:chOff x="3352" y="1152"/>
            <a:chExt cx="2264" cy="1920"/>
          </a:xfrm>
        </p:grpSpPr>
        <p:pic>
          <p:nvPicPr>
            <p:cNvPr id="21" name="Picture 20" descr="F06-05"/>
            <p:cNvPicPr>
              <a:picLocks noChangeAspect="1" noChangeArrowheads="1"/>
            </p:cNvPicPr>
            <p:nvPr/>
          </p:nvPicPr>
          <p:blipFill>
            <a:blip r:embed="rId3">
              <a:clrChange>
                <a:clrFrom>
                  <a:srgbClr val="D8E2F3"/>
                </a:clrFrom>
                <a:clrTo>
                  <a:srgbClr val="D8E2F3">
                    <a:alpha val="0"/>
                  </a:srgbClr>
                </a:clrTo>
              </a:clrChange>
              <a:lum bright="-20000" contrast="46000"/>
              <a:extLst>
                <a:ext uri="{28A0092B-C50C-407E-A947-70E740481C1C}">
                  <a14:useLocalDpi xmlns:a14="http://schemas.microsoft.com/office/drawing/2010/main" val="0"/>
                </a:ext>
              </a:extLst>
            </a:blip>
            <a:srcRect l="4094" r="4094" b="-6517"/>
            <a:stretch>
              <a:fillRect/>
            </a:stretch>
          </p:blipFill>
          <p:spPr bwMode="auto">
            <a:xfrm>
              <a:off x="3352" y="1152"/>
              <a:ext cx="2264" cy="192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2" name="Text Box 7"/>
            <p:cNvSpPr txBox="1">
              <a:spLocks noChangeArrowheads="1"/>
            </p:cNvSpPr>
            <p:nvPr/>
          </p:nvSpPr>
          <p:spPr bwMode="auto">
            <a:xfrm>
              <a:off x="4146" y="1953"/>
              <a:ext cx="676" cy="250"/>
            </a:xfrm>
            <a:prstGeom prst="rect">
              <a:avLst/>
            </a:prstGeom>
            <a:solidFill>
              <a:srgbClr val="FFE65E"/>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eaLnBrk="1" hangingPunct="1"/>
              <a:r>
                <a:rPr lang="en-US" sz="2000" i="1">
                  <a:latin typeface="Arial" pitchFamily="34" charset="0"/>
                </a:rPr>
                <a:t>C</a:t>
              </a:r>
            </a:p>
          </p:txBody>
        </p:sp>
        <p:sp>
          <p:nvSpPr>
            <p:cNvPr id="23" name="Rectangle 22"/>
            <p:cNvSpPr>
              <a:spLocks noChangeArrowheads="1"/>
            </p:cNvSpPr>
            <p:nvPr/>
          </p:nvSpPr>
          <p:spPr bwMode="auto">
            <a:xfrm>
              <a:off x="4766" y="2832"/>
              <a:ext cx="242" cy="121"/>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24" name="Text Box 9"/>
            <p:cNvSpPr txBox="1">
              <a:spLocks noChangeArrowheads="1"/>
            </p:cNvSpPr>
            <p:nvPr/>
          </p:nvSpPr>
          <p:spPr bwMode="auto">
            <a:xfrm>
              <a:off x="4663" y="2832"/>
              <a:ext cx="437" cy="231"/>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eaLnBrk="1" hangingPunct="1"/>
              <a:r>
                <a:rPr lang="en-US" sz="1800" i="1">
                  <a:latin typeface="Arial" pitchFamily="34" charset="0"/>
                </a:rPr>
                <a:t>z</a:t>
              </a:r>
              <a:r>
                <a:rPr lang="en-US" sz="1800">
                  <a:latin typeface="Arial" pitchFamily="34" charset="0"/>
                </a:rPr>
                <a:t>*</a:t>
              </a:r>
            </a:p>
          </p:txBody>
        </p:sp>
        <p:sp>
          <p:nvSpPr>
            <p:cNvPr id="25" name="Text Box 10"/>
            <p:cNvSpPr txBox="1">
              <a:spLocks noChangeArrowheads="1"/>
            </p:cNvSpPr>
            <p:nvPr/>
          </p:nvSpPr>
          <p:spPr bwMode="auto">
            <a:xfrm>
              <a:off x="3875" y="2832"/>
              <a:ext cx="351" cy="231"/>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eaLnBrk="1" hangingPunct="1"/>
              <a:r>
                <a:rPr lang="en-US" sz="1800" i="1">
                  <a:latin typeface="Arial" pitchFamily="34" charset="0"/>
                  <a:cs typeface="Arial" pitchFamily="34" charset="0"/>
                </a:rPr>
                <a:t>−z</a:t>
              </a:r>
              <a:r>
                <a:rPr lang="en-US" sz="1800">
                  <a:latin typeface="Arial" pitchFamily="34" charset="0"/>
                </a:rPr>
                <a:t>*</a:t>
              </a:r>
            </a:p>
          </p:txBody>
        </p:sp>
        <p:sp>
          <p:nvSpPr>
            <p:cNvPr id="26" name="Rectangle 25"/>
            <p:cNvSpPr>
              <a:spLocks noChangeArrowheads="1"/>
            </p:cNvSpPr>
            <p:nvPr/>
          </p:nvSpPr>
          <p:spPr bwMode="auto">
            <a:xfrm>
              <a:off x="3360" y="2083"/>
              <a:ext cx="548" cy="202"/>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27" name="Rectangle 26"/>
            <p:cNvSpPr>
              <a:spLocks noChangeArrowheads="1"/>
            </p:cNvSpPr>
            <p:nvPr/>
          </p:nvSpPr>
          <p:spPr bwMode="auto">
            <a:xfrm>
              <a:off x="5020" y="2083"/>
              <a:ext cx="596" cy="202"/>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28" name="Rectangle 27"/>
            <p:cNvSpPr>
              <a:spLocks noChangeArrowheads="1"/>
            </p:cNvSpPr>
            <p:nvPr/>
          </p:nvSpPr>
          <p:spPr bwMode="auto">
            <a:xfrm>
              <a:off x="4742" y="1354"/>
              <a:ext cx="675" cy="20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29" name="Rectangle 28"/>
            <p:cNvSpPr>
              <a:spLocks noChangeArrowheads="1"/>
            </p:cNvSpPr>
            <p:nvPr/>
          </p:nvSpPr>
          <p:spPr bwMode="auto">
            <a:xfrm>
              <a:off x="3630" y="2164"/>
              <a:ext cx="198" cy="364"/>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30" name="Line 15"/>
            <p:cNvSpPr>
              <a:spLocks noChangeShapeType="1"/>
            </p:cNvSpPr>
            <p:nvPr/>
          </p:nvSpPr>
          <p:spPr bwMode="auto">
            <a:xfrm>
              <a:off x="4027" y="2649"/>
              <a:ext cx="834"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31" name="Text Box 16"/>
            <p:cNvSpPr txBox="1">
              <a:spLocks noChangeArrowheads="1"/>
            </p:cNvSpPr>
            <p:nvPr/>
          </p:nvSpPr>
          <p:spPr bwMode="auto">
            <a:xfrm>
              <a:off x="4080" y="2448"/>
              <a:ext cx="74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r>
                <a:rPr lang="en-US" sz="1800" i="1" dirty="0">
                  <a:latin typeface="Arial" pitchFamily="34" charset="0"/>
                </a:rPr>
                <a:t>m      </a:t>
              </a:r>
              <a:r>
                <a:rPr lang="en-US" sz="1800" i="1" dirty="0" smtClean="0">
                  <a:latin typeface="Arial" pitchFamily="34" charset="0"/>
                </a:rPr>
                <a:t>    </a:t>
              </a:r>
              <a:r>
                <a:rPr lang="en-US" sz="1800" i="1" dirty="0" err="1" smtClean="0">
                  <a:latin typeface="Arial" pitchFamily="34" charset="0"/>
                </a:rPr>
                <a:t>m</a:t>
              </a:r>
              <a:endParaRPr lang="en-US" sz="1800" i="1" dirty="0">
                <a:latin typeface="Arial" pitchFamily="34" charset="0"/>
              </a:endParaRPr>
            </a:p>
          </p:txBody>
        </p:sp>
        <p:sp>
          <p:nvSpPr>
            <p:cNvPr id="32" name="Line 17"/>
            <p:cNvSpPr>
              <a:spLocks noChangeShapeType="1"/>
            </p:cNvSpPr>
            <p:nvPr/>
          </p:nvSpPr>
          <p:spPr bwMode="auto">
            <a:xfrm flipV="1">
              <a:off x="4464" y="2609"/>
              <a:ext cx="0" cy="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grpSp>
      <p:sp>
        <p:nvSpPr>
          <p:cNvPr id="33" name="Rectangle 18"/>
          <p:cNvSpPr>
            <a:spLocks noChangeArrowheads="1"/>
          </p:cNvSpPr>
          <p:nvPr/>
        </p:nvSpPr>
        <p:spPr bwMode="auto">
          <a:xfrm>
            <a:off x="457200" y="2743200"/>
            <a:ext cx="4114800" cy="3429000"/>
          </a:xfrm>
          <a:prstGeom prst="rect">
            <a:avLst/>
          </a:prstGeom>
          <a:ln/>
        </p:spPr>
        <p:style>
          <a:lnRef idx="2">
            <a:schemeClr val="accent6"/>
          </a:lnRef>
          <a:fillRef idx="1">
            <a:schemeClr val="lt1"/>
          </a:fillRef>
          <a:effectRef idx="0">
            <a:schemeClr val="accent6"/>
          </a:effectRef>
          <a:fontRef idx="minor">
            <a:schemeClr val="dk1"/>
          </a:fontRef>
        </p:style>
        <p:txBody>
          <a:bodyPr/>
          <a:lstStyle/>
          <a:p>
            <a:pPr marL="342900" indent="-342900">
              <a:lnSpc>
                <a:spcPct val="150000"/>
              </a:lnSpc>
              <a:spcBef>
                <a:spcPct val="20000"/>
              </a:spcBef>
              <a:buFont typeface="Arial" pitchFamily="34" charset="0"/>
              <a:buChar char="•"/>
            </a:pPr>
            <a:r>
              <a:rPr lang="en-US" sz="2000" dirty="0"/>
              <a:t>Higher confidence </a:t>
            </a:r>
            <a:r>
              <a:rPr lang="en-US" sz="2000" b="1" i="1" dirty="0"/>
              <a:t>C</a:t>
            </a:r>
            <a:r>
              <a:rPr lang="en-US" sz="2000" dirty="0"/>
              <a:t> implies a larger margin of error </a:t>
            </a:r>
            <a:r>
              <a:rPr lang="en-US" sz="2000" b="1" i="1" dirty="0"/>
              <a:t>m</a:t>
            </a:r>
            <a:r>
              <a:rPr lang="en-US" sz="2000" dirty="0"/>
              <a:t> (thus less precision in our estimates</a:t>
            </a:r>
            <a:r>
              <a:rPr lang="en-US" sz="2000" dirty="0" smtClean="0"/>
              <a:t>).</a:t>
            </a:r>
            <a:endParaRPr lang="en-US" sz="2000" dirty="0"/>
          </a:p>
          <a:p>
            <a:pPr marL="342900" indent="-342900">
              <a:lnSpc>
                <a:spcPct val="150000"/>
              </a:lnSpc>
              <a:spcBef>
                <a:spcPct val="20000"/>
              </a:spcBef>
              <a:buFont typeface="Arial" pitchFamily="34" charset="0"/>
              <a:buChar char="•"/>
            </a:pPr>
            <a:r>
              <a:rPr lang="en-US" sz="2000" dirty="0"/>
              <a:t>A lower confidence level </a:t>
            </a:r>
            <a:r>
              <a:rPr lang="en-US" sz="2000" b="1" i="1" dirty="0"/>
              <a:t>C</a:t>
            </a:r>
            <a:r>
              <a:rPr lang="en-US" sz="2000" dirty="0"/>
              <a:t> produces a smaller margin of error </a:t>
            </a:r>
            <a:r>
              <a:rPr lang="en-US" sz="2000" b="1" i="1" dirty="0"/>
              <a:t>m</a:t>
            </a:r>
            <a:r>
              <a:rPr lang="en-US" sz="2000" dirty="0"/>
              <a:t> (thus better precision in our estimates). </a:t>
            </a:r>
          </a:p>
        </p:txBody>
      </p:sp>
      <p:sp>
        <p:nvSpPr>
          <p:cNvPr id="3" name="Slide Number Placeholder 2"/>
          <p:cNvSpPr>
            <a:spLocks noGrp="1"/>
          </p:cNvSpPr>
          <p:nvPr>
            <p:ph type="sldNum" sz="quarter" idx="12"/>
          </p:nvPr>
        </p:nvSpPr>
        <p:spPr>
          <a:xfrm>
            <a:off x="7136475" y="6400800"/>
            <a:ext cx="1905000" cy="379413"/>
          </a:xfrm>
        </p:spPr>
        <p:txBody>
          <a:bodyPr/>
          <a:lstStyle/>
          <a:p>
            <a:fld id="{F0A36534-A445-4384-B331-50FF58D48B59}" type="slidenum">
              <a:rPr lang="en-US" smtClean="0">
                <a:solidFill>
                  <a:schemeClr val="bg1"/>
                </a:solidFill>
              </a:rPr>
              <a:t>22</a:t>
            </a:fld>
            <a:endParaRPr lang="en-US" dirty="0">
              <a:solidFill>
                <a:schemeClr val="bg1"/>
              </a:solidFill>
            </a:endParaRPr>
          </a:p>
        </p:txBody>
      </p:sp>
    </p:spTree>
    <p:extLst>
      <p:ext uri="{BB962C8B-B14F-4D97-AF65-F5344CB8AC3E}">
        <p14:creationId xmlns:p14="http://schemas.microsoft.com/office/powerpoint/2010/main" val="1056338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152400"/>
            <a:ext cx="6859587" cy="762000"/>
          </a:xfrm>
        </p:spPr>
        <p:txBody>
          <a:bodyPr/>
          <a:lstStyle/>
          <a:p>
            <a:pPr algn="ctr" rtl="0"/>
            <a:r>
              <a:rPr lang="en-US" dirty="0" smtClean="0"/>
              <a:t>Example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62000" y="1219200"/>
                <a:ext cx="7467600" cy="4724400"/>
              </a:xfrm>
            </p:spPr>
            <p:txBody>
              <a:bodyPr>
                <a:normAutofit/>
              </a:bodyPr>
              <a:lstStyle/>
              <a:p>
                <a:pPr algn="l" rtl="0"/>
                <a:r>
                  <a:rPr lang="en-US" dirty="0"/>
                  <a:t>The mean height of women age 20 to 30 is normally distributed (bell-shaped) with a mean of 65 inches and a standard deviation of 3 inches.  </a:t>
                </a:r>
                <a:endParaRPr lang="en-US" dirty="0" smtClean="0"/>
              </a:p>
              <a:p>
                <a:pPr algn="l" rtl="0"/>
                <a:r>
                  <a:rPr lang="en-US" dirty="0" smtClean="0"/>
                  <a:t>A </a:t>
                </a:r>
                <a:r>
                  <a:rPr lang="en-US" dirty="0"/>
                  <a:t>random sample of 200 women was taken and the sample mean </a:t>
                </a:r>
                <a14:m>
                  <m:oMath xmlns:m="http://schemas.openxmlformats.org/officeDocument/2006/math">
                    <m:acc>
                      <m:accPr>
                        <m:chr m:val="̅"/>
                        <m:ctrlPr>
                          <a:rPr lang="en-US" i="1">
                            <a:latin typeface="Cambria Math"/>
                          </a:rPr>
                        </m:ctrlPr>
                      </m:accPr>
                      <m:e>
                        <m:r>
                          <a:rPr lang="en-US" i="1">
                            <a:latin typeface="Cambria Math"/>
                          </a:rPr>
                          <m:t>𝑥</m:t>
                        </m:r>
                      </m:e>
                    </m:acc>
                  </m:oMath>
                </a14:m>
                <a:r>
                  <a:rPr lang="en-US" dirty="0"/>
                  <a:t>  recorded.  </a:t>
                </a:r>
              </a:p>
              <a:p>
                <a:pPr algn="l" rtl="0"/>
                <a:r>
                  <a:rPr lang="en-US" b="1" dirty="0" smtClean="0"/>
                  <a:t>Now </a:t>
                </a:r>
                <a:r>
                  <a:rPr lang="en-US" b="1" dirty="0"/>
                  <a:t>IMAGINE taking MANY samples of size 200 from the population of women.  </a:t>
                </a:r>
                <a:endParaRPr lang="en-US" b="1" dirty="0" smtClean="0"/>
              </a:p>
              <a:p>
                <a:pPr algn="l" rtl="0"/>
                <a:r>
                  <a:rPr lang="en-US" dirty="0" smtClean="0"/>
                  <a:t>For </a:t>
                </a:r>
                <a:r>
                  <a:rPr lang="en-US" dirty="0"/>
                  <a:t>each sample we record the </a:t>
                </a:r>
                <a14:m>
                  <m:oMath xmlns:m="http://schemas.openxmlformats.org/officeDocument/2006/math">
                    <m:acc>
                      <m:accPr>
                        <m:chr m:val="̅"/>
                        <m:ctrlPr>
                          <a:rPr lang="en-US" i="1">
                            <a:latin typeface="Cambria Math"/>
                          </a:rPr>
                        </m:ctrlPr>
                      </m:accPr>
                      <m:e>
                        <m:r>
                          <a:rPr lang="en-US" i="1">
                            <a:latin typeface="Cambria Math"/>
                          </a:rPr>
                          <m:t>𝑥</m:t>
                        </m:r>
                      </m:e>
                    </m:acc>
                  </m:oMath>
                </a14:m>
                <a:r>
                  <a:rPr lang="en-US" dirty="0"/>
                  <a:t> </a:t>
                </a:r>
                <a:r>
                  <a:rPr lang="en-US" dirty="0" smtClean="0"/>
                  <a:t>.  </a:t>
                </a:r>
                <a:r>
                  <a:rPr lang="en-US" dirty="0"/>
                  <a:t>What is the sampling distribution of </a:t>
                </a:r>
                <a14:m>
                  <m:oMath xmlns:m="http://schemas.openxmlformats.org/officeDocument/2006/math">
                    <m:acc>
                      <m:accPr>
                        <m:chr m:val="̅"/>
                        <m:ctrlPr>
                          <a:rPr lang="en-US" i="1">
                            <a:latin typeface="Cambria Math"/>
                          </a:rPr>
                        </m:ctrlPr>
                      </m:accPr>
                      <m:e>
                        <m:r>
                          <a:rPr lang="en-US" i="1">
                            <a:latin typeface="Cambria Math"/>
                          </a:rPr>
                          <m:t>𝑥</m:t>
                        </m:r>
                      </m:e>
                    </m:acc>
                  </m:oMath>
                </a14:m>
                <a:r>
                  <a:rPr lang="en-US" dirty="0"/>
                  <a:t>  ?</a:t>
                </a:r>
              </a:p>
              <a:p>
                <a:pPr marL="0" indent="0" algn="l" rtl="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62000" y="1219200"/>
                <a:ext cx="7467600" cy="4724400"/>
              </a:xfrm>
              <a:blipFill rotWithShape="1">
                <a:blip r:embed="rId2"/>
                <a:stretch>
                  <a:fillRect l="-1224" t="-103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23</a:t>
            </a:fld>
            <a:endParaRPr lang="en-US" dirty="0">
              <a:solidFill>
                <a:schemeClr val="bg1"/>
              </a:solidFill>
            </a:endParaRPr>
          </a:p>
        </p:txBody>
      </p:sp>
    </p:spTree>
    <p:extLst>
      <p:ext uri="{BB962C8B-B14F-4D97-AF65-F5344CB8AC3E}">
        <p14:creationId xmlns:p14="http://schemas.microsoft.com/office/powerpoint/2010/main" val="7694058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85800" y="1219200"/>
                <a:ext cx="8001000" cy="4906963"/>
              </a:xfrm>
            </p:spPr>
            <p:txBody>
              <a:bodyPr>
                <a:normAutofit/>
              </a:bodyPr>
              <a:lstStyle/>
              <a:p>
                <a:pPr algn="l" rtl="0"/>
                <a:r>
                  <a:rPr lang="en-US" dirty="0"/>
                  <a:t>We can show that the average of these sample means </a:t>
                </a:r>
                <a:r>
                  <a:rPr lang="en-US" dirty="0" smtClean="0"/>
                  <a:t>(</a:t>
                </a:r>
                <a14:m>
                  <m:oMath xmlns:m="http://schemas.openxmlformats.org/officeDocument/2006/math">
                    <m:acc>
                      <m:accPr>
                        <m:chr m:val="̅"/>
                        <m:ctrlPr>
                          <a:rPr lang="en-US" i="1">
                            <a:latin typeface="Cambria Math"/>
                          </a:rPr>
                        </m:ctrlPr>
                      </m:accPr>
                      <m:e>
                        <m:r>
                          <a:rPr lang="en-US" i="1">
                            <a:latin typeface="Cambria Math"/>
                          </a:rPr>
                          <m:t>𝑥</m:t>
                        </m:r>
                      </m:e>
                    </m:acc>
                  </m:oMath>
                </a14:m>
                <a:r>
                  <a:rPr lang="en-US" dirty="0" smtClean="0"/>
                  <a:t>’s</a:t>
                </a:r>
                <a:r>
                  <a:rPr lang="en-US" dirty="0"/>
                  <a:t>), when taken over </a:t>
                </a:r>
                <a:r>
                  <a:rPr lang="en-US" dirty="0" smtClean="0"/>
                  <a:t>a large </a:t>
                </a:r>
                <a:r>
                  <a:rPr lang="en-US" dirty="0"/>
                  <a:t>number of random samples of size </a:t>
                </a:r>
                <a:r>
                  <a:rPr lang="en-US" i="1" dirty="0"/>
                  <a:t>n</a:t>
                </a:r>
                <a:r>
                  <a:rPr lang="en-US" dirty="0"/>
                  <a:t>, approximates </a:t>
                </a:r>
                <a:r>
                  <a:rPr lang="en-US" dirty="0" smtClean="0"/>
                  <a:t>μ as </a:t>
                </a:r>
                <a:r>
                  <a:rPr lang="en-US" dirty="0"/>
                  <a:t>the number of </a:t>
                </a:r>
                <a:r>
                  <a:rPr lang="en-US" dirty="0" smtClean="0"/>
                  <a:t>samples selected </a:t>
                </a:r>
                <a:r>
                  <a:rPr lang="en-US" dirty="0"/>
                  <a:t>becomes large. </a:t>
                </a:r>
                <a:endParaRPr lang="en-US" dirty="0" smtClean="0"/>
              </a:p>
              <a:p>
                <a:pPr algn="l" rtl="0"/>
                <a:r>
                  <a:rPr lang="en-US" dirty="0" smtClean="0"/>
                  <a:t>In </a:t>
                </a:r>
                <a:r>
                  <a:rPr lang="en-US" dirty="0"/>
                  <a:t>other words, the expected value of </a:t>
                </a:r>
                <a14:m>
                  <m:oMath xmlns:m="http://schemas.openxmlformats.org/officeDocument/2006/math">
                    <m:acc>
                      <m:accPr>
                        <m:chr m:val="̅"/>
                        <m:ctrlPr>
                          <a:rPr lang="en-US" i="1">
                            <a:latin typeface="Cambria Math"/>
                          </a:rPr>
                        </m:ctrlPr>
                      </m:accPr>
                      <m:e>
                        <m:r>
                          <a:rPr lang="en-US" i="1">
                            <a:latin typeface="Cambria Math"/>
                          </a:rPr>
                          <m:t>𝑋</m:t>
                        </m:r>
                      </m:e>
                    </m:acc>
                  </m:oMath>
                </a14:m>
                <a:r>
                  <a:rPr lang="en-US" i="1" dirty="0"/>
                  <a:t> </a:t>
                </a:r>
                <a:r>
                  <a:rPr lang="en-US" dirty="0"/>
                  <a:t>over its </a:t>
                </a:r>
                <a:r>
                  <a:rPr lang="en-US" dirty="0" smtClean="0"/>
                  <a:t>sampling distribution </a:t>
                </a:r>
                <a:r>
                  <a:rPr lang="en-US" dirty="0"/>
                  <a:t>is equal to </a:t>
                </a:r>
                <a:r>
                  <a:rPr lang="en-US" dirty="0" smtClean="0"/>
                  <a:t>μ</a:t>
                </a:r>
                <a:r>
                  <a:rPr lang="en-US" dirty="0"/>
                  <a:t>:</a:t>
                </a:r>
                <a:endParaRPr lang="en-US" dirty="0" smtClean="0"/>
              </a:p>
              <a:p>
                <a:pPr marL="0" indent="0" algn="l" rtl="0">
                  <a:buNone/>
                </a:pPr>
                <a:r>
                  <a:rPr lang="en-US" dirty="0" smtClean="0">
                    <a:latin typeface="FangSong"/>
                    <a:ea typeface="FangSong"/>
                  </a:rPr>
                  <a:t>	</a:t>
                </a:r>
                <a:r>
                  <a:rPr lang="el-GR" dirty="0" smtClean="0">
                    <a:latin typeface="FangSong"/>
                    <a:ea typeface="FangSong"/>
                  </a:rPr>
                  <a:t>Ε</a:t>
                </a:r>
                <a:r>
                  <a:rPr lang="en-US" dirty="0" smtClean="0"/>
                  <a:t>(</a:t>
                </a:r>
                <a14:m>
                  <m:oMath xmlns:m="http://schemas.openxmlformats.org/officeDocument/2006/math">
                    <m:acc>
                      <m:accPr>
                        <m:chr m:val="̅"/>
                        <m:ctrlPr>
                          <a:rPr lang="en-US" i="1">
                            <a:latin typeface="Cambria Math"/>
                          </a:rPr>
                        </m:ctrlPr>
                      </m:accPr>
                      <m:e>
                        <m:r>
                          <a:rPr lang="en-US" i="1">
                            <a:latin typeface="Cambria Math"/>
                          </a:rPr>
                          <m:t>𝑋</m:t>
                        </m:r>
                      </m:e>
                    </m:acc>
                  </m:oMath>
                </a14:m>
                <a:r>
                  <a:rPr lang="en-US" dirty="0" smtClean="0"/>
                  <a:t>) = </a:t>
                </a:r>
                <a:r>
                  <a:rPr lang="en-US" dirty="0"/>
                  <a:t>μ</a:t>
                </a:r>
                <a:endParaRPr lang="en-US" dirty="0" smtClean="0"/>
              </a:p>
              <a:p>
                <a:pPr algn="l" rtl="0"/>
                <a:r>
                  <a:rPr lang="en-US" dirty="0" smtClean="0"/>
                  <a:t>We </a:t>
                </a:r>
                <a:r>
                  <a:rPr lang="en-US" dirty="0"/>
                  <a:t>refer to </a:t>
                </a:r>
                <a14:m>
                  <m:oMath xmlns:m="http://schemas.openxmlformats.org/officeDocument/2006/math">
                    <m:acc>
                      <m:accPr>
                        <m:chr m:val="̅"/>
                        <m:ctrlPr>
                          <a:rPr lang="en-US" i="1">
                            <a:latin typeface="Cambria Math"/>
                          </a:rPr>
                        </m:ctrlPr>
                      </m:accPr>
                      <m:e>
                        <m:r>
                          <a:rPr lang="en-US" i="1">
                            <a:latin typeface="Cambria Math"/>
                          </a:rPr>
                          <m:t>𝑋</m:t>
                        </m:r>
                      </m:e>
                    </m:acc>
                  </m:oMath>
                </a14:m>
                <a:r>
                  <a:rPr lang="en-US" i="1" dirty="0"/>
                  <a:t> </a:t>
                </a:r>
                <a:r>
                  <a:rPr lang="en-US" dirty="0"/>
                  <a:t>as an </a:t>
                </a:r>
                <a:r>
                  <a:rPr lang="en-US" b="1" dirty="0"/>
                  <a:t>unbiased</a:t>
                </a:r>
                <a:r>
                  <a:rPr lang="en-US" dirty="0"/>
                  <a:t> </a:t>
                </a:r>
                <a:r>
                  <a:rPr lang="en-US" dirty="0" smtClean="0"/>
                  <a:t>estimator </a:t>
                </a:r>
                <a:r>
                  <a:rPr lang="en-US" dirty="0"/>
                  <a:t>of μ</a:t>
                </a:r>
                <a:r>
                  <a:rPr lang="en-US" dirty="0" smtClean="0"/>
                  <a:t>. That is:</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85800" y="1219200"/>
                <a:ext cx="8001000" cy="4906963"/>
              </a:xfrm>
              <a:blipFill rotWithShape="1">
                <a:blip r:embed="rId3"/>
                <a:stretch>
                  <a:fillRect l="-1220" t="-994" r="-457"/>
                </a:stretch>
              </a:blipFill>
            </p:spPr>
            <p:txBody>
              <a:bodyPr/>
              <a:lstStyle/>
              <a:p>
                <a:r>
                  <a:rPr lang="en-US">
                    <a:noFill/>
                  </a:rPr>
                  <a:t> </a:t>
                </a:r>
              </a:p>
            </p:txBody>
          </p:sp>
        </mc:Fallback>
      </mc:AlternateContent>
      <p:graphicFrame>
        <p:nvGraphicFramePr>
          <p:cNvPr id="4" name="Object 7"/>
          <p:cNvGraphicFramePr>
            <a:graphicFrameLocks noChangeAspect="1"/>
          </p:cNvGraphicFramePr>
          <p:nvPr>
            <p:extLst>
              <p:ext uri="{D42A27DB-BD31-4B8C-83A1-F6EECF244321}">
                <p14:modId xmlns:p14="http://schemas.microsoft.com/office/powerpoint/2010/main" val="540980305"/>
              </p:ext>
            </p:extLst>
          </p:nvPr>
        </p:nvGraphicFramePr>
        <p:xfrm>
          <a:off x="2752725" y="4613275"/>
          <a:ext cx="2490788" cy="1004888"/>
        </p:xfrm>
        <a:graphic>
          <a:graphicData uri="http://schemas.openxmlformats.org/presentationml/2006/ole">
            <mc:AlternateContent xmlns:mc="http://schemas.openxmlformats.org/markup-compatibility/2006">
              <mc:Choice xmlns:v="urn:schemas-microsoft-com:vml" Requires="v">
                <p:oleObj spid="_x0000_s3133" name="Equation" r:id="rId4" imgW="469800" imgH="228600" progId="Equation.3">
                  <p:embed/>
                </p:oleObj>
              </mc:Choice>
              <mc:Fallback>
                <p:oleObj name="Equation" r:id="rId4" imgW="469800" imgH="228600" progId="Equation.3">
                  <p:embed/>
                  <p:pic>
                    <p:nvPicPr>
                      <p:cNvPr id="0" name=""/>
                      <p:cNvPicPr>
                        <a:picLocks noChangeAspect="1" noChangeArrowheads="1"/>
                      </p:cNvPicPr>
                      <p:nvPr/>
                    </p:nvPicPr>
                    <p:blipFill>
                      <a:blip r:embed="rId5"/>
                      <a:srcRect/>
                      <a:stretch>
                        <a:fillRect/>
                      </a:stretch>
                    </p:blipFill>
                    <p:spPr bwMode="auto">
                      <a:xfrm>
                        <a:off x="2752725" y="4613275"/>
                        <a:ext cx="2490788" cy="1004888"/>
                      </a:xfrm>
                      <a:prstGeom prst="rect">
                        <a:avLst/>
                      </a:prstGeom>
                      <a:solidFill>
                        <a:schemeClr val="bg1"/>
                      </a:solidFill>
                    </p:spPr>
                  </p:pic>
                </p:oleObj>
              </mc:Fallback>
            </mc:AlternateContent>
          </a:graphicData>
        </a:graphic>
      </p:graphicFrame>
      <p:sp>
        <p:nvSpPr>
          <p:cNvPr id="5" name="Slide Number Placeholder 4"/>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24</a:t>
            </a:fld>
            <a:endParaRPr lang="en-US" dirty="0">
              <a:solidFill>
                <a:schemeClr val="bg1"/>
              </a:solidFill>
            </a:endParaRPr>
          </a:p>
        </p:txBody>
      </p:sp>
    </p:spTree>
    <p:extLst>
      <p:ext uri="{BB962C8B-B14F-4D97-AF65-F5344CB8AC3E}">
        <p14:creationId xmlns:p14="http://schemas.microsoft.com/office/powerpoint/2010/main" val="18825642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95401"/>
            <a:ext cx="7848600" cy="4572000"/>
          </a:xfrm>
        </p:spPr>
        <p:txBody>
          <a:bodyPr/>
          <a:lstStyle/>
          <a:p>
            <a:pPr algn="l" rtl="0"/>
            <a:r>
              <a:rPr lang="en-US" sz="3200" dirty="0"/>
              <a:t>Standard Error of the </a:t>
            </a:r>
            <a:r>
              <a:rPr lang="en-US" sz="3200" dirty="0" smtClean="0"/>
              <a:t>Mean</a:t>
            </a:r>
          </a:p>
          <a:p>
            <a:pPr lvl="1" algn="l" rtl="0"/>
            <a:r>
              <a:rPr lang="en-US" sz="2800" dirty="0"/>
              <a:t>We can estimate how much variability there is among potential sample means by calculating the standard error of the mean</a:t>
            </a:r>
            <a:r>
              <a:rPr lang="en-US" sz="2800" dirty="0" smtClean="0"/>
              <a:t>.</a:t>
            </a:r>
          </a:p>
          <a:p>
            <a:pPr lvl="1" algn="l" rtl="0"/>
            <a:r>
              <a:rPr lang="en-US" sz="2800" dirty="0"/>
              <a:t>Thus, it is measure of how good our point estimate is likely to be</a:t>
            </a:r>
            <a:r>
              <a:rPr lang="en-US" sz="2800" dirty="0" smtClean="0"/>
              <a:t>!</a:t>
            </a:r>
          </a:p>
          <a:p>
            <a:pPr lvl="1" algn="l" rtl="0"/>
            <a:r>
              <a:rPr lang="en-US" sz="2800" dirty="0"/>
              <a:t>The </a:t>
            </a:r>
            <a:r>
              <a:rPr lang="en-US" sz="2800" b="1" i="1" dirty="0"/>
              <a:t>standard error </a:t>
            </a:r>
            <a:r>
              <a:rPr lang="en-US" sz="2800" i="1" dirty="0"/>
              <a:t>of the mean</a:t>
            </a:r>
            <a:r>
              <a:rPr lang="en-US" sz="2800" dirty="0"/>
              <a:t> is the standard deviation of the sampling </a:t>
            </a:r>
            <a:r>
              <a:rPr lang="en-US" sz="2800" dirty="0" smtClean="0"/>
              <a:t>distribution.</a:t>
            </a:r>
          </a:p>
          <a:p>
            <a:pPr lvl="1" algn="l" rtl="0"/>
            <a:endParaRPr lang="en-US" sz="2800" dirty="0"/>
          </a:p>
          <a:p>
            <a:pPr lvl="1" algn="l" rtl="0"/>
            <a:endParaRPr lang="en-US" sz="2800" dirty="0">
              <a:solidFill>
                <a:srgbClr val="00B050"/>
              </a:solidFill>
            </a:endParaRPr>
          </a:p>
          <a:p>
            <a:pPr lvl="1" algn="l" rtl="0"/>
            <a:endParaRPr lang="en-US" sz="2800" dirty="0"/>
          </a:p>
          <a:p>
            <a:pPr algn="l" rtl="0"/>
            <a:endParaRPr lang="en-US" sz="3200" dirty="0"/>
          </a:p>
        </p:txBody>
      </p:sp>
      <p:sp>
        <p:nvSpPr>
          <p:cNvPr id="4" name="Rectangle 3"/>
          <p:cNvSpPr/>
          <p:nvPr/>
        </p:nvSpPr>
        <p:spPr>
          <a:xfrm>
            <a:off x="2286000" y="2967335"/>
            <a:ext cx="4572000" cy="369332"/>
          </a:xfrm>
          <a:prstGeom prst="rect">
            <a:avLst/>
          </a:prstGeom>
        </p:spPr>
        <p:txBody>
          <a:bodyPr>
            <a:spAutoFit/>
          </a:bodyPr>
          <a:lstStyle/>
          <a:p>
            <a:endParaRPr lang="en-US" dirty="0"/>
          </a:p>
        </p:txBody>
      </p:sp>
      <p:sp>
        <p:nvSpPr>
          <p:cNvPr id="5" name="Slide Number Placeholder 4"/>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25</a:t>
            </a:fld>
            <a:endParaRPr lang="en-US" dirty="0">
              <a:solidFill>
                <a:schemeClr val="bg1"/>
              </a:solidFill>
            </a:endParaRPr>
          </a:p>
        </p:txBody>
      </p:sp>
    </p:spTree>
    <p:extLst>
      <p:ext uri="{BB962C8B-B14F-4D97-AF65-F5344CB8AC3E}">
        <p14:creationId xmlns:p14="http://schemas.microsoft.com/office/powerpoint/2010/main" val="33685559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66800"/>
                <a:ext cx="8229600" cy="5059363"/>
              </a:xfrm>
            </p:spPr>
            <p:txBody>
              <a:bodyPr>
                <a:normAutofit fontScale="92500" lnSpcReduction="10000"/>
              </a:bodyPr>
              <a:lstStyle/>
              <a:p>
                <a:pPr algn="l" rtl="0"/>
                <a:r>
                  <a:rPr lang="en-US" sz="2800" dirty="0" smtClean="0"/>
                  <a:t>It is given by:</a:t>
                </a:r>
              </a:p>
              <a:p>
                <a:pPr algn="l" rtl="0"/>
                <a:endParaRPr lang="en-US" sz="2800" dirty="0"/>
              </a:p>
              <a:p>
                <a:pPr algn="l" rtl="0"/>
                <a:endParaRPr lang="en-US" sz="2800" dirty="0" smtClean="0"/>
              </a:p>
              <a:p>
                <a:pPr algn="l" rtl="0"/>
                <a:r>
                  <a:rPr lang="en-US" sz="2800" dirty="0" smtClean="0"/>
                  <a:t>This </a:t>
                </a:r>
                <a:r>
                  <a:rPr lang="en-US" sz="2800" dirty="0"/>
                  <a:t>equation implies that sampling error decreases as sample size increases.</a:t>
                </a:r>
              </a:p>
              <a:p>
                <a:pPr algn="l" rtl="0"/>
                <a:r>
                  <a:rPr lang="en-US" sz="2800" dirty="0" smtClean="0"/>
                  <a:t>Thus the </a:t>
                </a:r>
                <a:r>
                  <a:rPr lang="en-US" sz="2800" dirty="0"/>
                  <a:t>larger the sample size, the </a:t>
                </a:r>
                <a:r>
                  <a:rPr lang="en-US" sz="2800" dirty="0" smtClean="0"/>
                  <a:t>more precise </a:t>
                </a:r>
                <a:r>
                  <a:rPr lang="en-US" sz="2800" dirty="0"/>
                  <a:t>an estimator </a:t>
                </a:r>
                <a14:m>
                  <m:oMath xmlns:m="http://schemas.openxmlformats.org/officeDocument/2006/math">
                    <m:acc>
                      <m:accPr>
                        <m:chr m:val="̅"/>
                        <m:ctrlPr>
                          <a:rPr lang="en-US" sz="2800" i="1">
                            <a:latin typeface="Cambria Math"/>
                          </a:rPr>
                        </m:ctrlPr>
                      </m:accPr>
                      <m:e>
                        <m:r>
                          <a:rPr lang="en-US" sz="2800" i="1">
                            <a:latin typeface="Cambria Math"/>
                          </a:rPr>
                          <m:t>𝑋</m:t>
                        </m:r>
                      </m:e>
                    </m:acc>
                  </m:oMath>
                </a14:m>
                <a:r>
                  <a:rPr lang="en-US" sz="2800" i="1" dirty="0"/>
                  <a:t> </a:t>
                </a:r>
                <a:r>
                  <a:rPr lang="en-US" sz="2800" dirty="0"/>
                  <a:t>is</a:t>
                </a:r>
                <a:r>
                  <a:rPr lang="en-US" sz="2800" dirty="0" smtClean="0"/>
                  <a:t>.</a:t>
                </a:r>
              </a:p>
              <a:p>
                <a:pPr algn="l" rtl="0"/>
                <a:r>
                  <a:rPr lang="en-US" sz="3000" b="1" dirty="0"/>
                  <a:t>In fact</a:t>
                </a:r>
                <a:r>
                  <a:rPr lang="en-US" sz="3000" dirty="0"/>
                  <a:t>: as the sample gets bigger, the sampling distribution…</a:t>
                </a:r>
              </a:p>
              <a:p>
                <a:pPr lvl="1" algn="l" rtl="0"/>
                <a:r>
                  <a:rPr lang="en-US" dirty="0"/>
                  <a:t>stays centered at the population mean.</a:t>
                </a:r>
              </a:p>
              <a:p>
                <a:pPr lvl="1" algn="l" rtl="0"/>
                <a:r>
                  <a:rPr lang="en-US" dirty="0"/>
                  <a:t>becomes less variable.</a:t>
                </a:r>
              </a:p>
              <a:p>
                <a:pPr lvl="1" algn="l" rtl="0"/>
                <a:r>
                  <a:rPr lang="en-US" dirty="0"/>
                  <a:t>becomes more </a:t>
                </a:r>
                <a:r>
                  <a:rPr lang="en-US" dirty="0" smtClean="0"/>
                  <a:t>normal.</a:t>
                </a:r>
                <a:endParaRPr lang="en-US" sz="2800" dirty="0" smtClean="0"/>
              </a:p>
              <a:p>
                <a:pPr algn="l" rtl="0"/>
                <a:endParaRPr lang="en-US" sz="2800" dirty="0" smtClean="0"/>
              </a:p>
              <a:p>
                <a:pPr algn="l" rtl="0"/>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66800"/>
                <a:ext cx="8229600" cy="5059363"/>
              </a:xfrm>
              <a:blipFill rotWithShape="1">
                <a:blip r:embed="rId3"/>
                <a:stretch>
                  <a:fillRect l="-1481" t="-1928" r="-2444"/>
                </a:stretch>
              </a:blipFill>
            </p:spPr>
            <p:txBody>
              <a:bodyPr/>
              <a:lstStyle/>
              <a:p>
                <a:r>
                  <a:rPr lang="en-US">
                    <a:noFill/>
                  </a:rPr>
                  <a:t> </a:t>
                </a:r>
              </a:p>
            </p:txBody>
          </p:sp>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1191613472"/>
              </p:ext>
            </p:extLst>
          </p:nvPr>
        </p:nvGraphicFramePr>
        <p:xfrm>
          <a:off x="4038600" y="685800"/>
          <a:ext cx="2362200" cy="1230313"/>
        </p:xfrm>
        <a:graphic>
          <a:graphicData uri="http://schemas.openxmlformats.org/presentationml/2006/ole">
            <mc:AlternateContent xmlns:mc="http://schemas.openxmlformats.org/markup-compatibility/2006">
              <mc:Choice xmlns:v="urn:schemas-microsoft-com:vml" Requires="v">
                <p:oleObj spid="_x0000_s4155" name="Equation" r:id="rId4" imgW="545863" imgH="393529" progId="Equation.3">
                  <p:embed/>
                </p:oleObj>
              </mc:Choice>
              <mc:Fallback>
                <p:oleObj name="Equation" r:id="rId4" imgW="545863"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685800"/>
                        <a:ext cx="2362200" cy="1230313"/>
                      </a:xfrm>
                      <a:prstGeom prst="rect">
                        <a:avLst/>
                      </a:prstGeom>
                      <a:solidFill>
                        <a:schemeClr val="bg1"/>
                      </a:solidFill>
                      <a:ln>
                        <a:noFill/>
                      </a:ln>
                      <a:extLst/>
                    </p:spPr>
                  </p:pic>
                </p:oleObj>
              </mc:Fallback>
            </mc:AlternateContent>
          </a:graphicData>
        </a:graphic>
      </p:graphicFrame>
      <p:sp>
        <p:nvSpPr>
          <p:cNvPr id="2" name="Slide Number Placeholder 1"/>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26</a:t>
            </a:fld>
            <a:endParaRPr lang="en-US" dirty="0">
              <a:solidFill>
                <a:schemeClr val="bg1"/>
              </a:solidFill>
            </a:endParaRPr>
          </a:p>
        </p:txBody>
      </p:sp>
    </p:spTree>
    <p:extLst>
      <p:ext uri="{BB962C8B-B14F-4D97-AF65-F5344CB8AC3E}">
        <p14:creationId xmlns:p14="http://schemas.microsoft.com/office/powerpoint/2010/main" val="26492445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noChangeArrowheads="1"/>
          </p:cNvSpPr>
          <p:nvPr>
            <p:ph idx="1"/>
          </p:nvPr>
        </p:nvSpPr>
        <p:spPr bwMode="auto">
          <a:xfrm>
            <a:off x="762000" y="1143000"/>
            <a:ext cx="76200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fontAlgn="base">
              <a:spcBef>
                <a:spcPct val="20000"/>
              </a:spcBef>
              <a:spcAft>
                <a:spcPct val="0"/>
              </a:spcAft>
              <a:buChar char="•"/>
              <a:defRPr sz="3200">
                <a:solidFill>
                  <a:srgbClr val="FFFF00"/>
                </a:solidFill>
                <a:latin typeface="+mn-lt"/>
                <a:ea typeface="+mn-ea"/>
                <a:cs typeface="+mn-cs"/>
              </a:defRPr>
            </a:lvl1pPr>
            <a:lvl2pPr marL="742950" indent="-285750" algn="l" rtl="0" fontAlgn="base">
              <a:spcBef>
                <a:spcPct val="20000"/>
              </a:spcBef>
              <a:spcAft>
                <a:spcPct val="0"/>
              </a:spcAft>
              <a:buChar char="–"/>
              <a:defRPr sz="2800">
                <a:solidFill>
                  <a:srgbClr val="FFFF00"/>
                </a:solidFill>
                <a:latin typeface="+mn-lt"/>
              </a:defRPr>
            </a:lvl2pPr>
            <a:lvl3pPr marL="1143000" indent="-228600" algn="l" rtl="0" fontAlgn="base">
              <a:spcBef>
                <a:spcPct val="20000"/>
              </a:spcBef>
              <a:spcAft>
                <a:spcPct val="0"/>
              </a:spcAft>
              <a:buChar char="•"/>
              <a:defRPr sz="2400">
                <a:solidFill>
                  <a:srgbClr val="FFFF00"/>
                </a:solidFill>
                <a:latin typeface="+mn-lt"/>
              </a:defRPr>
            </a:lvl3pPr>
            <a:lvl4pPr marL="1600200" indent="-228600" algn="l" rtl="0" fontAlgn="base">
              <a:spcBef>
                <a:spcPct val="20000"/>
              </a:spcBef>
              <a:spcAft>
                <a:spcPct val="0"/>
              </a:spcAft>
              <a:buChar char="–"/>
              <a:defRPr sz="2000">
                <a:solidFill>
                  <a:srgbClr val="FFFF00"/>
                </a:solidFill>
                <a:latin typeface="+mn-lt"/>
              </a:defRPr>
            </a:lvl4pPr>
            <a:lvl5pPr marL="2057400" indent="-228600" algn="l" rtl="0" fontAlgn="base">
              <a:spcBef>
                <a:spcPct val="20000"/>
              </a:spcBef>
              <a:spcAft>
                <a:spcPct val="0"/>
              </a:spcAft>
              <a:buChar char="»"/>
              <a:defRPr sz="2000">
                <a:solidFill>
                  <a:srgbClr val="FFFF00"/>
                </a:solidFill>
                <a:latin typeface="+mn-lt"/>
              </a:defRPr>
            </a:lvl5pPr>
            <a:lvl6pPr marL="2514600" indent="-228600" algn="l" rtl="0" fontAlgn="base">
              <a:spcBef>
                <a:spcPct val="20000"/>
              </a:spcBef>
              <a:spcAft>
                <a:spcPct val="0"/>
              </a:spcAft>
              <a:buChar char="»"/>
              <a:defRPr sz="2000">
                <a:solidFill>
                  <a:srgbClr val="FFFF00"/>
                </a:solidFill>
                <a:latin typeface="+mn-lt"/>
              </a:defRPr>
            </a:lvl6pPr>
            <a:lvl7pPr marL="2971800" indent="-228600" algn="l" rtl="0" fontAlgn="base">
              <a:spcBef>
                <a:spcPct val="20000"/>
              </a:spcBef>
              <a:spcAft>
                <a:spcPct val="0"/>
              </a:spcAft>
              <a:buChar char="»"/>
              <a:defRPr sz="2000">
                <a:solidFill>
                  <a:srgbClr val="FFFF00"/>
                </a:solidFill>
                <a:latin typeface="+mn-lt"/>
              </a:defRPr>
            </a:lvl7pPr>
            <a:lvl8pPr marL="3429000" indent="-228600" algn="l" rtl="0" fontAlgn="base">
              <a:spcBef>
                <a:spcPct val="20000"/>
              </a:spcBef>
              <a:spcAft>
                <a:spcPct val="0"/>
              </a:spcAft>
              <a:buChar char="»"/>
              <a:defRPr sz="2000">
                <a:solidFill>
                  <a:srgbClr val="FFFF00"/>
                </a:solidFill>
                <a:latin typeface="+mn-lt"/>
              </a:defRPr>
            </a:lvl8pPr>
            <a:lvl9pPr marL="3886200" indent="-228600" algn="l" rtl="0" fontAlgn="base">
              <a:spcBef>
                <a:spcPct val="20000"/>
              </a:spcBef>
              <a:spcAft>
                <a:spcPct val="0"/>
              </a:spcAft>
              <a:buChar char="»"/>
              <a:defRPr sz="2000">
                <a:solidFill>
                  <a:srgbClr val="FFFF00"/>
                </a:solidFill>
                <a:latin typeface="+mn-lt"/>
              </a:defRPr>
            </a:lvl9pPr>
          </a:lstStyle>
          <a:p>
            <a:pPr marL="0" indent="0">
              <a:lnSpc>
                <a:spcPct val="90000"/>
              </a:lnSpc>
              <a:buNone/>
            </a:pPr>
            <a:r>
              <a:rPr lang="en-US" b="1" dirty="0" smtClean="0">
                <a:solidFill>
                  <a:srgbClr val="000000"/>
                </a:solidFill>
              </a:rPr>
              <a:t>There are 3 different cases:</a:t>
            </a:r>
          </a:p>
          <a:p>
            <a:pPr marL="0" indent="0">
              <a:lnSpc>
                <a:spcPct val="90000"/>
              </a:lnSpc>
              <a:buNone/>
            </a:pPr>
            <a:endParaRPr lang="en-US" b="1" dirty="0" smtClean="0">
              <a:solidFill>
                <a:srgbClr val="000000"/>
              </a:solidFill>
            </a:endParaRPr>
          </a:p>
          <a:p>
            <a:pPr marL="514350" indent="-514350">
              <a:lnSpc>
                <a:spcPct val="90000"/>
              </a:lnSpc>
              <a:buFont typeface="+mj-lt"/>
              <a:buAutoNum type="arabicPeriod"/>
            </a:pPr>
            <a:r>
              <a:rPr lang="en-US" sz="2800" dirty="0" smtClean="0">
                <a:solidFill>
                  <a:srgbClr val="000000"/>
                </a:solidFill>
              </a:rPr>
              <a:t>Interval </a:t>
            </a:r>
            <a:r>
              <a:rPr lang="en-US" sz="2800" dirty="0">
                <a:solidFill>
                  <a:srgbClr val="000000"/>
                </a:solidFill>
              </a:rPr>
              <a:t>Estimation of μ when </a:t>
            </a:r>
            <a:r>
              <a:rPr lang="en-US" sz="2800" dirty="0" smtClean="0">
                <a:solidFill>
                  <a:srgbClr val="000000"/>
                </a:solidFill>
              </a:rPr>
              <a:t>X </a:t>
            </a:r>
            <a:r>
              <a:rPr lang="en-US" sz="2800" dirty="0">
                <a:solidFill>
                  <a:srgbClr val="000000"/>
                </a:solidFill>
              </a:rPr>
              <a:t>is normally </a:t>
            </a:r>
            <a:r>
              <a:rPr lang="en-US" sz="2800" dirty="0" smtClean="0">
                <a:solidFill>
                  <a:srgbClr val="000000"/>
                </a:solidFill>
              </a:rPr>
              <a:t>distributed.</a:t>
            </a:r>
            <a:endParaRPr lang="en-US" sz="2800" dirty="0">
              <a:solidFill>
                <a:srgbClr val="000000"/>
              </a:solidFill>
            </a:endParaRPr>
          </a:p>
          <a:p>
            <a:pPr marL="514350" indent="-514350">
              <a:lnSpc>
                <a:spcPct val="90000"/>
              </a:lnSpc>
              <a:buFont typeface="+mj-lt"/>
              <a:buAutoNum type="arabicPeriod"/>
            </a:pPr>
            <a:r>
              <a:rPr lang="en-US" sz="2800" dirty="0">
                <a:solidFill>
                  <a:srgbClr val="000000"/>
                </a:solidFill>
              </a:rPr>
              <a:t>Interval Estimation of μ when </a:t>
            </a:r>
            <a:r>
              <a:rPr lang="en-US" sz="2800" dirty="0" smtClean="0">
                <a:solidFill>
                  <a:srgbClr val="000000"/>
                </a:solidFill>
              </a:rPr>
              <a:t>X is </a:t>
            </a:r>
            <a:r>
              <a:rPr lang="en-US" sz="2800" dirty="0">
                <a:solidFill>
                  <a:srgbClr val="000000"/>
                </a:solidFill>
              </a:rPr>
              <a:t>not normally distributed but the population Standard Deviation is known</a:t>
            </a:r>
          </a:p>
          <a:p>
            <a:pPr marL="514350" indent="-514350">
              <a:lnSpc>
                <a:spcPct val="90000"/>
              </a:lnSpc>
              <a:buFont typeface="+mj-lt"/>
              <a:buAutoNum type="arabicPeriod"/>
            </a:pPr>
            <a:r>
              <a:rPr lang="en-US" sz="2800" dirty="0">
                <a:solidFill>
                  <a:srgbClr val="000000"/>
                </a:solidFill>
              </a:rPr>
              <a:t>Interval Estimation of μ when </a:t>
            </a:r>
            <a:r>
              <a:rPr lang="en-US" sz="2800" dirty="0" smtClean="0">
                <a:solidFill>
                  <a:srgbClr val="000000"/>
                </a:solidFill>
              </a:rPr>
              <a:t>X </a:t>
            </a:r>
            <a:r>
              <a:rPr lang="en-US" sz="2800" dirty="0">
                <a:solidFill>
                  <a:srgbClr val="000000"/>
                </a:solidFill>
              </a:rPr>
              <a:t>is normally distributed and the population Standard Deviation unknown</a:t>
            </a:r>
          </a:p>
        </p:txBody>
      </p:sp>
      <p:sp>
        <p:nvSpPr>
          <p:cNvPr id="3" name="Slide Number Placeholder 2"/>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27</a:t>
            </a:fld>
            <a:endParaRPr lang="en-US" dirty="0">
              <a:solidFill>
                <a:schemeClr val="bg1"/>
              </a:solidFill>
            </a:endParaRPr>
          </a:p>
        </p:txBody>
      </p:sp>
    </p:spTree>
    <p:extLst>
      <p:ext uri="{BB962C8B-B14F-4D97-AF65-F5344CB8AC3E}">
        <p14:creationId xmlns:p14="http://schemas.microsoft.com/office/powerpoint/2010/main" val="7153483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924800" cy="1143000"/>
          </a:xfrm>
        </p:spPr>
        <p:txBody>
          <a:bodyPr>
            <a:noAutofit/>
          </a:bodyPr>
          <a:lstStyle/>
          <a:p>
            <a:pPr rtl="0"/>
            <a:r>
              <a:rPr lang="en-US" sz="2800" dirty="0"/>
              <a:t>Case </a:t>
            </a:r>
            <a:r>
              <a:rPr lang="en-US" sz="2800" dirty="0" smtClean="0"/>
              <a:t>1: Interval </a:t>
            </a:r>
            <a:r>
              <a:rPr lang="en-US" sz="2800" dirty="0"/>
              <a:t>Estimation of μ when X is normally distributed</a:t>
            </a:r>
          </a:p>
        </p:txBody>
      </p:sp>
      <p:sp>
        <p:nvSpPr>
          <p:cNvPr id="3" name="Content Placeholder 2"/>
          <p:cNvSpPr>
            <a:spLocks noGrp="1"/>
          </p:cNvSpPr>
          <p:nvPr>
            <p:ph idx="1"/>
          </p:nvPr>
        </p:nvSpPr>
        <p:spPr>
          <a:xfrm>
            <a:off x="990600" y="1600200"/>
            <a:ext cx="7391400" cy="4267200"/>
          </a:xfrm>
        </p:spPr>
        <p:txBody>
          <a:bodyPr>
            <a:normAutofit lnSpcReduction="10000"/>
          </a:bodyPr>
          <a:lstStyle/>
          <a:p>
            <a:pPr algn="l" rtl="0"/>
            <a:r>
              <a:rPr lang="en-US" dirty="0" smtClean="0"/>
              <a:t>This </a:t>
            </a:r>
            <a:r>
              <a:rPr lang="en-US" dirty="0"/>
              <a:t>is the </a:t>
            </a:r>
            <a:r>
              <a:rPr lang="en-US" b="1" dirty="0"/>
              <a:t>standard</a:t>
            </a:r>
            <a:r>
              <a:rPr lang="en-US" dirty="0"/>
              <a:t> situation and you simply use </a:t>
            </a:r>
            <a:r>
              <a:rPr lang="en-US" dirty="0" smtClean="0"/>
              <a:t>this </a:t>
            </a:r>
            <a:r>
              <a:rPr lang="en-US" dirty="0"/>
              <a:t>equation to estimate the population mean at the desired confidence </a:t>
            </a:r>
            <a:r>
              <a:rPr lang="en-US" dirty="0" smtClean="0"/>
              <a:t>interval:</a:t>
            </a:r>
          </a:p>
          <a:p>
            <a:pPr algn="l" rtl="0"/>
            <a:endParaRPr lang="en-US" dirty="0"/>
          </a:p>
          <a:p>
            <a:pPr algn="l" rtl="0"/>
            <a:endParaRPr lang="en-US" dirty="0" smtClean="0"/>
          </a:p>
          <a:p>
            <a:pPr algn="l" rtl="0"/>
            <a:endParaRPr lang="en-US" dirty="0"/>
          </a:p>
          <a:p>
            <a:pPr algn="l" rtl="0"/>
            <a:endParaRPr lang="en-US" sz="2400" dirty="0" smtClean="0"/>
          </a:p>
          <a:p>
            <a:pPr algn="l" rtl="0"/>
            <a:endParaRPr lang="en-US" sz="2400" dirty="0"/>
          </a:p>
          <a:p>
            <a:pPr algn="l" rtl="0"/>
            <a:r>
              <a:rPr lang="en-US" sz="2400" dirty="0" smtClean="0"/>
              <a:t>where </a:t>
            </a:r>
            <a:r>
              <a:rPr lang="en-US" sz="2400" dirty="0"/>
              <a:t>Z is the </a:t>
            </a:r>
            <a:r>
              <a:rPr lang="en-US" sz="2400" dirty="0" smtClean="0"/>
              <a:t>standard normal </a:t>
            </a:r>
            <a:r>
              <a:rPr lang="en-US" sz="2400" dirty="0"/>
              <a:t>distribution’s critical value for a probability of </a:t>
            </a:r>
            <a:r>
              <a:rPr lang="el-GR" sz="3200" i="1" dirty="0">
                <a:latin typeface="Times New Roman"/>
                <a:cs typeface="Times New Roman"/>
              </a:rPr>
              <a:t>α</a:t>
            </a:r>
            <a:r>
              <a:rPr lang="el-GR" sz="3200" i="1" dirty="0">
                <a:solidFill>
                  <a:srgbClr val="C00000"/>
                </a:solidFill>
                <a:latin typeface="Times New Roman"/>
                <a:cs typeface="Times New Roman"/>
              </a:rPr>
              <a:t> </a:t>
            </a:r>
            <a:r>
              <a:rPr lang="en-US" sz="2400" i="1" dirty="0" smtClean="0">
                <a:cs typeface="Arial" pitchFamily="34" charset="0"/>
              </a:rPr>
              <a:t>/</a:t>
            </a:r>
            <a:r>
              <a:rPr lang="en-US" sz="2400" i="1" dirty="0">
                <a:cs typeface="Arial" pitchFamily="34" charset="0"/>
              </a:rPr>
              <a:t>2</a:t>
            </a:r>
            <a:r>
              <a:rPr lang="en-US" sz="2400" dirty="0">
                <a:cs typeface="Arial" pitchFamily="34" charset="0"/>
              </a:rPr>
              <a:t> in each </a:t>
            </a:r>
            <a:r>
              <a:rPr lang="en-US" sz="2400" dirty="0" smtClean="0">
                <a:cs typeface="Arial" pitchFamily="34" charset="0"/>
              </a:rPr>
              <a:t>tail.</a:t>
            </a:r>
            <a:endParaRPr lang="en-US" sz="2400" dirty="0"/>
          </a:p>
        </p:txBody>
      </p:sp>
      <p:graphicFrame>
        <p:nvGraphicFramePr>
          <p:cNvPr id="4" name="Object 3"/>
          <p:cNvGraphicFramePr>
            <a:graphicFrameLocks noChangeAspect="1"/>
          </p:cNvGraphicFramePr>
          <p:nvPr>
            <p:extLst>
              <p:ext uri="{D42A27DB-BD31-4B8C-83A1-F6EECF244321}">
                <p14:modId xmlns:p14="http://schemas.microsoft.com/office/powerpoint/2010/main" val="815444772"/>
              </p:ext>
            </p:extLst>
          </p:nvPr>
        </p:nvGraphicFramePr>
        <p:xfrm>
          <a:off x="1371600" y="2971800"/>
          <a:ext cx="6705600" cy="1371600"/>
        </p:xfrm>
        <a:graphic>
          <a:graphicData uri="http://schemas.openxmlformats.org/presentationml/2006/ole">
            <mc:AlternateContent xmlns:mc="http://schemas.openxmlformats.org/markup-compatibility/2006">
              <mc:Choice xmlns:v="urn:schemas-microsoft-com:vml" Requires="v">
                <p:oleObj spid="_x0000_s7242" name="Equation" r:id="rId3" imgW="1828800" imgH="419040" progId="Equation.3">
                  <p:embed/>
                </p:oleObj>
              </mc:Choice>
              <mc:Fallback>
                <p:oleObj name="Equation" r:id="rId3" imgW="1828800" imgH="419040" progId="Equation.3">
                  <p:embed/>
                  <p:pic>
                    <p:nvPicPr>
                      <p:cNvPr id="0" name=""/>
                      <p:cNvPicPr>
                        <a:picLocks noChangeAspect="1" noChangeArrowheads="1"/>
                      </p:cNvPicPr>
                      <p:nvPr/>
                    </p:nvPicPr>
                    <p:blipFill>
                      <a:blip r:embed="rId4"/>
                      <a:srcRect/>
                      <a:stretch>
                        <a:fillRect/>
                      </a:stretch>
                    </p:blipFill>
                    <p:spPr bwMode="auto">
                      <a:xfrm>
                        <a:off x="1371600" y="2971800"/>
                        <a:ext cx="6705600" cy="1371600"/>
                      </a:xfrm>
                      <a:prstGeom prst="rect">
                        <a:avLst/>
                      </a:prstGeom>
                      <a:solidFill>
                        <a:schemeClr val="bg1"/>
                      </a:solidFill>
                      <a:ln>
                        <a:noFill/>
                      </a:ln>
                    </p:spPr>
                  </p:pic>
                </p:oleObj>
              </mc:Fallback>
            </mc:AlternateContent>
          </a:graphicData>
        </a:graphic>
      </p:graphicFrame>
      <p:sp>
        <p:nvSpPr>
          <p:cNvPr id="5" name="Slide Number Placeholder 4"/>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28</a:t>
            </a:fld>
            <a:endParaRPr lang="en-US" dirty="0">
              <a:solidFill>
                <a:schemeClr val="bg1"/>
              </a:solidFill>
            </a:endParaRPr>
          </a:p>
        </p:txBody>
      </p:sp>
    </p:spTree>
    <p:extLst>
      <p:ext uri="{BB962C8B-B14F-4D97-AF65-F5344CB8AC3E}">
        <p14:creationId xmlns:p14="http://schemas.microsoft.com/office/powerpoint/2010/main" val="10715002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876300" y="654704"/>
            <a:ext cx="7596176" cy="5390207"/>
            <a:chOff x="723900" y="178124"/>
            <a:chExt cx="8316913" cy="6685730"/>
          </a:xfrm>
        </p:grpSpPr>
        <p:sp>
          <p:nvSpPr>
            <p:cNvPr id="4" name="Rectangle 3"/>
            <p:cNvSpPr txBox="1">
              <a:spLocks noChangeArrowheads="1"/>
            </p:cNvSpPr>
            <p:nvPr/>
          </p:nvSpPr>
          <p:spPr bwMode="auto">
            <a:xfrm>
              <a:off x="723900" y="178124"/>
              <a:ext cx="8077200" cy="6317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marR="0" lvl="0" indent="0" algn="l" defTabSz="914400" rtl="0" eaLnBrk="1" fontAlgn="base" latinLnBrk="0" hangingPunct="1">
                <a:lnSpc>
                  <a:spcPct val="100000"/>
                </a:lnSpc>
                <a:spcBef>
                  <a:spcPct val="20000"/>
                </a:spcBef>
                <a:spcAft>
                  <a:spcPct val="0"/>
                </a:spcAft>
                <a:buClrTx/>
                <a:buSzTx/>
                <a:buNone/>
                <a:tabLst/>
                <a:defRPr/>
              </a:pPr>
              <a:r>
                <a:rPr kumimoji="0" lang="en-US" sz="3200" b="0" i="0" u="none" strike="noStrike" kern="0" cap="none" spc="0" normalizeH="0" baseline="0" noProof="0" dirty="0" smtClean="0">
                  <a:ln>
                    <a:noFill/>
                  </a:ln>
                  <a:solidFill>
                    <a:srgbClr val="000000"/>
                  </a:solidFill>
                  <a:effectLst/>
                  <a:uLnTx/>
                  <a:uFillTx/>
                  <a:latin typeface="Times New Roman"/>
                  <a:ea typeface="+mn-ea"/>
                  <a:cs typeface="+mn-cs"/>
                </a:rPr>
                <a:t>Consider a 95% confidence interval:</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3200" b="0"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5" name="Freeform 5"/>
            <p:cNvSpPr>
              <a:spLocks/>
            </p:cNvSpPr>
            <p:nvPr/>
          </p:nvSpPr>
          <p:spPr bwMode="auto">
            <a:xfrm>
              <a:off x="2667000" y="2590800"/>
              <a:ext cx="3886200" cy="1728788"/>
            </a:xfrm>
            <a:custGeom>
              <a:avLst/>
              <a:gdLst>
                <a:gd name="T0" fmla="*/ 0 w 2448"/>
                <a:gd name="T1" fmla="*/ 1089 h 1089"/>
                <a:gd name="T2" fmla="*/ 0 w 2448"/>
                <a:gd name="T3" fmla="*/ 897 h 1089"/>
                <a:gd name="T4" fmla="*/ 96 w 2448"/>
                <a:gd name="T5" fmla="*/ 849 h 1089"/>
                <a:gd name="T6" fmla="*/ 240 w 2448"/>
                <a:gd name="T7" fmla="*/ 753 h 1089"/>
                <a:gd name="T8" fmla="*/ 396 w 2448"/>
                <a:gd name="T9" fmla="*/ 618 h 1089"/>
                <a:gd name="T10" fmla="*/ 558 w 2448"/>
                <a:gd name="T11" fmla="*/ 450 h 1089"/>
                <a:gd name="T12" fmla="*/ 681 w 2448"/>
                <a:gd name="T13" fmla="*/ 324 h 1089"/>
                <a:gd name="T14" fmla="*/ 762 w 2448"/>
                <a:gd name="T15" fmla="*/ 246 h 1089"/>
                <a:gd name="T16" fmla="*/ 837 w 2448"/>
                <a:gd name="T17" fmla="*/ 162 h 1089"/>
                <a:gd name="T18" fmla="*/ 912 w 2448"/>
                <a:gd name="T19" fmla="*/ 129 h 1089"/>
                <a:gd name="T20" fmla="*/ 936 w 2448"/>
                <a:gd name="T21" fmla="*/ 90 h 1089"/>
                <a:gd name="T22" fmla="*/ 1077 w 2448"/>
                <a:gd name="T23" fmla="*/ 18 h 1089"/>
                <a:gd name="T24" fmla="*/ 1197 w 2448"/>
                <a:gd name="T25" fmla="*/ 0 h 1089"/>
                <a:gd name="T26" fmla="*/ 1293 w 2448"/>
                <a:gd name="T27" fmla="*/ 15 h 1089"/>
                <a:gd name="T28" fmla="*/ 1344 w 2448"/>
                <a:gd name="T29" fmla="*/ 33 h 1089"/>
                <a:gd name="T30" fmla="*/ 1440 w 2448"/>
                <a:gd name="T31" fmla="*/ 81 h 1089"/>
                <a:gd name="T32" fmla="*/ 1578 w 2448"/>
                <a:gd name="T33" fmla="*/ 192 h 1089"/>
                <a:gd name="T34" fmla="*/ 1728 w 2448"/>
                <a:gd name="T35" fmla="*/ 321 h 1089"/>
                <a:gd name="T36" fmla="*/ 1824 w 2448"/>
                <a:gd name="T37" fmla="*/ 417 h 1089"/>
                <a:gd name="T38" fmla="*/ 1905 w 2448"/>
                <a:gd name="T39" fmla="*/ 501 h 1089"/>
                <a:gd name="T40" fmla="*/ 2016 w 2448"/>
                <a:gd name="T41" fmla="*/ 609 h 1089"/>
                <a:gd name="T42" fmla="*/ 2124 w 2448"/>
                <a:gd name="T43" fmla="*/ 699 h 1089"/>
                <a:gd name="T44" fmla="*/ 2235 w 2448"/>
                <a:gd name="T45" fmla="*/ 786 h 1089"/>
                <a:gd name="T46" fmla="*/ 2361 w 2448"/>
                <a:gd name="T47" fmla="*/ 858 h 1089"/>
                <a:gd name="T48" fmla="*/ 2448 w 2448"/>
                <a:gd name="T49" fmla="*/ 897 h 1089"/>
                <a:gd name="T50" fmla="*/ 2448 w 2448"/>
                <a:gd name="T51" fmla="*/ 1089 h 1089"/>
                <a:gd name="T52" fmla="*/ 0 w 2448"/>
                <a:gd name="T53" fmla="*/ 1089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48" h="1089">
                  <a:moveTo>
                    <a:pt x="0" y="1089"/>
                  </a:moveTo>
                  <a:lnTo>
                    <a:pt x="0" y="897"/>
                  </a:lnTo>
                  <a:lnTo>
                    <a:pt x="96" y="849"/>
                  </a:lnTo>
                  <a:lnTo>
                    <a:pt x="240" y="753"/>
                  </a:lnTo>
                  <a:lnTo>
                    <a:pt x="396" y="618"/>
                  </a:lnTo>
                  <a:lnTo>
                    <a:pt x="558" y="450"/>
                  </a:lnTo>
                  <a:lnTo>
                    <a:pt x="681" y="324"/>
                  </a:lnTo>
                  <a:lnTo>
                    <a:pt x="762" y="246"/>
                  </a:lnTo>
                  <a:lnTo>
                    <a:pt x="837" y="162"/>
                  </a:lnTo>
                  <a:lnTo>
                    <a:pt x="912" y="129"/>
                  </a:lnTo>
                  <a:lnTo>
                    <a:pt x="936" y="90"/>
                  </a:lnTo>
                  <a:lnTo>
                    <a:pt x="1077" y="18"/>
                  </a:lnTo>
                  <a:lnTo>
                    <a:pt x="1197" y="0"/>
                  </a:lnTo>
                  <a:lnTo>
                    <a:pt x="1293" y="15"/>
                  </a:lnTo>
                  <a:lnTo>
                    <a:pt x="1344" y="33"/>
                  </a:lnTo>
                  <a:lnTo>
                    <a:pt x="1440" y="81"/>
                  </a:lnTo>
                  <a:lnTo>
                    <a:pt x="1578" y="192"/>
                  </a:lnTo>
                  <a:lnTo>
                    <a:pt x="1728" y="321"/>
                  </a:lnTo>
                  <a:lnTo>
                    <a:pt x="1824" y="417"/>
                  </a:lnTo>
                  <a:lnTo>
                    <a:pt x="1905" y="501"/>
                  </a:lnTo>
                  <a:lnTo>
                    <a:pt x="2016" y="609"/>
                  </a:lnTo>
                  <a:lnTo>
                    <a:pt x="2124" y="699"/>
                  </a:lnTo>
                  <a:lnTo>
                    <a:pt x="2235" y="786"/>
                  </a:lnTo>
                  <a:lnTo>
                    <a:pt x="2361" y="858"/>
                  </a:lnTo>
                  <a:lnTo>
                    <a:pt x="2448" y="897"/>
                  </a:lnTo>
                  <a:lnTo>
                    <a:pt x="2448" y="1089"/>
                  </a:lnTo>
                  <a:lnTo>
                    <a:pt x="0" y="1089"/>
                  </a:lnTo>
                  <a:close/>
                </a:path>
              </a:pathLst>
            </a:custGeom>
            <a:solidFill>
              <a:srgbClr val="FDE0BD"/>
            </a:solidFill>
            <a:ln>
              <a:noFill/>
            </a:ln>
            <a:effectLst/>
            <a:extLst>
              <a:ext uri="{91240B29-F687-4F45-9708-019B960494DF}">
                <a14:hiddenLine xmlns:a14="http://schemas.microsoft.com/office/drawing/2010/main" w="19050"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 name="Freeform 6"/>
            <p:cNvSpPr>
              <a:spLocks/>
            </p:cNvSpPr>
            <p:nvPr/>
          </p:nvSpPr>
          <p:spPr bwMode="auto">
            <a:xfrm>
              <a:off x="4552950" y="2619375"/>
              <a:ext cx="3143250" cy="1647825"/>
            </a:xfrm>
            <a:custGeom>
              <a:avLst/>
              <a:gdLst>
                <a:gd name="T0" fmla="*/ 900 w 901"/>
                <a:gd name="T1" fmla="*/ 720 h 721"/>
                <a:gd name="T2" fmla="*/ 805 w 901"/>
                <a:gd name="T3" fmla="*/ 712 h 721"/>
                <a:gd name="T4" fmla="*/ 758 w 901"/>
                <a:gd name="T5" fmla="*/ 704 h 721"/>
                <a:gd name="T6" fmla="*/ 711 w 901"/>
                <a:gd name="T7" fmla="*/ 691 h 721"/>
                <a:gd name="T8" fmla="*/ 663 w 901"/>
                <a:gd name="T9" fmla="*/ 675 h 721"/>
                <a:gd name="T10" fmla="*/ 615 w 901"/>
                <a:gd name="T11" fmla="*/ 653 h 721"/>
                <a:gd name="T12" fmla="*/ 568 w 901"/>
                <a:gd name="T13" fmla="*/ 623 h 721"/>
                <a:gd name="T14" fmla="*/ 473 w 901"/>
                <a:gd name="T15" fmla="*/ 540 h 721"/>
                <a:gd name="T16" fmla="*/ 378 w 901"/>
                <a:gd name="T17" fmla="*/ 422 h 721"/>
                <a:gd name="T18" fmla="*/ 284 w 901"/>
                <a:gd name="T19" fmla="*/ 281 h 721"/>
                <a:gd name="T20" fmla="*/ 236 w 901"/>
                <a:gd name="T21" fmla="*/ 209 h 721"/>
                <a:gd name="T22" fmla="*/ 189 w 901"/>
                <a:gd name="T23" fmla="*/ 142 h 721"/>
                <a:gd name="T24" fmla="*/ 142 w 901"/>
                <a:gd name="T25" fmla="*/ 83 h 721"/>
                <a:gd name="T26" fmla="*/ 94 w 901"/>
                <a:gd name="T27" fmla="*/ 38 h 721"/>
                <a:gd name="T28" fmla="*/ 47 w 901"/>
                <a:gd name="T29" fmla="*/ 9 h 721"/>
                <a:gd name="T30" fmla="*/ 0 w 901"/>
                <a:gd name="T31" fmla="*/ 0 h 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1" h="721">
                  <a:moveTo>
                    <a:pt x="900" y="720"/>
                  </a:moveTo>
                  <a:lnTo>
                    <a:pt x="805" y="712"/>
                  </a:lnTo>
                  <a:lnTo>
                    <a:pt x="758" y="704"/>
                  </a:lnTo>
                  <a:lnTo>
                    <a:pt x="711" y="691"/>
                  </a:lnTo>
                  <a:lnTo>
                    <a:pt x="663" y="675"/>
                  </a:lnTo>
                  <a:lnTo>
                    <a:pt x="615" y="653"/>
                  </a:lnTo>
                  <a:lnTo>
                    <a:pt x="568" y="623"/>
                  </a:lnTo>
                  <a:lnTo>
                    <a:pt x="473" y="540"/>
                  </a:lnTo>
                  <a:lnTo>
                    <a:pt x="378" y="422"/>
                  </a:lnTo>
                  <a:lnTo>
                    <a:pt x="284" y="281"/>
                  </a:lnTo>
                  <a:lnTo>
                    <a:pt x="236" y="209"/>
                  </a:lnTo>
                  <a:lnTo>
                    <a:pt x="189" y="142"/>
                  </a:lnTo>
                  <a:lnTo>
                    <a:pt x="142" y="83"/>
                  </a:lnTo>
                  <a:lnTo>
                    <a:pt x="94" y="38"/>
                  </a:lnTo>
                  <a:lnTo>
                    <a:pt x="47" y="9"/>
                  </a:lnTo>
                  <a:lnTo>
                    <a:pt x="0" y="0"/>
                  </a:lnTo>
                </a:path>
              </a:pathLst>
            </a:custGeom>
            <a:noFill/>
            <a:ln w="508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 name="Freeform 7"/>
            <p:cNvSpPr>
              <a:spLocks/>
            </p:cNvSpPr>
            <p:nvPr/>
          </p:nvSpPr>
          <p:spPr bwMode="auto">
            <a:xfrm>
              <a:off x="1600200" y="2619375"/>
              <a:ext cx="2954338" cy="1647825"/>
            </a:xfrm>
            <a:custGeom>
              <a:avLst/>
              <a:gdLst>
                <a:gd name="T0" fmla="*/ 0 w 901"/>
                <a:gd name="T1" fmla="*/ 720 h 721"/>
                <a:gd name="T2" fmla="*/ 95 w 901"/>
                <a:gd name="T3" fmla="*/ 712 h 721"/>
                <a:gd name="T4" fmla="*/ 142 w 901"/>
                <a:gd name="T5" fmla="*/ 704 h 721"/>
                <a:gd name="T6" fmla="*/ 189 w 901"/>
                <a:gd name="T7" fmla="*/ 691 h 721"/>
                <a:gd name="T8" fmla="*/ 237 w 901"/>
                <a:gd name="T9" fmla="*/ 675 h 721"/>
                <a:gd name="T10" fmla="*/ 284 w 901"/>
                <a:gd name="T11" fmla="*/ 653 h 721"/>
                <a:gd name="T12" fmla="*/ 331 w 901"/>
                <a:gd name="T13" fmla="*/ 623 h 721"/>
                <a:gd name="T14" fmla="*/ 426 w 901"/>
                <a:gd name="T15" fmla="*/ 540 h 721"/>
                <a:gd name="T16" fmla="*/ 521 w 901"/>
                <a:gd name="T17" fmla="*/ 422 h 721"/>
                <a:gd name="T18" fmla="*/ 616 w 901"/>
                <a:gd name="T19" fmla="*/ 281 h 721"/>
                <a:gd name="T20" fmla="*/ 663 w 901"/>
                <a:gd name="T21" fmla="*/ 209 h 721"/>
                <a:gd name="T22" fmla="*/ 710 w 901"/>
                <a:gd name="T23" fmla="*/ 142 h 721"/>
                <a:gd name="T24" fmla="*/ 757 w 901"/>
                <a:gd name="T25" fmla="*/ 83 h 721"/>
                <a:gd name="T26" fmla="*/ 805 w 901"/>
                <a:gd name="T27" fmla="*/ 38 h 721"/>
                <a:gd name="T28" fmla="*/ 852 w 901"/>
                <a:gd name="T29" fmla="*/ 9 h 721"/>
                <a:gd name="T30" fmla="*/ 900 w 901"/>
                <a:gd name="T31" fmla="*/ 0 h 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1" h="721">
                  <a:moveTo>
                    <a:pt x="0" y="720"/>
                  </a:moveTo>
                  <a:lnTo>
                    <a:pt x="95" y="712"/>
                  </a:lnTo>
                  <a:lnTo>
                    <a:pt x="142" y="704"/>
                  </a:lnTo>
                  <a:lnTo>
                    <a:pt x="189" y="691"/>
                  </a:lnTo>
                  <a:lnTo>
                    <a:pt x="237" y="675"/>
                  </a:lnTo>
                  <a:lnTo>
                    <a:pt x="284" y="653"/>
                  </a:lnTo>
                  <a:lnTo>
                    <a:pt x="331" y="623"/>
                  </a:lnTo>
                  <a:lnTo>
                    <a:pt x="426" y="540"/>
                  </a:lnTo>
                  <a:lnTo>
                    <a:pt x="521" y="422"/>
                  </a:lnTo>
                  <a:lnTo>
                    <a:pt x="616" y="281"/>
                  </a:lnTo>
                  <a:lnTo>
                    <a:pt x="663" y="209"/>
                  </a:lnTo>
                  <a:lnTo>
                    <a:pt x="710" y="142"/>
                  </a:lnTo>
                  <a:lnTo>
                    <a:pt x="757" y="83"/>
                  </a:lnTo>
                  <a:lnTo>
                    <a:pt x="805" y="38"/>
                  </a:lnTo>
                  <a:lnTo>
                    <a:pt x="852" y="9"/>
                  </a:lnTo>
                  <a:lnTo>
                    <a:pt x="900" y="0"/>
                  </a:lnTo>
                </a:path>
              </a:pathLst>
            </a:custGeom>
            <a:noFill/>
            <a:ln w="508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 name="Line 8"/>
            <p:cNvSpPr>
              <a:spLocks noChangeShapeType="1"/>
            </p:cNvSpPr>
            <p:nvPr/>
          </p:nvSpPr>
          <p:spPr bwMode="auto">
            <a:xfrm>
              <a:off x="3052763" y="2914650"/>
              <a:ext cx="1587" cy="0"/>
            </a:xfrm>
            <a:prstGeom prst="line">
              <a:avLst/>
            </a:prstGeom>
            <a:noFill/>
            <a:ln w="12700">
              <a:solidFill>
                <a:srgbClr val="CDCDC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 name="Line 9"/>
            <p:cNvSpPr>
              <a:spLocks noChangeShapeType="1"/>
            </p:cNvSpPr>
            <p:nvPr/>
          </p:nvSpPr>
          <p:spPr bwMode="auto">
            <a:xfrm>
              <a:off x="3052763" y="3035300"/>
              <a:ext cx="1587" cy="0"/>
            </a:xfrm>
            <a:prstGeom prst="line">
              <a:avLst/>
            </a:prstGeom>
            <a:noFill/>
            <a:ln w="12700">
              <a:solidFill>
                <a:srgbClr val="CDCDC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 name="Line 10"/>
            <p:cNvSpPr>
              <a:spLocks noChangeShapeType="1"/>
            </p:cNvSpPr>
            <p:nvPr/>
          </p:nvSpPr>
          <p:spPr bwMode="auto">
            <a:xfrm>
              <a:off x="3052763" y="3157538"/>
              <a:ext cx="1587" cy="0"/>
            </a:xfrm>
            <a:prstGeom prst="line">
              <a:avLst/>
            </a:prstGeom>
            <a:noFill/>
            <a:ln w="12700">
              <a:solidFill>
                <a:srgbClr val="CDCDC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 name="Line 11"/>
            <p:cNvSpPr>
              <a:spLocks noChangeShapeType="1"/>
            </p:cNvSpPr>
            <p:nvPr/>
          </p:nvSpPr>
          <p:spPr bwMode="auto">
            <a:xfrm>
              <a:off x="3052763" y="3278188"/>
              <a:ext cx="1587" cy="0"/>
            </a:xfrm>
            <a:prstGeom prst="line">
              <a:avLst/>
            </a:prstGeom>
            <a:noFill/>
            <a:ln w="12700">
              <a:solidFill>
                <a:srgbClr val="CDCDC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 name="Line 12"/>
            <p:cNvSpPr>
              <a:spLocks noChangeShapeType="1"/>
            </p:cNvSpPr>
            <p:nvPr/>
          </p:nvSpPr>
          <p:spPr bwMode="auto">
            <a:xfrm>
              <a:off x="3052763" y="3400425"/>
              <a:ext cx="1587" cy="0"/>
            </a:xfrm>
            <a:prstGeom prst="line">
              <a:avLst/>
            </a:prstGeom>
            <a:noFill/>
            <a:ln w="12700">
              <a:solidFill>
                <a:srgbClr val="CDCDC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 name="Line 13"/>
            <p:cNvSpPr>
              <a:spLocks noChangeShapeType="1"/>
            </p:cNvSpPr>
            <p:nvPr/>
          </p:nvSpPr>
          <p:spPr bwMode="auto">
            <a:xfrm>
              <a:off x="3052763" y="3521075"/>
              <a:ext cx="1587" cy="0"/>
            </a:xfrm>
            <a:prstGeom prst="line">
              <a:avLst/>
            </a:prstGeom>
            <a:noFill/>
            <a:ln w="12700">
              <a:solidFill>
                <a:srgbClr val="CDCDC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 name="Line 14"/>
            <p:cNvSpPr>
              <a:spLocks noChangeShapeType="1"/>
            </p:cNvSpPr>
            <p:nvPr/>
          </p:nvSpPr>
          <p:spPr bwMode="auto">
            <a:xfrm>
              <a:off x="3052763" y="3641725"/>
              <a:ext cx="1587" cy="0"/>
            </a:xfrm>
            <a:prstGeom prst="line">
              <a:avLst/>
            </a:prstGeom>
            <a:noFill/>
            <a:ln w="12700">
              <a:solidFill>
                <a:srgbClr val="CDCDC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 name="Rectangle 15"/>
            <p:cNvSpPr>
              <a:spLocks noChangeArrowheads="1"/>
            </p:cNvSpPr>
            <p:nvPr/>
          </p:nvSpPr>
          <p:spPr bwMode="auto">
            <a:xfrm>
              <a:off x="2940050" y="3065463"/>
              <a:ext cx="92075"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 name="Line 16"/>
            <p:cNvSpPr>
              <a:spLocks noChangeShapeType="1"/>
            </p:cNvSpPr>
            <p:nvPr/>
          </p:nvSpPr>
          <p:spPr bwMode="auto">
            <a:xfrm>
              <a:off x="1066800" y="4343400"/>
              <a:ext cx="7391400"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 name="Freeform 17"/>
            <p:cNvSpPr>
              <a:spLocks/>
            </p:cNvSpPr>
            <p:nvPr/>
          </p:nvSpPr>
          <p:spPr bwMode="auto">
            <a:xfrm>
              <a:off x="4572000" y="2667000"/>
              <a:ext cx="80963" cy="3705225"/>
            </a:xfrm>
            <a:custGeom>
              <a:avLst/>
              <a:gdLst>
                <a:gd name="T0" fmla="*/ 0 w 4"/>
                <a:gd name="T1" fmla="*/ 0 h 1086"/>
                <a:gd name="T2" fmla="*/ 4 w 4"/>
                <a:gd name="T3" fmla="*/ 1086 h 1086"/>
              </a:gdLst>
              <a:ahLst/>
              <a:cxnLst>
                <a:cxn ang="0">
                  <a:pos x="T0" y="T1"/>
                </a:cxn>
                <a:cxn ang="0">
                  <a:pos x="T2" y="T3"/>
                </a:cxn>
              </a:cxnLst>
              <a:rect l="0" t="0" r="r" b="b"/>
              <a:pathLst>
                <a:path w="4" h="1086">
                  <a:moveTo>
                    <a:pt x="0" y="0"/>
                  </a:moveTo>
                  <a:lnTo>
                    <a:pt x="4" y="1086"/>
                  </a:lnTo>
                </a:path>
              </a:pathLst>
            </a:cu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 name="Line 18"/>
            <p:cNvSpPr>
              <a:spLocks noChangeShapeType="1"/>
            </p:cNvSpPr>
            <p:nvPr/>
          </p:nvSpPr>
          <p:spPr bwMode="auto">
            <a:xfrm flipV="1">
              <a:off x="2667000" y="1828800"/>
              <a:ext cx="0" cy="4495800"/>
            </a:xfrm>
            <a:prstGeom prst="line">
              <a:avLst/>
            </a:prstGeom>
            <a:ln>
              <a:prstDash val="dashDot"/>
              <a:headEnd/>
              <a:tailEnd/>
            </a:ln>
            <a:extLst/>
          </p:spPr>
          <p:style>
            <a:lnRef idx="3">
              <a:schemeClr val="accent6"/>
            </a:lnRef>
            <a:fillRef idx="0">
              <a:schemeClr val="accent6"/>
            </a:fillRef>
            <a:effectRef idx="2">
              <a:schemeClr val="accent6"/>
            </a:effectRef>
            <a:fontRef idx="minor">
              <a:schemeClr val="tx1"/>
            </a:fontRef>
          </p:style>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 name="Line 19"/>
            <p:cNvSpPr>
              <a:spLocks noChangeShapeType="1"/>
            </p:cNvSpPr>
            <p:nvPr/>
          </p:nvSpPr>
          <p:spPr bwMode="auto">
            <a:xfrm flipH="1" flipV="1">
              <a:off x="6553200" y="1981200"/>
              <a:ext cx="76200" cy="4419600"/>
            </a:xfrm>
            <a:prstGeom prst="line">
              <a:avLst/>
            </a:prstGeom>
            <a:ln>
              <a:prstDash val="dashDot"/>
              <a:headEnd/>
              <a:tailEnd/>
            </a:ln>
            <a:extLst/>
          </p:spPr>
          <p:style>
            <a:lnRef idx="3">
              <a:schemeClr val="accent6"/>
            </a:lnRef>
            <a:fillRef idx="0">
              <a:schemeClr val="accent6"/>
            </a:fillRef>
            <a:effectRef idx="2">
              <a:schemeClr val="accent6"/>
            </a:effectRef>
            <a:fontRef idx="minor">
              <a:schemeClr val="tx1"/>
            </a:fontRef>
          </p:style>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 name="Line 20"/>
            <p:cNvSpPr>
              <a:spLocks noChangeShapeType="1"/>
            </p:cNvSpPr>
            <p:nvPr/>
          </p:nvSpPr>
          <p:spPr bwMode="auto">
            <a:xfrm flipH="1">
              <a:off x="2667000" y="1981200"/>
              <a:ext cx="1524000" cy="0"/>
            </a:xfrm>
            <a:prstGeom prst="line">
              <a:avLst/>
            </a:prstGeom>
            <a:ln>
              <a:headEnd/>
              <a:tailEnd type="triangle" w="lg" len="med"/>
            </a:ln>
            <a:extLst/>
          </p:spPr>
          <p:style>
            <a:lnRef idx="3">
              <a:schemeClr val="accent6"/>
            </a:lnRef>
            <a:fillRef idx="0">
              <a:schemeClr val="accent6"/>
            </a:fillRef>
            <a:effectRef idx="2">
              <a:schemeClr val="accent6"/>
            </a:effectRef>
            <a:fontRef idx="minor">
              <a:schemeClr val="tx1"/>
            </a:fontRef>
          </p:style>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 name="Line 21"/>
            <p:cNvSpPr>
              <a:spLocks noChangeShapeType="1"/>
            </p:cNvSpPr>
            <p:nvPr/>
          </p:nvSpPr>
          <p:spPr bwMode="auto">
            <a:xfrm>
              <a:off x="4114800" y="1981200"/>
              <a:ext cx="2438400" cy="0"/>
            </a:xfrm>
            <a:prstGeom prst="line">
              <a:avLst/>
            </a:prstGeom>
            <a:ln>
              <a:headEnd/>
              <a:tailEnd type="triangle" w="lg" len="med"/>
            </a:ln>
            <a:extLst/>
          </p:spPr>
          <p:style>
            <a:lnRef idx="3">
              <a:schemeClr val="accent6"/>
            </a:lnRef>
            <a:fillRef idx="0">
              <a:schemeClr val="accent6"/>
            </a:fillRef>
            <a:effectRef idx="2">
              <a:schemeClr val="accent6"/>
            </a:effectRef>
            <a:fontRef idx="minor">
              <a:schemeClr val="tx1"/>
            </a:fontRef>
          </p:style>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 name="Text Box 22"/>
            <p:cNvSpPr txBox="1">
              <a:spLocks noChangeArrowheads="1"/>
            </p:cNvSpPr>
            <p:nvPr/>
          </p:nvSpPr>
          <p:spPr bwMode="auto">
            <a:xfrm>
              <a:off x="1371600" y="43434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eaLnBrk="0" fontAlgn="auto" latinLnBrk="0" hangingPunct="0">
                <a:lnSpc>
                  <a:spcPct val="100000"/>
                </a:lnSpc>
                <a:spcBef>
                  <a:spcPct val="50000"/>
                </a:spcBef>
                <a:spcAft>
                  <a:spcPts val="0"/>
                </a:spcAft>
                <a:buClrTx/>
                <a:buSzTx/>
                <a:buFontTx/>
                <a:buNone/>
                <a:tabLst/>
                <a:defRPr/>
              </a:pPr>
              <a:r>
                <a:rPr kumimoji="0" lang="en-US" sz="1800" b="1" i="0" u="none" strike="noStrike" kern="0" cap="none" spc="0" normalizeH="0" baseline="0" noProof="0" smtClean="0">
                  <a:ln>
                    <a:noFill/>
                  </a:ln>
                  <a:solidFill>
                    <a:sysClr val="windowText" lastClr="000000"/>
                  </a:solidFill>
                  <a:effectLst/>
                  <a:uLnTx/>
                  <a:uFillTx/>
                </a:rPr>
                <a:t>Z= -1.96</a:t>
              </a:r>
            </a:p>
          </p:txBody>
        </p:sp>
        <p:sp>
          <p:nvSpPr>
            <p:cNvPr id="23" name="Text Box 23"/>
            <p:cNvSpPr txBox="1">
              <a:spLocks noChangeArrowheads="1"/>
            </p:cNvSpPr>
            <p:nvPr/>
          </p:nvSpPr>
          <p:spPr bwMode="auto">
            <a:xfrm>
              <a:off x="5257800" y="43434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eaLnBrk="0" fontAlgn="auto" latinLnBrk="0" hangingPunct="0">
                <a:lnSpc>
                  <a:spcPct val="100000"/>
                </a:lnSpc>
                <a:spcBef>
                  <a:spcPct val="50000"/>
                </a:spcBef>
                <a:spcAft>
                  <a:spcPts val="0"/>
                </a:spcAft>
                <a:buClrTx/>
                <a:buSzTx/>
                <a:buFontTx/>
                <a:buNone/>
                <a:tabLst/>
                <a:defRPr/>
              </a:pPr>
              <a:r>
                <a:rPr kumimoji="0" lang="en-US" sz="1800" b="1" i="0" u="none" strike="noStrike" kern="0" cap="none" spc="0" normalizeH="0" baseline="0" noProof="0" smtClean="0">
                  <a:ln>
                    <a:noFill/>
                  </a:ln>
                  <a:solidFill>
                    <a:sysClr val="windowText" lastClr="000000"/>
                  </a:solidFill>
                  <a:effectLst/>
                  <a:uLnTx/>
                  <a:uFillTx/>
                </a:rPr>
                <a:t>Z= 1.96</a:t>
              </a:r>
            </a:p>
          </p:txBody>
        </p:sp>
        <p:graphicFrame>
          <p:nvGraphicFramePr>
            <p:cNvPr id="24" name="Object 24"/>
            <p:cNvGraphicFramePr>
              <a:graphicFrameLocks noChangeAspect="1"/>
            </p:cNvGraphicFramePr>
            <p:nvPr>
              <p:extLst>
                <p:ext uri="{D42A27DB-BD31-4B8C-83A1-F6EECF244321}">
                  <p14:modId xmlns:p14="http://schemas.microsoft.com/office/powerpoint/2010/main" val="4208543103"/>
                </p:ext>
              </p:extLst>
            </p:nvPr>
          </p:nvGraphicFramePr>
          <p:xfrm>
            <a:off x="3429000" y="914400"/>
            <a:ext cx="1100138" cy="376238"/>
          </p:xfrm>
          <a:graphic>
            <a:graphicData uri="http://schemas.openxmlformats.org/presentationml/2006/ole">
              <mc:AlternateContent xmlns:mc="http://schemas.openxmlformats.org/markup-compatibility/2006">
                <mc:Choice xmlns:v="urn:schemas-microsoft-com:vml" Requires="v">
                  <p:oleObj spid="_x0000_s8479" name="Equation" r:id="rId3" imgW="520560" imgH="177480" progId="Equation.3">
                    <p:embed/>
                  </p:oleObj>
                </mc:Choice>
                <mc:Fallback>
                  <p:oleObj name="Equation" r:id="rId3" imgW="52056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914400"/>
                          <a:ext cx="1100138"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 name="Object 25"/>
            <p:cNvGraphicFramePr>
              <a:graphicFrameLocks noChangeAspect="1"/>
            </p:cNvGraphicFramePr>
            <p:nvPr>
              <p:extLst>
                <p:ext uri="{D42A27DB-BD31-4B8C-83A1-F6EECF244321}">
                  <p14:modId xmlns:p14="http://schemas.microsoft.com/office/powerpoint/2010/main" val="2028541493"/>
                </p:ext>
              </p:extLst>
            </p:nvPr>
          </p:nvGraphicFramePr>
          <p:xfrm>
            <a:off x="914400" y="3200400"/>
            <a:ext cx="1076325" cy="696913"/>
          </p:xfrm>
          <a:graphic>
            <a:graphicData uri="http://schemas.openxmlformats.org/presentationml/2006/ole">
              <mc:AlternateContent xmlns:mc="http://schemas.openxmlformats.org/markup-compatibility/2006">
                <mc:Choice xmlns:v="urn:schemas-microsoft-com:vml" Requires="v">
                  <p:oleObj spid="_x0000_s8480" name="Equation" r:id="rId5" imgW="609480" imgH="393480" progId="Equation.3">
                    <p:embed/>
                  </p:oleObj>
                </mc:Choice>
                <mc:Fallback>
                  <p:oleObj name="Equation" r:id="rId5" imgW="6094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3200400"/>
                          <a:ext cx="1076325" cy="696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 name="Object 26"/>
            <p:cNvGraphicFramePr>
              <a:graphicFrameLocks noChangeAspect="1"/>
            </p:cNvGraphicFramePr>
            <p:nvPr>
              <p:extLst>
                <p:ext uri="{D42A27DB-BD31-4B8C-83A1-F6EECF244321}">
                  <p14:modId xmlns:p14="http://schemas.microsoft.com/office/powerpoint/2010/main" val="3953644149"/>
                </p:ext>
              </p:extLst>
            </p:nvPr>
          </p:nvGraphicFramePr>
          <p:xfrm>
            <a:off x="7162800" y="3200400"/>
            <a:ext cx="1076325" cy="696913"/>
          </p:xfrm>
          <a:graphic>
            <a:graphicData uri="http://schemas.openxmlformats.org/presentationml/2006/ole">
              <mc:AlternateContent xmlns:mc="http://schemas.openxmlformats.org/markup-compatibility/2006">
                <mc:Choice xmlns:v="urn:schemas-microsoft-com:vml" Requires="v">
                  <p:oleObj spid="_x0000_s8481" name="Equation" r:id="rId7" imgW="609480" imgH="393480" progId="Equation.3">
                    <p:embed/>
                  </p:oleObj>
                </mc:Choice>
                <mc:Fallback>
                  <p:oleObj name="Equation" r:id="rId7" imgW="60948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62800" y="3200400"/>
                          <a:ext cx="1076325" cy="696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 name="Line 27"/>
            <p:cNvSpPr>
              <a:spLocks noChangeShapeType="1"/>
            </p:cNvSpPr>
            <p:nvPr/>
          </p:nvSpPr>
          <p:spPr bwMode="auto">
            <a:xfrm>
              <a:off x="1676400" y="3733800"/>
              <a:ext cx="609600" cy="38100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 name="Line 28"/>
            <p:cNvSpPr>
              <a:spLocks noChangeShapeType="1"/>
            </p:cNvSpPr>
            <p:nvPr/>
          </p:nvSpPr>
          <p:spPr bwMode="auto">
            <a:xfrm flipH="1">
              <a:off x="6781800" y="3657600"/>
              <a:ext cx="381000" cy="45720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0" name="Text Box 30"/>
            <p:cNvSpPr txBox="1">
              <a:spLocks noChangeArrowheads="1"/>
            </p:cNvSpPr>
            <p:nvPr/>
          </p:nvSpPr>
          <p:spPr bwMode="auto">
            <a:xfrm>
              <a:off x="2286000" y="4800600"/>
              <a:ext cx="1752600" cy="87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70000"/>
                </a:lnSpc>
                <a:spcBef>
                  <a:spcPct val="20000"/>
                </a:spcBef>
                <a:spcAft>
                  <a:spcPts val="0"/>
                </a:spcAft>
                <a:buClrTx/>
                <a:buSzTx/>
                <a:buFontTx/>
                <a:buNone/>
                <a:tabLst/>
                <a:defRPr/>
              </a:pPr>
              <a:r>
                <a:rPr kumimoji="0" lang="en-US" sz="1600" b="1" i="0" u="none" strike="noStrike" kern="0" cap="none" spc="0" normalizeH="0" baseline="0" noProof="0" dirty="0" smtClean="0">
                  <a:ln>
                    <a:noFill/>
                  </a:ln>
                  <a:solidFill>
                    <a:srgbClr val="C00000"/>
                  </a:solidFill>
                  <a:effectLst/>
                  <a:uLnTx/>
                  <a:uFillTx/>
                </a:rPr>
                <a:t>Lower </a:t>
              </a:r>
            </a:p>
            <a:p>
              <a:pPr marL="0" marR="0" lvl="0" indent="0" defTabSz="914400" eaLnBrk="0" fontAlgn="auto" latinLnBrk="0" hangingPunct="0">
                <a:lnSpc>
                  <a:spcPct val="70000"/>
                </a:lnSpc>
                <a:spcBef>
                  <a:spcPct val="20000"/>
                </a:spcBef>
                <a:spcAft>
                  <a:spcPts val="0"/>
                </a:spcAft>
                <a:buClrTx/>
                <a:buSzTx/>
                <a:buFontTx/>
                <a:buNone/>
                <a:tabLst/>
                <a:defRPr/>
              </a:pPr>
              <a:r>
                <a:rPr kumimoji="0" lang="en-US" sz="1600" b="1" i="0" u="none" strike="noStrike" kern="0" cap="none" spc="0" normalizeH="0" baseline="0" noProof="0" dirty="0" smtClean="0">
                  <a:ln>
                    <a:noFill/>
                  </a:ln>
                  <a:solidFill>
                    <a:srgbClr val="C00000"/>
                  </a:solidFill>
                  <a:effectLst/>
                  <a:uLnTx/>
                  <a:uFillTx/>
                </a:rPr>
                <a:t>Confidence </a:t>
              </a:r>
            </a:p>
            <a:p>
              <a:pPr marL="0" marR="0" lvl="0" indent="0" defTabSz="914400" eaLnBrk="0" fontAlgn="auto" latinLnBrk="0" hangingPunct="0">
                <a:lnSpc>
                  <a:spcPct val="70000"/>
                </a:lnSpc>
                <a:spcBef>
                  <a:spcPct val="20000"/>
                </a:spcBef>
                <a:spcAft>
                  <a:spcPts val="0"/>
                </a:spcAft>
                <a:buClrTx/>
                <a:buSzTx/>
                <a:buFontTx/>
                <a:buNone/>
                <a:tabLst/>
                <a:defRPr/>
              </a:pPr>
              <a:r>
                <a:rPr kumimoji="0" lang="en-US" sz="1600" b="1" i="0" u="none" strike="noStrike" kern="0" cap="none" spc="0" normalizeH="0" baseline="0" noProof="0" dirty="0" smtClean="0">
                  <a:ln>
                    <a:noFill/>
                  </a:ln>
                  <a:solidFill>
                    <a:srgbClr val="C00000"/>
                  </a:solidFill>
                  <a:effectLst/>
                  <a:uLnTx/>
                  <a:uFillTx/>
                </a:rPr>
                <a:t>Limit</a:t>
              </a:r>
            </a:p>
          </p:txBody>
        </p:sp>
        <p:sp>
          <p:nvSpPr>
            <p:cNvPr id="31" name="Text Box 31"/>
            <p:cNvSpPr txBox="1">
              <a:spLocks noChangeArrowheads="1"/>
            </p:cNvSpPr>
            <p:nvPr/>
          </p:nvSpPr>
          <p:spPr bwMode="auto">
            <a:xfrm>
              <a:off x="6172200" y="4800600"/>
              <a:ext cx="1676401" cy="87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70000"/>
                </a:lnSpc>
                <a:spcBef>
                  <a:spcPct val="20000"/>
                </a:spcBef>
                <a:spcAft>
                  <a:spcPts val="0"/>
                </a:spcAft>
                <a:buClrTx/>
                <a:buSzTx/>
                <a:buFontTx/>
                <a:buNone/>
                <a:tabLst/>
                <a:defRPr/>
              </a:pPr>
              <a:r>
                <a:rPr kumimoji="0" lang="en-US" sz="1600" b="1" i="0" u="none" strike="noStrike" kern="0" cap="none" spc="0" normalizeH="0" baseline="0" noProof="0" dirty="0" smtClean="0">
                  <a:ln>
                    <a:noFill/>
                  </a:ln>
                  <a:solidFill>
                    <a:srgbClr val="C00000"/>
                  </a:solidFill>
                  <a:effectLst/>
                  <a:uLnTx/>
                  <a:uFillTx/>
                </a:rPr>
                <a:t>Upper</a:t>
              </a:r>
            </a:p>
            <a:p>
              <a:pPr marL="0" marR="0" lvl="0" indent="0" defTabSz="914400" eaLnBrk="0" fontAlgn="auto" latinLnBrk="0" hangingPunct="0">
                <a:lnSpc>
                  <a:spcPct val="70000"/>
                </a:lnSpc>
                <a:spcBef>
                  <a:spcPct val="20000"/>
                </a:spcBef>
                <a:spcAft>
                  <a:spcPts val="0"/>
                </a:spcAft>
                <a:buClrTx/>
                <a:buSzTx/>
                <a:buFontTx/>
                <a:buNone/>
                <a:tabLst/>
                <a:defRPr/>
              </a:pPr>
              <a:r>
                <a:rPr kumimoji="0" lang="en-US" sz="1600" b="1" i="0" u="none" strike="noStrike" kern="0" cap="none" spc="0" normalizeH="0" baseline="0" noProof="0" dirty="0" smtClean="0">
                  <a:ln>
                    <a:noFill/>
                  </a:ln>
                  <a:solidFill>
                    <a:srgbClr val="C00000"/>
                  </a:solidFill>
                  <a:effectLst/>
                  <a:uLnTx/>
                  <a:uFillTx/>
                </a:rPr>
                <a:t>Confidence </a:t>
              </a:r>
            </a:p>
            <a:p>
              <a:pPr marL="0" marR="0" lvl="0" indent="0" defTabSz="914400" eaLnBrk="0" fontAlgn="auto" latinLnBrk="0" hangingPunct="0">
                <a:lnSpc>
                  <a:spcPct val="70000"/>
                </a:lnSpc>
                <a:spcBef>
                  <a:spcPct val="20000"/>
                </a:spcBef>
                <a:spcAft>
                  <a:spcPts val="0"/>
                </a:spcAft>
                <a:buClrTx/>
                <a:buSzTx/>
                <a:buFontTx/>
                <a:buNone/>
                <a:tabLst/>
                <a:defRPr/>
              </a:pPr>
              <a:r>
                <a:rPr kumimoji="0" lang="en-US" sz="1600" b="1" i="0" u="none" strike="noStrike" kern="0" cap="none" spc="0" normalizeH="0" baseline="0" noProof="0" dirty="0" smtClean="0">
                  <a:ln>
                    <a:noFill/>
                  </a:ln>
                  <a:solidFill>
                    <a:srgbClr val="C00000"/>
                  </a:solidFill>
                  <a:effectLst/>
                  <a:uLnTx/>
                  <a:uFillTx/>
                </a:rPr>
                <a:t>Limit</a:t>
              </a:r>
            </a:p>
          </p:txBody>
        </p:sp>
        <p:sp>
          <p:nvSpPr>
            <p:cNvPr id="33" name="Text Box 33"/>
            <p:cNvSpPr txBox="1">
              <a:spLocks noChangeArrowheads="1"/>
            </p:cNvSpPr>
            <p:nvPr/>
          </p:nvSpPr>
          <p:spPr bwMode="auto">
            <a:xfrm>
              <a:off x="4353104" y="4280817"/>
              <a:ext cx="304800" cy="49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sz="2000" b="1" baseline="0" dirty="0">
                  <a:solidFill>
                    <a:srgbClr val="000000"/>
                  </a:solidFill>
                  <a:latin typeface="Arial" pitchFamily="34" charset="0"/>
                </a:rPr>
                <a:t>0</a:t>
              </a:r>
            </a:p>
          </p:txBody>
        </p:sp>
        <p:sp>
          <p:nvSpPr>
            <p:cNvPr id="34" name="Rectangle 34"/>
            <p:cNvSpPr>
              <a:spLocks noChangeArrowheads="1"/>
            </p:cNvSpPr>
            <p:nvPr/>
          </p:nvSpPr>
          <p:spPr bwMode="auto">
            <a:xfrm>
              <a:off x="1905000" y="4419600"/>
              <a:ext cx="1600200" cy="381000"/>
            </a:xfrm>
            <a:prstGeom prst="rect">
              <a:avLst/>
            </a:prstGeom>
            <a:noFill/>
            <a:ln w="19050" algn="ctr">
              <a:solidFill>
                <a:srgbClr val="CCCCFF"/>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5" name="Rectangle 35"/>
            <p:cNvSpPr>
              <a:spLocks noChangeArrowheads="1"/>
            </p:cNvSpPr>
            <p:nvPr/>
          </p:nvSpPr>
          <p:spPr bwMode="auto">
            <a:xfrm>
              <a:off x="5867400" y="4419600"/>
              <a:ext cx="1524000" cy="381000"/>
            </a:xfrm>
            <a:prstGeom prst="rect">
              <a:avLst/>
            </a:prstGeom>
            <a:noFill/>
            <a:ln w="19050" algn="ctr">
              <a:solidFill>
                <a:srgbClr val="CCCCFF"/>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aphicFrame>
          <p:nvGraphicFramePr>
            <p:cNvPr id="36" name="Object 36"/>
            <p:cNvGraphicFramePr>
              <a:graphicFrameLocks noChangeAspect="1"/>
            </p:cNvGraphicFramePr>
            <p:nvPr>
              <p:extLst>
                <p:ext uri="{D42A27DB-BD31-4B8C-83A1-F6EECF244321}">
                  <p14:modId xmlns:p14="http://schemas.microsoft.com/office/powerpoint/2010/main" val="3003216127"/>
                </p:ext>
              </p:extLst>
            </p:nvPr>
          </p:nvGraphicFramePr>
          <p:xfrm>
            <a:off x="1447800" y="914400"/>
            <a:ext cx="1557338" cy="376238"/>
          </p:xfrm>
          <a:graphic>
            <a:graphicData uri="http://schemas.openxmlformats.org/presentationml/2006/ole">
              <mc:AlternateContent xmlns:mc="http://schemas.openxmlformats.org/markup-compatibility/2006">
                <mc:Choice xmlns:v="urn:schemas-microsoft-com:vml" Requires="v">
                  <p:oleObj spid="_x0000_s8482" name="Equation" r:id="rId9" imgW="736560" imgH="177480" progId="Equation.3">
                    <p:embed/>
                  </p:oleObj>
                </mc:Choice>
                <mc:Fallback>
                  <p:oleObj name="Equation" r:id="rId9" imgW="7365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47800" y="914400"/>
                          <a:ext cx="1557338"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 name="Object 37"/>
            <p:cNvGraphicFramePr>
              <a:graphicFrameLocks noChangeAspect="1"/>
            </p:cNvGraphicFramePr>
            <p:nvPr>
              <p:extLst>
                <p:ext uri="{D42A27DB-BD31-4B8C-83A1-F6EECF244321}">
                  <p14:modId xmlns:p14="http://schemas.microsoft.com/office/powerpoint/2010/main" val="2816531503"/>
                </p:ext>
              </p:extLst>
            </p:nvPr>
          </p:nvGraphicFramePr>
          <p:xfrm>
            <a:off x="4886325" y="914400"/>
            <a:ext cx="1690688" cy="376238"/>
          </p:xfrm>
          <a:graphic>
            <a:graphicData uri="http://schemas.openxmlformats.org/presentationml/2006/ole">
              <mc:AlternateContent xmlns:mc="http://schemas.openxmlformats.org/markup-compatibility/2006">
                <mc:Choice xmlns:v="urn:schemas-microsoft-com:vml" Requires="v">
                  <p:oleObj spid="_x0000_s8483" name="Equation" r:id="rId11" imgW="799920" imgH="177480" progId="Equation.3">
                    <p:embed/>
                  </p:oleObj>
                </mc:Choice>
                <mc:Fallback>
                  <p:oleObj name="Equation" r:id="rId11" imgW="79992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86325" y="914400"/>
                          <a:ext cx="1690688"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 name="Text Box 38"/>
            <p:cNvSpPr txBox="1">
              <a:spLocks noChangeArrowheads="1"/>
            </p:cNvSpPr>
            <p:nvPr/>
          </p:nvSpPr>
          <p:spPr bwMode="auto">
            <a:xfrm>
              <a:off x="4800600" y="3089275"/>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ysClr val="windowText" lastClr="000000"/>
                  </a:solidFill>
                  <a:effectLst/>
                  <a:uLnTx/>
                  <a:uFillTx/>
                </a:rPr>
                <a:t>.475</a:t>
              </a:r>
            </a:p>
          </p:txBody>
        </p:sp>
        <p:sp>
          <p:nvSpPr>
            <p:cNvPr id="39" name="Rectangle 39"/>
            <p:cNvSpPr>
              <a:spLocks noChangeArrowheads="1"/>
            </p:cNvSpPr>
            <p:nvPr/>
          </p:nvSpPr>
          <p:spPr bwMode="auto">
            <a:xfrm>
              <a:off x="3733800" y="3124200"/>
              <a:ext cx="717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ysClr val="windowText" lastClr="000000"/>
                  </a:solidFill>
                  <a:effectLst/>
                  <a:uLnTx/>
                  <a:uFillTx/>
                </a:rPr>
                <a:t>.475</a:t>
              </a:r>
            </a:p>
          </p:txBody>
        </p:sp>
        <p:sp>
          <p:nvSpPr>
            <p:cNvPr id="40" name="Line 40"/>
            <p:cNvSpPr>
              <a:spLocks noChangeShapeType="1"/>
            </p:cNvSpPr>
            <p:nvPr/>
          </p:nvSpPr>
          <p:spPr bwMode="auto">
            <a:xfrm>
              <a:off x="1219200" y="6324600"/>
              <a:ext cx="7239000"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1" name="Rectangle 41"/>
            <p:cNvSpPr>
              <a:spLocks noChangeArrowheads="1"/>
            </p:cNvSpPr>
            <p:nvPr/>
          </p:nvSpPr>
          <p:spPr bwMode="auto">
            <a:xfrm>
              <a:off x="8534400" y="4114800"/>
              <a:ext cx="35618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smtClean="0">
                  <a:ln>
                    <a:noFill/>
                  </a:ln>
                  <a:solidFill>
                    <a:sysClr val="windowText" lastClr="000000"/>
                  </a:solidFill>
                  <a:effectLst/>
                  <a:uLnTx/>
                  <a:uFillTx/>
                </a:rPr>
                <a:t>Z</a:t>
              </a:r>
            </a:p>
          </p:txBody>
        </p:sp>
        <p:sp>
          <p:nvSpPr>
            <p:cNvPr id="42" name="Rectangle 42"/>
            <p:cNvSpPr>
              <a:spLocks noChangeArrowheads="1"/>
            </p:cNvSpPr>
            <p:nvPr/>
          </p:nvSpPr>
          <p:spPr bwMode="auto">
            <a:xfrm>
              <a:off x="8534400" y="5772150"/>
              <a:ext cx="50641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4400" b="0" i="0" u="none" strike="noStrike" kern="0" cap="none" spc="0" normalizeH="0" baseline="0" noProof="0" smtClean="0">
                  <a:ln>
                    <a:noFill/>
                  </a:ln>
                  <a:solidFill>
                    <a:srgbClr val="000000"/>
                  </a:solidFill>
                  <a:effectLst/>
                  <a:uLnTx/>
                  <a:uFillTx/>
                  <a:cs typeface="Arial" pitchFamily="34" charset="0"/>
                </a:rPr>
                <a:t>μ</a:t>
              </a:r>
              <a:endParaRPr kumimoji="0" lang="en-US" sz="4400" b="0" i="0" u="none" strike="noStrike" kern="0" cap="none" spc="0" normalizeH="0" baseline="0" noProof="0" smtClean="0">
                <a:ln>
                  <a:noFill/>
                </a:ln>
                <a:solidFill>
                  <a:srgbClr val="000000"/>
                </a:solidFill>
                <a:effectLst/>
                <a:uLnTx/>
                <a:uFillTx/>
                <a:cs typeface="Arial" pitchFamily="34" charset="0"/>
              </a:endParaRPr>
            </a:p>
          </p:txBody>
        </p:sp>
        <p:sp>
          <p:nvSpPr>
            <p:cNvPr id="43" name="Rectangle 44"/>
            <p:cNvSpPr>
              <a:spLocks noChangeArrowheads="1"/>
            </p:cNvSpPr>
            <p:nvPr/>
          </p:nvSpPr>
          <p:spPr bwMode="auto">
            <a:xfrm>
              <a:off x="2362200" y="6094413"/>
              <a:ext cx="582211"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4400" b="0" i="0" u="none" strike="noStrike" kern="0" cap="none" spc="0" normalizeH="0" baseline="0" noProof="0" dirty="0" smtClean="0">
                  <a:ln>
                    <a:noFill/>
                  </a:ln>
                  <a:solidFill>
                    <a:srgbClr val="000000"/>
                  </a:solidFill>
                  <a:effectLst/>
                  <a:uLnTx/>
                  <a:uFillTx/>
                  <a:cs typeface="Arial" pitchFamily="34" charset="0"/>
                </a:rPr>
                <a:t>μ</a:t>
              </a:r>
              <a:r>
                <a:rPr lang="en-US" sz="4400" kern="0" baseline="-25000" dirty="0">
                  <a:solidFill>
                    <a:srgbClr val="000000"/>
                  </a:solidFill>
                  <a:cs typeface="Arial" pitchFamily="34" charset="0"/>
                </a:rPr>
                <a:t>l</a:t>
              </a:r>
            </a:p>
          </p:txBody>
        </p:sp>
        <p:sp>
          <p:nvSpPr>
            <p:cNvPr id="44" name="Rectangle 45"/>
            <p:cNvSpPr>
              <a:spLocks noChangeArrowheads="1"/>
            </p:cNvSpPr>
            <p:nvPr/>
          </p:nvSpPr>
          <p:spPr bwMode="auto">
            <a:xfrm>
              <a:off x="6400800" y="6096000"/>
              <a:ext cx="69056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4400" b="0" i="0" u="none" strike="noStrike" kern="0" cap="none" spc="0" normalizeH="0" baseline="0" noProof="0" dirty="0" smtClean="0">
                  <a:ln>
                    <a:noFill/>
                  </a:ln>
                  <a:solidFill>
                    <a:srgbClr val="000000"/>
                  </a:solidFill>
                  <a:effectLst/>
                  <a:uLnTx/>
                  <a:uFillTx/>
                  <a:cs typeface="Arial" pitchFamily="34" charset="0"/>
                </a:rPr>
                <a:t>μ</a:t>
              </a:r>
              <a:r>
                <a:rPr kumimoji="0" lang="en-US" sz="4400" b="0" i="0" u="none" strike="noStrike" kern="0" cap="none" spc="0" normalizeH="0" baseline="-25000" noProof="0" dirty="0" smtClean="0">
                  <a:ln>
                    <a:noFill/>
                  </a:ln>
                  <a:solidFill>
                    <a:srgbClr val="000000"/>
                  </a:solidFill>
                  <a:effectLst/>
                  <a:uLnTx/>
                  <a:uFillTx/>
                  <a:cs typeface="Arial" pitchFamily="34" charset="0"/>
                </a:rPr>
                <a:t>u</a:t>
              </a:r>
            </a:p>
          </p:txBody>
        </p:sp>
      </p:grpSp>
      <p:sp>
        <p:nvSpPr>
          <p:cNvPr id="2" name="Slide Number Placeholder 1"/>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29</a:t>
            </a:fld>
            <a:endParaRPr lang="en-US" dirty="0">
              <a:solidFill>
                <a:schemeClr val="bg1"/>
              </a:solidFill>
            </a:endParaRPr>
          </a:p>
        </p:txBody>
      </p:sp>
      <p:sp>
        <p:nvSpPr>
          <p:cNvPr id="46" name="Text Box 32"/>
          <p:cNvSpPr txBox="1">
            <a:spLocks noChangeArrowheads="1"/>
          </p:cNvSpPr>
          <p:nvPr/>
        </p:nvSpPr>
        <p:spPr bwMode="auto">
          <a:xfrm>
            <a:off x="3657600" y="4454628"/>
            <a:ext cx="1670318" cy="30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eaLnBrk="0" fontAlgn="auto" latinLnBrk="0" hangingPunct="0">
              <a:lnSpc>
                <a:spcPct val="100000"/>
              </a:lnSpc>
              <a:spcBef>
                <a:spcPct val="50000"/>
              </a:spcBef>
              <a:spcAft>
                <a:spcPts val="0"/>
              </a:spcAft>
              <a:buClrTx/>
              <a:buSzTx/>
              <a:buFontTx/>
              <a:buNone/>
              <a:tabLst/>
              <a:defRPr/>
            </a:pPr>
            <a:r>
              <a:rPr kumimoji="0" lang="en-US" sz="1600" b="1" i="0" u="none" strike="noStrike" kern="0" cap="none" spc="0" normalizeH="0" baseline="0" noProof="0" dirty="0" smtClean="0">
                <a:ln>
                  <a:noFill/>
                </a:ln>
                <a:solidFill>
                  <a:srgbClr val="C00000"/>
                </a:solidFill>
                <a:uLnTx/>
                <a:uFillTx/>
              </a:rPr>
              <a:t>Point Estimate</a:t>
            </a:r>
          </a:p>
        </p:txBody>
      </p:sp>
    </p:spTree>
    <p:extLst>
      <p:ext uri="{BB962C8B-B14F-4D97-AF65-F5344CB8AC3E}">
        <p14:creationId xmlns:p14="http://schemas.microsoft.com/office/powerpoint/2010/main" val="148433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s://oli.cmu.edu/repository/webcontent/b83cca4680020ca601894e758ec447b9/_u1_intro_stats_online/webcontent/big_picture_unit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98318"/>
            <a:ext cx="7391400" cy="5308371"/>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a:xfrm>
            <a:off x="7086600" y="6400800"/>
            <a:ext cx="1905000" cy="379413"/>
          </a:xfrm>
        </p:spPr>
        <p:txBody>
          <a:bodyPr/>
          <a:lstStyle/>
          <a:p>
            <a:fld id="{1B3F9DB5-009F-4381-8721-695F951B7799}" type="slidenum">
              <a:rPr lang="en-US" sz="1600" smtClean="0">
                <a:solidFill>
                  <a:schemeClr val="bg1"/>
                </a:solidFill>
              </a:rPr>
              <a:t>3</a:t>
            </a:fld>
            <a:endParaRPr lang="en-US" sz="1600" dirty="0">
              <a:solidFill>
                <a:schemeClr val="bg1"/>
              </a:solidFill>
            </a:endParaRPr>
          </a:p>
        </p:txBody>
      </p:sp>
    </p:spTree>
    <p:extLst>
      <p:ext uri="{BB962C8B-B14F-4D97-AF65-F5344CB8AC3E}">
        <p14:creationId xmlns:p14="http://schemas.microsoft.com/office/powerpoint/2010/main" val="40667387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8229600" cy="1143000"/>
          </a:xfrm>
        </p:spPr>
        <p:txBody>
          <a:bodyPr>
            <a:noAutofit/>
          </a:bodyPr>
          <a:lstStyle/>
          <a:p>
            <a:pPr rtl="0"/>
            <a:r>
              <a:rPr lang="en-US" sz="2400" b="1" dirty="0" smtClean="0"/>
              <a:t>Case 2:</a:t>
            </a:r>
            <a:r>
              <a:rPr lang="en-US" sz="2400" dirty="0" smtClean="0"/>
              <a:t> </a:t>
            </a:r>
            <a:r>
              <a:rPr lang="en-US" sz="2400" dirty="0"/>
              <a:t>Interval Estimation of μ when X is not normally distributed but </a:t>
            </a:r>
            <a:r>
              <a:rPr lang="el-GR" sz="2400" b="1" dirty="0" smtClean="0">
                <a:latin typeface="Times New Roman"/>
                <a:cs typeface="Times New Roman"/>
              </a:rPr>
              <a:t>σ</a:t>
            </a:r>
            <a:r>
              <a:rPr lang="en-US" sz="2400" b="1" dirty="0" smtClean="0">
                <a:latin typeface="Times New Roman"/>
                <a:cs typeface="Times New Roman"/>
              </a:rPr>
              <a:t>  </a:t>
            </a:r>
            <a:r>
              <a:rPr lang="en-US" sz="2400" b="1" dirty="0" smtClean="0"/>
              <a:t>is known</a:t>
            </a:r>
            <a:endParaRPr lang="en-US" sz="2400" b="1" dirty="0"/>
          </a:p>
        </p:txBody>
      </p:sp>
      <p:sp>
        <p:nvSpPr>
          <p:cNvPr id="3" name="Content Placeholder 2"/>
          <p:cNvSpPr>
            <a:spLocks noGrp="1"/>
          </p:cNvSpPr>
          <p:nvPr>
            <p:ph idx="1"/>
          </p:nvPr>
        </p:nvSpPr>
        <p:spPr>
          <a:xfrm>
            <a:off x="1066800" y="1905000"/>
            <a:ext cx="7848600" cy="4221163"/>
          </a:xfrm>
        </p:spPr>
        <p:txBody>
          <a:bodyPr>
            <a:normAutofit/>
          </a:bodyPr>
          <a:lstStyle/>
          <a:p>
            <a:pPr algn="l" rtl="0">
              <a:lnSpc>
                <a:spcPct val="90000"/>
              </a:lnSpc>
            </a:pPr>
            <a:r>
              <a:rPr lang="en-US" sz="2800" dirty="0"/>
              <a:t>If the distribution of </a:t>
            </a:r>
            <a:r>
              <a:rPr lang="en-US" sz="2800" dirty="0" smtClean="0"/>
              <a:t>X </a:t>
            </a:r>
            <a:r>
              <a:rPr lang="en-US" sz="2800" dirty="0"/>
              <a:t>is not normally distributed, then the </a:t>
            </a:r>
            <a:r>
              <a:rPr lang="en-US" sz="2800" b="1" dirty="0"/>
              <a:t>central limit theorem </a:t>
            </a:r>
            <a:r>
              <a:rPr lang="en-US" sz="2800" dirty="0"/>
              <a:t>can only be applied loosely and we can only say that the sampling distribution is approximately </a:t>
            </a:r>
            <a:r>
              <a:rPr lang="en-US" sz="2800" dirty="0" smtClean="0"/>
              <a:t>normal.</a:t>
            </a:r>
            <a:endParaRPr lang="en-US" sz="2800" dirty="0"/>
          </a:p>
          <a:p>
            <a:pPr algn="l" rtl="0">
              <a:lnSpc>
                <a:spcPct val="90000"/>
              </a:lnSpc>
            </a:pPr>
            <a:r>
              <a:rPr lang="en-US" sz="2800" dirty="0"/>
              <a:t>When n is greater than 30, this approximation is generally </a:t>
            </a:r>
            <a:r>
              <a:rPr lang="en-US" sz="2800" dirty="0" smtClean="0"/>
              <a:t>good.</a:t>
            </a:r>
          </a:p>
          <a:p>
            <a:pPr algn="l" rtl="0">
              <a:lnSpc>
                <a:spcPct val="90000"/>
              </a:lnSpc>
            </a:pPr>
            <a:r>
              <a:rPr lang="en-US" sz="2800" dirty="0" smtClean="0"/>
              <a:t>Then we use the previous formula to calculate confidence interval.</a:t>
            </a:r>
            <a:endParaRPr lang="en-US" sz="2800" dirty="0"/>
          </a:p>
          <a:p>
            <a:pPr algn="l" rtl="0"/>
            <a:endParaRPr lang="en-US" sz="2800" dirty="0"/>
          </a:p>
        </p:txBody>
      </p:sp>
      <p:sp>
        <p:nvSpPr>
          <p:cNvPr id="4" name="Slide Number Placeholder 3"/>
          <p:cNvSpPr>
            <a:spLocks noGrp="1"/>
          </p:cNvSpPr>
          <p:nvPr>
            <p:ph type="sldNum" sz="quarter" idx="12"/>
          </p:nvPr>
        </p:nvSpPr>
        <p:spPr>
          <a:xfrm>
            <a:off x="7162800" y="6324600"/>
            <a:ext cx="1905000" cy="379413"/>
          </a:xfrm>
        </p:spPr>
        <p:txBody>
          <a:bodyPr/>
          <a:lstStyle/>
          <a:p>
            <a:fld id="{F0A36534-A445-4384-B331-50FF58D48B59}" type="slidenum">
              <a:rPr lang="en-US" smtClean="0">
                <a:solidFill>
                  <a:schemeClr val="bg1"/>
                </a:solidFill>
              </a:rPr>
              <a:t>30</a:t>
            </a:fld>
            <a:endParaRPr lang="en-US" dirty="0">
              <a:solidFill>
                <a:schemeClr val="bg1"/>
              </a:solidFill>
            </a:endParaRPr>
          </a:p>
        </p:txBody>
      </p:sp>
    </p:spTree>
    <p:extLst>
      <p:ext uri="{BB962C8B-B14F-4D97-AF65-F5344CB8AC3E}">
        <p14:creationId xmlns:p14="http://schemas.microsoft.com/office/powerpoint/2010/main" val="15462794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72400" cy="1143000"/>
          </a:xfrm>
        </p:spPr>
        <p:txBody>
          <a:bodyPr>
            <a:noAutofit/>
          </a:bodyPr>
          <a:lstStyle/>
          <a:p>
            <a:r>
              <a:rPr lang="en-US" sz="2400" b="1" dirty="0" smtClean="0"/>
              <a:t>Case 3:</a:t>
            </a:r>
            <a:r>
              <a:rPr lang="en-US" sz="2400" dirty="0" smtClean="0"/>
              <a:t> </a:t>
            </a:r>
            <a:r>
              <a:rPr lang="en-US" sz="2400" dirty="0"/>
              <a:t>Interval Estimation of μ when X is normally distributed and </a:t>
            </a:r>
            <a:r>
              <a:rPr lang="el-GR" sz="2400" b="1" dirty="0" smtClean="0">
                <a:latin typeface="Times New Roman"/>
                <a:cs typeface="Times New Roman"/>
              </a:rPr>
              <a:t>σ</a:t>
            </a:r>
            <a:r>
              <a:rPr lang="en-US" sz="2400" b="1" dirty="0" smtClean="0">
                <a:latin typeface="Times New Roman"/>
                <a:cs typeface="Times New Roman"/>
              </a:rPr>
              <a:t> is</a:t>
            </a:r>
            <a:r>
              <a:rPr lang="en-US" sz="2400" b="1" dirty="0" smtClean="0"/>
              <a:t> unknown</a:t>
            </a:r>
            <a:endParaRPr lang="en-US" sz="2400" dirty="0"/>
          </a:p>
        </p:txBody>
      </p:sp>
      <p:sp>
        <p:nvSpPr>
          <p:cNvPr id="3" name="Content Placeholder 2"/>
          <p:cNvSpPr>
            <a:spLocks noGrp="1"/>
          </p:cNvSpPr>
          <p:nvPr>
            <p:ph idx="1"/>
          </p:nvPr>
        </p:nvSpPr>
        <p:spPr>
          <a:xfrm>
            <a:off x="1066800" y="1752600"/>
            <a:ext cx="7620000" cy="4373563"/>
          </a:xfrm>
        </p:spPr>
        <p:txBody>
          <a:bodyPr>
            <a:normAutofit/>
          </a:bodyPr>
          <a:lstStyle/>
          <a:p>
            <a:pPr algn="l" rtl="0"/>
            <a:r>
              <a:rPr lang="en-IE" sz="2800" dirty="0"/>
              <a:t>Nearly always </a:t>
            </a:r>
            <a:r>
              <a:rPr lang="en-IE" sz="2800" b="1" i="1" dirty="0">
                <a:sym typeface="Symbol" pitchFamily="18" charset="2"/>
              </a:rPr>
              <a:t></a:t>
            </a:r>
            <a:r>
              <a:rPr lang="en-IE" sz="2800" dirty="0">
                <a:sym typeface="Symbol" pitchFamily="18" charset="2"/>
              </a:rPr>
              <a:t> is unknown and is estimated using sample standard deviation </a:t>
            </a:r>
            <a:r>
              <a:rPr lang="en-IE" sz="2800" b="1" i="1" dirty="0" smtClean="0">
                <a:sym typeface="Symbol" pitchFamily="18" charset="2"/>
              </a:rPr>
              <a:t>s.</a:t>
            </a:r>
          </a:p>
          <a:p>
            <a:pPr algn="l" rtl="0"/>
            <a:r>
              <a:rPr lang="en-GB" sz="2800" dirty="0"/>
              <a:t>If population standard deviation is unknown then it can be shown that sample means from samples of size n are </a:t>
            </a:r>
            <a:r>
              <a:rPr lang="en-GB" sz="2800" b="1" dirty="0">
                <a:solidFill>
                  <a:srgbClr val="C00000"/>
                </a:solidFill>
              </a:rPr>
              <a:t>t-distributed</a:t>
            </a:r>
            <a:r>
              <a:rPr lang="en-GB" sz="2800" dirty="0"/>
              <a:t> </a:t>
            </a:r>
            <a:r>
              <a:rPr lang="en-GB" sz="2800" b="1" dirty="0"/>
              <a:t>with n-1 degrees of </a:t>
            </a:r>
            <a:r>
              <a:rPr lang="en-GB" sz="2800" b="1" dirty="0" smtClean="0"/>
              <a:t>freedom</a:t>
            </a:r>
            <a:r>
              <a:rPr lang="en-GB" sz="2800" dirty="0" smtClean="0"/>
              <a:t>.</a:t>
            </a:r>
            <a:endParaRPr lang="en-GB" sz="2800" dirty="0"/>
          </a:p>
          <a:p>
            <a:pPr algn="l" rtl="0"/>
            <a:r>
              <a:rPr lang="en-GB" sz="2800" dirty="0"/>
              <a:t>As an estimate for standard error we can </a:t>
            </a:r>
            <a:r>
              <a:rPr lang="en-GB" sz="2800" dirty="0" smtClean="0"/>
              <a:t>use:</a:t>
            </a:r>
            <a:endParaRPr lang="en-GB" sz="2800" dirty="0"/>
          </a:p>
          <a:p>
            <a:pPr algn="l" rtl="0"/>
            <a:endParaRPr lang="en-IE" sz="2800" b="1" i="1" dirty="0" smtClean="0">
              <a:sym typeface="Symbol" pitchFamily="18" charset="2"/>
            </a:endParaRPr>
          </a:p>
          <a:p>
            <a:pPr algn="l" rtl="0"/>
            <a:endParaRPr lang="en-IE" sz="2800" b="1" dirty="0">
              <a:sym typeface="Symbol" pitchFamily="18" charset="2"/>
            </a:endParaRPr>
          </a:p>
          <a:p>
            <a:pPr algn="l" rtl="0"/>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1505495412"/>
              </p:ext>
            </p:extLst>
          </p:nvPr>
        </p:nvGraphicFramePr>
        <p:xfrm>
          <a:off x="3505200" y="5000849"/>
          <a:ext cx="1219200" cy="1095151"/>
        </p:xfrm>
        <a:graphic>
          <a:graphicData uri="http://schemas.openxmlformats.org/presentationml/2006/ole">
            <mc:AlternateContent xmlns:mc="http://schemas.openxmlformats.org/markup-compatibility/2006">
              <mc:Choice xmlns:v="urn:schemas-microsoft-com:vml" Requires="v">
                <p:oleObj spid="_x0000_s9275" name="Equation" r:id="rId3" imgW="266400" imgH="419040" progId="Equation.3">
                  <p:embed/>
                </p:oleObj>
              </mc:Choice>
              <mc:Fallback>
                <p:oleObj name="Equation" r:id="rId3" imgW="266400" imgH="419040" progId="Equation.3">
                  <p:embed/>
                  <p:pic>
                    <p:nvPicPr>
                      <p:cNvPr id="0" name=""/>
                      <p:cNvPicPr>
                        <a:picLocks noChangeAspect="1" noChangeArrowheads="1"/>
                      </p:cNvPicPr>
                      <p:nvPr/>
                    </p:nvPicPr>
                    <p:blipFill>
                      <a:blip r:embed="rId4"/>
                      <a:srcRect/>
                      <a:stretch>
                        <a:fillRect/>
                      </a:stretch>
                    </p:blipFill>
                    <p:spPr bwMode="auto">
                      <a:xfrm>
                        <a:off x="3505200" y="5000849"/>
                        <a:ext cx="1219200" cy="1095151"/>
                      </a:xfrm>
                      <a:prstGeom prst="rect">
                        <a:avLst/>
                      </a:prstGeom>
                      <a:solidFill>
                        <a:schemeClr val="bg1"/>
                      </a:solidFill>
                      <a:ln>
                        <a:noFill/>
                      </a:ln>
                      <a:effectLst/>
                    </p:spPr>
                  </p:pic>
                </p:oleObj>
              </mc:Fallback>
            </mc:AlternateContent>
          </a:graphicData>
        </a:graphic>
      </p:graphicFrame>
      <p:sp>
        <p:nvSpPr>
          <p:cNvPr id="5" name="Slide Number Placeholder 4"/>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31</a:t>
            </a:fld>
            <a:endParaRPr lang="en-US" dirty="0">
              <a:solidFill>
                <a:schemeClr val="bg1"/>
              </a:solidFill>
            </a:endParaRPr>
          </a:p>
        </p:txBody>
      </p:sp>
    </p:spTree>
    <p:extLst>
      <p:ext uri="{BB962C8B-B14F-4D97-AF65-F5344CB8AC3E}">
        <p14:creationId xmlns:p14="http://schemas.microsoft.com/office/powerpoint/2010/main" val="5661847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0"/>
            <a:ext cx="6859587" cy="838200"/>
          </a:xfrm>
        </p:spPr>
        <p:txBody>
          <a:bodyPr>
            <a:normAutofit/>
          </a:bodyPr>
          <a:lstStyle/>
          <a:p>
            <a:pPr algn="ctr"/>
            <a:r>
              <a:rPr lang="en-IE" dirty="0"/>
              <a:t>Student’s </a:t>
            </a:r>
            <a:r>
              <a:rPr lang="en-IE" i="1" dirty="0"/>
              <a:t>t</a:t>
            </a:r>
            <a:r>
              <a:rPr lang="en-IE" dirty="0"/>
              <a:t> </a:t>
            </a:r>
            <a:r>
              <a:rPr lang="en-IE" dirty="0" smtClean="0"/>
              <a:t>Distribution</a:t>
            </a:r>
            <a:endParaRPr lang="en-US" dirty="0"/>
          </a:p>
        </p:txBody>
      </p:sp>
      <p:sp>
        <p:nvSpPr>
          <p:cNvPr id="3" name="Content Placeholder 2"/>
          <p:cNvSpPr>
            <a:spLocks noGrp="1"/>
          </p:cNvSpPr>
          <p:nvPr>
            <p:ph idx="1"/>
          </p:nvPr>
        </p:nvSpPr>
        <p:spPr>
          <a:xfrm>
            <a:off x="685800" y="1219200"/>
            <a:ext cx="7772400" cy="4800600"/>
          </a:xfrm>
        </p:spPr>
        <p:txBody>
          <a:bodyPr>
            <a:noAutofit/>
          </a:bodyPr>
          <a:lstStyle/>
          <a:p>
            <a:pPr algn="l" rtl="0">
              <a:lnSpc>
                <a:spcPct val="90000"/>
              </a:lnSpc>
            </a:pPr>
            <a:r>
              <a:rPr lang="en-IE" sz="2800" dirty="0" smtClean="0"/>
              <a:t>Closely </a:t>
            </a:r>
            <a:r>
              <a:rPr lang="en-IE" sz="2800" dirty="0"/>
              <a:t>related to the standard normal distribution </a:t>
            </a:r>
            <a:r>
              <a:rPr lang="en-IE" sz="2800" i="1" dirty="0"/>
              <a:t>Z</a:t>
            </a:r>
          </a:p>
          <a:p>
            <a:pPr lvl="1" algn="l" rtl="0">
              <a:lnSpc>
                <a:spcPct val="90000"/>
              </a:lnSpc>
            </a:pPr>
            <a:r>
              <a:rPr lang="en-IE" sz="2400" dirty="0"/>
              <a:t>Symmetric and bell-shaped </a:t>
            </a:r>
          </a:p>
          <a:p>
            <a:pPr lvl="1" algn="l" rtl="0">
              <a:lnSpc>
                <a:spcPct val="90000"/>
              </a:lnSpc>
            </a:pPr>
            <a:r>
              <a:rPr lang="en-IE" sz="2400" dirty="0"/>
              <a:t>Has mean = 0 but has a larger standard </a:t>
            </a:r>
            <a:r>
              <a:rPr lang="en-IE" sz="2400" dirty="0" smtClean="0"/>
              <a:t>deviation</a:t>
            </a:r>
          </a:p>
          <a:p>
            <a:pPr lvl="1" algn="l" rtl="0">
              <a:lnSpc>
                <a:spcPct val="90000"/>
              </a:lnSpc>
            </a:pPr>
            <a:r>
              <a:rPr lang="en-US" sz="2400" dirty="0"/>
              <a:t>As n increases, the </a:t>
            </a:r>
            <a:r>
              <a:rPr lang="en-US" sz="2400" dirty="0" smtClean="0"/>
              <a:t>t-dist</a:t>
            </a:r>
            <a:r>
              <a:rPr lang="en-US" sz="2400" dirty="0"/>
              <a:t>. approached the </a:t>
            </a:r>
            <a:r>
              <a:rPr lang="en-US" sz="2400" dirty="0" smtClean="0"/>
              <a:t>Z-dist.</a:t>
            </a:r>
          </a:p>
          <a:p>
            <a:pPr marL="457200" lvl="1" indent="0" algn="l" rtl="0">
              <a:lnSpc>
                <a:spcPct val="90000"/>
              </a:lnSpc>
              <a:buNone/>
            </a:pPr>
            <a:endParaRPr lang="en-IE" sz="2400" dirty="0"/>
          </a:p>
          <a:p>
            <a:pPr algn="l" rtl="0">
              <a:lnSpc>
                <a:spcPct val="90000"/>
              </a:lnSpc>
            </a:pPr>
            <a:r>
              <a:rPr lang="en-IE" sz="2800" dirty="0"/>
              <a:t>Exact shape depends on a parameter called </a:t>
            </a:r>
            <a:r>
              <a:rPr lang="en-IE" sz="2800" b="1" dirty="0"/>
              <a:t>degrees of freedom</a:t>
            </a:r>
            <a:r>
              <a:rPr lang="en-IE" sz="2800" dirty="0"/>
              <a:t> (</a:t>
            </a:r>
            <a:r>
              <a:rPr lang="en-IE" sz="2800" dirty="0" err="1"/>
              <a:t>df</a:t>
            </a:r>
            <a:r>
              <a:rPr lang="en-IE" sz="2800" dirty="0"/>
              <a:t>) which is related to sample size</a:t>
            </a:r>
          </a:p>
          <a:p>
            <a:pPr lvl="1" algn="l" rtl="0">
              <a:lnSpc>
                <a:spcPct val="90000"/>
              </a:lnSpc>
            </a:pPr>
            <a:r>
              <a:rPr lang="en-IE" sz="2400" dirty="0"/>
              <a:t>In this context </a:t>
            </a:r>
            <a:r>
              <a:rPr lang="en-IE" sz="2400" dirty="0" err="1"/>
              <a:t>df</a:t>
            </a:r>
            <a:r>
              <a:rPr lang="en-IE" sz="2400" dirty="0"/>
              <a:t> = </a:t>
            </a:r>
            <a:r>
              <a:rPr lang="en-IE" sz="2400" i="1" dirty="0"/>
              <a:t>n-1</a:t>
            </a:r>
            <a:endParaRPr lang="en-IE" sz="2400" dirty="0"/>
          </a:p>
          <a:p>
            <a:pPr algn="l" rtl="0"/>
            <a:endParaRPr lang="en-US" sz="2800" dirty="0"/>
          </a:p>
        </p:txBody>
      </p:sp>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32</a:t>
            </a:fld>
            <a:endParaRPr lang="en-US" dirty="0">
              <a:solidFill>
                <a:schemeClr val="bg1"/>
              </a:solidFill>
            </a:endParaRPr>
          </a:p>
        </p:txBody>
      </p:sp>
    </p:spTree>
    <p:extLst>
      <p:ext uri="{BB962C8B-B14F-4D97-AF65-F5344CB8AC3E}">
        <p14:creationId xmlns:p14="http://schemas.microsoft.com/office/powerpoint/2010/main" val="7341198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1447800"/>
          </a:xfrm>
        </p:spPr>
        <p:txBody>
          <a:bodyPr>
            <a:normAutofit/>
          </a:bodyPr>
          <a:lstStyle/>
          <a:p>
            <a:pPr algn="l" rtl="0"/>
            <a:r>
              <a:rPr lang="en-US" sz="2800" dirty="0"/>
              <a:t>A 100% </a:t>
            </a:r>
            <a:r>
              <a:rPr lang="en-US" sz="2800" b="1" dirty="0"/>
              <a:t>× </a:t>
            </a:r>
            <a:r>
              <a:rPr lang="en-US" sz="2800" dirty="0"/>
              <a:t>(1 </a:t>
            </a:r>
            <a:r>
              <a:rPr lang="en-US" sz="2800" b="1" dirty="0"/>
              <a:t>− α</a:t>
            </a:r>
            <a:r>
              <a:rPr lang="en-US" sz="2800" dirty="0"/>
              <a:t>) CI for the mean </a:t>
            </a:r>
            <a:r>
              <a:rPr lang="en-US" sz="2800" b="1" dirty="0"/>
              <a:t>μ </a:t>
            </a:r>
            <a:r>
              <a:rPr lang="en-US" sz="2800" dirty="0"/>
              <a:t>of a normal distribution with </a:t>
            </a:r>
            <a:r>
              <a:rPr lang="en-US" sz="2800" dirty="0" smtClean="0"/>
              <a:t>unknown variance </a:t>
            </a:r>
            <a:r>
              <a:rPr lang="en-US" sz="2800" dirty="0"/>
              <a:t>is given </a:t>
            </a:r>
            <a:r>
              <a:rPr lang="en-US" sz="2800" dirty="0" smtClean="0"/>
              <a:t>by:</a:t>
            </a:r>
          </a:p>
          <a:p>
            <a:pPr algn="l" rtl="0"/>
            <a:endParaRPr lang="en-US" sz="2800" dirty="0"/>
          </a:p>
        </p:txBody>
      </p:sp>
      <p:graphicFrame>
        <p:nvGraphicFramePr>
          <p:cNvPr id="5" name="Object 4"/>
          <p:cNvGraphicFramePr>
            <a:graphicFrameLocks noChangeAspect="1"/>
          </p:cNvGraphicFramePr>
          <p:nvPr>
            <p:extLst>
              <p:ext uri="{D42A27DB-BD31-4B8C-83A1-F6EECF244321}">
                <p14:modId xmlns:p14="http://schemas.microsoft.com/office/powerpoint/2010/main" val="2756005165"/>
              </p:ext>
            </p:extLst>
          </p:nvPr>
        </p:nvGraphicFramePr>
        <p:xfrm>
          <a:off x="1143000" y="2743200"/>
          <a:ext cx="6858000" cy="1371600"/>
        </p:xfrm>
        <a:graphic>
          <a:graphicData uri="http://schemas.openxmlformats.org/presentationml/2006/ole">
            <mc:AlternateContent xmlns:mc="http://schemas.openxmlformats.org/markup-compatibility/2006">
              <mc:Choice xmlns:v="urn:schemas-microsoft-com:vml" Requires="v">
                <p:oleObj spid="_x0000_s10386" name="Equation" r:id="rId3" imgW="2095200" imgH="419040" progId="Equation.3">
                  <p:embed/>
                </p:oleObj>
              </mc:Choice>
              <mc:Fallback>
                <p:oleObj name="Equation" r:id="rId3" imgW="2095200" imgH="419040" progId="Equation.3">
                  <p:embed/>
                  <p:pic>
                    <p:nvPicPr>
                      <p:cNvPr id="0" name=""/>
                      <p:cNvPicPr>
                        <a:picLocks noChangeAspect="1" noChangeArrowheads="1"/>
                      </p:cNvPicPr>
                      <p:nvPr/>
                    </p:nvPicPr>
                    <p:blipFill>
                      <a:blip r:embed="rId4"/>
                      <a:srcRect/>
                      <a:stretch>
                        <a:fillRect/>
                      </a:stretch>
                    </p:blipFill>
                    <p:spPr bwMode="auto">
                      <a:xfrm>
                        <a:off x="1143000" y="2743200"/>
                        <a:ext cx="6858000" cy="1371600"/>
                      </a:xfrm>
                      <a:prstGeom prst="rect">
                        <a:avLst/>
                      </a:prstGeom>
                      <a:solidFill>
                        <a:schemeClr val="bg1"/>
                      </a:solidFill>
                      <a:ln>
                        <a:noFill/>
                      </a:ln>
                    </p:spPr>
                  </p:pic>
                </p:oleObj>
              </mc:Fallback>
            </mc:AlternateContent>
          </a:graphicData>
        </a:graphic>
      </p:graphicFrame>
      <p:sp>
        <p:nvSpPr>
          <p:cNvPr id="6" name="Rectangle 5"/>
          <p:cNvSpPr/>
          <p:nvPr/>
        </p:nvSpPr>
        <p:spPr>
          <a:xfrm>
            <a:off x="990600" y="4895671"/>
            <a:ext cx="7391400" cy="646331"/>
          </a:xfrm>
          <a:prstGeom prst="rect">
            <a:avLst/>
          </a:prstGeom>
        </p:spPr>
        <p:txBody>
          <a:bodyPr wrap="square">
            <a:spAutoFit/>
          </a:bodyPr>
          <a:lstStyle/>
          <a:p>
            <a:r>
              <a:rPr lang="en-US" dirty="0">
                <a:solidFill>
                  <a:srgbClr val="000000"/>
                </a:solidFill>
              </a:rPr>
              <a:t>where </a:t>
            </a:r>
            <a:r>
              <a:rPr lang="en-US" dirty="0" smtClean="0">
                <a:solidFill>
                  <a:srgbClr val="000000"/>
                </a:solidFill>
              </a:rPr>
              <a:t>                      is </a:t>
            </a:r>
            <a:r>
              <a:rPr lang="en-US" dirty="0">
                <a:solidFill>
                  <a:srgbClr val="000000"/>
                </a:solidFill>
              </a:rPr>
              <a:t>the critical value of the t distribution with n-1 </a:t>
            </a:r>
            <a:r>
              <a:rPr lang="en-US" dirty="0" err="1">
                <a:solidFill>
                  <a:srgbClr val="000000"/>
                </a:solidFill>
              </a:rPr>
              <a:t>d.f.</a:t>
            </a:r>
            <a:r>
              <a:rPr lang="en-US" dirty="0">
                <a:solidFill>
                  <a:srgbClr val="000000"/>
                </a:solidFill>
              </a:rPr>
              <a:t> and an area of </a:t>
            </a:r>
            <a:r>
              <a:rPr lang="el-GR" dirty="0">
                <a:solidFill>
                  <a:srgbClr val="000000"/>
                </a:solidFill>
                <a:cs typeface="Arial" pitchFamily="34" charset="0"/>
              </a:rPr>
              <a:t>α</a:t>
            </a:r>
            <a:r>
              <a:rPr lang="en-US" dirty="0">
                <a:solidFill>
                  <a:srgbClr val="000000"/>
                </a:solidFill>
                <a:cs typeface="Arial" pitchFamily="34" charset="0"/>
              </a:rPr>
              <a:t>/2 in each tail</a:t>
            </a:r>
            <a:endParaRPr lang="en-US" dirty="0">
              <a:solidFill>
                <a:srgbClr val="000000"/>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15845632"/>
              </p:ext>
            </p:extLst>
          </p:nvPr>
        </p:nvGraphicFramePr>
        <p:xfrm>
          <a:off x="1981200" y="4572000"/>
          <a:ext cx="1219200" cy="723901"/>
        </p:xfrm>
        <a:graphic>
          <a:graphicData uri="http://schemas.openxmlformats.org/presentationml/2006/ole">
            <mc:AlternateContent xmlns:mc="http://schemas.openxmlformats.org/markup-compatibility/2006">
              <mc:Choice xmlns:v="urn:schemas-microsoft-com:vml" Requires="v">
                <p:oleObj spid="_x0000_s10387" name="Equation" r:id="rId5" imgW="406080" imgH="241200" progId="Equation.3">
                  <p:embed/>
                </p:oleObj>
              </mc:Choice>
              <mc:Fallback>
                <p:oleObj name="Equation" r:id="rId5" imgW="406080" imgH="241200" progId="Equation.3">
                  <p:embed/>
                  <p:pic>
                    <p:nvPicPr>
                      <p:cNvPr id="0" name=""/>
                      <p:cNvPicPr/>
                      <p:nvPr/>
                    </p:nvPicPr>
                    <p:blipFill>
                      <a:blip r:embed="rId6"/>
                      <a:stretch>
                        <a:fillRect/>
                      </a:stretch>
                    </p:blipFill>
                    <p:spPr>
                      <a:xfrm>
                        <a:off x="1981200" y="4572000"/>
                        <a:ext cx="1219200" cy="723901"/>
                      </a:xfrm>
                      <a:prstGeom prst="rect">
                        <a:avLst/>
                      </a:prstGeom>
                    </p:spPr>
                  </p:pic>
                </p:oleObj>
              </mc:Fallback>
            </mc:AlternateContent>
          </a:graphicData>
        </a:graphic>
      </p:graphicFrame>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33</a:t>
            </a:fld>
            <a:endParaRPr lang="en-US" dirty="0">
              <a:solidFill>
                <a:schemeClr val="bg1"/>
              </a:solidFill>
            </a:endParaRPr>
          </a:p>
        </p:txBody>
      </p:sp>
    </p:spTree>
    <p:extLst>
      <p:ext uri="{BB962C8B-B14F-4D97-AF65-F5344CB8AC3E}">
        <p14:creationId xmlns:p14="http://schemas.microsoft.com/office/powerpoint/2010/main" val="5688264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228600"/>
            <a:ext cx="7316787" cy="1143000"/>
          </a:xfrm>
        </p:spPr>
        <p:txBody>
          <a:bodyPr>
            <a:normAutofit/>
          </a:bodyPr>
          <a:lstStyle/>
          <a:p>
            <a:pPr rtl="0"/>
            <a:r>
              <a:rPr lang="en-US" sz="2800" dirty="0" smtClean="0"/>
              <a:t>Example: Left ventricular ejection 		         fraction (LVEF)</a:t>
            </a:r>
            <a:endParaRPr lang="en-US" sz="2800" dirty="0"/>
          </a:p>
        </p:txBody>
      </p:sp>
      <p:sp>
        <p:nvSpPr>
          <p:cNvPr id="3" name="Content Placeholder 2"/>
          <p:cNvSpPr>
            <a:spLocks noGrp="1"/>
          </p:cNvSpPr>
          <p:nvPr>
            <p:ph idx="1"/>
          </p:nvPr>
        </p:nvSpPr>
        <p:spPr>
          <a:xfrm>
            <a:off x="457200" y="1600201"/>
            <a:ext cx="8229600" cy="1219200"/>
          </a:xfrm>
        </p:spPr>
        <p:txBody>
          <a:bodyPr>
            <a:normAutofit/>
          </a:bodyPr>
          <a:lstStyle/>
          <a:p>
            <a:pPr algn="l" rtl="0"/>
            <a:r>
              <a:rPr lang="en-US" sz="2800" dirty="0" smtClean="0"/>
              <a:t>We have 27 patients with acute dilated cardiomyopathy.</a:t>
            </a:r>
          </a:p>
          <a:p>
            <a:pPr algn="l" rtl="0"/>
            <a:endParaRPr lang="en-US" sz="2800" dirty="0"/>
          </a:p>
        </p:txBody>
      </p:sp>
      <p:sp>
        <p:nvSpPr>
          <p:cNvPr id="4" name="Rectangle 3"/>
          <p:cNvSpPr/>
          <p:nvPr/>
        </p:nvSpPr>
        <p:spPr>
          <a:xfrm>
            <a:off x="4267200" y="2400319"/>
            <a:ext cx="3773487" cy="397031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smtClean="0">
                <a:solidFill>
                  <a:srgbClr val="000000"/>
                </a:solidFill>
              </a:rPr>
              <a:t>1</a:t>
            </a:r>
            <a:r>
              <a:rPr lang="en-US" dirty="0">
                <a:solidFill>
                  <a:srgbClr val="000000"/>
                </a:solidFill>
              </a:rPr>
              <a:t>	.19	</a:t>
            </a:r>
          </a:p>
          <a:p>
            <a:r>
              <a:rPr lang="en-US" dirty="0">
                <a:solidFill>
                  <a:srgbClr val="000000"/>
                </a:solidFill>
              </a:rPr>
              <a:t>2	.24	</a:t>
            </a:r>
          </a:p>
          <a:p>
            <a:r>
              <a:rPr lang="en-US" dirty="0">
                <a:solidFill>
                  <a:srgbClr val="000000"/>
                </a:solidFill>
              </a:rPr>
              <a:t>3	.17	</a:t>
            </a:r>
          </a:p>
          <a:p>
            <a:r>
              <a:rPr lang="en-US" dirty="0">
                <a:solidFill>
                  <a:srgbClr val="000000"/>
                </a:solidFill>
              </a:rPr>
              <a:t>4	.40	</a:t>
            </a:r>
          </a:p>
          <a:p>
            <a:r>
              <a:rPr lang="en-US" dirty="0">
                <a:solidFill>
                  <a:srgbClr val="000000"/>
                </a:solidFill>
              </a:rPr>
              <a:t>5	.40	</a:t>
            </a:r>
          </a:p>
          <a:p>
            <a:r>
              <a:rPr lang="en-US" dirty="0">
                <a:solidFill>
                  <a:srgbClr val="000000"/>
                </a:solidFill>
              </a:rPr>
              <a:t>6	.23	</a:t>
            </a:r>
          </a:p>
          <a:p>
            <a:r>
              <a:rPr lang="en-US" dirty="0">
                <a:solidFill>
                  <a:srgbClr val="000000"/>
                </a:solidFill>
              </a:rPr>
              <a:t>7	.20	</a:t>
            </a:r>
          </a:p>
          <a:p>
            <a:r>
              <a:rPr lang="en-US" dirty="0">
                <a:solidFill>
                  <a:srgbClr val="000000"/>
                </a:solidFill>
              </a:rPr>
              <a:t>8	.20	</a:t>
            </a:r>
          </a:p>
          <a:p>
            <a:r>
              <a:rPr lang="en-US" dirty="0">
                <a:solidFill>
                  <a:srgbClr val="000000"/>
                </a:solidFill>
              </a:rPr>
              <a:t>9	.30	</a:t>
            </a:r>
          </a:p>
          <a:p>
            <a:r>
              <a:rPr lang="en-US" dirty="0">
                <a:solidFill>
                  <a:srgbClr val="000000"/>
                </a:solidFill>
              </a:rPr>
              <a:t>10	.19	</a:t>
            </a:r>
          </a:p>
          <a:p>
            <a:r>
              <a:rPr lang="en-US" dirty="0">
                <a:solidFill>
                  <a:srgbClr val="000000"/>
                </a:solidFill>
              </a:rPr>
              <a:t>11	.24	</a:t>
            </a:r>
          </a:p>
          <a:p>
            <a:r>
              <a:rPr lang="en-US" dirty="0">
                <a:solidFill>
                  <a:srgbClr val="000000"/>
                </a:solidFill>
              </a:rPr>
              <a:t>12	.32	</a:t>
            </a:r>
          </a:p>
          <a:p>
            <a:r>
              <a:rPr lang="en-US" dirty="0">
                <a:solidFill>
                  <a:srgbClr val="000000"/>
                </a:solidFill>
              </a:rPr>
              <a:t>13	.32	</a:t>
            </a:r>
          </a:p>
          <a:p>
            <a:r>
              <a:rPr lang="en-US" dirty="0">
                <a:solidFill>
                  <a:srgbClr val="000000"/>
                </a:solidFill>
              </a:rPr>
              <a:t>14	.28</a:t>
            </a:r>
            <a:r>
              <a:rPr lang="en-US" dirty="0">
                <a:solidFill>
                  <a:schemeClr val="accent4"/>
                </a:solidFill>
              </a:rPr>
              <a:t>	</a:t>
            </a:r>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2438400"/>
            <a:ext cx="1487487" cy="3779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914400" y="2895600"/>
            <a:ext cx="2667000" cy="12003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2400" dirty="0" smtClean="0">
                <a:solidFill>
                  <a:srgbClr val="000000"/>
                </a:solidFill>
              </a:rPr>
              <a:t>Compute a 95% CI for the true mean LVEF.</a:t>
            </a:r>
            <a:endParaRPr lang="en-US" sz="2400" dirty="0">
              <a:solidFill>
                <a:srgbClr val="000000"/>
              </a:solidFill>
            </a:endParaRPr>
          </a:p>
        </p:txBody>
      </p:sp>
      <p:sp>
        <p:nvSpPr>
          <p:cNvPr id="5" name="Slide Number Placeholder 4"/>
          <p:cNvSpPr>
            <a:spLocks noGrp="1"/>
          </p:cNvSpPr>
          <p:nvPr>
            <p:ph type="sldNum" sz="quarter" idx="12"/>
          </p:nvPr>
        </p:nvSpPr>
        <p:spPr>
          <a:xfrm>
            <a:off x="7088187" y="6420373"/>
            <a:ext cx="1905000" cy="379413"/>
          </a:xfrm>
        </p:spPr>
        <p:txBody>
          <a:bodyPr/>
          <a:lstStyle/>
          <a:p>
            <a:fld id="{F0A36534-A445-4384-B331-50FF58D48B59}" type="slidenum">
              <a:rPr lang="en-US" smtClean="0">
                <a:solidFill>
                  <a:schemeClr val="bg1"/>
                </a:solidFill>
              </a:rPr>
              <a:t>34</a:t>
            </a:fld>
            <a:endParaRPr lang="en-US" dirty="0">
              <a:solidFill>
                <a:schemeClr val="bg1"/>
              </a:solidFill>
            </a:endParaRPr>
          </a:p>
        </p:txBody>
      </p:sp>
    </p:spTree>
    <p:extLst>
      <p:ext uri="{BB962C8B-B14F-4D97-AF65-F5344CB8AC3E}">
        <p14:creationId xmlns:p14="http://schemas.microsoft.com/office/powerpoint/2010/main" val="17712806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934941"/>
            <a:ext cx="7239000" cy="1703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19289" y="5823466"/>
            <a:ext cx="3124200" cy="369332"/>
          </a:xfrm>
          <a:prstGeom prst="rect">
            <a:avLst/>
          </a:prstGeom>
          <a:noFill/>
        </p:spPr>
        <p:txBody>
          <a:bodyPr wrap="square" rtlCol="0">
            <a:spAutoFit/>
          </a:bodyPr>
          <a:lstStyle/>
          <a:p>
            <a:r>
              <a:rPr lang="en-US" dirty="0" smtClean="0">
                <a:solidFill>
                  <a:srgbClr val="000000"/>
                </a:solidFill>
              </a:rPr>
              <a:t>S = 0.07992</a:t>
            </a:r>
            <a:endParaRPr lang="en-US" dirty="0">
              <a:solidFill>
                <a:srgbClr val="000000"/>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603966074"/>
              </p:ext>
            </p:extLst>
          </p:nvPr>
        </p:nvGraphicFramePr>
        <p:xfrm>
          <a:off x="4630228" y="5638800"/>
          <a:ext cx="609600" cy="795572"/>
        </p:xfrm>
        <a:graphic>
          <a:graphicData uri="http://schemas.openxmlformats.org/presentationml/2006/ole">
            <mc:AlternateContent xmlns:mc="http://schemas.openxmlformats.org/markup-compatibility/2006">
              <mc:Choice xmlns:v="urn:schemas-microsoft-com:vml" Requires="v">
                <p:oleObj spid="_x0000_s11323" name="Equation" r:id="rId4" imgW="266584" imgH="418918" progId="Equation.3">
                  <p:embed/>
                </p:oleObj>
              </mc:Choice>
              <mc:Fallback>
                <p:oleObj name="Equation" r:id="rId4" imgW="266584" imgH="41891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0228" y="5638800"/>
                        <a:ext cx="609600" cy="795572"/>
                      </a:xfrm>
                      <a:prstGeom prst="rect">
                        <a:avLst/>
                      </a:prstGeom>
                      <a:noFill/>
                      <a:ln>
                        <a:noFill/>
                      </a:ln>
                    </p:spPr>
                  </p:pic>
                </p:oleObj>
              </mc:Fallback>
            </mc:AlternateContent>
          </a:graphicData>
        </a:graphic>
      </p:graphicFrame>
      <mc:AlternateContent xmlns:mc="http://schemas.openxmlformats.org/markup-compatibility/2006" xmlns:a14="http://schemas.microsoft.com/office/drawing/2010/main">
        <mc:Choice Requires="a14">
          <p:sp>
            <p:nvSpPr>
              <p:cNvPr id="10" name="TextBox 9"/>
              <p:cNvSpPr txBox="1"/>
              <p:nvPr/>
            </p:nvSpPr>
            <p:spPr>
              <a:xfrm>
                <a:off x="5230444" y="5715000"/>
                <a:ext cx="3559911" cy="633379"/>
              </a:xfrm>
              <a:prstGeom prst="rect">
                <a:avLst/>
              </a:prstGeom>
              <a:noFill/>
            </p:spPr>
            <p:txBody>
              <a:bodyPr wrap="square" rtlCol="0">
                <a:spAutoFit/>
              </a:bodyPr>
              <a:lstStyle/>
              <a:p>
                <a:r>
                  <a:rPr lang="en-US" sz="2400" b="1" dirty="0" smtClean="0">
                    <a:solidFill>
                      <a:srgbClr val="000000"/>
                    </a:solidFill>
                  </a:rPr>
                  <a:t>= </a:t>
                </a:r>
                <a14:m>
                  <m:oMath xmlns:m="http://schemas.openxmlformats.org/officeDocument/2006/math">
                    <m:f>
                      <m:fPr>
                        <m:ctrlPr>
                          <a:rPr lang="en-US" sz="2400" b="1" i="1" smtClean="0">
                            <a:solidFill>
                              <a:srgbClr val="000000"/>
                            </a:solidFill>
                            <a:latin typeface="Cambria Math"/>
                          </a:rPr>
                        </m:ctrlPr>
                      </m:fPr>
                      <m:num>
                        <m:r>
                          <a:rPr lang="en-US" sz="2400" b="1" i="1" smtClean="0">
                            <a:solidFill>
                              <a:srgbClr val="000000"/>
                            </a:solidFill>
                            <a:latin typeface="Cambria Math"/>
                          </a:rPr>
                          <m:t>𝟎</m:t>
                        </m:r>
                        <m:r>
                          <a:rPr lang="en-US" sz="2400" b="1" i="1" smtClean="0">
                            <a:solidFill>
                              <a:srgbClr val="000000"/>
                            </a:solidFill>
                            <a:latin typeface="Cambria Math"/>
                          </a:rPr>
                          <m:t>.</m:t>
                        </m:r>
                        <m:r>
                          <a:rPr lang="en-US" sz="2400" b="1" i="1" smtClean="0">
                            <a:solidFill>
                              <a:srgbClr val="000000"/>
                            </a:solidFill>
                            <a:latin typeface="Cambria Math"/>
                          </a:rPr>
                          <m:t>𝟎𝟕𝟗𝟗𝟐</m:t>
                        </m:r>
                      </m:num>
                      <m:den>
                        <m:r>
                          <a:rPr lang="en-US" sz="2400" b="1" i="1" smtClean="0">
                            <a:solidFill>
                              <a:srgbClr val="000000"/>
                            </a:solidFill>
                            <a:latin typeface="Cambria Math"/>
                            <a:ea typeface="Cambria Math"/>
                          </a:rPr>
                          <m:t>√</m:t>
                        </m:r>
                        <m:r>
                          <a:rPr lang="en-US" sz="2400" b="1" i="1" smtClean="0">
                            <a:solidFill>
                              <a:srgbClr val="000000"/>
                            </a:solidFill>
                            <a:latin typeface="Cambria Math"/>
                            <a:ea typeface="Cambria Math"/>
                          </a:rPr>
                          <m:t>𝟐𝟕</m:t>
                        </m:r>
                      </m:den>
                    </m:f>
                    <m:r>
                      <a:rPr lang="en-US" sz="2400" b="1" i="1" smtClean="0">
                        <a:solidFill>
                          <a:srgbClr val="000000"/>
                        </a:solidFill>
                        <a:latin typeface="Cambria Math"/>
                      </a:rPr>
                      <m:t>=</m:t>
                    </m:r>
                    <m:r>
                      <a:rPr lang="en-US" sz="2400" b="1" i="1" smtClean="0">
                        <a:solidFill>
                          <a:srgbClr val="000000"/>
                        </a:solidFill>
                        <a:latin typeface="Cambria Math"/>
                      </a:rPr>
                      <m:t>𝟎</m:t>
                    </m:r>
                    <m:r>
                      <a:rPr lang="en-US" sz="2400" b="1" i="1" smtClean="0">
                        <a:solidFill>
                          <a:srgbClr val="000000"/>
                        </a:solidFill>
                        <a:latin typeface="Cambria Math"/>
                      </a:rPr>
                      <m:t>.</m:t>
                    </m:r>
                    <m:r>
                      <a:rPr lang="en-US" sz="2400" b="1" i="1" smtClean="0">
                        <a:solidFill>
                          <a:srgbClr val="000000"/>
                        </a:solidFill>
                        <a:latin typeface="Cambria Math"/>
                      </a:rPr>
                      <m:t>𝟎𝟏𝟓𝟑𝟖</m:t>
                    </m:r>
                  </m:oMath>
                </a14:m>
                <a:endParaRPr lang="en-US" sz="2400" b="1" dirty="0">
                  <a:solidFill>
                    <a:srgbClr val="000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5230444" y="5715000"/>
                <a:ext cx="3559911" cy="633379"/>
              </a:xfrm>
              <a:prstGeom prst="rect">
                <a:avLst/>
              </a:prstGeom>
              <a:blipFill rotWithShape="1">
                <a:blip r:embed="rId6"/>
                <a:stretch>
                  <a:fillRect l="-2568" b="-4854"/>
                </a:stretch>
              </a:blipFill>
            </p:spPr>
            <p:txBody>
              <a:bodyPr/>
              <a:lstStyle/>
              <a:p>
                <a:r>
                  <a:rPr lang="en-US">
                    <a:noFill/>
                  </a:rPr>
                  <a:t> </a:t>
                </a:r>
              </a:p>
            </p:txBody>
          </p:sp>
        </mc:Fallback>
      </mc:AlternateContent>
      <p:sp>
        <p:nvSpPr>
          <p:cNvPr id="11" name="TextBox 10"/>
          <p:cNvSpPr txBox="1"/>
          <p:nvPr/>
        </p:nvSpPr>
        <p:spPr>
          <a:xfrm>
            <a:off x="1981200" y="358896"/>
            <a:ext cx="2971800" cy="400110"/>
          </a:xfrm>
          <a:prstGeom prst="rect">
            <a:avLst/>
          </a:prstGeom>
          <a:noFill/>
        </p:spPr>
        <p:txBody>
          <a:bodyPr wrap="square" rtlCol="0">
            <a:spAutoFit/>
          </a:bodyPr>
          <a:lstStyle/>
          <a:p>
            <a:r>
              <a:rPr lang="en-US" sz="2000" b="1" dirty="0" smtClean="0"/>
              <a:t>Use SPSS to do this!</a:t>
            </a:r>
            <a:endParaRPr lang="en-US" sz="2000" b="1" dirty="0"/>
          </a:p>
        </p:txBody>
      </p:sp>
      <p:pic>
        <p:nvPicPr>
          <p:cNvPr id="3687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1606766"/>
            <a:ext cx="36195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719289" y="890699"/>
            <a:ext cx="7281711" cy="40011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000" dirty="0" smtClean="0"/>
              <a:t>Analyze            Descriptive  Statistics            Explore</a:t>
            </a:r>
            <a:endParaRPr lang="en-US" sz="2000" dirty="0"/>
          </a:p>
        </p:txBody>
      </p:sp>
      <p:sp>
        <p:nvSpPr>
          <p:cNvPr id="13" name="Right Arrow 12"/>
          <p:cNvSpPr/>
          <p:nvPr/>
        </p:nvSpPr>
        <p:spPr>
          <a:xfrm>
            <a:off x="2084755" y="1020244"/>
            <a:ext cx="346417"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5292816" y="1022232"/>
            <a:ext cx="346417"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87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95799" y="1606766"/>
            <a:ext cx="3429001"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972300" y="6473408"/>
            <a:ext cx="1905000" cy="379413"/>
          </a:xfrm>
        </p:spPr>
        <p:txBody>
          <a:bodyPr/>
          <a:lstStyle/>
          <a:p>
            <a:fld id="{F0A36534-A445-4384-B331-50FF58D48B59}" type="slidenum">
              <a:rPr lang="en-US" sz="1600" smtClean="0">
                <a:solidFill>
                  <a:schemeClr val="bg1"/>
                </a:solidFill>
              </a:rPr>
              <a:t>35</a:t>
            </a:fld>
            <a:endParaRPr lang="en-US" sz="1600" dirty="0">
              <a:solidFill>
                <a:schemeClr val="bg1"/>
              </a:solidFill>
            </a:endParaRPr>
          </a:p>
        </p:txBody>
      </p:sp>
    </p:spTree>
    <p:extLst>
      <p:ext uri="{BB962C8B-B14F-4D97-AF65-F5344CB8AC3E}">
        <p14:creationId xmlns:p14="http://schemas.microsoft.com/office/powerpoint/2010/main" val="16253662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801188" y="685800"/>
            <a:ext cx="7733212" cy="437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01188" y="5181600"/>
            <a:ext cx="7733212"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smtClean="0">
                <a:solidFill>
                  <a:srgbClr val="000000"/>
                </a:solidFill>
              </a:rPr>
              <a:t>Conclusion:</a:t>
            </a:r>
          </a:p>
          <a:p>
            <a:r>
              <a:rPr lang="en-US" sz="2000" dirty="0" smtClean="0">
                <a:solidFill>
                  <a:srgbClr val="000000"/>
                </a:solidFill>
              </a:rPr>
              <a:t>We are 95% confident that the true mean of LVEF will be contained in the interval ( 0.1925,   0.2557)</a:t>
            </a:r>
            <a:endParaRPr lang="en-US" sz="2000" dirty="0">
              <a:solidFill>
                <a:srgbClr val="000000"/>
              </a:solidFill>
            </a:endParaRPr>
          </a:p>
        </p:txBody>
      </p:sp>
      <p:sp>
        <p:nvSpPr>
          <p:cNvPr id="3" name="Slide Number Placeholder 2"/>
          <p:cNvSpPr>
            <a:spLocks noGrp="1"/>
          </p:cNvSpPr>
          <p:nvPr>
            <p:ph type="sldNum" sz="quarter" idx="12"/>
          </p:nvPr>
        </p:nvSpPr>
        <p:spPr>
          <a:xfrm>
            <a:off x="7124700" y="6400800"/>
            <a:ext cx="1905000" cy="379413"/>
          </a:xfrm>
        </p:spPr>
        <p:txBody>
          <a:bodyPr/>
          <a:lstStyle/>
          <a:p>
            <a:fld id="{F0A36534-A445-4384-B331-50FF58D48B59}" type="slidenum">
              <a:rPr lang="en-US" smtClean="0">
                <a:solidFill>
                  <a:schemeClr val="bg1"/>
                </a:solidFill>
              </a:rPr>
              <a:t>36</a:t>
            </a:fld>
            <a:endParaRPr lang="en-US" dirty="0">
              <a:solidFill>
                <a:schemeClr val="bg1"/>
              </a:solidFill>
            </a:endParaRPr>
          </a:p>
        </p:txBody>
      </p:sp>
    </p:spTree>
    <p:extLst>
      <p:ext uri="{BB962C8B-B14F-4D97-AF65-F5344CB8AC3E}">
        <p14:creationId xmlns:p14="http://schemas.microsoft.com/office/powerpoint/2010/main" val="8261739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l" rtl="0">
              <a:buNone/>
            </a:pPr>
            <a:r>
              <a:rPr lang="en-US" sz="2800" b="1" dirty="0"/>
              <a:t>Point </a:t>
            </a:r>
            <a:r>
              <a:rPr lang="en-US" sz="2800" b="1" dirty="0" smtClean="0"/>
              <a:t>Estimation of </a:t>
            </a:r>
            <a:r>
              <a:rPr lang="en-US" sz="2800" b="1" dirty="0"/>
              <a:t>σ</a:t>
            </a:r>
            <a:r>
              <a:rPr lang="en-US" sz="2800" b="1" baseline="40000" dirty="0"/>
              <a:t>2</a:t>
            </a:r>
            <a:endParaRPr lang="en-US" sz="2800" b="1" dirty="0" smtClean="0"/>
          </a:p>
          <a:p>
            <a:pPr algn="l" rtl="0"/>
            <a:r>
              <a:rPr lang="en-US" sz="2800" dirty="0"/>
              <a:t>Let </a:t>
            </a:r>
            <a:r>
              <a:rPr lang="en-US" sz="2800" i="1" dirty="0"/>
              <a:t>X</a:t>
            </a:r>
            <a:r>
              <a:rPr lang="en-US" sz="2800" baseline="-25000" dirty="0"/>
              <a:t>1</a:t>
            </a:r>
            <a:r>
              <a:rPr lang="en-US" sz="2800" i="1" dirty="0"/>
              <a:t>, . . . , </a:t>
            </a:r>
            <a:r>
              <a:rPr lang="en-US" sz="2800" i="1" dirty="0" err="1"/>
              <a:t>X</a:t>
            </a:r>
            <a:r>
              <a:rPr lang="en-US" sz="2800" baseline="-25000" dirty="0" err="1"/>
              <a:t>n</a:t>
            </a:r>
            <a:r>
              <a:rPr lang="en-US" sz="2800" i="1" dirty="0"/>
              <a:t> </a:t>
            </a:r>
            <a:r>
              <a:rPr lang="en-US" sz="2800" dirty="0"/>
              <a:t>be a random sample from some population with mean μ </a:t>
            </a:r>
            <a:r>
              <a:rPr lang="en-US" sz="2800" dirty="0" smtClean="0"/>
              <a:t>and variance </a:t>
            </a:r>
            <a:r>
              <a:rPr lang="en-US" sz="2800" dirty="0"/>
              <a:t>σ</a:t>
            </a:r>
            <a:r>
              <a:rPr lang="en-US" sz="2800" baseline="40000" dirty="0"/>
              <a:t>2</a:t>
            </a:r>
            <a:r>
              <a:rPr lang="en-US" sz="2800" dirty="0"/>
              <a:t>. </a:t>
            </a:r>
            <a:endParaRPr lang="en-US" sz="2800" dirty="0" smtClean="0"/>
          </a:p>
          <a:p>
            <a:pPr algn="l" rtl="0"/>
            <a:r>
              <a:rPr lang="en-US" sz="2800" dirty="0" smtClean="0"/>
              <a:t>The </a:t>
            </a:r>
            <a:r>
              <a:rPr lang="en-US" sz="2800" dirty="0"/>
              <a:t>sample variance </a:t>
            </a:r>
            <a:r>
              <a:rPr lang="en-US" sz="2800" i="1" dirty="0" smtClean="0"/>
              <a:t>S </a:t>
            </a:r>
            <a:r>
              <a:rPr lang="en-US" sz="2800" baseline="40000" dirty="0" smtClean="0"/>
              <a:t>2</a:t>
            </a:r>
            <a:r>
              <a:rPr lang="en-US" sz="2800" dirty="0" smtClean="0"/>
              <a:t> </a:t>
            </a:r>
            <a:r>
              <a:rPr lang="en-US" sz="2800" dirty="0"/>
              <a:t>is an </a:t>
            </a:r>
            <a:r>
              <a:rPr lang="en-US" sz="2800" b="1" dirty="0"/>
              <a:t>unbiased estimator</a:t>
            </a:r>
            <a:r>
              <a:rPr lang="en-US" sz="2800" dirty="0"/>
              <a:t> of σ</a:t>
            </a:r>
            <a:r>
              <a:rPr lang="en-US" sz="2800" baseline="40000" dirty="0"/>
              <a:t>2</a:t>
            </a:r>
            <a:r>
              <a:rPr lang="en-US" sz="2800" dirty="0"/>
              <a:t> over </a:t>
            </a:r>
            <a:r>
              <a:rPr lang="en-US" sz="2800" dirty="0" smtClean="0"/>
              <a:t>all possible </a:t>
            </a:r>
            <a:r>
              <a:rPr lang="en-US" sz="2800" dirty="0"/>
              <a:t>random samples of size </a:t>
            </a:r>
            <a:r>
              <a:rPr lang="en-US" sz="2800" i="1" dirty="0"/>
              <a:t>n </a:t>
            </a:r>
            <a:r>
              <a:rPr lang="en-US" sz="2800" dirty="0"/>
              <a:t>that could have been drawn from this </a:t>
            </a:r>
            <a:r>
              <a:rPr lang="en-US" sz="2800" dirty="0" smtClean="0"/>
              <a:t>population; that </a:t>
            </a:r>
            <a:r>
              <a:rPr lang="en-US" sz="2800" dirty="0"/>
              <a:t>is, </a:t>
            </a:r>
            <a:r>
              <a:rPr lang="en-US" sz="2800" i="1" dirty="0" smtClean="0"/>
              <a:t>E </a:t>
            </a:r>
            <a:r>
              <a:rPr lang="en-US" sz="2800" dirty="0" smtClean="0"/>
              <a:t>(</a:t>
            </a:r>
            <a:r>
              <a:rPr lang="en-US" sz="2800" i="1" dirty="0" smtClean="0"/>
              <a:t>S </a:t>
            </a:r>
            <a:r>
              <a:rPr lang="en-US" sz="2800" baseline="40000" dirty="0" smtClean="0"/>
              <a:t>2</a:t>
            </a:r>
            <a:r>
              <a:rPr lang="en-US" sz="2800" dirty="0"/>
              <a:t>) = </a:t>
            </a:r>
            <a:r>
              <a:rPr lang="el-GR" sz="2800" dirty="0"/>
              <a:t>σ</a:t>
            </a:r>
            <a:r>
              <a:rPr lang="el-GR" sz="2800" baseline="40000" dirty="0"/>
              <a:t>2</a:t>
            </a:r>
            <a:r>
              <a:rPr lang="el-GR" sz="2800" dirty="0"/>
              <a:t>.</a:t>
            </a:r>
            <a:endParaRPr lang="en-US" sz="2800" dirty="0"/>
          </a:p>
        </p:txBody>
      </p:sp>
      <p:sp>
        <p:nvSpPr>
          <p:cNvPr id="4" name="Slide Number Placeholder 3"/>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37</a:t>
            </a:fld>
            <a:endParaRPr lang="en-US" dirty="0">
              <a:solidFill>
                <a:schemeClr val="bg1"/>
              </a:solidFill>
            </a:endParaRPr>
          </a:p>
        </p:txBody>
      </p:sp>
      <p:sp>
        <p:nvSpPr>
          <p:cNvPr id="8" name="Title 7"/>
          <p:cNvSpPr>
            <a:spLocks noGrp="1"/>
          </p:cNvSpPr>
          <p:nvPr>
            <p:ph type="title"/>
          </p:nvPr>
        </p:nvSpPr>
        <p:spPr>
          <a:xfrm>
            <a:off x="1143000" y="381000"/>
            <a:ext cx="7240587" cy="1143000"/>
          </a:xfrm>
        </p:spPr>
        <p:txBody>
          <a:bodyPr/>
          <a:lstStyle/>
          <a:p>
            <a:r>
              <a:rPr lang="en-US" dirty="0"/>
              <a:t>Estimating the population variance </a:t>
            </a:r>
            <a:r>
              <a:rPr lang="en-US" dirty="0" smtClean="0">
                <a:solidFill>
                  <a:srgbClr val="C00000"/>
                </a:solidFill>
              </a:rPr>
              <a:t>σ</a:t>
            </a:r>
            <a:r>
              <a:rPr lang="en-US" baseline="40000" dirty="0" smtClean="0">
                <a:solidFill>
                  <a:srgbClr val="C00000"/>
                </a:solidFill>
              </a:rPr>
              <a:t>2</a:t>
            </a:r>
            <a:endParaRPr lang="en-US" dirty="0"/>
          </a:p>
        </p:txBody>
      </p:sp>
    </p:spTree>
    <p:extLst>
      <p:ext uri="{BB962C8B-B14F-4D97-AF65-F5344CB8AC3E}">
        <p14:creationId xmlns:p14="http://schemas.microsoft.com/office/powerpoint/2010/main" val="35284452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altLang="ar-SA" sz="2800" dirty="0"/>
              <a:t>Sampling Distribution of </a:t>
            </a:r>
            <a:r>
              <a:rPr lang="en-US" altLang="ar-SA" sz="2800" i="1" dirty="0" smtClean="0"/>
              <a:t>s </a:t>
            </a:r>
            <a:r>
              <a:rPr lang="en-US" altLang="ar-SA" sz="2800" baseline="30000" dirty="0" smtClean="0"/>
              <a:t>2  </a:t>
            </a:r>
            <a:r>
              <a:rPr lang="en-US" altLang="ar-SA" sz="2800" dirty="0"/>
              <a:t>(Normal Data)</a:t>
            </a:r>
            <a:endParaRPr lang="ar-SA" sz="2800" dirty="0"/>
          </a:p>
        </p:txBody>
      </p:sp>
      <p:sp>
        <p:nvSpPr>
          <p:cNvPr id="3" name="Content Placeholder 2"/>
          <p:cNvSpPr>
            <a:spLocks noGrp="1"/>
          </p:cNvSpPr>
          <p:nvPr>
            <p:ph idx="1"/>
          </p:nvPr>
        </p:nvSpPr>
        <p:spPr>
          <a:xfrm>
            <a:off x="1371600" y="1676400"/>
            <a:ext cx="6858000" cy="4495800"/>
          </a:xfrm>
        </p:spPr>
        <p:txBody>
          <a:bodyPr/>
          <a:lstStyle/>
          <a:p>
            <a:pPr lvl="0" algn="l" rtl="0" eaLnBrk="0" hangingPunct="0"/>
            <a:r>
              <a:rPr lang="en-US" altLang="ar-SA" sz="2800" dirty="0">
                <a:latin typeface="Times New Roman"/>
              </a:rPr>
              <a:t>Population variance (</a:t>
            </a:r>
            <a:r>
              <a:rPr lang="en-US" altLang="ar-SA" sz="2800" i="1" dirty="0" smtClean="0">
                <a:latin typeface="Symbol" pitchFamily="18" charset="2"/>
              </a:rPr>
              <a:t>s </a:t>
            </a:r>
            <a:r>
              <a:rPr lang="en-US" altLang="ar-SA" sz="2800" baseline="30000" dirty="0" smtClean="0">
                <a:latin typeface="Times New Roman"/>
              </a:rPr>
              <a:t>2</a:t>
            </a:r>
            <a:r>
              <a:rPr lang="en-US" altLang="ar-SA" sz="2800" dirty="0">
                <a:latin typeface="Times New Roman"/>
              </a:rPr>
              <a:t>) is a fixed (unknown) parameter based on the population of </a:t>
            </a:r>
            <a:r>
              <a:rPr lang="en-US" altLang="ar-SA" sz="2800" dirty="0" smtClean="0">
                <a:latin typeface="Times New Roman"/>
              </a:rPr>
              <a:t>measurements.</a:t>
            </a:r>
            <a:endParaRPr lang="en-US" altLang="ar-SA" sz="2800" dirty="0">
              <a:latin typeface="Times New Roman"/>
            </a:endParaRPr>
          </a:p>
          <a:p>
            <a:pPr lvl="0" algn="l" rtl="0" eaLnBrk="0" hangingPunct="0"/>
            <a:r>
              <a:rPr lang="en-US" altLang="ar-SA" sz="2800" dirty="0">
                <a:latin typeface="Times New Roman"/>
              </a:rPr>
              <a:t>Sample variance (</a:t>
            </a:r>
            <a:r>
              <a:rPr lang="en-US" altLang="ar-SA" sz="2800" i="1" dirty="0" smtClean="0">
                <a:latin typeface="Times New Roman"/>
              </a:rPr>
              <a:t>s </a:t>
            </a:r>
            <a:r>
              <a:rPr lang="en-US" altLang="ar-SA" sz="2800" baseline="30000" dirty="0" smtClean="0">
                <a:latin typeface="Times New Roman"/>
              </a:rPr>
              <a:t>2</a:t>
            </a:r>
            <a:r>
              <a:rPr lang="en-US" altLang="ar-SA" sz="2800" dirty="0">
                <a:latin typeface="Times New Roman"/>
              </a:rPr>
              <a:t>) varies from sample to sample (just as sample mean does</a:t>
            </a:r>
            <a:r>
              <a:rPr lang="en-US" altLang="ar-SA" sz="2800" dirty="0" smtClean="0">
                <a:latin typeface="Times New Roman"/>
              </a:rPr>
              <a:t>).</a:t>
            </a:r>
            <a:endParaRPr lang="en-US" altLang="ar-SA" sz="2800" dirty="0">
              <a:latin typeface="Times New Roman"/>
            </a:endParaRPr>
          </a:p>
          <a:p>
            <a:pPr lvl="0" algn="l" rtl="0" eaLnBrk="0" hangingPunct="0"/>
            <a:r>
              <a:rPr lang="en-US" altLang="ar-SA" sz="2800" dirty="0">
                <a:latin typeface="Times New Roman"/>
              </a:rPr>
              <a:t>When </a:t>
            </a:r>
            <a:r>
              <a:rPr lang="en-US" altLang="ar-SA" sz="2800" i="1" dirty="0" smtClean="0">
                <a:latin typeface="Times New Roman"/>
              </a:rPr>
              <a:t>Y</a:t>
            </a:r>
            <a:r>
              <a:rPr lang="en-US" altLang="ar-SA" sz="2800" dirty="0" smtClean="0">
                <a:latin typeface="Times New Roman"/>
              </a:rPr>
              <a:t>~</a:t>
            </a:r>
            <a:r>
              <a:rPr lang="en-US" altLang="ar-SA" sz="2800" i="1" dirty="0" smtClean="0">
                <a:latin typeface="Times New Roman"/>
              </a:rPr>
              <a:t>N </a:t>
            </a:r>
            <a:r>
              <a:rPr lang="en-US" altLang="ar-SA" sz="2800" dirty="0" smtClean="0">
                <a:latin typeface="Times New Roman"/>
              </a:rPr>
              <a:t>(</a:t>
            </a:r>
            <a:r>
              <a:rPr lang="en-US" altLang="ar-SA" sz="2800" i="1" dirty="0" err="1">
                <a:latin typeface="Symbol" pitchFamily="18" charset="2"/>
              </a:rPr>
              <a:t>m</a:t>
            </a:r>
            <a:r>
              <a:rPr lang="en-US" altLang="ar-SA" sz="2800" dirty="0" err="1">
                <a:latin typeface="Times New Roman"/>
              </a:rPr>
              <a:t>,</a:t>
            </a:r>
            <a:r>
              <a:rPr lang="en-US" altLang="ar-SA" sz="2800" i="1" dirty="0" err="1">
                <a:latin typeface="Symbol" pitchFamily="18" charset="2"/>
              </a:rPr>
              <a:t>s</a:t>
            </a:r>
            <a:r>
              <a:rPr lang="en-US" altLang="ar-SA" sz="2800" dirty="0">
                <a:latin typeface="Times New Roman"/>
              </a:rPr>
              <a:t>), the distribution of (a multiple of) </a:t>
            </a:r>
            <a:r>
              <a:rPr lang="en-US" altLang="ar-SA" sz="2800" i="1" dirty="0" smtClean="0">
                <a:latin typeface="Times New Roman"/>
              </a:rPr>
              <a:t>s </a:t>
            </a:r>
            <a:r>
              <a:rPr lang="en-US" altLang="ar-SA" sz="2800" baseline="30000" dirty="0" smtClean="0">
                <a:latin typeface="Times New Roman"/>
              </a:rPr>
              <a:t>2</a:t>
            </a:r>
            <a:r>
              <a:rPr lang="en-US" altLang="ar-SA" sz="2800" dirty="0" smtClean="0">
                <a:latin typeface="Times New Roman"/>
              </a:rPr>
              <a:t> </a:t>
            </a:r>
            <a:r>
              <a:rPr lang="en-US" altLang="ar-SA" sz="2800" dirty="0">
                <a:latin typeface="Times New Roman"/>
              </a:rPr>
              <a:t>is </a:t>
            </a:r>
            <a:r>
              <a:rPr lang="en-US" altLang="ar-SA" sz="2800" b="1" dirty="0">
                <a:latin typeface="Times New Roman"/>
              </a:rPr>
              <a:t>Chi-Square</a:t>
            </a:r>
            <a:r>
              <a:rPr lang="en-US" altLang="ar-SA" sz="2800" dirty="0">
                <a:latin typeface="Times New Roman"/>
              </a:rPr>
              <a:t> with </a:t>
            </a:r>
            <a:r>
              <a:rPr lang="en-US" altLang="ar-SA" sz="2800" i="1" dirty="0" smtClean="0">
                <a:latin typeface="Times New Roman"/>
              </a:rPr>
              <a:t>n </a:t>
            </a:r>
            <a:r>
              <a:rPr lang="en-US" altLang="ar-SA" sz="2800" dirty="0" smtClean="0">
                <a:latin typeface="Times New Roman"/>
              </a:rPr>
              <a:t>-</a:t>
            </a:r>
            <a:r>
              <a:rPr lang="en-US" altLang="ar-SA" sz="2800" dirty="0">
                <a:latin typeface="Times New Roman"/>
              </a:rPr>
              <a:t>1 </a:t>
            </a:r>
            <a:r>
              <a:rPr lang="en-US" altLang="ar-SA" sz="2800" b="1" dirty="0">
                <a:latin typeface="Times New Roman"/>
              </a:rPr>
              <a:t>degrees of freedom</a:t>
            </a:r>
            <a:r>
              <a:rPr lang="en-US" altLang="ar-SA" sz="2800" dirty="0">
                <a:latin typeface="Times New Roman"/>
              </a:rPr>
              <a:t>.  </a:t>
            </a:r>
            <a:endParaRPr lang="en-US" altLang="ar-SA" sz="2800" dirty="0" smtClean="0">
              <a:latin typeface="Times New Roman"/>
            </a:endParaRPr>
          </a:p>
          <a:p>
            <a:pPr marL="0" lvl="0" indent="0" algn="l" rtl="0" eaLnBrk="0" hangingPunct="0">
              <a:buNone/>
            </a:pPr>
            <a:r>
              <a:rPr lang="en-US" altLang="ar-SA" sz="2800" b="1" dirty="0" smtClean="0">
                <a:latin typeface="Times New Roman"/>
              </a:rPr>
              <a:t>              </a:t>
            </a:r>
            <a:r>
              <a:rPr lang="en-US" altLang="ar-SA" sz="2800" b="1" dirty="0">
                <a:solidFill>
                  <a:srgbClr val="C00000"/>
                </a:solidFill>
                <a:latin typeface="Times New Roman"/>
              </a:rPr>
              <a:t>(</a:t>
            </a:r>
            <a:r>
              <a:rPr lang="en-US" altLang="ar-SA" sz="2800" b="1" i="1" dirty="0" smtClean="0">
                <a:solidFill>
                  <a:srgbClr val="C00000"/>
                </a:solidFill>
                <a:latin typeface="Times New Roman"/>
              </a:rPr>
              <a:t>n </a:t>
            </a:r>
            <a:r>
              <a:rPr lang="en-US" altLang="ar-SA" sz="2800" b="1" dirty="0" smtClean="0">
                <a:solidFill>
                  <a:srgbClr val="C00000"/>
                </a:solidFill>
                <a:latin typeface="Times New Roman"/>
              </a:rPr>
              <a:t>-1)</a:t>
            </a:r>
            <a:r>
              <a:rPr lang="en-US" altLang="ar-SA" sz="4000" b="1" i="1" dirty="0" smtClean="0">
                <a:solidFill>
                  <a:srgbClr val="C00000"/>
                </a:solidFill>
                <a:latin typeface="Times New Roman"/>
              </a:rPr>
              <a:t>s </a:t>
            </a:r>
            <a:r>
              <a:rPr lang="en-US" altLang="ar-SA" sz="3600" b="1" baseline="30000" dirty="0" smtClean="0">
                <a:solidFill>
                  <a:srgbClr val="C00000"/>
                </a:solidFill>
                <a:latin typeface="Times New Roman"/>
              </a:rPr>
              <a:t>2</a:t>
            </a:r>
            <a:r>
              <a:rPr lang="en-US" altLang="ar-SA" sz="3600" b="1" dirty="0" smtClean="0">
                <a:solidFill>
                  <a:srgbClr val="C00000"/>
                </a:solidFill>
                <a:latin typeface="Times New Roman"/>
              </a:rPr>
              <a:t>/</a:t>
            </a:r>
            <a:r>
              <a:rPr lang="en-US" altLang="ar-SA" sz="3600" b="1" i="1" dirty="0" smtClean="0">
                <a:solidFill>
                  <a:srgbClr val="C00000"/>
                </a:solidFill>
                <a:latin typeface="Symbol" pitchFamily="18" charset="2"/>
              </a:rPr>
              <a:t>s </a:t>
            </a:r>
            <a:r>
              <a:rPr lang="en-US" altLang="ar-SA" sz="3600" b="1" baseline="30000" dirty="0" smtClean="0">
                <a:solidFill>
                  <a:srgbClr val="C00000"/>
                </a:solidFill>
                <a:latin typeface="Times New Roman"/>
              </a:rPr>
              <a:t>2</a:t>
            </a:r>
            <a:r>
              <a:rPr lang="en-US" altLang="ar-SA" sz="3600" b="1" dirty="0" smtClean="0">
                <a:solidFill>
                  <a:srgbClr val="C00000"/>
                </a:solidFill>
                <a:latin typeface="Times New Roman"/>
              </a:rPr>
              <a:t> </a:t>
            </a:r>
            <a:r>
              <a:rPr lang="en-US" altLang="ar-SA" sz="3600" b="1" dirty="0">
                <a:solidFill>
                  <a:srgbClr val="C00000"/>
                </a:solidFill>
                <a:latin typeface="Times New Roman"/>
              </a:rPr>
              <a:t>~ </a:t>
            </a:r>
            <a:r>
              <a:rPr lang="en-US" altLang="ar-SA" sz="3600" b="1" i="1" dirty="0" smtClean="0">
                <a:solidFill>
                  <a:srgbClr val="C00000"/>
                </a:solidFill>
                <a:latin typeface="Symbol" pitchFamily="18" charset="2"/>
              </a:rPr>
              <a:t>c </a:t>
            </a:r>
            <a:r>
              <a:rPr lang="en-US" altLang="ar-SA" sz="3600" b="1" baseline="30000" dirty="0" smtClean="0">
                <a:solidFill>
                  <a:srgbClr val="C00000"/>
                </a:solidFill>
                <a:latin typeface="Times New Roman"/>
              </a:rPr>
              <a:t>2</a:t>
            </a:r>
            <a:r>
              <a:rPr lang="en-US" altLang="ar-SA" sz="3600" b="1" dirty="0" smtClean="0">
                <a:solidFill>
                  <a:srgbClr val="C00000"/>
                </a:solidFill>
                <a:latin typeface="Times New Roman"/>
              </a:rPr>
              <a:t> </a:t>
            </a:r>
            <a:r>
              <a:rPr lang="en-US" altLang="ar-SA" sz="2800" dirty="0">
                <a:solidFill>
                  <a:srgbClr val="C00000"/>
                </a:solidFill>
                <a:latin typeface="Times New Roman"/>
              </a:rPr>
              <a:t>with </a:t>
            </a:r>
            <a:r>
              <a:rPr lang="en-US" altLang="ar-SA" sz="2800" dirty="0" err="1" smtClean="0">
                <a:solidFill>
                  <a:srgbClr val="C00000"/>
                </a:solidFill>
                <a:latin typeface="Times New Roman"/>
              </a:rPr>
              <a:t>df</a:t>
            </a:r>
            <a:r>
              <a:rPr lang="en-US" altLang="ar-SA" sz="2800" dirty="0" smtClean="0">
                <a:solidFill>
                  <a:srgbClr val="C00000"/>
                </a:solidFill>
                <a:latin typeface="Times New Roman"/>
              </a:rPr>
              <a:t>=</a:t>
            </a:r>
            <a:r>
              <a:rPr lang="en-US" altLang="ar-SA" sz="2800" i="1" dirty="0" smtClean="0">
                <a:solidFill>
                  <a:srgbClr val="C00000"/>
                </a:solidFill>
                <a:latin typeface="Times New Roman"/>
              </a:rPr>
              <a:t>n </a:t>
            </a:r>
            <a:r>
              <a:rPr lang="en-US" altLang="ar-SA" sz="2800" dirty="0" smtClean="0">
                <a:solidFill>
                  <a:srgbClr val="C00000"/>
                </a:solidFill>
                <a:latin typeface="Times New Roman"/>
              </a:rPr>
              <a:t>-</a:t>
            </a:r>
            <a:r>
              <a:rPr lang="en-US" altLang="ar-SA" sz="2800" dirty="0">
                <a:solidFill>
                  <a:srgbClr val="C00000"/>
                </a:solidFill>
                <a:latin typeface="Times New Roman"/>
              </a:rPr>
              <a:t>1</a:t>
            </a:r>
          </a:p>
          <a:p>
            <a:pPr algn="l" rtl="0"/>
            <a:endParaRPr lang="ar-SA" b="1" dirty="0"/>
          </a:p>
        </p:txBody>
      </p:sp>
      <p:sp>
        <p:nvSpPr>
          <p:cNvPr id="5" name="Slide Number Placeholder 4"/>
          <p:cNvSpPr>
            <a:spLocks noGrp="1"/>
          </p:cNvSpPr>
          <p:nvPr>
            <p:ph type="sldNum" sz="quarter" idx="12"/>
          </p:nvPr>
        </p:nvSpPr>
        <p:spPr>
          <a:xfrm>
            <a:off x="7086600" y="6324600"/>
            <a:ext cx="1905000" cy="379413"/>
          </a:xfrm>
        </p:spPr>
        <p:txBody>
          <a:bodyPr/>
          <a:lstStyle/>
          <a:p>
            <a:fld id="{1B3F9DB5-009F-4381-8721-695F951B7799}" type="slidenum">
              <a:rPr lang="en-US" smtClean="0">
                <a:solidFill>
                  <a:schemeClr val="bg1"/>
                </a:solidFill>
              </a:rPr>
              <a:t>38</a:t>
            </a:fld>
            <a:endParaRPr lang="en-US" dirty="0">
              <a:solidFill>
                <a:schemeClr val="bg1"/>
              </a:solidFill>
            </a:endParaRPr>
          </a:p>
        </p:txBody>
      </p:sp>
    </p:spTree>
    <p:extLst>
      <p:ext uri="{BB962C8B-B14F-4D97-AF65-F5344CB8AC3E}">
        <p14:creationId xmlns:p14="http://schemas.microsoft.com/office/powerpoint/2010/main" val="41104854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altLang="ar-SA" dirty="0"/>
              <a:t>Chi-Square distributions</a:t>
            </a:r>
            <a:br>
              <a:rPr lang="en-US" altLang="ar-SA" dirty="0"/>
            </a:br>
            <a:endParaRPr lang="ar-SA" dirty="0"/>
          </a:p>
        </p:txBody>
      </p:sp>
      <p:sp>
        <p:nvSpPr>
          <p:cNvPr id="3" name="Content Placeholder 2"/>
          <p:cNvSpPr>
            <a:spLocks noGrp="1"/>
          </p:cNvSpPr>
          <p:nvPr>
            <p:ph idx="1"/>
          </p:nvPr>
        </p:nvSpPr>
        <p:spPr>
          <a:xfrm>
            <a:off x="1371600" y="1676400"/>
            <a:ext cx="7467600" cy="4267200"/>
          </a:xfrm>
        </p:spPr>
        <p:txBody>
          <a:bodyPr/>
          <a:lstStyle/>
          <a:p>
            <a:pPr lvl="1" algn="l" rtl="0" eaLnBrk="0" hangingPunct="0"/>
            <a:r>
              <a:rPr lang="en-US" altLang="ar-SA" sz="3200" dirty="0">
                <a:latin typeface="Times New Roman"/>
                <a:cs typeface="+mn-cs"/>
              </a:rPr>
              <a:t>Positively skewed with positive density over (0,</a:t>
            </a:r>
            <a:r>
              <a:rPr lang="en-US" altLang="ar-SA" sz="3200" dirty="0">
                <a:latin typeface="Times New Roman"/>
                <a:cs typeface="+mn-cs"/>
                <a:sym typeface="Symbol" pitchFamily="18" charset="2"/>
              </a:rPr>
              <a:t>)</a:t>
            </a:r>
          </a:p>
          <a:p>
            <a:pPr lvl="1" algn="l" rtl="0" eaLnBrk="0" hangingPunct="0"/>
            <a:r>
              <a:rPr lang="en-US" altLang="ar-SA" sz="3200" dirty="0">
                <a:latin typeface="Times New Roman"/>
                <a:cs typeface="+mn-cs"/>
                <a:sym typeface="Symbol" pitchFamily="18" charset="2"/>
              </a:rPr>
              <a:t>Indexed by its degrees of freedom (</a:t>
            </a:r>
            <a:r>
              <a:rPr lang="en-US" altLang="ar-SA" sz="3200" i="1" dirty="0" err="1" smtClean="0">
                <a:latin typeface="Times New Roman"/>
                <a:cs typeface="+mn-cs"/>
                <a:sym typeface="Symbol" pitchFamily="18" charset="2"/>
              </a:rPr>
              <a:t>df</a:t>
            </a:r>
            <a:r>
              <a:rPr lang="en-US" altLang="ar-SA" sz="3200" i="1" dirty="0" smtClean="0">
                <a:latin typeface="Times New Roman"/>
                <a:cs typeface="+mn-cs"/>
                <a:sym typeface="Symbol" pitchFamily="18" charset="2"/>
              </a:rPr>
              <a:t> </a:t>
            </a:r>
            <a:r>
              <a:rPr lang="en-US" altLang="ar-SA" sz="3200" dirty="0" smtClean="0">
                <a:latin typeface="Times New Roman"/>
                <a:cs typeface="+mn-cs"/>
                <a:sym typeface="Symbol" pitchFamily="18" charset="2"/>
              </a:rPr>
              <a:t>)</a:t>
            </a:r>
            <a:endParaRPr lang="en-US" altLang="ar-SA" sz="3200" dirty="0">
              <a:latin typeface="Times New Roman"/>
              <a:cs typeface="+mn-cs"/>
              <a:sym typeface="Symbol" pitchFamily="18" charset="2"/>
            </a:endParaRPr>
          </a:p>
          <a:p>
            <a:pPr lvl="1" algn="l" rtl="0" eaLnBrk="0" hangingPunct="0"/>
            <a:r>
              <a:rPr lang="en-US" altLang="ar-SA" sz="3200" dirty="0">
                <a:latin typeface="Times New Roman"/>
                <a:cs typeface="+mn-cs"/>
                <a:sym typeface="Symbol" pitchFamily="18" charset="2"/>
              </a:rPr>
              <a:t>Mean=</a:t>
            </a:r>
            <a:r>
              <a:rPr lang="en-US" altLang="ar-SA" sz="3200" i="1" dirty="0" err="1">
                <a:latin typeface="Times New Roman"/>
                <a:cs typeface="+mn-cs"/>
                <a:sym typeface="Symbol" pitchFamily="18" charset="2"/>
              </a:rPr>
              <a:t>df</a:t>
            </a:r>
            <a:r>
              <a:rPr lang="en-US" altLang="ar-SA" sz="3200" dirty="0">
                <a:latin typeface="Times New Roman"/>
                <a:cs typeface="+mn-cs"/>
                <a:sym typeface="Symbol" pitchFamily="18" charset="2"/>
              </a:rPr>
              <a:t>, </a:t>
            </a:r>
            <a:r>
              <a:rPr lang="en-US" altLang="ar-SA" sz="3200" dirty="0" smtClean="0">
                <a:latin typeface="Times New Roman"/>
                <a:cs typeface="+mn-cs"/>
                <a:sym typeface="Symbol" pitchFamily="18" charset="2"/>
              </a:rPr>
              <a:t>Variance=2(</a:t>
            </a:r>
            <a:r>
              <a:rPr lang="en-US" altLang="ar-SA" sz="3200" i="1" dirty="0" err="1" smtClean="0">
                <a:latin typeface="Times New Roman"/>
                <a:cs typeface="+mn-cs"/>
                <a:sym typeface="Symbol" pitchFamily="18" charset="2"/>
              </a:rPr>
              <a:t>df</a:t>
            </a:r>
            <a:r>
              <a:rPr lang="en-US" altLang="ar-SA" sz="3200" i="1" dirty="0" smtClean="0">
                <a:latin typeface="Times New Roman"/>
                <a:cs typeface="+mn-cs"/>
                <a:sym typeface="Symbol" pitchFamily="18" charset="2"/>
              </a:rPr>
              <a:t> </a:t>
            </a:r>
            <a:r>
              <a:rPr lang="en-US" altLang="ar-SA" sz="3200" dirty="0" smtClean="0">
                <a:latin typeface="Times New Roman"/>
                <a:cs typeface="+mn-cs"/>
                <a:sym typeface="Symbol" pitchFamily="18" charset="2"/>
              </a:rPr>
              <a:t>)</a:t>
            </a:r>
            <a:endParaRPr lang="en-US" altLang="ar-SA" sz="3200" dirty="0">
              <a:latin typeface="Times New Roman"/>
              <a:cs typeface="+mn-cs"/>
              <a:sym typeface="Symbol" pitchFamily="18" charset="2"/>
            </a:endParaRPr>
          </a:p>
          <a:p>
            <a:pPr lvl="1" algn="l" rtl="0" eaLnBrk="0" hangingPunct="0"/>
            <a:r>
              <a:rPr lang="en-US" altLang="ar-SA" sz="3200" dirty="0">
                <a:latin typeface="Times New Roman"/>
                <a:cs typeface="+mn-cs"/>
                <a:sym typeface="Symbol" pitchFamily="18" charset="2"/>
              </a:rPr>
              <a:t>Critical Values given in Table </a:t>
            </a:r>
            <a:r>
              <a:rPr lang="en-US" altLang="ar-SA" sz="3200" dirty="0" smtClean="0">
                <a:latin typeface="Times New Roman"/>
                <a:cs typeface="+mn-cs"/>
                <a:sym typeface="Symbol" pitchFamily="18" charset="2"/>
              </a:rPr>
              <a:t>6, p. 824</a:t>
            </a:r>
            <a:endParaRPr lang="en-US" altLang="ar-SA" sz="3200" dirty="0">
              <a:latin typeface="Times New Roman"/>
              <a:cs typeface="+mn-cs"/>
            </a:endParaRPr>
          </a:p>
          <a:p>
            <a:pPr algn="l" rtl="0"/>
            <a:endParaRPr lang="ar-SA" sz="2800" dirty="0"/>
          </a:p>
        </p:txBody>
      </p:sp>
      <p:sp>
        <p:nvSpPr>
          <p:cNvPr id="5" name="Slide Number Placeholder 4"/>
          <p:cNvSpPr>
            <a:spLocks noGrp="1"/>
          </p:cNvSpPr>
          <p:nvPr>
            <p:ph type="sldNum" sz="quarter" idx="12"/>
          </p:nvPr>
        </p:nvSpPr>
        <p:spPr>
          <a:xfrm>
            <a:off x="7162800" y="6324600"/>
            <a:ext cx="1905000" cy="379413"/>
          </a:xfrm>
        </p:spPr>
        <p:txBody>
          <a:bodyPr/>
          <a:lstStyle/>
          <a:p>
            <a:fld id="{1B3F9DB5-009F-4381-8721-695F951B7799}" type="slidenum">
              <a:rPr lang="en-US" sz="1400" smtClean="0">
                <a:solidFill>
                  <a:schemeClr val="bg1"/>
                </a:solidFill>
              </a:rPr>
              <a:t>39</a:t>
            </a:fld>
            <a:endParaRPr lang="en-US" sz="1400">
              <a:solidFill>
                <a:schemeClr val="bg1"/>
              </a:solidFill>
            </a:endParaRPr>
          </a:p>
        </p:txBody>
      </p:sp>
    </p:spTree>
    <p:extLst>
      <p:ext uri="{BB962C8B-B14F-4D97-AF65-F5344CB8AC3E}">
        <p14:creationId xmlns:p14="http://schemas.microsoft.com/office/powerpoint/2010/main" val="230278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28600"/>
            <a:ext cx="5867400" cy="609600"/>
          </a:xfrm>
        </p:spPr>
        <p:txBody>
          <a:bodyPr>
            <a:normAutofit/>
          </a:bodyPr>
          <a:lstStyle/>
          <a:p>
            <a:pPr lvl="0" rtl="0"/>
            <a:r>
              <a:rPr lang="en-GB" dirty="0"/>
              <a:t>Inferential </a:t>
            </a:r>
            <a:r>
              <a:rPr lang="en-GB" dirty="0" smtClean="0"/>
              <a:t>Statistics</a:t>
            </a:r>
            <a:endParaRPr lang="en-US" dirty="0"/>
          </a:p>
        </p:txBody>
      </p:sp>
      <p:sp>
        <p:nvSpPr>
          <p:cNvPr id="3" name="Slide Number Placeholder 2"/>
          <p:cNvSpPr>
            <a:spLocks noGrp="1"/>
          </p:cNvSpPr>
          <p:nvPr>
            <p:ph type="sldNum" sz="quarter" idx="12"/>
          </p:nvPr>
        </p:nvSpPr>
        <p:spPr>
          <a:xfrm>
            <a:off x="7010400" y="64008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sz="1600">
                <a:solidFill>
                  <a:schemeClr val="bg1"/>
                </a:solidFill>
              </a:rPr>
              <a:pPr/>
              <a:t>4</a:t>
            </a:fld>
            <a:endParaRPr lang="en-US" sz="1600" dirty="0">
              <a:solidFill>
                <a:schemeClr val="bg1"/>
              </a:solidFill>
            </a:endParaRPr>
          </a:p>
        </p:txBody>
      </p:sp>
      <p:sp>
        <p:nvSpPr>
          <p:cNvPr id="5" name="Text Box 56"/>
          <p:cNvSpPr txBox="1">
            <a:spLocks noChangeArrowheads="1"/>
          </p:cNvSpPr>
          <p:nvPr/>
        </p:nvSpPr>
        <p:spPr bwMode="auto">
          <a:xfrm>
            <a:off x="457200" y="1219200"/>
            <a:ext cx="80772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spcBef>
                <a:spcPct val="50000"/>
              </a:spcBef>
            </a:pPr>
            <a:r>
              <a:rPr lang="en-US" sz="2800" b="1" dirty="0"/>
              <a:t>Statistical inference </a:t>
            </a:r>
            <a:r>
              <a:rPr lang="en-US" sz="2800" dirty="0"/>
              <a:t>is the act of generalizing from a </a:t>
            </a:r>
            <a:r>
              <a:rPr lang="en-US" sz="2800" b="1" dirty="0"/>
              <a:t>sample </a:t>
            </a:r>
            <a:r>
              <a:rPr lang="en-US" sz="2800" dirty="0"/>
              <a:t>to a </a:t>
            </a:r>
            <a:r>
              <a:rPr lang="en-US" sz="2800" b="1" dirty="0"/>
              <a:t>population </a:t>
            </a:r>
            <a:r>
              <a:rPr lang="en-US" sz="2800" dirty="0"/>
              <a:t>with calculated degree of certainty.</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b="15858"/>
          <a:stretch>
            <a:fillRect/>
          </a:stretch>
        </p:blipFill>
        <p:spPr bwMode="auto">
          <a:xfrm>
            <a:off x="2406374" y="2667000"/>
            <a:ext cx="4402137" cy="252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65"/>
          <p:cNvSpPr txBox="1">
            <a:spLocks noChangeArrowheads="1"/>
          </p:cNvSpPr>
          <p:nvPr/>
        </p:nvSpPr>
        <p:spPr bwMode="auto">
          <a:xfrm>
            <a:off x="524668" y="2971800"/>
            <a:ext cx="1913732"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spcBef>
                <a:spcPct val="50000"/>
              </a:spcBef>
            </a:pPr>
            <a:r>
              <a:rPr lang="en-US" sz="2000" b="1" dirty="0"/>
              <a:t>We want to learn about population  </a:t>
            </a:r>
            <a:r>
              <a:rPr lang="en-US" sz="2000" b="1" i="1" dirty="0"/>
              <a:t>parameters…</a:t>
            </a:r>
          </a:p>
        </p:txBody>
      </p:sp>
      <p:sp>
        <p:nvSpPr>
          <p:cNvPr id="8" name="Text Box 64"/>
          <p:cNvSpPr txBox="1">
            <a:spLocks noChangeArrowheads="1"/>
          </p:cNvSpPr>
          <p:nvPr/>
        </p:nvSpPr>
        <p:spPr bwMode="auto">
          <a:xfrm>
            <a:off x="7061790" y="2895600"/>
            <a:ext cx="1806575"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spcBef>
                <a:spcPct val="50000"/>
              </a:spcBef>
            </a:pPr>
            <a:r>
              <a:rPr lang="en-US" sz="2000" b="1" dirty="0" smtClean="0"/>
              <a:t>but </a:t>
            </a:r>
            <a:r>
              <a:rPr lang="en-US" sz="2000" b="1" dirty="0"/>
              <a:t>we can only calculate </a:t>
            </a:r>
            <a:r>
              <a:rPr lang="en-US" sz="2000" b="1" i="1" dirty="0"/>
              <a:t>sample</a:t>
            </a:r>
            <a:r>
              <a:rPr lang="en-US" sz="2000" b="1" dirty="0"/>
              <a:t> </a:t>
            </a:r>
            <a:r>
              <a:rPr lang="en-US" sz="2000" b="1" i="1" dirty="0"/>
              <a:t>statistics</a:t>
            </a:r>
          </a:p>
        </p:txBody>
      </p:sp>
      <p:sp>
        <p:nvSpPr>
          <p:cNvPr id="9" name="Rectangle 8"/>
          <p:cNvSpPr/>
          <p:nvPr/>
        </p:nvSpPr>
        <p:spPr>
          <a:xfrm>
            <a:off x="762000" y="5410200"/>
            <a:ext cx="7772400" cy="83099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2400" dirty="0"/>
              <a:t>Methods for drawing conclusions about a population from sample data are called</a:t>
            </a:r>
          </a:p>
        </p:txBody>
      </p:sp>
    </p:spTree>
    <p:extLst>
      <p:ext uri="{BB962C8B-B14F-4D97-AF65-F5344CB8AC3E}">
        <p14:creationId xmlns:p14="http://schemas.microsoft.com/office/powerpoint/2010/main" val="25522656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7162800" y="6400800"/>
            <a:ext cx="1905000" cy="379413"/>
          </a:xfrm>
        </p:spPr>
        <p:txBody>
          <a:bodyPr/>
          <a:lstStyle/>
          <a:p>
            <a:fld id="{1B3F9DB5-009F-4381-8721-695F951B7799}" type="slidenum">
              <a:rPr lang="en-US" sz="1400" smtClean="0">
                <a:solidFill>
                  <a:schemeClr val="bg1"/>
                </a:solidFill>
              </a:rPr>
              <a:t>40</a:t>
            </a:fld>
            <a:endParaRPr lang="en-US" sz="1400" dirty="0">
              <a:solidFill>
                <a:schemeClr val="bg1"/>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1995407414"/>
              </p:ext>
            </p:extLst>
          </p:nvPr>
        </p:nvGraphicFramePr>
        <p:xfrm>
          <a:off x="457200" y="381000"/>
          <a:ext cx="8086725" cy="5743575"/>
        </p:xfrm>
        <a:graphic>
          <a:graphicData uri="http://schemas.openxmlformats.org/presentationml/2006/ole">
            <mc:AlternateContent xmlns:mc="http://schemas.openxmlformats.org/markup-compatibility/2006">
              <mc:Choice xmlns:v="urn:schemas-microsoft-com:vml" Requires="v">
                <p:oleObj spid="_x0000_s38958" name="Worksheet" r:id="rId3" imgW="9325080" imgH="7391257" progId="Excel.Sheet.8">
                  <p:embed/>
                </p:oleObj>
              </mc:Choice>
              <mc:Fallback>
                <p:oleObj name="Worksheet" r:id="rId3" imgW="9325080" imgH="7391257" progId="Excel.Sheet.8">
                  <p:embed/>
                  <p:pic>
                    <p:nvPicPr>
                      <p:cNvPr id="0" name="Object 3"/>
                      <p:cNvPicPr>
                        <a:picLocks noChangeAspect="1" noChangeArrowheads="1"/>
                      </p:cNvPicPr>
                      <p:nvPr/>
                    </p:nvPicPr>
                    <p:blipFill>
                      <a:blip r:embed="rId4"/>
                      <a:srcRect/>
                      <a:stretch>
                        <a:fillRect/>
                      </a:stretch>
                    </p:blipFill>
                    <p:spPr bwMode="auto">
                      <a:xfrm>
                        <a:off x="457200" y="381000"/>
                        <a:ext cx="8086725" cy="574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528316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latin typeface="AkzidenzGroteskBQ-Reg"/>
              </a:rPr>
              <a:t>Interval </a:t>
            </a:r>
            <a:r>
              <a:rPr lang="en-US" dirty="0" smtClean="0">
                <a:latin typeface="AkzidenzGroteskBQ-Reg"/>
              </a:rPr>
              <a:t>Estimation </a:t>
            </a:r>
            <a:r>
              <a:rPr lang="en-US" dirty="0"/>
              <a:t>of </a:t>
            </a:r>
            <a:r>
              <a:rPr lang="en-US" dirty="0" smtClean="0"/>
              <a:t>σ</a:t>
            </a:r>
            <a:r>
              <a:rPr lang="en-US" baseline="40000" dirty="0" smtClean="0"/>
              <a:t>2</a:t>
            </a:r>
            <a:endParaRPr lang="ar-SA" dirty="0"/>
          </a:p>
        </p:txBody>
      </p:sp>
      <p:sp>
        <p:nvSpPr>
          <p:cNvPr id="3" name="Content Placeholder 2"/>
          <p:cNvSpPr>
            <a:spLocks noGrp="1"/>
          </p:cNvSpPr>
          <p:nvPr>
            <p:ph idx="1"/>
          </p:nvPr>
        </p:nvSpPr>
        <p:spPr>
          <a:xfrm>
            <a:off x="1371600" y="1676400"/>
            <a:ext cx="6858000" cy="1524000"/>
          </a:xfrm>
        </p:spPr>
        <p:txBody>
          <a:bodyPr/>
          <a:lstStyle/>
          <a:p>
            <a:pPr marL="0" indent="0" algn="l" rtl="0">
              <a:buNone/>
            </a:pPr>
            <a:r>
              <a:rPr lang="en-US" altLang="ar-SA" sz="3600" dirty="0" smtClean="0">
                <a:latin typeface="Times New Roman"/>
              </a:rPr>
              <a:t>A (1-</a:t>
            </a:r>
            <a:r>
              <a:rPr lang="en-US" altLang="ar-SA" sz="3600" i="1" dirty="0" smtClean="0">
                <a:latin typeface="Symbol" pitchFamily="18" charset="2"/>
              </a:rPr>
              <a:t>a</a:t>
            </a:r>
            <a:r>
              <a:rPr lang="en-US" altLang="ar-SA" sz="3600" dirty="0" smtClean="0">
                <a:latin typeface="Times New Roman"/>
              </a:rPr>
              <a:t>)100</a:t>
            </a:r>
            <a:r>
              <a:rPr lang="en-US" altLang="ar-SA" sz="3600" dirty="0">
                <a:latin typeface="Times New Roman"/>
              </a:rPr>
              <a:t>% Confidence Interval for </a:t>
            </a:r>
            <a:r>
              <a:rPr lang="en-US" altLang="ar-SA" sz="3600" i="1" dirty="0" smtClean="0">
                <a:latin typeface="Symbol" pitchFamily="18" charset="2"/>
              </a:rPr>
              <a:t>s </a:t>
            </a:r>
            <a:r>
              <a:rPr lang="en-US" altLang="ar-SA" sz="3600" baseline="30000" dirty="0" smtClean="0">
                <a:latin typeface="Times New Roman"/>
              </a:rPr>
              <a:t>2 </a:t>
            </a:r>
            <a:r>
              <a:rPr lang="en-US" altLang="ar-SA" sz="3600" dirty="0">
                <a:latin typeface="Times New Roman"/>
              </a:rPr>
              <a:t>(or </a:t>
            </a:r>
            <a:r>
              <a:rPr lang="en-US" altLang="ar-SA" sz="3600" i="1" dirty="0">
                <a:latin typeface="Symbol" pitchFamily="18" charset="2"/>
              </a:rPr>
              <a:t>s</a:t>
            </a:r>
            <a:r>
              <a:rPr lang="en-US" altLang="ar-SA" sz="3600" dirty="0" smtClean="0">
                <a:latin typeface="Times New Roman"/>
              </a:rPr>
              <a:t>) is given by:</a:t>
            </a:r>
          </a:p>
          <a:p>
            <a:pPr marL="0" indent="0" algn="l" rtl="0">
              <a:buNone/>
            </a:pPr>
            <a:endParaRPr lang="ar-SA" dirty="0"/>
          </a:p>
        </p:txBody>
      </p:sp>
      <p:sp>
        <p:nvSpPr>
          <p:cNvPr id="5" name="Slide Number Placeholder 4"/>
          <p:cNvSpPr>
            <a:spLocks noGrp="1"/>
          </p:cNvSpPr>
          <p:nvPr>
            <p:ph type="sldNum" sz="quarter" idx="12"/>
          </p:nvPr>
        </p:nvSpPr>
        <p:spPr>
          <a:xfrm>
            <a:off x="7086600" y="6400800"/>
            <a:ext cx="1905000" cy="379413"/>
          </a:xfrm>
        </p:spPr>
        <p:txBody>
          <a:bodyPr/>
          <a:lstStyle/>
          <a:p>
            <a:fld id="{1B3F9DB5-009F-4381-8721-695F951B7799}" type="slidenum">
              <a:rPr lang="en-US" sz="1400" smtClean="0">
                <a:solidFill>
                  <a:schemeClr val="bg1"/>
                </a:solidFill>
              </a:rPr>
              <a:t>41</a:t>
            </a:fld>
            <a:endParaRPr lang="en-US" sz="1400" dirty="0">
              <a:solidFill>
                <a:schemeClr val="bg1"/>
              </a:solidFill>
            </a:endParaRPr>
          </a:p>
        </p:txBody>
      </p:sp>
      <p:sp>
        <p:nvSpPr>
          <p:cNvPr id="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8" name="Object 7"/>
          <p:cNvGraphicFramePr>
            <a:graphicFrameLocks noChangeAspect="1"/>
          </p:cNvGraphicFramePr>
          <p:nvPr>
            <p:extLst>
              <p:ext uri="{D42A27DB-BD31-4B8C-83A1-F6EECF244321}">
                <p14:modId xmlns:p14="http://schemas.microsoft.com/office/powerpoint/2010/main" val="3300398310"/>
              </p:ext>
            </p:extLst>
          </p:nvPr>
        </p:nvGraphicFramePr>
        <p:xfrm>
          <a:off x="1676400" y="3200400"/>
          <a:ext cx="5758543" cy="1752600"/>
        </p:xfrm>
        <a:graphic>
          <a:graphicData uri="http://schemas.openxmlformats.org/presentationml/2006/ole">
            <mc:AlternateContent xmlns:mc="http://schemas.openxmlformats.org/markup-compatibility/2006">
              <mc:Choice xmlns:v="urn:schemas-microsoft-com:vml" Requires="v">
                <p:oleObj spid="_x0000_s42032" r:id="rId3" imgW="1752600" imgH="533400" progId="Equation.3">
                  <p:embed/>
                </p:oleObj>
              </mc:Choice>
              <mc:Fallback>
                <p:oleObj r:id="rId3" imgW="1752600" imgH="5334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200400"/>
                        <a:ext cx="5758543" cy="1752600"/>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26645402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7086600" y="6400800"/>
            <a:ext cx="1905000" cy="379413"/>
          </a:xfrm>
        </p:spPr>
        <p:txBody>
          <a:bodyPr/>
          <a:lstStyle/>
          <a:p>
            <a:fld id="{1B3F9DB5-009F-4381-8721-695F951B7799}" type="slidenum">
              <a:rPr lang="en-US" sz="1400" smtClean="0">
                <a:solidFill>
                  <a:schemeClr val="bg1"/>
                </a:solidFill>
              </a:rPr>
              <a:t>42</a:t>
            </a:fld>
            <a:endParaRPr lang="en-US" sz="1400" dirty="0">
              <a:solidFill>
                <a:schemeClr val="bg1"/>
              </a:solidFill>
            </a:endParaRPr>
          </a:p>
        </p:txBody>
      </p:sp>
      <p:pic>
        <p:nvPicPr>
          <p:cNvPr id="40962" name="Picture 2" descr="chi-square distribu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7749376" cy="47244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46769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09600"/>
          </a:xfrm>
        </p:spPr>
        <p:txBody>
          <a:bodyPr/>
          <a:lstStyle/>
          <a:p>
            <a:pPr rtl="0"/>
            <a:r>
              <a:rPr lang="en-US" dirty="0" smtClean="0"/>
              <a:t>Example</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14400" y="990600"/>
                <a:ext cx="7924800" cy="4953000"/>
              </a:xfrm>
            </p:spPr>
            <p:txBody>
              <a:bodyPr/>
              <a:lstStyle/>
              <a:p>
                <a:pPr algn="l" rtl="0"/>
                <a:r>
                  <a:rPr lang="en-US" dirty="0" smtClean="0"/>
                  <a:t>Assuming </a:t>
                </a:r>
                <a:r>
                  <a:rPr lang="en-US" dirty="0"/>
                  <a:t>an underlying normal distribution, </a:t>
                </a:r>
                <a:r>
                  <a:rPr lang="en-US" dirty="0" smtClean="0"/>
                  <a:t>compute 95</a:t>
                </a:r>
                <a:r>
                  <a:rPr lang="en-US" dirty="0"/>
                  <a:t>% CIs for the </a:t>
                </a:r>
                <a:r>
                  <a:rPr lang="en-US" dirty="0" smtClean="0"/>
                  <a:t>variance </a:t>
                </a:r>
                <a:r>
                  <a:rPr lang="en-US" dirty="0"/>
                  <a:t>of the Left ventricular ejection </a:t>
                </a:r>
                <a:r>
                  <a:rPr lang="en-US" dirty="0" smtClean="0"/>
                  <a:t>fraction </a:t>
                </a:r>
                <a:r>
                  <a:rPr lang="en-US" dirty="0"/>
                  <a:t>(LVEF</a:t>
                </a:r>
                <a:r>
                  <a:rPr lang="en-US" dirty="0" smtClean="0"/>
                  <a:t>).</a:t>
                </a:r>
              </a:p>
              <a:p>
                <a:pPr marL="0" indent="0" algn="l" rtl="0">
                  <a:buNone/>
                </a:pPr>
                <a:r>
                  <a:rPr lang="en-US" dirty="0" smtClean="0"/>
                  <a:t>	n = 27, </a:t>
                </a:r>
                <a:r>
                  <a:rPr lang="en-US" altLang="ar-SA" sz="3600" i="1" dirty="0">
                    <a:latin typeface="Times New Roman"/>
                  </a:rPr>
                  <a:t>s </a:t>
                </a:r>
                <a:r>
                  <a:rPr lang="en-US" altLang="ar-SA" sz="3600" baseline="30000" dirty="0" smtClean="0">
                    <a:latin typeface="Times New Roman"/>
                  </a:rPr>
                  <a:t>2</a:t>
                </a:r>
                <a:r>
                  <a:rPr lang="en-US" altLang="ar-SA" baseline="30000" dirty="0" smtClean="0">
                    <a:latin typeface="Times New Roman"/>
                  </a:rPr>
                  <a:t> </a:t>
                </a:r>
                <a:r>
                  <a:rPr lang="en-US" altLang="ar-SA" dirty="0" smtClean="0">
                    <a:latin typeface="Times New Roman"/>
                  </a:rPr>
                  <a:t>  = 0.006, </a:t>
                </a:r>
                <a:r>
                  <a:rPr lang="el-GR" altLang="ar-SA" dirty="0" smtClean="0">
                    <a:latin typeface="Times New Roman"/>
                  </a:rPr>
                  <a:t>α</a:t>
                </a:r>
                <a:r>
                  <a:rPr lang="en-US" altLang="ar-SA" dirty="0" smtClean="0">
                    <a:latin typeface="Times New Roman"/>
                  </a:rPr>
                  <a:t> = 0.05</a:t>
                </a:r>
              </a:p>
              <a:p>
                <a:pPr marL="0" indent="0" algn="l" rtl="0">
                  <a:spcBef>
                    <a:spcPts val="0"/>
                  </a:spcBef>
                  <a:buNone/>
                </a:pPr>
                <a:r>
                  <a:rPr lang="en-US" altLang="ar-SA" sz="3200" dirty="0" smtClean="0"/>
                  <a:t>    </a:t>
                </a:r>
                <a14:m>
                  <m:oMath xmlns:m="http://schemas.openxmlformats.org/officeDocument/2006/math">
                    <m:sSubSup>
                      <m:sSubSupPr>
                        <m:ctrlPr>
                          <a:rPr lang="en-US" altLang="ar-SA" sz="2800" i="1" smtClean="0">
                            <a:latin typeface="Cambria Math"/>
                          </a:rPr>
                        </m:ctrlPr>
                      </m:sSubSupPr>
                      <m:e>
                        <m:r>
                          <m:rPr>
                            <m:nor/>
                          </m:rPr>
                          <a:rPr lang="en-US" altLang="ar-SA" sz="2800" i="1" dirty="0">
                            <a:latin typeface="Symbol" pitchFamily="18" charset="2"/>
                          </a:rPr>
                          <m:t>c</m:t>
                        </m:r>
                        <m:r>
                          <m:rPr>
                            <m:nor/>
                          </m:rPr>
                          <a:rPr lang="en-US" altLang="ar-SA" sz="2800" baseline="30000" dirty="0" smtClean="0"/>
                          <m:t>2</m:t>
                        </m:r>
                      </m:e>
                      <m:sub>
                        <m:r>
                          <m:rPr>
                            <m:sty m:val="p"/>
                          </m:rPr>
                          <a:rPr lang="el-GR" altLang="ar-SA" sz="2800" b="0" i="1" smtClean="0">
                            <a:latin typeface="Cambria Math"/>
                          </a:rPr>
                          <m:t>α</m:t>
                        </m:r>
                        <m:r>
                          <a:rPr lang="en-US" altLang="ar-SA" sz="2800" b="0" i="1" smtClean="0">
                            <a:latin typeface="Cambria Math"/>
                          </a:rPr>
                          <m:t>/</m:t>
                        </m:r>
                        <m:r>
                          <a:rPr lang="en-US" altLang="ar-SA" sz="2800" b="0" i="1" smtClean="0">
                            <a:latin typeface="Cambria Math"/>
                          </a:rPr>
                          <m:t>2</m:t>
                        </m:r>
                      </m:sub>
                      <m:sup/>
                    </m:sSubSup>
                  </m:oMath>
                </a14:m>
                <a:r>
                  <a:rPr lang="en-US" altLang="ar-SA" sz="2000" dirty="0" smtClean="0">
                    <a:latin typeface="Times New Roman"/>
                  </a:rPr>
                  <a:t>= 13.84	,	</a:t>
                </a:r>
                <a14:m>
                  <m:oMath xmlns:m="http://schemas.openxmlformats.org/officeDocument/2006/math">
                    <m:sSubSup>
                      <m:sSubSupPr>
                        <m:ctrlPr>
                          <a:rPr lang="en-US" altLang="ar-SA" sz="2800" i="1">
                            <a:latin typeface="Cambria Math"/>
                          </a:rPr>
                        </m:ctrlPr>
                      </m:sSubSupPr>
                      <m:e>
                        <m:r>
                          <m:rPr>
                            <m:nor/>
                          </m:rPr>
                          <a:rPr lang="en-US" altLang="ar-SA" sz="2800" i="1" dirty="0">
                            <a:latin typeface="Symbol" pitchFamily="18" charset="2"/>
                          </a:rPr>
                          <m:t>c</m:t>
                        </m:r>
                        <m:r>
                          <m:rPr>
                            <m:nor/>
                          </m:rPr>
                          <a:rPr lang="en-US" altLang="ar-SA" sz="2800" baseline="30000" dirty="0"/>
                          <m:t>2</m:t>
                        </m:r>
                      </m:e>
                      <m:sub>
                        <m:r>
                          <a:rPr lang="en-US" altLang="ar-SA" sz="2800" i="1">
                            <a:latin typeface="Cambria Math"/>
                          </a:rPr>
                          <m:t>1</m:t>
                        </m:r>
                        <m:r>
                          <a:rPr lang="en-US" altLang="ar-SA" sz="2800" i="1">
                            <a:latin typeface="Cambria Math"/>
                          </a:rPr>
                          <m:t>−</m:t>
                        </m:r>
                        <m:r>
                          <m:rPr>
                            <m:sty m:val="p"/>
                          </m:rPr>
                          <a:rPr lang="el-GR" altLang="ar-SA" sz="2800" i="1">
                            <a:latin typeface="Cambria Math"/>
                          </a:rPr>
                          <m:t>α</m:t>
                        </m:r>
                        <m:r>
                          <a:rPr lang="en-US" altLang="ar-SA" sz="2800" i="1">
                            <a:latin typeface="Cambria Math"/>
                          </a:rPr>
                          <m:t>/</m:t>
                        </m:r>
                        <m:r>
                          <a:rPr lang="en-US" altLang="ar-SA" sz="2800" i="1">
                            <a:latin typeface="Cambria Math"/>
                          </a:rPr>
                          <m:t>2</m:t>
                        </m:r>
                      </m:sub>
                      <m:sup/>
                    </m:sSubSup>
                  </m:oMath>
                </a14:m>
                <a:r>
                  <a:rPr lang="en-US" altLang="ar-SA" sz="2000" baseline="-8000" dirty="0" smtClean="0">
                    <a:latin typeface="Times New Roman"/>
                  </a:rPr>
                  <a:t> = </a:t>
                </a:r>
                <a:r>
                  <a:rPr lang="en-US" altLang="ar-SA" sz="2000" dirty="0" smtClean="0">
                    <a:latin typeface="Times New Roman"/>
                  </a:rPr>
                  <a:t> 41.92</a:t>
                </a:r>
              </a:p>
              <a:p>
                <a:pPr algn="l" rtl="0">
                  <a:spcBef>
                    <a:spcPts val="0"/>
                  </a:spcBef>
                </a:pPr>
                <a:endParaRPr lang="en-US" altLang="ar-SA" baseline="-8000" dirty="0" smtClean="0">
                  <a:latin typeface="Times New Roman"/>
                </a:endParaRPr>
              </a:p>
              <a:p>
                <a:pPr algn="l" rtl="0">
                  <a:spcBef>
                    <a:spcPts val="0"/>
                  </a:spcBef>
                </a:pPr>
                <a:endParaRPr lang="en-US" altLang="ar-SA" baseline="-8000" dirty="0" smtClean="0">
                  <a:latin typeface="Times New Roman"/>
                </a:endParaRPr>
              </a:p>
              <a:p>
                <a:pPr algn="l" rtl="0">
                  <a:spcBef>
                    <a:spcPts val="0"/>
                  </a:spcBef>
                </a:pPr>
                <a:endParaRPr lang="en-US" altLang="ar-SA" baseline="-8000" dirty="0" smtClean="0">
                  <a:latin typeface="Times New Roman"/>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14400" y="990600"/>
                <a:ext cx="7924800" cy="4953000"/>
              </a:xfrm>
              <a:blipFill rotWithShape="1">
                <a:blip r:embed="rId3"/>
                <a:stretch>
                  <a:fillRect l="-1154" t="-985"/>
                </a:stretch>
              </a:blipFill>
            </p:spPr>
            <p:txBody>
              <a:bodyPr/>
              <a:lstStyle/>
              <a:p>
                <a:r>
                  <a:rPr lang="ar-SA">
                    <a:noFill/>
                  </a:rPr>
                  <a:t> </a:t>
                </a:r>
              </a:p>
            </p:txBody>
          </p:sp>
        </mc:Fallback>
      </mc:AlternateContent>
      <p:sp>
        <p:nvSpPr>
          <p:cNvPr id="5" name="Slide Number Placeholder 4"/>
          <p:cNvSpPr>
            <a:spLocks noGrp="1"/>
          </p:cNvSpPr>
          <p:nvPr>
            <p:ph type="sldNum" sz="quarter" idx="12"/>
          </p:nvPr>
        </p:nvSpPr>
        <p:spPr>
          <a:xfrm>
            <a:off x="7162800" y="6324600"/>
            <a:ext cx="1905000" cy="379413"/>
          </a:xfrm>
        </p:spPr>
        <p:txBody>
          <a:bodyPr/>
          <a:lstStyle/>
          <a:p>
            <a:fld id="{1B3F9DB5-009F-4381-8721-695F951B7799}" type="slidenum">
              <a:rPr lang="en-US" sz="1400" smtClean="0">
                <a:solidFill>
                  <a:schemeClr val="bg1"/>
                </a:solidFill>
              </a:rPr>
              <a:t>43</a:t>
            </a:fld>
            <a:endParaRPr lang="en-US" sz="1400">
              <a:solidFill>
                <a:schemeClr val="bg1"/>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1025444024"/>
              </p:ext>
            </p:extLst>
          </p:nvPr>
        </p:nvGraphicFramePr>
        <p:xfrm>
          <a:off x="1219200" y="3505200"/>
          <a:ext cx="5715000" cy="1011238"/>
        </p:xfrm>
        <a:graphic>
          <a:graphicData uri="http://schemas.openxmlformats.org/presentationml/2006/ole">
            <mc:AlternateContent xmlns:mc="http://schemas.openxmlformats.org/markup-compatibility/2006">
              <mc:Choice xmlns:v="urn:schemas-microsoft-com:vml" Requires="v">
                <p:oleObj spid="_x0000_s43129" name="Equation" r:id="rId4" imgW="2374560" imgH="482400" progId="Equation.3">
                  <p:embed/>
                </p:oleObj>
              </mc:Choice>
              <mc:Fallback>
                <p:oleObj name="Equation" r:id="rId4" imgW="2374560" imgH="482400" progId="Equation.3">
                  <p:embed/>
                  <p:pic>
                    <p:nvPicPr>
                      <p:cNvPr id="0" name="Object 4"/>
                      <p:cNvPicPr>
                        <a:picLocks noChangeAspect="1" noChangeArrowheads="1"/>
                      </p:cNvPicPr>
                      <p:nvPr/>
                    </p:nvPicPr>
                    <p:blipFill>
                      <a:blip r:embed="rId5"/>
                      <a:srcRect/>
                      <a:stretch>
                        <a:fillRect/>
                      </a:stretch>
                    </p:blipFill>
                    <p:spPr bwMode="auto">
                      <a:xfrm>
                        <a:off x="1219200" y="3505200"/>
                        <a:ext cx="5715000" cy="1011238"/>
                      </a:xfrm>
                      <a:prstGeom prst="rect">
                        <a:avLst/>
                      </a:prstGeom>
                      <a:solidFill>
                        <a:schemeClr val="bg1"/>
                      </a:solidFill>
                      <a:ln>
                        <a:solidFill>
                          <a:schemeClr val="bg1"/>
                        </a:solid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280566114"/>
              </p:ext>
            </p:extLst>
          </p:nvPr>
        </p:nvGraphicFramePr>
        <p:xfrm>
          <a:off x="1001713" y="4724400"/>
          <a:ext cx="4856162" cy="904875"/>
        </p:xfrm>
        <a:graphic>
          <a:graphicData uri="http://schemas.openxmlformats.org/presentationml/2006/ole">
            <mc:AlternateContent xmlns:mc="http://schemas.openxmlformats.org/markup-compatibility/2006">
              <mc:Choice xmlns:v="urn:schemas-microsoft-com:vml" Requires="v">
                <p:oleObj spid="_x0000_s43130" name="Equation" r:id="rId6" imgW="2120760" imgH="431640" progId="Equation.3">
                  <p:embed/>
                </p:oleObj>
              </mc:Choice>
              <mc:Fallback>
                <p:oleObj name="Equation" r:id="rId6" imgW="2120760" imgH="431640" progId="Equation.3">
                  <p:embed/>
                  <p:pic>
                    <p:nvPicPr>
                      <p:cNvPr id="0" name="Object 5"/>
                      <p:cNvPicPr>
                        <a:picLocks noChangeAspect="1" noChangeArrowheads="1"/>
                      </p:cNvPicPr>
                      <p:nvPr/>
                    </p:nvPicPr>
                    <p:blipFill>
                      <a:blip r:embed="rId7"/>
                      <a:srcRect/>
                      <a:stretch>
                        <a:fillRect/>
                      </a:stretch>
                    </p:blipFill>
                    <p:spPr bwMode="auto">
                      <a:xfrm>
                        <a:off x="1001713" y="4724400"/>
                        <a:ext cx="4856162" cy="904875"/>
                      </a:xfrm>
                      <a:prstGeom prst="rect">
                        <a:avLst/>
                      </a:prstGeom>
                      <a:solidFill>
                        <a:schemeClr val="bg1"/>
                      </a:solidFill>
                      <a:ln w="9525">
                        <a:solidFill>
                          <a:schemeClr val="bg1"/>
                        </a:solidFill>
                        <a:miter lim="800000"/>
                        <a:headEnd/>
                        <a:tailEnd/>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361014597"/>
              </p:ext>
            </p:extLst>
          </p:nvPr>
        </p:nvGraphicFramePr>
        <p:xfrm>
          <a:off x="5943600" y="4953000"/>
          <a:ext cx="2297113" cy="452438"/>
        </p:xfrm>
        <a:graphic>
          <a:graphicData uri="http://schemas.openxmlformats.org/presentationml/2006/ole">
            <mc:AlternateContent xmlns:mc="http://schemas.openxmlformats.org/markup-compatibility/2006">
              <mc:Choice xmlns:v="urn:schemas-microsoft-com:vml" Requires="v">
                <p:oleObj spid="_x0000_s43131" name="Equation" r:id="rId8" imgW="1002960" imgH="215640" progId="Equation.3">
                  <p:embed/>
                </p:oleObj>
              </mc:Choice>
              <mc:Fallback>
                <p:oleObj name="Equation" r:id="rId8" imgW="1002960" imgH="215640" progId="Equation.3">
                  <p:embed/>
                  <p:pic>
                    <p:nvPicPr>
                      <p:cNvPr id="0" name="Object 6"/>
                      <p:cNvPicPr>
                        <a:picLocks noChangeAspect="1" noChangeArrowheads="1"/>
                      </p:cNvPicPr>
                      <p:nvPr/>
                    </p:nvPicPr>
                    <p:blipFill>
                      <a:blip r:embed="rId9"/>
                      <a:srcRect/>
                      <a:stretch>
                        <a:fillRect/>
                      </a:stretch>
                    </p:blipFill>
                    <p:spPr bwMode="auto">
                      <a:xfrm>
                        <a:off x="5943600" y="4953000"/>
                        <a:ext cx="2297113" cy="452438"/>
                      </a:xfrm>
                      <a:prstGeom prst="rect">
                        <a:avLst/>
                      </a:prstGeom>
                      <a:solidFill>
                        <a:schemeClr val="bg1"/>
                      </a:solidFill>
                      <a:ln w="9525">
                        <a:solidFill>
                          <a:schemeClr val="bg1"/>
                        </a:solidFill>
                        <a:miter lim="800000"/>
                        <a:headEnd/>
                        <a:tailEnd/>
                      </a:ln>
                    </p:spPr>
                  </p:pic>
                </p:oleObj>
              </mc:Fallback>
            </mc:AlternateContent>
          </a:graphicData>
        </a:graphic>
      </p:graphicFrame>
    </p:spTree>
    <p:extLst>
      <p:ext uri="{BB962C8B-B14F-4D97-AF65-F5344CB8AC3E}">
        <p14:creationId xmlns:p14="http://schemas.microsoft.com/office/powerpoint/2010/main" val="38810551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CA" dirty="0" smtClean="0"/>
              <a:t>Estimation of a population  proportion  P</a:t>
            </a:r>
            <a:endParaRPr lang="ar-SA" dirty="0"/>
          </a:p>
        </p:txBody>
      </p:sp>
      <p:sp>
        <p:nvSpPr>
          <p:cNvPr id="3" name="Content Placeholder 2"/>
          <p:cNvSpPr>
            <a:spLocks noGrp="1"/>
          </p:cNvSpPr>
          <p:nvPr>
            <p:ph idx="1"/>
          </p:nvPr>
        </p:nvSpPr>
        <p:spPr>
          <a:xfrm>
            <a:off x="1371600" y="1676400"/>
            <a:ext cx="7239000" cy="4267200"/>
          </a:xfrm>
        </p:spPr>
        <p:txBody>
          <a:bodyPr>
            <a:noAutofit/>
          </a:bodyPr>
          <a:lstStyle/>
          <a:p>
            <a:pPr algn="l" rtl="0" eaLnBrk="0" hangingPunct="0">
              <a:lnSpc>
                <a:spcPct val="120000"/>
              </a:lnSpc>
              <a:spcBef>
                <a:spcPct val="25000"/>
              </a:spcBef>
            </a:pPr>
            <a:r>
              <a:rPr lang="en-US" sz="2800" baseline="0" dirty="0" smtClean="0">
                <a:solidFill>
                  <a:srgbClr val="00279F"/>
                </a:solidFill>
              </a:rPr>
              <a:t>We are frequently interested in estimating the </a:t>
            </a:r>
            <a:r>
              <a:rPr lang="en-US" sz="2800" u="sng" baseline="0" dirty="0" smtClean="0">
                <a:solidFill>
                  <a:srgbClr val="00279F"/>
                </a:solidFill>
              </a:rPr>
              <a:t>proportion</a:t>
            </a:r>
            <a:r>
              <a:rPr lang="en-US" sz="2800" baseline="0" dirty="0" smtClean="0">
                <a:solidFill>
                  <a:srgbClr val="00279F"/>
                </a:solidFill>
              </a:rPr>
              <a:t> of a population with a characteristic of interest, such as:</a:t>
            </a:r>
          </a:p>
          <a:p>
            <a:pPr algn="l" rtl="0" eaLnBrk="0" hangingPunct="0">
              <a:lnSpc>
                <a:spcPct val="120000"/>
              </a:lnSpc>
              <a:spcBef>
                <a:spcPct val="25000"/>
              </a:spcBef>
            </a:pPr>
            <a:endParaRPr lang="en-US" sz="900" baseline="0" dirty="0" smtClean="0">
              <a:solidFill>
                <a:srgbClr val="00279F"/>
              </a:solidFill>
            </a:endParaRPr>
          </a:p>
          <a:p>
            <a:pPr lvl="1" indent="-228600" algn="l" rtl="0" eaLnBrk="0" hangingPunct="0">
              <a:lnSpc>
                <a:spcPct val="120000"/>
              </a:lnSpc>
              <a:spcBef>
                <a:spcPct val="25000"/>
              </a:spcBef>
              <a:buFontTx/>
              <a:buChar char="•"/>
            </a:pPr>
            <a:r>
              <a:rPr lang="en-US" sz="2400" baseline="0" dirty="0" smtClean="0">
                <a:solidFill>
                  <a:srgbClr val="B50069"/>
                </a:solidFill>
              </a:rPr>
              <a:t>the proportion of smokers</a:t>
            </a:r>
          </a:p>
          <a:p>
            <a:pPr lvl="1" indent="-228600" algn="l" rtl="0" eaLnBrk="0" hangingPunct="0">
              <a:lnSpc>
                <a:spcPct val="120000"/>
              </a:lnSpc>
              <a:spcBef>
                <a:spcPct val="25000"/>
              </a:spcBef>
              <a:buFontTx/>
              <a:buChar char="•"/>
            </a:pPr>
            <a:r>
              <a:rPr lang="en-US" sz="2400" baseline="0" dirty="0" smtClean="0">
                <a:solidFill>
                  <a:srgbClr val="B50069"/>
                </a:solidFill>
              </a:rPr>
              <a:t>the proportion of cancer patients who survive at least 5 years</a:t>
            </a:r>
          </a:p>
          <a:p>
            <a:pPr lvl="1" indent="-228600" algn="l" rtl="0" eaLnBrk="0" hangingPunct="0">
              <a:lnSpc>
                <a:spcPct val="120000"/>
              </a:lnSpc>
              <a:spcBef>
                <a:spcPct val="25000"/>
              </a:spcBef>
              <a:buFontTx/>
              <a:buChar char="•"/>
            </a:pPr>
            <a:r>
              <a:rPr lang="en-US" sz="2400" baseline="0" dirty="0" smtClean="0">
                <a:solidFill>
                  <a:srgbClr val="B50069"/>
                </a:solidFill>
              </a:rPr>
              <a:t>the proportion of new HIV patients who are female</a:t>
            </a:r>
            <a:endParaRPr lang="ar-SA" sz="2400" dirty="0"/>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44</a:t>
            </a:fld>
            <a:endParaRPr lang="en-US" dirty="0">
              <a:solidFill>
                <a:schemeClr val="bg1"/>
              </a:solidFill>
            </a:endParaRPr>
          </a:p>
        </p:txBody>
      </p:sp>
    </p:spTree>
    <p:extLst>
      <p:ext uri="{BB962C8B-B14F-4D97-AF65-F5344CB8AC3E}">
        <p14:creationId xmlns:p14="http://schemas.microsoft.com/office/powerpoint/2010/main" val="17840329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066800"/>
            <a:ext cx="7315200" cy="4876800"/>
          </a:xfrm>
        </p:spPr>
        <p:txBody>
          <a:bodyPr>
            <a:normAutofit/>
          </a:bodyPr>
          <a:lstStyle/>
          <a:p>
            <a:pPr algn="l" rtl="0">
              <a:buClr>
                <a:srgbClr val="CC0000"/>
              </a:buClr>
              <a:buFont typeface="Wingdings" pitchFamily="2" charset="2"/>
              <a:buChar char="§"/>
            </a:pPr>
            <a:r>
              <a:rPr lang="en-US" dirty="0" smtClean="0"/>
              <a:t>The </a:t>
            </a:r>
            <a:r>
              <a:rPr lang="en-US" b="1" i="1" dirty="0" smtClean="0"/>
              <a:t>population of interest</a:t>
            </a:r>
            <a:r>
              <a:rPr lang="en-US" b="1" dirty="0" smtClean="0"/>
              <a:t> </a:t>
            </a:r>
            <a:r>
              <a:rPr lang="en-US" dirty="0" smtClean="0"/>
              <a:t>has a certain characteristics that appears with a certain proportion </a:t>
            </a:r>
            <a:r>
              <a:rPr lang="en-US" b="1" dirty="0" smtClean="0">
                <a:solidFill>
                  <a:srgbClr val="C00000"/>
                </a:solidFill>
              </a:rPr>
              <a:t>p</a:t>
            </a:r>
            <a:r>
              <a:rPr lang="en-US" dirty="0" smtClean="0"/>
              <a:t>. This proportion is a quantity that we usually don’t know, but we would like to estimate it. Since it is a characteristic of the population, we call it a </a:t>
            </a:r>
            <a:r>
              <a:rPr lang="en-US" b="1" i="1" dirty="0" smtClean="0">
                <a:solidFill>
                  <a:srgbClr val="C00000"/>
                </a:solidFill>
              </a:rPr>
              <a:t>parameter</a:t>
            </a:r>
            <a:r>
              <a:rPr lang="en-US" dirty="0" smtClean="0"/>
              <a:t>.</a:t>
            </a:r>
          </a:p>
          <a:p>
            <a:pPr algn="l" rtl="0">
              <a:buClr>
                <a:srgbClr val="CC0000"/>
              </a:buClr>
              <a:buFont typeface="Wingdings" pitchFamily="2" charset="2"/>
              <a:buChar char="§"/>
            </a:pPr>
            <a:r>
              <a:rPr lang="en-US" dirty="0" smtClean="0"/>
              <a:t>To estimate </a:t>
            </a:r>
            <a:r>
              <a:rPr lang="en-US" dirty="0" smtClean="0">
                <a:solidFill>
                  <a:srgbClr val="C00000"/>
                </a:solidFill>
              </a:rPr>
              <a:t>p</a:t>
            </a:r>
            <a:r>
              <a:rPr lang="en-US" dirty="0" smtClean="0"/>
              <a:t> we draw a representative sample of size n from the population and count the number of individuals (X) in the sample with the characteristic we are looking for. This gives us the estimate </a:t>
            </a:r>
            <a:r>
              <a:rPr lang="en-US" b="1" dirty="0" smtClean="0">
                <a:solidFill>
                  <a:srgbClr val="C00000"/>
                </a:solidFill>
              </a:rPr>
              <a:t>X/n</a:t>
            </a:r>
            <a:r>
              <a:rPr lang="en-US" dirty="0" smtClean="0">
                <a:solidFill>
                  <a:srgbClr val="EC7114"/>
                </a:solidFill>
              </a:rPr>
              <a:t>.</a:t>
            </a:r>
          </a:p>
          <a:p>
            <a:pPr algn="l" rtl="0"/>
            <a:endParaRPr lang="en-US" dirty="0"/>
          </a:p>
          <a:p>
            <a:pPr algn="l" rtl="0"/>
            <a:endParaRPr lang="ar-SA" dirty="0"/>
          </a:p>
        </p:txBody>
      </p:sp>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45</a:t>
            </a:fld>
            <a:endParaRPr lang="en-US" dirty="0">
              <a:solidFill>
                <a:schemeClr val="bg1"/>
              </a:solidFill>
            </a:endParaRPr>
          </a:p>
        </p:txBody>
      </p:sp>
    </p:spTree>
    <p:extLst>
      <p:ext uri="{BB962C8B-B14F-4D97-AF65-F5344CB8AC3E}">
        <p14:creationId xmlns:p14="http://schemas.microsoft.com/office/powerpoint/2010/main" val="20976021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6859587" cy="762000"/>
          </a:xfrm>
        </p:spPr>
        <p:txBody>
          <a:bodyPr/>
          <a:lstStyle/>
          <a:p>
            <a:pPr rtl="0"/>
            <a:r>
              <a:rPr lang="en-US" dirty="0" smtClean="0"/>
              <a:t>Point estimation of P</a:t>
            </a:r>
            <a:endParaRPr lang="ar-SA" dirty="0"/>
          </a:p>
        </p:txBody>
      </p:sp>
      <p:sp>
        <p:nvSpPr>
          <p:cNvPr id="4" name="Rectangle 3"/>
          <p:cNvSpPr txBox="1">
            <a:spLocks noChangeArrowheads="1"/>
          </p:cNvSpPr>
          <p:nvPr/>
        </p:nvSpPr>
        <p:spPr>
          <a:xfrm>
            <a:off x="457200" y="1600200"/>
            <a:ext cx="8001000" cy="1219200"/>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
                <a:srgbClr val="CC0000"/>
              </a:buClr>
              <a:buSzTx/>
              <a:buFont typeface="Wingdings" pitchFamily="2" charset="2"/>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This estimate,      </a:t>
            </a:r>
            <a:r>
              <a:rPr kumimoji="0" lang="en-US" sz="2800" b="1" i="0" u="none" strike="noStrike" kern="1200" cap="none" spc="0" normalizeH="0" baseline="0" noProof="0" dirty="0" smtClean="0">
                <a:ln>
                  <a:noFill/>
                </a:ln>
                <a:solidFill>
                  <a:srgbClr val="C00000"/>
                </a:solidFill>
                <a:effectLst/>
                <a:uLnTx/>
                <a:uFillTx/>
                <a:latin typeface="+mn-lt"/>
                <a:ea typeface="+mn-ea"/>
                <a:cs typeface="+mn-cs"/>
              </a:rPr>
              <a:t>= X/n</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is called the sampling proportion and it is denoted by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1026" name="Object 17"/>
          <p:cNvGraphicFramePr>
            <a:graphicFrameLocks noChangeAspect="1"/>
          </p:cNvGraphicFramePr>
          <p:nvPr>
            <p:extLst>
              <p:ext uri="{D42A27DB-BD31-4B8C-83A1-F6EECF244321}">
                <p14:modId xmlns:p14="http://schemas.microsoft.com/office/powerpoint/2010/main" val="4186231724"/>
              </p:ext>
            </p:extLst>
          </p:nvPr>
        </p:nvGraphicFramePr>
        <p:xfrm>
          <a:off x="3276600" y="1603899"/>
          <a:ext cx="381000" cy="508000"/>
        </p:xfrm>
        <a:graphic>
          <a:graphicData uri="http://schemas.openxmlformats.org/presentationml/2006/ole">
            <mc:AlternateContent xmlns:mc="http://schemas.openxmlformats.org/markup-compatibility/2006">
              <mc:Choice xmlns:v="urn:schemas-microsoft-com:vml" Requires="v">
                <p:oleObj spid="_x0000_s12405" name="Equation" r:id="rId3" imgW="152280" imgH="203040" progId="Equation.3">
                  <p:embed/>
                </p:oleObj>
              </mc:Choice>
              <mc:Fallback>
                <p:oleObj name="Equation" r:id="rId3" imgW="15228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603899"/>
                        <a:ext cx="381000"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19"/>
          <p:cNvGraphicFramePr>
            <a:graphicFrameLocks noChangeAspect="1"/>
          </p:cNvGraphicFramePr>
          <p:nvPr>
            <p:extLst>
              <p:ext uri="{D42A27DB-BD31-4B8C-83A1-F6EECF244321}">
                <p14:modId xmlns:p14="http://schemas.microsoft.com/office/powerpoint/2010/main" val="2084916414"/>
              </p:ext>
            </p:extLst>
          </p:nvPr>
        </p:nvGraphicFramePr>
        <p:xfrm>
          <a:off x="914400" y="3190420"/>
          <a:ext cx="7639719" cy="1000580"/>
        </p:xfrm>
        <a:graphic>
          <a:graphicData uri="http://schemas.openxmlformats.org/presentationml/2006/ole">
            <mc:AlternateContent xmlns:mc="http://schemas.openxmlformats.org/markup-compatibility/2006">
              <mc:Choice xmlns:v="urn:schemas-microsoft-com:vml" Requires="v">
                <p:oleObj spid="_x0000_s12406" name="Equation" r:id="rId5" imgW="3200400" imgH="419040" progId="Equation.3">
                  <p:embed/>
                </p:oleObj>
              </mc:Choice>
              <mc:Fallback>
                <p:oleObj name="Equation" r:id="rId5" imgW="320040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3190420"/>
                        <a:ext cx="7639719" cy="1000580"/>
                      </a:xfrm>
                      <a:prstGeom prst="rect">
                        <a:avLst/>
                      </a:prstGeom>
                      <a:noFill/>
                      <a:extLst/>
                    </p:spPr>
                  </p:pic>
                </p:oleObj>
              </mc:Fallback>
            </mc:AlternateContent>
          </a:graphicData>
        </a:graphic>
      </p:graphicFrame>
      <p:sp>
        <p:nvSpPr>
          <p:cNvPr id="3" name="Slide Number Placeholder 2"/>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46</a:t>
            </a:fld>
            <a:endParaRPr lang="en-US" dirty="0">
              <a:solidFill>
                <a:schemeClr val="bg1"/>
              </a:solidFill>
            </a:endParaRPr>
          </a:p>
        </p:txBody>
      </p:sp>
    </p:spTree>
    <p:extLst>
      <p:ext uri="{BB962C8B-B14F-4D97-AF65-F5344CB8AC3E}">
        <p14:creationId xmlns:p14="http://schemas.microsoft.com/office/powerpoint/2010/main" val="21612137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545387" cy="685800"/>
          </a:xfrm>
        </p:spPr>
        <p:txBody>
          <a:bodyPr>
            <a:normAutofit fontScale="90000"/>
          </a:bodyPr>
          <a:lstStyle/>
          <a:p>
            <a:pPr algn="r" rtl="0"/>
            <a:r>
              <a:rPr lang="en-US" sz="3600" dirty="0" smtClean="0"/>
              <a:t>Sampling Distribution of Proportion</a:t>
            </a:r>
            <a:endParaRPr lang="ar-SA" sz="3600" dirty="0"/>
          </a:p>
        </p:txBody>
      </p:sp>
      <p:sp>
        <p:nvSpPr>
          <p:cNvPr id="3" name="Content Placeholder 2"/>
          <p:cNvSpPr>
            <a:spLocks noGrp="1"/>
          </p:cNvSpPr>
          <p:nvPr>
            <p:ph idx="1"/>
          </p:nvPr>
        </p:nvSpPr>
        <p:spPr>
          <a:xfrm>
            <a:off x="457200" y="1412776"/>
            <a:ext cx="8229600" cy="4525963"/>
          </a:xfrm>
        </p:spPr>
        <p:txBody>
          <a:bodyPr>
            <a:normAutofit/>
          </a:bodyPr>
          <a:lstStyle/>
          <a:p>
            <a:pPr algn="l" rtl="0"/>
            <a:r>
              <a:rPr lang="en-US" sz="2800" dirty="0" smtClean="0"/>
              <a:t>You learned that a binomial can be approximated by the normal distribution if </a:t>
            </a:r>
          </a:p>
          <a:p>
            <a:pPr marL="457200" lvl="1" indent="0" algn="l" rtl="0">
              <a:buNone/>
            </a:pPr>
            <a:r>
              <a:rPr lang="en-US" sz="2600" dirty="0"/>
              <a:t>	</a:t>
            </a:r>
            <a:r>
              <a:rPr lang="en-US" sz="2600" i="1" dirty="0" err="1" smtClean="0"/>
              <a:t>np</a:t>
            </a:r>
            <a:r>
              <a:rPr lang="en-US" sz="2600" dirty="0" smtClean="0"/>
              <a:t> </a:t>
            </a:r>
            <a:r>
              <a:rPr lang="en-US" sz="2600" dirty="0" smtClean="0">
                <a:sym typeface="Symbol" pitchFamily="18" charset="2"/>
              </a:rPr>
              <a:t> 5 and </a:t>
            </a:r>
            <a:r>
              <a:rPr lang="en-US" sz="2600" i="1" dirty="0" err="1" smtClean="0">
                <a:sym typeface="Symbol" pitchFamily="18" charset="2"/>
              </a:rPr>
              <a:t>nq</a:t>
            </a:r>
            <a:r>
              <a:rPr lang="en-US" sz="2600" dirty="0" smtClean="0">
                <a:sym typeface="Symbol" pitchFamily="18" charset="2"/>
              </a:rPr>
              <a:t>  5.</a:t>
            </a:r>
            <a:endParaRPr lang="en-US" sz="2600" dirty="0" smtClean="0"/>
          </a:p>
          <a:p>
            <a:pPr algn="l" rtl="0"/>
            <a:r>
              <a:rPr lang="en-US" sz="2800" dirty="0" smtClean="0"/>
              <a:t>Provided we have a large enough sample size, all the possible sample proportions will be approximately normally distributed with:</a:t>
            </a:r>
          </a:p>
          <a:p>
            <a:pPr algn="l" rtl="0"/>
            <a:endParaRPr lang="ar-SA" sz="2800" dirty="0"/>
          </a:p>
        </p:txBody>
      </p:sp>
      <p:graphicFrame>
        <p:nvGraphicFramePr>
          <p:cNvPr id="2053" name="Object 5"/>
          <p:cNvGraphicFramePr>
            <a:graphicFrameLocks noChangeAspect="1"/>
          </p:cNvGraphicFramePr>
          <p:nvPr>
            <p:extLst>
              <p:ext uri="{D42A27DB-BD31-4B8C-83A1-F6EECF244321}">
                <p14:modId xmlns:p14="http://schemas.microsoft.com/office/powerpoint/2010/main" val="1557662110"/>
              </p:ext>
            </p:extLst>
          </p:nvPr>
        </p:nvGraphicFramePr>
        <p:xfrm>
          <a:off x="1524000" y="4495800"/>
          <a:ext cx="1752600" cy="915888"/>
        </p:xfrm>
        <a:graphic>
          <a:graphicData uri="http://schemas.openxmlformats.org/presentationml/2006/ole">
            <mc:AlternateContent xmlns:mc="http://schemas.openxmlformats.org/markup-compatibility/2006">
              <mc:Choice xmlns:v="urn:schemas-microsoft-com:vml" Requires="v">
                <p:oleObj spid="_x0000_s13430" name="Equation" r:id="rId3" imgW="469800" imgH="304560" progId="Equation.3">
                  <p:embed/>
                </p:oleObj>
              </mc:Choice>
              <mc:Fallback>
                <p:oleObj name="Equation" r:id="rId3" imgW="469800" imgH="3045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495800"/>
                        <a:ext cx="1752600" cy="915888"/>
                      </a:xfrm>
                      <a:prstGeom prst="rect">
                        <a:avLst/>
                      </a:prstGeom>
                      <a:solidFill>
                        <a:schemeClr val="bg1"/>
                      </a:solidFill>
                      <a:extLst/>
                    </p:spPr>
                  </p:pic>
                </p:oleObj>
              </mc:Fallback>
            </mc:AlternateContent>
          </a:graphicData>
        </a:graphic>
      </p:graphicFrame>
      <p:graphicFrame>
        <p:nvGraphicFramePr>
          <p:cNvPr id="2054" name="Object 6"/>
          <p:cNvGraphicFramePr>
            <a:graphicFrameLocks noChangeAspect="1"/>
          </p:cNvGraphicFramePr>
          <p:nvPr>
            <p:extLst>
              <p:ext uri="{D42A27DB-BD31-4B8C-83A1-F6EECF244321}">
                <p14:modId xmlns:p14="http://schemas.microsoft.com/office/powerpoint/2010/main" val="2884799208"/>
              </p:ext>
            </p:extLst>
          </p:nvPr>
        </p:nvGraphicFramePr>
        <p:xfrm>
          <a:off x="4972050" y="4343400"/>
          <a:ext cx="2192338" cy="1190625"/>
        </p:xfrm>
        <a:graphic>
          <a:graphicData uri="http://schemas.openxmlformats.org/presentationml/2006/ole">
            <mc:AlternateContent xmlns:mc="http://schemas.openxmlformats.org/markup-compatibility/2006">
              <mc:Choice xmlns:v="urn:schemas-microsoft-com:vml" Requires="v">
                <p:oleObj spid="_x0000_s13431" name="Equation" r:id="rId5" imgW="685800" imgH="444240" progId="Equation.3">
                  <p:embed/>
                </p:oleObj>
              </mc:Choice>
              <mc:Fallback>
                <p:oleObj name="Equation" r:id="rId5" imgW="685800" imgH="444240" progId="Equation.3">
                  <p:embed/>
                  <p:pic>
                    <p:nvPicPr>
                      <p:cNvPr id="0" name=""/>
                      <p:cNvPicPr>
                        <a:picLocks noChangeAspect="1" noChangeArrowheads="1"/>
                      </p:cNvPicPr>
                      <p:nvPr/>
                    </p:nvPicPr>
                    <p:blipFill>
                      <a:blip r:embed="rId6"/>
                      <a:srcRect/>
                      <a:stretch>
                        <a:fillRect/>
                      </a:stretch>
                    </p:blipFill>
                    <p:spPr bwMode="auto">
                      <a:xfrm>
                        <a:off x="4972050" y="4343400"/>
                        <a:ext cx="2192338" cy="1190625"/>
                      </a:xfrm>
                      <a:prstGeom prst="rect">
                        <a:avLst/>
                      </a:prstGeom>
                      <a:solidFill>
                        <a:schemeClr val="bg1"/>
                      </a:solidFill>
                      <a:extLst/>
                    </p:spPr>
                  </p:pic>
                </p:oleObj>
              </mc:Fallback>
            </mc:AlternateContent>
          </a:graphicData>
        </a:graphic>
      </p:graphicFrame>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47</a:t>
            </a:fld>
            <a:endParaRPr lang="en-US" dirty="0">
              <a:solidFill>
                <a:schemeClr val="bg1"/>
              </a:solidFill>
            </a:endParaRPr>
          </a:p>
        </p:txBody>
      </p:sp>
    </p:spTree>
    <p:extLst>
      <p:ext uri="{BB962C8B-B14F-4D97-AF65-F5344CB8AC3E}">
        <p14:creationId xmlns:p14="http://schemas.microsoft.com/office/powerpoint/2010/main" val="39756214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en-US" dirty="0" smtClean="0"/>
              <a:t>Confidence Interval for the Population Proportion</a:t>
            </a:r>
            <a:endParaRPr lang="ar-SA" dirty="0"/>
          </a:p>
        </p:txBody>
      </p:sp>
      <p:graphicFrame>
        <p:nvGraphicFramePr>
          <p:cNvPr id="3078" name="Object 4"/>
          <p:cNvGraphicFramePr>
            <a:graphicFrameLocks noChangeAspect="1"/>
          </p:cNvGraphicFramePr>
          <p:nvPr>
            <p:extLst>
              <p:ext uri="{D42A27DB-BD31-4B8C-83A1-F6EECF244321}">
                <p14:modId xmlns:p14="http://schemas.microsoft.com/office/powerpoint/2010/main" val="2081835713"/>
              </p:ext>
            </p:extLst>
          </p:nvPr>
        </p:nvGraphicFramePr>
        <p:xfrm>
          <a:off x="900420" y="3411488"/>
          <a:ext cx="7100580" cy="1160512"/>
        </p:xfrm>
        <a:graphic>
          <a:graphicData uri="http://schemas.openxmlformats.org/presentationml/2006/ole">
            <mc:AlternateContent xmlns:mc="http://schemas.openxmlformats.org/markup-compatibility/2006">
              <mc:Choice xmlns:v="urn:schemas-microsoft-com:vml" Requires="v">
                <p:oleObj spid="_x0000_s14395" name="Equation" r:id="rId3" imgW="2717800" imgH="444500" progId="Equation.DSMT4">
                  <p:embed/>
                </p:oleObj>
              </mc:Choice>
              <mc:Fallback>
                <p:oleObj name="Equation" r:id="rId3" imgW="2717800" imgH="4445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420" y="3411488"/>
                        <a:ext cx="7100580" cy="1160512"/>
                      </a:xfrm>
                      <a:prstGeom prst="rect">
                        <a:avLst/>
                      </a:prstGeom>
                      <a:solidFill>
                        <a:schemeClr val="bg1"/>
                      </a:solidFill>
                      <a:ln w="9525">
                        <a:solidFill>
                          <a:srgbClr val="FFFFFF"/>
                        </a:solidFill>
                        <a:miter lim="800000"/>
                        <a:headEnd/>
                        <a:tailEnd/>
                      </a:ln>
                      <a:extLst/>
                    </p:spPr>
                  </p:pic>
                </p:oleObj>
              </mc:Fallback>
            </mc:AlternateContent>
          </a:graphicData>
        </a:graphic>
      </p:graphicFrame>
      <p:sp>
        <p:nvSpPr>
          <p:cNvPr id="4" name="Rectangle 3"/>
          <p:cNvSpPr/>
          <p:nvPr/>
        </p:nvSpPr>
        <p:spPr>
          <a:xfrm>
            <a:off x="762000" y="1828800"/>
            <a:ext cx="7924800" cy="1200329"/>
          </a:xfrm>
          <a:prstGeom prst="rect">
            <a:avLst/>
          </a:prstGeom>
        </p:spPr>
        <p:txBody>
          <a:bodyPr wrap="square">
            <a:spAutoFit/>
          </a:bodyPr>
          <a:lstStyle/>
          <a:p>
            <a:r>
              <a:rPr lang="en-US" sz="2400" dirty="0">
                <a:solidFill>
                  <a:srgbClr val="000000"/>
                </a:solidFill>
              </a:rPr>
              <a:t>An approximate 100% × (1 − α) CI for the binomial parameter </a:t>
            </a:r>
            <a:r>
              <a:rPr lang="en-US" sz="2400" i="1" dirty="0">
                <a:solidFill>
                  <a:srgbClr val="000000"/>
                </a:solidFill>
              </a:rPr>
              <a:t>p </a:t>
            </a:r>
            <a:r>
              <a:rPr lang="en-US" sz="2400" dirty="0">
                <a:solidFill>
                  <a:srgbClr val="000000"/>
                </a:solidFill>
              </a:rPr>
              <a:t>based on </a:t>
            </a:r>
            <a:r>
              <a:rPr lang="en-US" sz="2400" dirty="0" smtClean="0">
                <a:solidFill>
                  <a:srgbClr val="000000"/>
                </a:solidFill>
              </a:rPr>
              <a:t>the normal </a:t>
            </a:r>
            <a:r>
              <a:rPr lang="en-US" sz="2400" dirty="0">
                <a:solidFill>
                  <a:srgbClr val="000000"/>
                </a:solidFill>
              </a:rPr>
              <a:t>approximation to the binomial distribution is given </a:t>
            </a:r>
            <a:r>
              <a:rPr lang="en-US" sz="2400" dirty="0" smtClean="0">
                <a:solidFill>
                  <a:srgbClr val="000000"/>
                </a:solidFill>
              </a:rPr>
              <a:t>by:</a:t>
            </a:r>
            <a:endParaRPr lang="en-US" sz="2400" dirty="0">
              <a:solidFill>
                <a:srgbClr val="000000"/>
              </a:solidFill>
            </a:endParaRPr>
          </a:p>
        </p:txBody>
      </p:sp>
      <p:sp>
        <p:nvSpPr>
          <p:cNvPr id="3" name="Slide Number Placeholder 2"/>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48</a:t>
            </a:fld>
            <a:endParaRPr lang="en-US" dirty="0">
              <a:solidFill>
                <a:schemeClr val="bg1"/>
              </a:solidFill>
            </a:endParaRPr>
          </a:p>
        </p:txBody>
      </p:sp>
    </p:spTree>
    <p:extLst>
      <p:ext uri="{BB962C8B-B14F-4D97-AF65-F5344CB8AC3E}">
        <p14:creationId xmlns:p14="http://schemas.microsoft.com/office/powerpoint/2010/main" val="33492921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28" name="Picture 20" descr="Picture1"/>
          <p:cNvPicPr>
            <a:picLocks noChangeAspect="1" noChangeArrowheads="1"/>
          </p:cNvPicPr>
          <p:nvPr/>
        </p:nvPicPr>
        <p:blipFill>
          <a:blip r:embed="rId2" cstate="print"/>
          <a:srcRect/>
          <a:stretch>
            <a:fillRect/>
          </a:stretch>
        </p:blipFill>
        <p:spPr bwMode="auto">
          <a:xfrm>
            <a:off x="971600" y="914401"/>
            <a:ext cx="7334200" cy="5029200"/>
          </a:xfrm>
          <a:prstGeom prst="rect">
            <a:avLst/>
          </a:prstGeom>
          <a:noFill/>
        </p:spPr>
      </p:pic>
      <p:sp>
        <p:nvSpPr>
          <p:cNvPr id="2" name="Slide Number Placeholder 1"/>
          <p:cNvSpPr>
            <a:spLocks noGrp="1"/>
          </p:cNvSpPr>
          <p:nvPr>
            <p:ph type="sldNum" sz="quarter" idx="12"/>
          </p:nvPr>
        </p:nvSpPr>
        <p:spPr>
          <a:xfrm>
            <a:off x="7162800" y="6324600"/>
            <a:ext cx="1905000" cy="379413"/>
          </a:xfrm>
        </p:spPr>
        <p:txBody>
          <a:bodyPr/>
          <a:lstStyle/>
          <a:p>
            <a:fld id="{F0A36534-A445-4384-B331-50FF58D48B59}" type="slidenum">
              <a:rPr lang="en-US" smtClean="0">
                <a:solidFill>
                  <a:schemeClr val="bg1"/>
                </a:solidFill>
              </a:rPr>
              <a:t>49</a:t>
            </a:fld>
            <a:endParaRPr lang="en-US" dirty="0">
              <a:solidFill>
                <a:schemeClr val="bg1"/>
              </a:solidFill>
            </a:endParaRPr>
          </a:p>
        </p:txBody>
      </p:sp>
    </p:spTree>
    <p:extLst>
      <p:ext uri="{BB962C8B-B14F-4D97-AF65-F5344CB8AC3E}">
        <p14:creationId xmlns:p14="http://schemas.microsoft.com/office/powerpoint/2010/main" val="54452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6859587" cy="914400"/>
          </a:xfrm>
        </p:spPr>
        <p:txBody>
          <a:bodyPr/>
          <a:lstStyle/>
          <a:p>
            <a:r>
              <a:rPr lang="en-US" dirty="0"/>
              <a:t>Parameters and Statistics</a:t>
            </a:r>
          </a:p>
        </p:txBody>
      </p:sp>
      <p:sp>
        <p:nvSpPr>
          <p:cNvPr id="5" name="Text Box 33"/>
          <p:cNvSpPr txBox="1">
            <a:spLocks noChangeArrowheads="1"/>
          </p:cNvSpPr>
          <p:nvPr/>
        </p:nvSpPr>
        <p:spPr bwMode="auto">
          <a:xfrm>
            <a:off x="440255" y="1295400"/>
            <a:ext cx="8334375" cy="946150"/>
          </a:xfrm>
          <a:prstGeom prst="rect">
            <a:avLst/>
          </a:prstGeom>
          <a:ln/>
          <a:extLst/>
        </p:spPr>
        <p:style>
          <a:lnRef idx="3">
            <a:schemeClr val="lt1"/>
          </a:lnRef>
          <a:fillRef idx="1">
            <a:schemeClr val="accent5"/>
          </a:fillRef>
          <a:effectRef idx="1">
            <a:schemeClr val="accent5"/>
          </a:effectRef>
          <a:fontRef idx="minor">
            <a:schemeClr val="lt1"/>
          </a:fontRef>
        </p:style>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spcBef>
                <a:spcPct val="50000"/>
              </a:spcBef>
            </a:pPr>
            <a:r>
              <a:rPr lang="en-US" sz="2800" dirty="0"/>
              <a:t>It is essential that we draw distinctions between parameters and statistics</a:t>
            </a:r>
          </a:p>
        </p:txBody>
      </p:sp>
      <p:grpSp>
        <p:nvGrpSpPr>
          <p:cNvPr id="8" name="Group 7"/>
          <p:cNvGrpSpPr/>
          <p:nvPr/>
        </p:nvGrpSpPr>
        <p:grpSpPr>
          <a:xfrm>
            <a:off x="313163" y="2667000"/>
            <a:ext cx="8451850" cy="2895600"/>
            <a:chOff x="313163" y="2667000"/>
            <a:chExt cx="8451850" cy="2590800"/>
          </a:xfrm>
        </p:grpSpPr>
        <p:pic>
          <p:nvPicPr>
            <p:cNvPr id="6" name="table"/>
            <p:cNvPicPr>
              <a:picLocks noChangeAspect="1"/>
            </p:cNvPicPr>
            <p:nvPr/>
          </p:nvPicPr>
          <p:blipFill>
            <a:blip r:embed="rId3"/>
            <a:stretch>
              <a:fillRect/>
            </a:stretch>
          </p:blipFill>
          <p:spPr>
            <a:xfrm>
              <a:off x="313163" y="2667000"/>
              <a:ext cx="8451850" cy="2590800"/>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1487141373"/>
                </p:ext>
              </p:extLst>
            </p:nvPr>
          </p:nvGraphicFramePr>
          <p:xfrm>
            <a:off x="6705600" y="4572000"/>
            <a:ext cx="1130300" cy="603250"/>
          </p:xfrm>
          <a:graphic>
            <a:graphicData uri="http://schemas.openxmlformats.org/presentationml/2006/ole">
              <mc:AlternateContent xmlns:mc="http://schemas.openxmlformats.org/markup-compatibility/2006">
                <mc:Choice xmlns:v="urn:schemas-microsoft-com:vml" Requires="v">
                  <p:oleObj spid="_x0000_s1082" name="Equation" r:id="rId4" imgW="355320" imgH="190440" progId="Equation.3">
                    <p:embed/>
                  </p:oleObj>
                </mc:Choice>
                <mc:Fallback>
                  <p:oleObj name="Equation" r:id="rId4" imgW="355320" imgH="1904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4572000"/>
                          <a:ext cx="1130300" cy="60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3" name="Slide Number Placeholder 2"/>
          <p:cNvSpPr>
            <a:spLocks noGrp="1"/>
          </p:cNvSpPr>
          <p:nvPr>
            <p:ph type="sldNum" sz="quarter" idx="12"/>
          </p:nvPr>
        </p:nvSpPr>
        <p:spPr>
          <a:xfrm>
            <a:off x="7086600" y="64008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sz="1600">
                <a:solidFill>
                  <a:schemeClr val="bg1"/>
                </a:solidFill>
              </a:rPr>
              <a:pPr/>
              <a:t>5</a:t>
            </a:fld>
            <a:endParaRPr lang="en-US" sz="1600" dirty="0">
              <a:solidFill>
                <a:schemeClr val="bg1"/>
              </a:solidFill>
            </a:endParaRPr>
          </a:p>
        </p:txBody>
      </p:sp>
    </p:spTree>
    <p:extLst>
      <p:ext uri="{BB962C8B-B14F-4D97-AF65-F5344CB8AC3E}">
        <p14:creationId xmlns:p14="http://schemas.microsoft.com/office/powerpoint/2010/main" val="1998357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6859587" cy="762000"/>
          </a:xfrm>
        </p:spPr>
        <p:txBody>
          <a:bodyPr>
            <a:normAutofit/>
          </a:bodyPr>
          <a:lstStyle/>
          <a:p>
            <a:pPr algn="ctr" rtl="0"/>
            <a:r>
              <a:rPr lang="en-US" dirty="0" smtClean="0"/>
              <a:t>Example</a:t>
            </a:r>
            <a:endParaRPr lang="en-US" dirty="0"/>
          </a:p>
        </p:txBody>
      </p:sp>
      <p:sp>
        <p:nvSpPr>
          <p:cNvPr id="3" name="Content Placeholder 2"/>
          <p:cNvSpPr>
            <a:spLocks noGrp="1"/>
          </p:cNvSpPr>
          <p:nvPr>
            <p:ph idx="1"/>
          </p:nvPr>
        </p:nvSpPr>
        <p:spPr>
          <a:xfrm>
            <a:off x="685800" y="1219200"/>
            <a:ext cx="7772400" cy="4800600"/>
          </a:xfrm>
        </p:spPr>
        <p:txBody>
          <a:bodyPr>
            <a:noAutofit/>
          </a:bodyPr>
          <a:lstStyle/>
          <a:p>
            <a:pPr algn="l" rtl="0"/>
            <a:r>
              <a:rPr lang="en-US" dirty="0"/>
              <a:t>Suppose we are interested in estimating the prevalence rate of breast </a:t>
            </a:r>
            <a:r>
              <a:rPr lang="en-US" dirty="0" smtClean="0"/>
              <a:t>cancer among </a:t>
            </a:r>
            <a:r>
              <a:rPr lang="en-US" dirty="0"/>
              <a:t>50- to 54-year-old women whose mothers have had breast cancer. Suppose </a:t>
            </a:r>
            <a:r>
              <a:rPr lang="en-US" dirty="0" smtClean="0"/>
              <a:t>that in </a:t>
            </a:r>
            <a:r>
              <a:rPr lang="en-US" dirty="0"/>
              <a:t>a </a:t>
            </a:r>
            <a:r>
              <a:rPr lang="en-US" dirty="0" smtClean="0"/>
              <a:t>random sample </a:t>
            </a:r>
            <a:r>
              <a:rPr lang="en-US" dirty="0"/>
              <a:t>of 10,000 such women, 400 are found to have had breast cancer </a:t>
            </a:r>
            <a:r>
              <a:rPr lang="en-US" dirty="0" smtClean="0"/>
              <a:t>at some </a:t>
            </a:r>
            <a:r>
              <a:rPr lang="en-US" dirty="0"/>
              <a:t>point in their lives</a:t>
            </a:r>
            <a:r>
              <a:rPr lang="en-US" dirty="0" smtClean="0"/>
              <a:t>.</a:t>
            </a:r>
          </a:p>
          <a:p>
            <a:pPr marL="914400" lvl="1" indent="-514350" algn="l" rtl="0">
              <a:buFont typeface="+mj-lt"/>
              <a:buAutoNum type="arabicPeriod"/>
            </a:pPr>
            <a:r>
              <a:rPr lang="en-US" sz="2400" dirty="0"/>
              <a:t>Estimate the prevalence </a:t>
            </a:r>
            <a:r>
              <a:rPr lang="en-US" sz="2400" dirty="0" smtClean="0"/>
              <a:t>of </a:t>
            </a:r>
            <a:r>
              <a:rPr lang="en-US" sz="2400" dirty="0"/>
              <a:t>breast cancer among 50- to 54-year-old </a:t>
            </a:r>
            <a:r>
              <a:rPr lang="en-US" sz="2400" dirty="0" smtClean="0"/>
              <a:t>women </a:t>
            </a:r>
            <a:r>
              <a:rPr lang="en-US" sz="2400" dirty="0"/>
              <a:t>whose mothers have had breast cancer</a:t>
            </a:r>
            <a:r>
              <a:rPr lang="en-US" sz="2400" dirty="0" smtClean="0"/>
              <a:t>.</a:t>
            </a:r>
          </a:p>
          <a:p>
            <a:pPr marL="914400" lvl="1" indent="-514350" algn="l" rtl="0">
              <a:buFont typeface="+mj-lt"/>
              <a:buAutoNum type="arabicPeriod"/>
            </a:pPr>
            <a:r>
              <a:rPr lang="en-US" sz="2400" dirty="0" smtClean="0"/>
              <a:t>Derive </a:t>
            </a:r>
            <a:r>
              <a:rPr lang="en-US" sz="2400" dirty="0"/>
              <a:t>a 95% CI for the prevalence </a:t>
            </a:r>
            <a:r>
              <a:rPr lang="en-US" sz="2400" dirty="0" smtClean="0"/>
              <a:t>rate of </a:t>
            </a:r>
            <a:r>
              <a:rPr lang="en-US" sz="2400" dirty="0"/>
              <a:t>breast cancer among 50- to 54-year-old </a:t>
            </a:r>
            <a:r>
              <a:rPr lang="en-US" sz="2400" dirty="0" smtClean="0"/>
              <a:t>women.</a:t>
            </a:r>
            <a:endParaRPr lang="en-US" sz="2800" dirty="0" smtClean="0"/>
          </a:p>
        </p:txBody>
      </p:sp>
      <p:sp>
        <p:nvSpPr>
          <p:cNvPr id="4" name="Slide Number Placeholder 3"/>
          <p:cNvSpPr>
            <a:spLocks noGrp="1"/>
          </p:cNvSpPr>
          <p:nvPr>
            <p:ph type="sldNum" sz="quarter" idx="12"/>
          </p:nvPr>
        </p:nvSpPr>
        <p:spPr>
          <a:xfrm>
            <a:off x="7162800" y="6324600"/>
            <a:ext cx="1905000" cy="379413"/>
          </a:xfrm>
        </p:spPr>
        <p:txBody>
          <a:bodyPr/>
          <a:lstStyle/>
          <a:p>
            <a:fld id="{F0A36534-A445-4384-B331-50FF58D48B59}" type="slidenum">
              <a:rPr lang="en-US" smtClean="0">
                <a:solidFill>
                  <a:schemeClr val="bg1"/>
                </a:solidFill>
              </a:rPr>
              <a:t>50</a:t>
            </a:fld>
            <a:endParaRPr lang="en-US" dirty="0">
              <a:solidFill>
                <a:schemeClr val="bg1"/>
              </a:solidFill>
            </a:endParaRPr>
          </a:p>
        </p:txBody>
      </p:sp>
    </p:spTree>
    <p:extLst>
      <p:ext uri="{BB962C8B-B14F-4D97-AF65-F5344CB8AC3E}">
        <p14:creationId xmlns:p14="http://schemas.microsoft.com/office/powerpoint/2010/main" val="369290198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14400" y="914400"/>
                <a:ext cx="7391400" cy="5105400"/>
              </a:xfrm>
            </p:spPr>
            <p:txBody>
              <a:bodyPr>
                <a:normAutofit fontScale="92500" lnSpcReduction="10000"/>
              </a:bodyPr>
              <a:lstStyle/>
              <a:p>
                <a:pPr marL="0" indent="0" algn="l" rtl="0">
                  <a:buNone/>
                </a:pPr>
                <a:r>
                  <a:rPr lang="en-US" sz="2800" b="1" dirty="0" smtClean="0"/>
                  <a:t>Solution:</a:t>
                </a:r>
              </a:p>
              <a:p>
                <a:pPr marL="0" indent="0" algn="l" rtl="0">
                  <a:buNone/>
                </a:pPr>
                <a:endParaRPr lang="en-US" sz="2800" b="1" dirty="0" smtClean="0"/>
              </a:p>
              <a:p>
                <a:pPr marL="514350" indent="-514350" algn="l" rtl="0">
                  <a:buFont typeface="+mj-lt"/>
                  <a:buAutoNum type="arabicPeriod"/>
                </a:pPr>
                <a:r>
                  <a:rPr lang="en-US" sz="2800" dirty="0" smtClean="0"/>
                  <a:t>The </a:t>
                </a:r>
                <a:r>
                  <a:rPr lang="en-US" sz="2800" dirty="0"/>
                  <a:t>best point estimate of the </a:t>
                </a:r>
                <a:r>
                  <a:rPr lang="en-US" sz="2800" dirty="0" smtClean="0"/>
                  <a:t>prevalence rate </a:t>
                </a:r>
                <a:r>
                  <a:rPr lang="en-US" sz="2800" i="1" dirty="0"/>
                  <a:t>p </a:t>
                </a:r>
                <a:r>
                  <a:rPr lang="en-US" sz="2800" dirty="0"/>
                  <a:t>is given by the sample proportion  </a:t>
                </a:r>
                <a14:m>
                  <m:oMath xmlns:m="http://schemas.openxmlformats.org/officeDocument/2006/math">
                    <m:acc>
                      <m:accPr>
                        <m:chr m:val="̂"/>
                        <m:ctrlPr>
                          <a:rPr lang="en-US" sz="2800" i="1">
                            <a:latin typeface="Cambria Math"/>
                          </a:rPr>
                        </m:ctrlPr>
                      </m:accPr>
                      <m:e>
                        <m:r>
                          <a:rPr lang="en-US" sz="2800" i="1">
                            <a:latin typeface="Cambria Math"/>
                          </a:rPr>
                          <m:t>𝑝</m:t>
                        </m:r>
                      </m:e>
                    </m:acc>
                  </m:oMath>
                </a14:m>
                <a:r>
                  <a:rPr lang="en-US" sz="2800" dirty="0"/>
                  <a:t> = </a:t>
                </a:r>
                <a14:m>
                  <m:oMath xmlns:m="http://schemas.openxmlformats.org/officeDocument/2006/math">
                    <m:f>
                      <m:fPr>
                        <m:ctrlPr>
                          <a:rPr lang="en-US" sz="2800" i="1" smtClean="0">
                            <a:latin typeface="Cambria Math"/>
                          </a:rPr>
                        </m:ctrlPr>
                      </m:fPr>
                      <m:num>
                        <m:r>
                          <a:rPr lang="en-US" sz="2800" b="0" i="1" smtClean="0">
                            <a:latin typeface="Cambria Math"/>
                          </a:rPr>
                          <m:t>400</m:t>
                        </m:r>
                      </m:num>
                      <m:den>
                        <m:r>
                          <a:rPr lang="en-US" sz="2800" b="0" i="1" smtClean="0">
                            <a:latin typeface="Cambria Math"/>
                          </a:rPr>
                          <m:t>10000</m:t>
                        </m:r>
                      </m:den>
                    </m:f>
                  </m:oMath>
                </a14:m>
                <a:r>
                  <a:rPr lang="en-US" sz="2800" dirty="0" smtClean="0"/>
                  <a:t>= </a:t>
                </a:r>
                <a:r>
                  <a:rPr lang="en-US" sz="2800" dirty="0"/>
                  <a:t>.</a:t>
                </a:r>
                <a:r>
                  <a:rPr lang="en-US" sz="2800" dirty="0" smtClean="0"/>
                  <a:t>040 .</a:t>
                </a:r>
              </a:p>
              <a:p>
                <a:pPr marL="0" indent="0" algn="l" rtl="0">
                  <a:buNone/>
                </a:pPr>
                <a:endParaRPr lang="en-US" sz="2800" dirty="0" smtClean="0"/>
              </a:p>
              <a:p>
                <a:pPr marL="514350" indent="-514350" algn="l" rtl="0">
                  <a:buFont typeface="+mj-lt"/>
                  <a:buAutoNum type="arabicPeriod" startAt="2"/>
                </a:pPr>
                <a14:m>
                  <m:oMath xmlns:m="http://schemas.openxmlformats.org/officeDocument/2006/math">
                    <m:acc>
                      <m:accPr>
                        <m:chr m:val="̂"/>
                        <m:ctrlPr>
                          <a:rPr lang="en-US" sz="2400" i="1" smtClean="0">
                            <a:latin typeface="Cambria Math"/>
                          </a:rPr>
                        </m:ctrlPr>
                      </m:accPr>
                      <m:e>
                        <m:r>
                          <a:rPr lang="en-US" sz="2400" b="0" i="1" smtClean="0">
                            <a:latin typeface="Cambria Math"/>
                          </a:rPr>
                          <m:t>𝑝</m:t>
                        </m:r>
                      </m:e>
                    </m:acc>
                  </m:oMath>
                </a14:m>
                <a:r>
                  <a:rPr lang="en-US" sz="2400" i="1" dirty="0" smtClean="0"/>
                  <a:t>= </a:t>
                </a:r>
                <a:r>
                  <a:rPr lang="en-US" sz="2400" i="1" dirty="0"/>
                  <a:t>.</a:t>
                </a:r>
                <a:r>
                  <a:rPr lang="en-US" sz="2400" i="1" dirty="0" smtClean="0"/>
                  <a:t>040		</a:t>
                </a:r>
                <a:r>
                  <a:rPr lang="el-GR" sz="2400" i="1" dirty="0" smtClean="0"/>
                  <a:t>α </a:t>
                </a:r>
                <a:r>
                  <a:rPr lang="el-GR" sz="2400" i="1" dirty="0"/>
                  <a:t>= .</a:t>
                </a:r>
                <a:r>
                  <a:rPr lang="el-GR" sz="2400" i="1" dirty="0" smtClean="0"/>
                  <a:t>05</a:t>
                </a:r>
                <a:r>
                  <a:rPr lang="en-US" sz="2400" i="1" dirty="0" smtClean="0"/>
                  <a:t>		Z</a:t>
                </a:r>
                <a:r>
                  <a:rPr lang="en-US" sz="2400" i="1" baseline="-25000" dirty="0" smtClean="0"/>
                  <a:t>1</a:t>
                </a:r>
                <a:r>
                  <a:rPr lang="en-US" sz="2400" i="1" baseline="-25000" dirty="0"/>
                  <a:t>−</a:t>
                </a:r>
                <a:r>
                  <a:rPr lang="el-GR" sz="2400" i="1" baseline="-25000" dirty="0"/>
                  <a:t>α/2 </a:t>
                </a:r>
                <a:r>
                  <a:rPr lang="el-GR" sz="2400" i="1" dirty="0"/>
                  <a:t>= </a:t>
                </a:r>
                <a:r>
                  <a:rPr lang="el-GR" sz="2400" i="1" dirty="0" smtClean="0"/>
                  <a:t>1.96</a:t>
                </a:r>
                <a:r>
                  <a:rPr lang="en-US" sz="2400" i="1" dirty="0" smtClean="0"/>
                  <a:t>  	 </a:t>
                </a:r>
                <a:r>
                  <a:rPr lang="en-US" sz="2400" i="1" dirty="0"/>
                  <a:t>n = </a:t>
                </a:r>
                <a:r>
                  <a:rPr lang="en-US" sz="2400" i="1" dirty="0" smtClean="0"/>
                  <a:t>10,000</a:t>
                </a:r>
              </a:p>
              <a:p>
                <a:pPr marL="0" indent="0" algn="l" rtl="0">
                  <a:buNone/>
                </a:pPr>
                <a:r>
                  <a:rPr lang="en-US" sz="2400" dirty="0"/>
                  <a:t> </a:t>
                </a:r>
                <a:r>
                  <a:rPr lang="en-US" sz="2400" dirty="0" smtClean="0"/>
                  <a:t>      Therefore</a:t>
                </a:r>
                <a:r>
                  <a:rPr lang="en-US" sz="2400" dirty="0"/>
                  <a:t>, an approximate 95% CI is given </a:t>
                </a:r>
                <a:r>
                  <a:rPr lang="en-US" sz="2400" dirty="0" smtClean="0"/>
                  <a:t>by</a:t>
                </a:r>
              </a:p>
              <a:p>
                <a:pPr marL="0" indent="0" algn="l" rtl="0">
                  <a:buNone/>
                </a:pPr>
                <a:r>
                  <a:rPr lang="en-US" sz="2400" dirty="0" smtClean="0"/>
                  <a:t>	0.04 ± 1.96 </a:t>
                </a:r>
                <a14:m>
                  <m:oMath xmlns:m="http://schemas.openxmlformats.org/officeDocument/2006/math">
                    <m:rad>
                      <m:radPr>
                        <m:degHide m:val="on"/>
                        <m:ctrlPr>
                          <a:rPr lang="en-US" sz="2400" i="1" smtClean="0">
                            <a:latin typeface="Cambria Math"/>
                          </a:rPr>
                        </m:ctrlPr>
                      </m:radPr>
                      <m:deg/>
                      <m:e>
                        <m:f>
                          <m:fPr>
                            <m:ctrlPr>
                              <a:rPr lang="en-US" sz="2400" i="1" smtClean="0">
                                <a:latin typeface="Cambria Math"/>
                              </a:rPr>
                            </m:ctrlPr>
                          </m:fPr>
                          <m:num>
                            <m:d>
                              <m:dPr>
                                <m:ctrlPr>
                                  <a:rPr lang="en-US" sz="2400" b="0" i="1" smtClean="0">
                                    <a:latin typeface="Cambria Math"/>
                                  </a:rPr>
                                </m:ctrlPr>
                              </m:dPr>
                              <m:e>
                                <m:r>
                                  <a:rPr lang="en-US" sz="2400" b="0" i="1" smtClean="0">
                                    <a:latin typeface="Cambria Math"/>
                                  </a:rPr>
                                  <m:t>.</m:t>
                                </m:r>
                                <m:r>
                                  <a:rPr lang="en-US" sz="2400" b="0" i="1" smtClean="0">
                                    <a:latin typeface="Cambria Math"/>
                                  </a:rPr>
                                  <m:t>04</m:t>
                                </m:r>
                              </m:e>
                            </m:d>
                            <m:r>
                              <a:rPr lang="en-US" sz="2400" b="0" i="1" smtClean="0">
                                <a:latin typeface="Cambria Math"/>
                              </a:rPr>
                              <m:t>(.</m:t>
                            </m:r>
                            <m:r>
                              <a:rPr lang="en-US" sz="2400" b="0" i="1" smtClean="0">
                                <a:latin typeface="Cambria Math"/>
                              </a:rPr>
                              <m:t>96</m:t>
                            </m:r>
                            <m:r>
                              <a:rPr lang="en-US" sz="2400" b="0" i="1" smtClean="0">
                                <a:latin typeface="Cambria Math"/>
                              </a:rPr>
                              <m:t>)</m:t>
                            </m:r>
                          </m:num>
                          <m:den>
                            <m:r>
                              <a:rPr lang="en-US" sz="2400" b="0" i="1" smtClean="0">
                                <a:latin typeface="Cambria Math"/>
                              </a:rPr>
                              <m:t>10000</m:t>
                            </m:r>
                          </m:den>
                        </m:f>
                      </m:e>
                    </m:rad>
                  </m:oMath>
                </a14:m>
                <a:r>
                  <a:rPr lang="en-US" sz="2400" dirty="0" smtClean="0"/>
                  <a:t> = (0.036, 0.044)</a:t>
                </a:r>
              </a:p>
              <a:p>
                <a:pPr marL="0" indent="0" algn="l" rtl="0">
                  <a:buNone/>
                </a:pPr>
                <a:r>
                  <a:rPr lang="en-US" dirty="0" smtClean="0"/>
                  <a:t>What does this mean?</a:t>
                </a:r>
                <a:endParaRPr lang="en-US" sz="2400" dirty="0" smtClean="0"/>
              </a:p>
              <a:p>
                <a:pPr marL="0" indent="0" algn="l" rtl="0">
                  <a:buNone/>
                </a:pP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14400" y="914400"/>
                <a:ext cx="7391400" cy="5105400"/>
              </a:xfrm>
              <a:blipFill rotWithShape="1">
                <a:blip r:embed="rId2"/>
                <a:stretch>
                  <a:fillRect l="-1401" t="-1909" r="-140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51</a:t>
            </a:fld>
            <a:endParaRPr lang="en-US" dirty="0">
              <a:solidFill>
                <a:schemeClr val="bg1"/>
              </a:solidFill>
            </a:endParaRPr>
          </a:p>
        </p:txBody>
      </p:sp>
    </p:spTree>
    <p:extLst>
      <p:ext uri="{BB962C8B-B14F-4D97-AF65-F5344CB8AC3E}">
        <p14:creationId xmlns:p14="http://schemas.microsoft.com/office/powerpoint/2010/main" val="5548943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99" y="2057401"/>
            <a:ext cx="7547909"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7086600" y="6441597"/>
            <a:ext cx="1905000" cy="379413"/>
          </a:xfrm>
        </p:spPr>
        <p:txBody>
          <a:bodyPr/>
          <a:lstStyle/>
          <a:p>
            <a:fld id="{F0A36534-A445-4384-B331-50FF58D48B59}" type="slidenum">
              <a:rPr lang="en-US" smtClean="0">
                <a:solidFill>
                  <a:schemeClr val="bg1"/>
                </a:solidFill>
              </a:rPr>
              <a:t>52</a:t>
            </a:fld>
            <a:endParaRPr lang="en-US" dirty="0">
              <a:solidFill>
                <a:schemeClr val="bg1"/>
              </a:solidFill>
            </a:endParaRPr>
          </a:p>
        </p:txBody>
      </p:sp>
      <p:pic>
        <p:nvPicPr>
          <p:cNvPr id="40962" name="Picture 2" descr="http://s1.hubimg.com/u/1246252_f24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304800"/>
            <a:ext cx="2362200" cy="2038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5428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859587" cy="685800"/>
          </a:xfrm>
        </p:spPr>
        <p:txBody>
          <a:bodyPr>
            <a:normAutofit/>
          </a:bodyPr>
          <a:lstStyle/>
          <a:p>
            <a:pPr lvl="0" algn="ctr" rtl="0"/>
            <a:r>
              <a:rPr lang="en-US" sz="3600" dirty="0" smtClean="0"/>
              <a:t>Introduction</a:t>
            </a:r>
            <a:endParaRPr lang="en-US" sz="3600" dirty="0"/>
          </a:p>
        </p:txBody>
      </p:sp>
      <p:sp>
        <p:nvSpPr>
          <p:cNvPr id="3" name="Content Placeholder 2"/>
          <p:cNvSpPr>
            <a:spLocks noGrp="1"/>
          </p:cNvSpPr>
          <p:nvPr>
            <p:ph idx="1"/>
          </p:nvPr>
        </p:nvSpPr>
        <p:spPr>
          <a:xfrm>
            <a:off x="685800" y="1295400"/>
            <a:ext cx="7543800" cy="4648200"/>
          </a:xfrm>
        </p:spPr>
        <p:txBody>
          <a:bodyPr>
            <a:noAutofit/>
          </a:bodyPr>
          <a:lstStyle/>
          <a:p>
            <a:pPr algn="l" rtl="0"/>
            <a:r>
              <a:rPr lang="en-US" sz="2400" dirty="0" smtClean="0"/>
              <a:t>Researchers </a:t>
            </a:r>
            <a:r>
              <a:rPr lang="en-US" sz="2400" dirty="0"/>
              <a:t>often have preconceived ideas about what the </a:t>
            </a:r>
            <a:r>
              <a:rPr lang="en-US" sz="2400" dirty="0" smtClean="0"/>
              <a:t>values of </a:t>
            </a:r>
            <a:r>
              <a:rPr lang="en-US" sz="2400" dirty="0"/>
              <a:t>these parameters might be and wish to test whether the data conform to these ideas</a:t>
            </a:r>
            <a:r>
              <a:rPr lang="en-US" sz="2400" dirty="0" smtClean="0"/>
              <a:t>.</a:t>
            </a:r>
          </a:p>
          <a:p>
            <a:pPr algn="l" rtl="0"/>
            <a:r>
              <a:rPr lang="en-IE" sz="2400" dirty="0" smtClean="0"/>
              <a:t>Used </a:t>
            </a:r>
            <a:r>
              <a:rPr lang="en-IE" sz="2400" dirty="0"/>
              <a:t>to investigate the validity of a claim about the value of a population </a:t>
            </a:r>
            <a:r>
              <a:rPr lang="en-IE" sz="2400" dirty="0" smtClean="0"/>
              <a:t>characteristic.</a:t>
            </a:r>
          </a:p>
          <a:p>
            <a:pPr algn="l" rtl="0">
              <a:defRPr/>
            </a:pPr>
            <a:r>
              <a:rPr lang="en-US" sz="2400" dirty="0" smtClean="0"/>
              <a:t>For example: </a:t>
            </a:r>
          </a:p>
          <a:p>
            <a:pPr marL="857250" lvl="1" indent="-457200" algn="l" rtl="0">
              <a:buFont typeface="+mj-lt"/>
              <a:buAutoNum type="arabicPeriod"/>
              <a:defRPr/>
            </a:pPr>
            <a:r>
              <a:rPr lang="en-US" sz="2000" dirty="0" smtClean="0"/>
              <a:t>The </a:t>
            </a:r>
            <a:r>
              <a:rPr lang="en-US" sz="2000" dirty="0"/>
              <a:t>hospital administrator may want to test the hypothesis that the average length of stay of patients admitted to the hospital is 5 </a:t>
            </a:r>
            <a:r>
              <a:rPr lang="en-US" sz="2000" dirty="0" smtClean="0"/>
              <a:t>days! </a:t>
            </a:r>
          </a:p>
          <a:p>
            <a:pPr marL="857250" lvl="1" indent="-457200" algn="l" rtl="0">
              <a:buFont typeface="+mj-lt"/>
              <a:buAutoNum type="arabicPeriod"/>
            </a:pPr>
            <a:r>
              <a:rPr lang="en-US" sz="2000" dirty="0"/>
              <a:t>Suppose we want to test the hypothesis that mothers with low </a:t>
            </a:r>
            <a:r>
              <a:rPr lang="en-US" sz="2000" dirty="0" smtClean="0"/>
              <a:t>socioeconomic status </a:t>
            </a:r>
            <a:r>
              <a:rPr lang="en-US" sz="2000" dirty="0"/>
              <a:t>(SES) deliver babies whose </a:t>
            </a:r>
            <a:r>
              <a:rPr lang="en-US" sz="2000" dirty="0" smtClean="0"/>
              <a:t>birth weights </a:t>
            </a:r>
            <a:r>
              <a:rPr lang="en-US" sz="2000" dirty="0"/>
              <a:t>are lower than “normal.”</a:t>
            </a:r>
          </a:p>
          <a:p>
            <a:pPr algn="l" rtl="0"/>
            <a:endParaRPr lang="en-US" sz="2400" dirty="0"/>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53</a:t>
            </a:fld>
            <a:endParaRPr lang="en-US" dirty="0">
              <a:solidFill>
                <a:schemeClr val="bg1"/>
              </a:solidFill>
            </a:endParaRPr>
          </a:p>
        </p:txBody>
      </p:sp>
    </p:spTree>
    <p:extLst>
      <p:ext uri="{BB962C8B-B14F-4D97-AF65-F5344CB8AC3E}">
        <p14:creationId xmlns:p14="http://schemas.microsoft.com/office/powerpoint/2010/main" val="40819261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399"/>
            <a:ext cx="8305800" cy="2971801"/>
          </a:xfrm>
        </p:spPr>
        <p:txBody>
          <a:bodyPr/>
          <a:lstStyle/>
          <a:p>
            <a:pPr lvl="0" algn="l" rtl="0"/>
            <a:r>
              <a:rPr lang="en-US" sz="2400" dirty="0">
                <a:solidFill>
                  <a:prstClr val="black"/>
                </a:solidFill>
              </a:rPr>
              <a:t>Hypothesis testing is widely used in medicine, dentistry, health care, biology and other fields as a means to draw conclusions about the nature of populations.</a:t>
            </a:r>
          </a:p>
          <a:p>
            <a:pPr lvl="0" algn="l" rtl="0"/>
            <a:r>
              <a:rPr lang="en-US" sz="2400" b="1" dirty="0">
                <a:solidFill>
                  <a:prstClr val="black"/>
                </a:solidFill>
              </a:rPr>
              <a:t>Why is hypothesis testing so important</a:t>
            </a:r>
            <a:r>
              <a:rPr lang="en-US" sz="2400" dirty="0">
                <a:solidFill>
                  <a:prstClr val="black"/>
                </a:solidFill>
              </a:rPr>
              <a:t>? Hypothesis testing provides an </a:t>
            </a:r>
            <a:r>
              <a:rPr lang="en-US" sz="2400" b="1" dirty="0">
                <a:solidFill>
                  <a:prstClr val="black"/>
                </a:solidFill>
              </a:rPr>
              <a:t>objective</a:t>
            </a:r>
            <a:r>
              <a:rPr lang="en-US" sz="2400" dirty="0">
                <a:solidFill>
                  <a:prstClr val="black"/>
                </a:solidFill>
              </a:rPr>
              <a:t> framework for making decisions using probabilistic methods, rather than relying on subjective impressions</a:t>
            </a:r>
            <a:r>
              <a:rPr lang="en-US" sz="2400" dirty="0" smtClean="0">
                <a:solidFill>
                  <a:prstClr val="black"/>
                </a:solidFill>
              </a:rPr>
              <a:t>.</a:t>
            </a:r>
            <a:endParaRPr lang="en-US" sz="2400" dirty="0">
              <a:solidFill>
                <a:prstClr val="black"/>
              </a:solidFill>
            </a:endParaRPr>
          </a:p>
        </p:txBody>
      </p:sp>
      <p:sp>
        <p:nvSpPr>
          <p:cNvPr id="4" name="TextBox 3"/>
          <p:cNvSpPr txBox="1"/>
          <p:nvPr/>
        </p:nvSpPr>
        <p:spPr>
          <a:xfrm>
            <a:off x="838200" y="4267200"/>
            <a:ext cx="7391400" cy="138499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lvl="0" algn="ctr"/>
            <a:r>
              <a:rPr lang="en-US" sz="2800" b="1" dirty="0">
                <a:solidFill>
                  <a:srgbClr val="0070C0"/>
                </a:solidFill>
              </a:rPr>
              <a:t>Hypothesis testing is to provide information in helping to make decisions.</a:t>
            </a:r>
          </a:p>
        </p:txBody>
      </p:sp>
      <p:sp>
        <p:nvSpPr>
          <p:cNvPr id="5" name="Slide Number Placeholder 4"/>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54</a:t>
            </a:fld>
            <a:endParaRPr lang="en-US" dirty="0">
              <a:solidFill>
                <a:schemeClr val="bg1"/>
              </a:solidFill>
            </a:endParaRPr>
          </a:p>
        </p:txBody>
      </p:sp>
    </p:spTree>
    <p:extLst>
      <p:ext uri="{BB962C8B-B14F-4D97-AF65-F5344CB8AC3E}">
        <p14:creationId xmlns:p14="http://schemas.microsoft.com/office/powerpoint/2010/main" val="11336453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685800"/>
          </a:xfrm>
        </p:spPr>
        <p:txBody>
          <a:bodyPr>
            <a:normAutofit/>
          </a:bodyPr>
          <a:lstStyle/>
          <a:p>
            <a:pPr rtl="0"/>
            <a:r>
              <a:rPr lang="en-US" dirty="0" smtClean="0"/>
              <a:t>General Concepts</a:t>
            </a:r>
            <a:endParaRPr lang="ar-SA" dirty="0"/>
          </a:p>
        </p:txBody>
      </p:sp>
      <p:sp>
        <p:nvSpPr>
          <p:cNvPr id="3" name="Content Placeholder 2"/>
          <p:cNvSpPr>
            <a:spLocks noGrp="1"/>
          </p:cNvSpPr>
          <p:nvPr>
            <p:ph idx="1"/>
          </p:nvPr>
        </p:nvSpPr>
        <p:spPr>
          <a:xfrm>
            <a:off x="990600" y="1447800"/>
            <a:ext cx="7239000" cy="4495800"/>
          </a:xfrm>
        </p:spPr>
        <p:txBody>
          <a:bodyPr>
            <a:noAutofit/>
          </a:bodyPr>
          <a:lstStyle/>
          <a:p>
            <a:pPr algn="l" rtl="0"/>
            <a:r>
              <a:rPr lang="en-US" sz="2800" dirty="0" smtClean="0"/>
              <a:t>A hypothesis is a statement about one or more populations.  There are </a:t>
            </a:r>
            <a:r>
              <a:rPr lang="en-US" sz="2800" b="1" dirty="0" smtClean="0"/>
              <a:t>research hypotheses</a:t>
            </a:r>
            <a:r>
              <a:rPr lang="en-US" sz="2800" dirty="0" smtClean="0">
                <a:solidFill>
                  <a:srgbClr val="00B050"/>
                </a:solidFill>
              </a:rPr>
              <a:t> </a:t>
            </a:r>
            <a:r>
              <a:rPr lang="en-US" sz="2800" dirty="0" smtClean="0"/>
              <a:t>and </a:t>
            </a:r>
            <a:r>
              <a:rPr lang="en-US" sz="2800" b="1" dirty="0" smtClean="0"/>
              <a:t>statistical hypotheses</a:t>
            </a:r>
            <a:r>
              <a:rPr lang="en-US" sz="2800" dirty="0"/>
              <a:t>.</a:t>
            </a:r>
            <a:endParaRPr lang="en-US" sz="2800" dirty="0" smtClean="0"/>
          </a:p>
          <a:p>
            <a:pPr algn="l" rtl="0"/>
            <a:r>
              <a:rPr lang="en-US" sz="2800" dirty="0" smtClean="0"/>
              <a:t>A research hypothesis is the supposition or conjecture that motivates the research.</a:t>
            </a:r>
          </a:p>
          <a:p>
            <a:pPr algn="l" rtl="0"/>
            <a:r>
              <a:rPr lang="en-US" sz="2800" dirty="0" smtClean="0"/>
              <a:t>Statistical hypotheses are stated in such a way that they may be evaluated by appropriate statistical techniques</a:t>
            </a:r>
          </a:p>
          <a:p>
            <a:pPr algn="l" rtl="0"/>
            <a:endParaRPr lang="en-US" sz="2800" dirty="0" smtClean="0">
              <a:solidFill>
                <a:srgbClr val="00B050"/>
              </a:solidFill>
            </a:endParaRPr>
          </a:p>
          <a:p>
            <a:pPr algn="l" rtl="0">
              <a:buNone/>
            </a:pPr>
            <a:endParaRPr lang="ar-SA" sz="2800" dirty="0">
              <a:solidFill>
                <a:srgbClr val="00B050"/>
              </a:solidFill>
            </a:endParaRPr>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lumMod val="95000"/>
                  </a:schemeClr>
                </a:solidFill>
              </a:rPr>
              <a:t>55</a:t>
            </a:fld>
            <a:endParaRPr lang="en-US" dirty="0">
              <a:solidFill>
                <a:schemeClr val="bg1">
                  <a:lumMod val="95000"/>
                </a:schemeClr>
              </a:solidFill>
            </a:endParaRPr>
          </a:p>
        </p:txBody>
      </p:sp>
    </p:spTree>
    <p:extLst>
      <p:ext uri="{BB962C8B-B14F-4D97-AF65-F5344CB8AC3E}">
        <p14:creationId xmlns:p14="http://schemas.microsoft.com/office/powerpoint/2010/main" val="9886419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79438"/>
            <a:ext cx="7696200" cy="639762"/>
          </a:xfrm>
        </p:spPr>
        <p:txBody>
          <a:bodyPr>
            <a:normAutofit fontScale="90000"/>
          </a:bodyPr>
          <a:lstStyle/>
          <a:p>
            <a:r>
              <a:rPr lang="en-US" dirty="0"/>
              <a:t>Elements of a statistical </a:t>
            </a:r>
            <a:r>
              <a:rPr lang="en-US" dirty="0" smtClean="0"/>
              <a:t>hypothesis </a:t>
            </a:r>
            <a:r>
              <a:rPr lang="en-US" dirty="0"/>
              <a:t>test</a:t>
            </a:r>
          </a:p>
        </p:txBody>
      </p:sp>
      <p:sp>
        <p:nvSpPr>
          <p:cNvPr id="3" name="Content Placeholder 2"/>
          <p:cNvSpPr>
            <a:spLocks noGrp="1"/>
          </p:cNvSpPr>
          <p:nvPr>
            <p:ph idx="1"/>
          </p:nvPr>
        </p:nvSpPr>
        <p:spPr>
          <a:xfrm>
            <a:off x="457200" y="1219200"/>
            <a:ext cx="8229600" cy="4906963"/>
          </a:xfrm>
        </p:spPr>
        <p:txBody>
          <a:bodyPr>
            <a:normAutofit fontScale="92500"/>
          </a:bodyPr>
          <a:lstStyle/>
          <a:p>
            <a:pPr marL="0" indent="0" algn="l" rtl="0">
              <a:buNone/>
            </a:pPr>
            <a:endParaRPr lang="en-US" dirty="0"/>
          </a:p>
          <a:p>
            <a:pPr lvl="1" algn="l" rtl="0"/>
            <a:r>
              <a:rPr lang="en-US" sz="2400" b="1" dirty="0"/>
              <a:t>Null hypothesis </a:t>
            </a:r>
            <a:r>
              <a:rPr lang="en-US" sz="2400" b="1" dirty="0" smtClean="0">
                <a:solidFill>
                  <a:srgbClr val="C00000"/>
                </a:solidFill>
                <a:latin typeface="Arial" pitchFamily="34" charset="0"/>
              </a:rPr>
              <a:t>(</a:t>
            </a:r>
            <a:r>
              <a:rPr lang="en-US" sz="2400" b="1" i="1" dirty="0" smtClean="0">
                <a:solidFill>
                  <a:srgbClr val="C00000"/>
                </a:solidFill>
                <a:latin typeface="Arial" pitchFamily="34" charset="0"/>
              </a:rPr>
              <a:t>H</a:t>
            </a:r>
            <a:r>
              <a:rPr lang="en-US" sz="1200" b="1" i="1" dirty="0" smtClean="0">
                <a:solidFill>
                  <a:srgbClr val="C00000"/>
                </a:solidFill>
                <a:latin typeface="Arial" pitchFamily="34" charset="0"/>
              </a:rPr>
              <a:t> </a:t>
            </a:r>
            <a:r>
              <a:rPr lang="en-US" sz="2400" b="1" baseline="-25000" dirty="0">
                <a:solidFill>
                  <a:srgbClr val="C00000"/>
                </a:solidFill>
                <a:latin typeface="Arial" pitchFamily="34" charset="0"/>
              </a:rPr>
              <a:t>0</a:t>
            </a:r>
            <a:r>
              <a:rPr lang="en-US" sz="2400" b="1" dirty="0" smtClean="0">
                <a:solidFill>
                  <a:srgbClr val="C00000"/>
                </a:solidFill>
                <a:latin typeface="Arial" pitchFamily="34" charset="0"/>
              </a:rPr>
              <a:t>)</a:t>
            </a:r>
            <a:r>
              <a:rPr lang="en-US" sz="2400" b="1" dirty="0" smtClean="0"/>
              <a:t>: </a:t>
            </a:r>
            <a:r>
              <a:rPr lang="en-US" sz="2400" dirty="0"/>
              <a:t>Statement regarding the value(s) of unknown parameter(s). It is the hypothesis to be tested.</a:t>
            </a:r>
            <a:endParaRPr lang="en-US" sz="2400" dirty="0" smtClean="0"/>
          </a:p>
          <a:p>
            <a:pPr lvl="1" algn="l" rtl="0"/>
            <a:r>
              <a:rPr lang="en-US" sz="2400" b="1" dirty="0" smtClean="0"/>
              <a:t>Alternative </a:t>
            </a:r>
            <a:r>
              <a:rPr lang="en-US" sz="2400" b="1" dirty="0"/>
              <a:t>hypothesis</a:t>
            </a:r>
            <a:r>
              <a:rPr lang="en-US" sz="2400" dirty="0"/>
              <a:t> </a:t>
            </a:r>
            <a:r>
              <a:rPr lang="en-US" sz="2400" b="1" dirty="0">
                <a:solidFill>
                  <a:srgbClr val="C00000"/>
                </a:solidFill>
                <a:latin typeface="Arial" pitchFamily="34" charset="0"/>
              </a:rPr>
              <a:t>(</a:t>
            </a:r>
            <a:r>
              <a:rPr lang="en-US" sz="2400" b="1" i="1" dirty="0">
                <a:solidFill>
                  <a:srgbClr val="C00000"/>
                </a:solidFill>
                <a:latin typeface="Arial" pitchFamily="34" charset="0"/>
              </a:rPr>
              <a:t>H</a:t>
            </a:r>
            <a:r>
              <a:rPr lang="en-US" sz="1200" b="1" i="1" dirty="0">
                <a:solidFill>
                  <a:srgbClr val="C00000"/>
                </a:solidFill>
                <a:latin typeface="Arial" pitchFamily="34" charset="0"/>
              </a:rPr>
              <a:t> </a:t>
            </a:r>
            <a:r>
              <a:rPr lang="en-US" sz="2400" b="1" baseline="-25000" dirty="0">
                <a:solidFill>
                  <a:srgbClr val="C00000"/>
                </a:solidFill>
                <a:latin typeface="Arial" pitchFamily="34" charset="0"/>
              </a:rPr>
              <a:t>1</a:t>
            </a:r>
            <a:r>
              <a:rPr lang="en-US" sz="2400" b="1" dirty="0">
                <a:solidFill>
                  <a:srgbClr val="C00000"/>
                </a:solidFill>
                <a:latin typeface="Arial" pitchFamily="34" charset="0"/>
              </a:rPr>
              <a:t>)</a:t>
            </a:r>
            <a:r>
              <a:rPr lang="en-US" sz="2400" b="1" dirty="0">
                <a:latin typeface="Arial" pitchFamily="34" charset="0"/>
              </a:rPr>
              <a:t>: </a:t>
            </a:r>
            <a:r>
              <a:rPr lang="en-US" sz="2400" dirty="0" smtClean="0"/>
              <a:t>Statement </a:t>
            </a:r>
            <a:r>
              <a:rPr lang="en-US" sz="2400" dirty="0"/>
              <a:t>contradictory to the null </a:t>
            </a:r>
            <a:r>
              <a:rPr lang="en-US" sz="2400" dirty="0" smtClean="0"/>
              <a:t>hypothesis. </a:t>
            </a:r>
            <a:r>
              <a:rPr lang="en-US" sz="2400" dirty="0"/>
              <a:t>It is a statement of what we believe is true if our sample data cause us to reject the null hypothesis.</a:t>
            </a:r>
            <a:endParaRPr lang="en-US" sz="2400" dirty="0" smtClean="0"/>
          </a:p>
          <a:p>
            <a:pPr lvl="1" algn="l" rtl="0"/>
            <a:r>
              <a:rPr lang="en-US" sz="2400" b="1" dirty="0" smtClean="0"/>
              <a:t>Test </a:t>
            </a:r>
            <a:r>
              <a:rPr lang="en-US" sz="2400" b="1" dirty="0"/>
              <a:t>statistic - </a:t>
            </a:r>
            <a:r>
              <a:rPr lang="en-US" sz="2400" dirty="0"/>
              <a:t>Quantity based on sample data and null hypothesis used to test between null and alternative hypotheses</a:t>
            </a:r>
          </a:p>
          <a:p>
            <a:pPr lvl="1" algn="l" rtl="0"/>
            <a:r>
              <a:rPr lang="en-US" sz="2400" b="1" dirty="0"/>
              <a:t>Rejection region -</a:t>
            </a:r>
            <a:r>
              <a:rPr lang="en-US" sz="2400" dirty="0"/>
              <a:t> Values of the test statistic for which we reject the null in favor of the alternative hypothesis</a:t>
            </a:r>
          </a:p>
          <a:p>
            <a:pPr algn="l" rtl="0"/>
            <a:endParaRPr lang="en-US" dirty="0"/>
          </a:p>
        </p:txBody>
      </p:sp>
      <p:sp>
        <p:nvSpPr>
          <p:cNvPr id="4" name="Slide Number Placeholder 3"/>
          <p:cNvSpPr>
            <a:spLocks noGrp="1"/>
          </p:cNvSpPr>
          <p:nvPr>
            <p:ph type="sldNum" sz="quarter" idx="12"/>
          </p:nvPr>
        </p:nvSpPr>
        <p:spPr>
          <a:xfrm>
            <a:off x="7162800" y="6324600"/>
            <a:ext cx="1905000" cy="379413"/>
          </a:xfrm>
        </p:spPr>
        <p:txBody>
          <a:bodyPr/>
          <a:lstStyle/>
          <a:p>
            <a:fld id="{F0A36534-A445-4384-B331-50FF58D48B59}" type="slidenum">
              <a:rPr lang="en-US" smtClean="0">
                <a:solidFill>
                  <a:schemeClr val="bg1">
                    <a:lumMod val="95000"/>
                  </a:schemeClr>
                </a:solidFill>
              </a:rPr>
              <a:t>56</a:t>
            </a:fld>
            <a:endParaRPr lang="en-US" dirty="0">
              <a:solidFill>
                <a:schemeClr val="bg1">
                  <a:lumMod val="95000"/>
                </a:schemeClr>
              </a:solidFill>
            </a:endParaRPr>
          </a:p>
        </p:txBody>
      </p:sp>
    </p:spTree>
    <p:extLst>
      <p:ext uri="{BB962C8B-B14F-4D97-AF65-F5344CB8AC3E}">
        <p14:creationId xmlns:p14="http://schemas.microsoft.com/office/powerpoint/2010/main" val="297590385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1" y="152400"/>
            <a:ext cx="7696200" cy="838200"/>
          </a:xfrm>
        </p:spPr>
        <p:txBody>
          <a:bodyPr>
            <a:noAutofit/>
          </a:bodyPr>
          <a:lstStyle/>
          <a:p>
            <a:pPr rtl="0"/>
            <a:r>
              <a:rPr lang="en-US" sz="2800" dirty="0" smtClean="0"/>
              <a:t>4 possible </a:t>
            </a:r>
            <a:r>
              <a:rPr lang="en-US" sz="2800" dirty="0"/>
              <a:t>outcomes </a:t>
            </a:r>
            <a:r>
              <a:rPr lang="en-US" sz="2800" dirty="0" smtClean="0"/>
              <a:t>in hypothesis testing</a:t>
            </a:r>
            <a:endParaRPr lang="ar-SA" sz="2800" dirty="0"/>
          </a:p>
        </p:txBody>
      </p:sp>
      <p:graphicFrame>
        <p:nvGraphicFramePr>
          <p:cNvPr id="6" name="Table 5"/>
          <p:cNvGraphicFramePr>
            <a:graphicFrameLocks noGrp="1"/>
          </p:cNvGraphicFramePr>
          <p:nvPr>
            <p:extLst>
              <p:ext uri="{D42A27DB-BD31-4B8C-83A1-F6EECF244321}">
                <p14:modId xmlns:p14="http://schemas.microsoft.com/office/powerpoint/2010/main" val="4114315942"/>
              </p:ext>
            </p:extLst>
          </p:nvPr>
        </p:nvGraphicFramePr>
        <p:xfrm>
          <a:off x="967160" y="1588906"/>
          <a:ext cx="7795840" cy="1651000"/>
        </p:xfrm>
        <a:graphic>
          <a:graphicData uri="http://schemas.openxmlformats.org/drawingml/2006/table">
            <a:tbl>
              <a:tblPr rtl="1" firstRow="1" bandRow="1">
                <a:tableStyleId>{00A15C55-8517-42AA-B614-E9B94910E393}</a:tableStyleId>
              </a:tblPr>
              <a:tblGrid>
                <a:gridCol w="3091648"/>
                <a:gridCol w="3076385"/>
                <a:gridCol w="1627807"/>
              </a:tblGrid>
              <a:tr h="370840">
                <a:tc>
                  <a:txBody>
                    <a:bodyPr/>
                    <a:lstStyle/>
                    <a:p>
                      <a:pPr algn="ctr" rtl="0"/>
                      <a:r>
                        <a:rPr lang="en-US" sz="1800" kern="1200" baseline="0" dirty="0" smtClean="0"/>
                        <a:t>H</a:t>
                      </a:r>
                      <a:r>
                        <a:rPr lang="en-US" sz="1800" kern="1200" baseline="-25000" dirty="0" smtClean="0"/>
                        <a:t>1</a:t>
                      </a:r>
                      <a:endParaRPr lang="ar-SA" baseline="-25000" dirty="0"/>
                    </a:p>
                  </a:txBody>
                  <a:tcPr/>
                </a:tc>
                <a:tc>
                  <a:txBody>
                    <a:bodyPr/>
                    <a:lstStyle/>
                    <a:p>
                      <a:pPr algn="ctr" rtl="0"/>
                      <a:r>
                        <a:rPr lang="en-US" sz="1800" kern="1200" baseline="0" dirty="0" smtClean="0"/>
                        <a:t>H</a:t>
                      </a:r>
                      <a:r>
                        <a:rPr lang="en-US" sz="1800" kern="1200" baseline="-25000" dirty="0" smtClean="0"/>
                        <a:t>0</a:t>
                      </a:r>
                      <a:endParaRPr lang="ar-SA" baseline="-25000" dirty="0"/>
                    </a:p>
                  </a:txBody>
                  <a:tcPr/>
                </a:tc>
                <a:tc>
                  <a:txBody>
                    <a:bodyPr/>
                    <a:lstStyle/>
                    <a:p>
                      <a:pPr algn="ctr" rtl="0"/>
                      <a:endParaRPr lang="ar-SA" dirty="0"/>
                    </a:p>
                  </a:txBody>
                  <a:tcPr/>
                </a:tc>
              </a:tr>
              <a:tr h="370840">
                <a:tc>
                  <a:txBody>
                    <a:bodyPr/>
                    <a:lstStyle/>
                    <a:p>
                      <a:pPr algn="ctr" rtl="0"/>
                      <a:r>
                        <a:rPr lang="en-US" sz="1800" kern="1200" baseline="0" dirty="0" smtClean="0">
                          <a:solidFill>
                            <a:srgbClr val="002060"/>
                          </a:solidFill>
                        </a:rPr>
                        <a:t>H</a:t>
                      </a:r>
                      <a:r>
                        <a:rPr lang="en-US" sz="1800" kern="1200" baseline="-25000" dirty="0" smtClean="0">
                          <a:solidFill>
                            <a:srgbClr val="002060"/>
                          </a:solidFill>
                        </a:rPr>
                        <a:t>1</a:t>
                      </a:r>
                      <a:r>
                        <a:rPr lang="en-US" sz="1800" kern="1200" baseline="0" dirty="0" smtClean="0">
                          <a:solidFill>
                            <a:srgbClr val="002060"/>
                          </a:solidFill>
                        </a:rPr>
                        <a:t> is true and H</a:t>
                      </a:r>
                      <a:r>
                        <a:rPr lang="en-US" sz="1800" kern="1200" baseline="-25000" dirty="0" smtClean="0">
                          <a:solidFill>
                            <a:srgbClr val="002060"/>
                          </a:solidFill>
                        </a:rPr>
                        <a:t>0</a:t>
                      </a:r>
                      <a:r>
                        <a:rPr lang="en-US" sz="1800" kern="1200" baseline="0" dirty="0" smtClean="0">
                          <a:solidFill>
                            <a:srgbClr val="002060"/>
                          </a:solidFill>
                        </a:rPr>
                        <a:t> is accepted</a:t>
                      </a:r>
                    </a:p>
                    <a:p>
                      <a:pPr algn="ctr" rtl="0"/>
                      <a:r>
                        <a:rPr lang="en-US" sz="1800" kern="1200" baseline="0" dirty="0" smtClean="0">
                          <a:solidFill>
                            <a:srgbClr val="002060"/>
                          </a:solidFill>
                        </a:rPr>
                        <a:t>Type II error (</a:t>
                      </a:r>
                      <a:r>
                        <a:rPr lang="el-GR" sz="1800" kern="1200" baseline="0" dirty="0" smtClean="0">
                          <a:solidFill>
                            <a:srgbClr val="002060"/>
                          </a:solidFill>
                        </a:rPr>
                        <a:t>β</a:t>
                      </a:r>
                      <a:r>
                        <a:rPr lang="en-US" sz="1800" kern="1200" baseline="0" dirty="0" smtClean="0">
                          <a:solidFill>
                            <a:srgbClr val="002060"/>
                          </a:solidFill>
                        </a:rPr>
                        <a:t>)</a:t>
                      </a:r>
                      <a:endParaRPr lang="en-US" sz="1800" i="1" kern="1200" baseline="0" dirty="0" smtClean="0">
                        <a:solidFill>
                          <a:srgbClr val="002060"/>
                        </a:solidFill>
                        <a:latin typeface="+mn-lt"/>
                        <a:ea typeface="+mn-ea"/>
                        <a:cs typeface="+mn-cs"/>
                      </a:endParaRPr>
                    </a:p>
                  </a:txBody>
                  <a:tcPr>
                    <a:solidFill>
                      <a:srgbClr val="FF9933"/>
                    </a:solidFill>
                  </a:tcPr>
                </a:tc>
                <a:tc>
                  <a:txBody>
                    <a:bodyPr/>
                    <a:lstStyle/>
                    <a:p>
                      <a:pPr algn="ctr" rtl="0"/>
                      <a:r>
                        <a:rPr lang="en-US" sz="1800" kern="1200" baseline="0" dirty="0" smtClean="0">
                          <a:solidFill>
                            <a:srgbClr val="002060"/>
                          </a:solidFill>
                        </a:rPr>
                        <a:t>H</a:t>
                      </a:r>
                      <a:r>
                        <a:rPr lang="en-US" sz="1800" kern="1200" baseline="-25000" dirty="0" smtClean="0">
                          <a:solidFill>
                            <a:srgbClr val="002060"/>
                          </a:solidFill>
                        </a:rPr>
                        <a:t>0</a:t>
                      </a:r>
                      <a:r>
                        <a:rPr lang="en-US" sz="1800" kern="1200" baseline="0" dirty="0" smtClean="0">
                          <a:solidFill>
                            <a:srgbClr val="002060"/>
                          </a:solidFill>
                        </a:rPr>
                        <a:t> is true and H</a:t>
                      </a:r>
                      <a:r>
                        <a:rPr lang="en-US" sz="1800" kern="1200" baseline="-25000" dirty="0" smtClean="0">
                          <a:solidFill>
                            <a:srgbClr val="002060"/>
                          </a:solidFill>
                        </a:rPr>
                        <a:t>0</a:t>
                      </a:r>
                      <a:r>
                        <a:rPr lang="en-US" sz="1800" kern="1200" baseline="0" dirty="0" smtClean="0">
                          <a:solidFill>
                            <a:srgbClr val="002060"/>
                          </a:solidFill>
                        </a:rPr>
                        <a:t> is accepted</a:t>
                      </a:r>
                    </a:p>
                    <a:p>
                      <a:pPr algn="ctr" rtl="0"/>
                      <a:r>
                        <a:rPr lang="en-US" sz="1800" kern="1200" baseline="0" dirty="0" smtClean="0">
                          <a:solidFill>
                            <a:srgbClr val="002060"/>
                          </a:solidFill>
                        </a:rPr>
                        <a:t>Correct  decision</a:t>
                      </a:r>
                      <a:endParaRPr lang="en-US" sz="1800" i="0" kern="1200" baseline="0" dirty="0" smtClean="0">
                        <a:solidFill>
                          <a:srgbClr val="002060"/>
                        </a:solidFill>
                        <a:latin typeface="+mn-lt"/>
                        <a:ea typeface="+mn-ea"/>
                        <a:cs typeface="+mn-cs"/>
                      </a:endParaRPr>
                    </a:p>
                  </a:txBody>
                  <a:tcPr>
                    <a:solidFill>
                      <a:schemeClr val="accent2">
                        <a:lumMod val="90000"/>
                      </a:schemeClr>
                    </a:solidFill>
                  </a:tcPr>
                </a:tc>
                <a:tc>
                  <a:txBody>
                    <a:bodyPr/>
                    <a:lstStyle/>
                    <a:p>
                      <a:pPr algn="ctr" rtl="0"/>
                      <a:r>
                        <a:rPr lang="en-US" sz="1800" kern="1200" baseline="0" dirty="0" smtClean="0">
                          <a:solidFill>
                            <a:srgbClr val="002060"/>
                          </a:solidFill>
                        </a:rPr>
                        <a:t>Accept H</a:t>
                      </a:r>
                      <a:r>
                        <a:rPr lang="en-US" sz="1800" kern="1200" baseline="-25000" dirty="0" smtClean="0">
                          <a:solidFill>
                            <a:srgbClr val="002060"/>
                          </a:solidFill>
                        </a:rPr>
                        <a:t>0</a:t>
                      </a:r>
                      <a:endParaRPr lang="ar-SA" baseline="-25000" dirty="0">
                        <a:solidFill>
                          <a:srgbClr val="002060"/>
                        </a:solidFill>
                      </a:endParaRPr>
                    </a:p>
                  </a:txBody>
                  <a:tcPr>
                    <a:solidFill>
                      <a:schemeClr val="bg1"/>
                    </a:solidFill>
                  </a:tcPr>
                </a:tc>
              </a:tr>
              <a:tr h="370840">
                <a:tc>
                  <a:txBody>
                    <a:bodyPr/>
                    <a:lstStyle/>
                    <a:p>
                      <a:pPr algn="ctr" rtl="0"/>
                      <a:r>
                        <a:rPr lang="en-US" sz="1800" b="0" kern="1200" baseline="0" dirty="0" smtClean="0">
                          <a:solidFill>
                            <a:srgbClr val="002060"/>
                          </a:solidFill>
                        </a:rPr>
                        <a:t>H</a:t>
                      </a:r>
                      <a:r>
                        <a:rPr lang="en-US" sz="1800" b="0" kern="1200" baseline="-25000" dirty="0" smtClean="0">
                          <a:solidFill>
                            <a:srgbClr val="002060"/>
                          </a:solidFill>
                        </a:rPr>
                        <a:t>1</a:t>
                      </a:r>
                      <a:r>
                        <a:rPr lang="en-US" sz="1800" b="0" kern="1200" baseline="0" dirty="0" smtClean="0">
                          <a:solidFill>
                            <a:srgbClr val="002060"/>
                          </a:solidFill>
                        </a:rPr>
                        <a:t> is true and H</a:t>
                      </a:r>
                      <a:r>
                        <a:rPr lang="en-US" sz="1800" b="0" kern="1200" baseline="-25000" dirty="0" smtClean="0">
                          <a:solidFill>
                            <a:srgbClr val="002060"/>
                          </a:solidFill>
                        </a:rPr>
                        <a:t>0</a:t>
                      </a:r>
                      <a:r>
                        <a:rPr lang="en-US" sz="1800" b="0" kern="1200" baseline="0" dirty="0" smtClean="0">
                          <a:solidFill>
                            <a:srgbClr val="002060"/>
                          </a:solidFill>
                        </a:rPr>
                        <a:t> is rejected</a:t>
                      </a:r>
                    </a:p>
                    <a:p>
                      <a:pPr algn="ctr" rtl="0"/>
                      <a:r>
                        <a:rPr lang="en-US" sz="1800" b="0" kern="1200" baseline="0" dirty="0" smtClean="0">
                          <a:solidFill>
                            <a:srgbClr val="002060"/>
                          </a:solidFill>
                        </a:rPr>
                        <a:t>Correct decision</a:t>
                      </a:r>
                      <a:endParaRPr lang="ar-SA" b="0" dirty="0">
                        <a:solidFill>
                          <a:srgbClr val="002060"/>
                        </a:solidFill>
                      </a:endParaRPr>
                    </a:p>
                  </a:txBody>
                  <a:tcPr>
                    <a:solidFill>
                      <a:schemeClr val="accent2">
                        <a:lumMod val="90000"/>
                      </a:schemeClr>
                    </a:solidFill>
                  </a:tcPr>
                </a:tc>
                <a:tc>
                  <a:txBody>
                    <a:bodyPr/>
                    <a:lstStyle/>
                    <a:p>
                      <a:pPr algn="ctr" rtl="0"/>
                      <a:r>
                        <a:rPr lang="en-US" sz="1800" kern="1200" baseline="0" dirty="0" smtClean="0">
                          <a:solidFill>
                            <a:srgbClr val="002060"/>
                          </a:solidFill>
                        </a:rPr>
                        <a:t>H</a:t>
                      </a:r>
                      <a:r>
                        <a:rPr lang="en-US" sz="1800" kern="1200" baseline="-25000" dirty="0" smtClean="0">
                          <a:solidFill>
                            <a:srgbClr val="002060"/>
                          </a:solidFill>
                        </a:rPr>
                        <a:t>0</a:t>
                      </a:r>
                      <a:r>
                        <a:rPr lang="en-US" sz="1800" kern="1200" baseline="0" dirty="0" smtClean="0">
                          <a:solidFill>
                            <a:srgbClr val="002060"/>
                          </a:solidFill>
                        </a:rPr>
                        <a:t> is true and H</a:t>
                      </a:r>
                      <a:r>
                        <a:rPr lang="en-US" sz="1800" kern="1200" baseline="-25000" dirty="0" smtClean="0">
                          <a:solidFill>
                            <a:srgbClr val="002060"/>
                          </a:solidFill>
                        </a:rPr>
                        <a:t>0</a:t>
                      </a:r>
                      <a:r>
                        <a:rPr lang="en-US" sz="1800" kern="1200" baseline="0" dirty="0" smtClean="0">
                          <a:solidFill>
                            <a:srgbClr val="002060"/>
                          </a:solidFill>
                        </a:rPr>
                        <a:t> is rejected</a:t>
                      </a:r>
                    </a:p>
                    <a:p>
                      <a:pPr algn="ctr" rtl="0"/>
                      <a:r>
                        <a:rPr lang="en-US" sz="1800" kern="1200" baseline="0" dirty="0" smtClean="0">
                          <a:solidFill>
                            <a:srgbClr val="002060"/>
                          </a:solidFill>
                        </a:rPr>
                        <a:t>Type </a:t>
                      </a:r>
                      <a:r>
                        <a:rPr lang="az-Cyrl-AZ" sz="1800" kern="1200" baseline="0" dirty="0" smtClean="0">
                          <a:solidFill>
                            <a:srgbClr val="002060"/>
                          </a:solidFill>
                        </a:rPr>
                        <a:t>І</a:t>
                      </a:r>
                      <a:r>
                        <a:rPr lang="en-US" sz="1800" kern="1200" baseline="0" dirty="0" smtClean="0">
                          <a:solidFill>
                            <a:srgbClr val="002060"/>
                          </a:solidFill>
                        </a:rPr>
                        <a:t> error (</a:t>
                      </a:r>
                      <a:r>
                        <a:rPr lang="el-GR" sz="1800" kern="1200" baseline="0" dirty="0" smtClean="0">
                          <a:solidFill>
                            <a:srgbClr val="002060"/>
                          </a:solidFill>
                        </a:rPr>
                        <a:t>α</a:t>
                      </a:r>
                      <a:r>
                        <a:rPr lang="en-US" sz="1800" kern="1200" baseline="0" dirty="0" smtClean="0">
                          <a:solidFill>
                            <a:srgbClr val="002060"/>
                          </a:solidFill>
                        </a:rPr>
                        <a:t>)</a:t>
                      </a:r>
                      <a:endParaRPr lang="ar-SA" dirty="0">
                        <a:solidFill>
                          <a:srgbClr val="002060"/>
                        </a:solidFill>
                      </a:endParaRPr>
                    </a:p>
                  </a:txBody>
                  <a:tcPr>
                    <a:solidFill>
                      <a:srgbClr val="FF9933"/>
                    </a:solidFill>
                  </a:tcPr>
                </a:tc>
                <a:tc>
                  <a:txBody>
                    <a:bodyPr/>
                    <a:lstStyle/>
                    <a:p>
                      <a:pPr algn="ctr" rtl="0"/>
                      <a:r>
                        <a:rPr lang="en-US" sz="1800" kern="1200" baseline="0" dirty="0" smtClean="0">
                          <a:solidFill>
                            <a:srgbClr val="002060"/>
                          </a:solidFill>
                        </a:rPr>
                        <a:t>Reject H</a:t>
                      </a:r>
                      <a:r>
                        <a:rPr lang="en-US" sz="1800" kern="1200" baseline="-25000" dirty="0" smtClean="0">
                          <a:solidFill>
                            <a:srgbClr val="002060"/>
                          </a:solidFill>
                        </a:rPr>
                        <a:t>0</a:t>
                      </a:r>
                      <a:endParaRPr lang="ar-SA" sz="1800" i="1" kern="1200" baseline="-25000" dirty="0" smtClean="0">
                        <a:solidFill>
                          <a:srgbClr val="002060"/>
                        </a:solidFill>
                        <a:latin typeface="+mn-lt"/>
                        <a:ea typeface="+mn-ea"/>
                        <a:cs typeface="+mn-cs"/>
                      </a:endParaRPr>
                    </a:p>
                  </a:txBody>
                  <a:tcPr/>
                </a:tc>
              </a:tr>
            </a:tbl>
          </a:graphicData>
        </a:graphic>
      </p:graphicFrame>
      <p:sp>
        <p:nvSpPr>
          <p:cNvPr id="7" name="Rectangle 6"/>
          <p:cNvSpPr/>
          <p:nvPr/>
        </p:nvSpPr>
        <p:spPr>
          <a:xfrm>
            <a:off x="4067944" y="1143000"/>
            <a:ext cx="885179" cy="400110"/>
          </a:xfrm>
          <a:prstGeom prst="rect">
            <a:avLst/>
          </a:prstGeom>
        </p:spPr>
        <p:txBody>
          <a:bodyPr wrap="none">
            <a:spAutoFit/>
          </a:bodyPr>
          <a:lstStyle/>
          <a:p>
            <a:r>
              <a:rPr lang="en-US" sz="2000" b="1" dirty="0" smtClean="0">
                <a:solidFill>
                  <a:srgbClr val="C00000"/>
                </a:solidFill>
              </a:rPr>
              <a:t>Truth</a:t>
            </a:r>
            <a:endParaRPr lang="ar-SA" sz="2000" b="1" dirty="0">
              <a:solidFill>
                <a:srgbClr val="C00000"/>
              </a:solidFill>
            </a:endParaRPr>
          </a:p>
        </p:txBody>
      </p:sp>
      <p:sp>
        <p:nvSpPr>
          <p:cNvPr id="8" name="Rectangle 7"/>
          <p:cNvSpPr/>
          <p:nvPr/>
        </p:nvSpPr>
        <p:spPr>
          <a:xfrm>
            <a:off x="479157" y="1981200"/>
            <a:ext cx="492443" cy="1180772"/>
          </a:xfrm>
          <a:prstGeom prst="rect">
            <a:avLst/>
          </a:prstGeom>
        </p:spPr>
        <p:txBody>
          <a:bodyPr vert="vert270" wrap="none">
            <a:spAutoFit/>
          </a:bodyPr>
          <a:lstStyle/>
          <a:p>
            <a:r>
              <a:rPr lang="en-US" sz="2000" b="1" dirty="0" smtClean="0">
                <a:solidFill>
                  <a:srgbClr val="C00000"/>
                </a:solidFill>
              </a:rPr>
              <a:t>Decision</a:t>
            </a:r>
            <a:endParaRPr lang="ar-SA" sz="2000" b="1" dirty="0">
              <a:solidFill>
                <a:srgbClr val="C00000"/>
              </a:solidFill>
            </a:endParaRPr>
          </a:p>
        </p:txBody>
      </p:sp>
      <p:sp>
        <p:nvSpPr>
          <p:cNvPr id="10" name="Rectangle 9"/>
          <p:cNvSpPr/>
          <p:nvPr/>
        </p:nvSpPr>
        <p:spPr>
          <a:xfrm>
            <a:off x="952550" y="3733800"/>
            <a:ext cx="7344816" cy="1015663"/>
          </a:xfrm>
          <a:prstGeom prst="rect">
            <a:avLst/>
          </a:prstGeom>
        </p:spPr>
        <p:txBody>
          <a:bodyPr wrap="square">
            <a:spAutoFit/>
          </a:bodyPr>
          <a:lstStyle/>
          <a:p>
            <a:pPr marL="285750" indent="-285750" algn="l" rtl="0">
              <a:buFont typeface="Arial" pitchFamily="34" charset="0"/>
              <a:buChar char="•"/>
            </a:pPr>
            <a:r>
              <a:rPr lang="en-US" sz="2000" dirty="0" smtClean="0">
                <a:solidFill>
                  <a:srgbClr val="000000"/>
                </a:solidFill>
              </a:rPr>
              <a:t>The probability of a type I error is the probability of rejecting the null hypothesis when </a:t>
            </a:r>
            <a:r>
              <a:rPr lang="en-US" sz="2000" i="1" dirty="0" smtClean="0">
                <a:solidFill>
                  <a:srgbClr val="000000"/>
                </a:solidFill>
              </a:rPr>
              <a:t>H</a:t>
            </a:r>
            <a:r>
              <a:rPr lang="en-US" sz="2000" i="1" baseline="-25000" dirty="0" smtClean="0">
                <a:solidFill>
                  <a:srgbClr val="000000"/>
                </a:solidFill>
              </a:rPr>
              <a:t>0</a:t>
            </a:r>
            <a:r>
              <a:rPr lang="en-US" sz="2000" i="1" dirty="0" smtClean="0">
                <a:solidFill>
                  <a:srgbClr val="000000"/>
                </a:solidFill>
              </a:rPr>
              <a:t> is true, </a:t>
            </a:r>
            <a:r>
              <a:rPr lang="en-US" sz="2000" dirty="0" smtClean="0">
                <a:solidFill>
                  <a:srgbClr val="000000"/>
                </a:solidFill>
              </a:rPr>
              <a:t>denoted by α and is commonly referred to as the significance level of a test.</a:t>
            </a:r>
            <a:endParaRPr lang="ar-SA" sz="2000" dirty="0">
              <a:solidFill>
                <a:srgbClr val="000000"/>
              </a:solidFill>
            </a:endParaRPr>
          </a:p>
        </p:txBody>
      </p:sp>
      <p:sp>
        <p:nvSpPr>
          <p:cNvPr id="11" name="Rectangle 10"/>
          <p:cNvSpPr/>
          <p:nvPr/>
        </p:nvSpPr>
        <p:spPr>
          <a:xfrm>
            <a:off x="981957" y="4786291"/>
            <a:ext cx="7344816" cy="1015663"/>
          </a:xfrm>
          <a:prstGeom prst="rect">
            <a:avLst/>
          </a:prstGeom>
        </p:spPr>
        <p:txBody>
          <a:bodyPr wrap="square">
            <a:spAutoFit/>
          </a:bodyPr>
          <a:lstStyle/>
          <a:p>
            <a:pPr marL="285750" indent="-285750" algn="l" rtl="0">
              <a:buFont typeface="Arial" pitchFamily="34" charset="0"/>
              <a:buChar char="•"/>
            </a:pPr>
            <a:r>
              <a:rPr lang="en-US" sz="2000" dirty="0" smtClean="0">
                <a:solidFill>
                  <a:srgbClr val="000000"/>
                </a:solidFill>
              </a:rPr>
              <a:t>The probability of a type II error is the probability of accepting the null hypothesis when </a:t>
            </a:r>
            <a:r>
              <a:rPr lang="en-US" sz="2000" i="1" dirty="0" smtClean="0">
                <a:solidFill>
                  <a:srgbClr val="000000"/>
                </a:solidFill>
              </a:rPr>
              <a:t>H</a:t>
            </a:r>
            <a:r>
              <a:rPr lang="en-US" sz="2000" i="1" baseline="-25000" dirty="0" smtClean="0">
                <a:solidFill>
                  <a:srgbClr val="000000"/>
                </a:solidFill>
              </a:rPr>
              <a:t>1</a:t>
            </a:r>
            <a:r>
              <a:rPr lang="en-US" sz="2000" i="1" dirty="0" smtClean="0">
                <a:solidFill>
                  <a:srgbClr val="000000"/>
                </a:solidFill>
              </a:rPr>
              <a:t> is true, and </a:t>
            </a:r>
            <a:r>
              <a:rPr lang="en-US" sz="2000" dirty="0" smtClean="0">
                <a:solidFill>
                  <a:srgbClr val="000000"/>
                </a:solidFill>
              </a:rPr>
              <a:t>usually denoted by </a:t>
            </a:r>
            <a:r>
              <a:rPr lang="el-GR" sz="2000" dirty="0" smtClean="0">
                <a:solidFill>
                  <a:srgbClr val="000000"/>
                </a:solidFill>
              </a:rPr>
              <a:t>β.</a:t>
            </a:r>
            <a:endParaRPr lang="ar-SA" sz="2000" dirty="0">
              <a:solidFill>
                <a:srgbClr val="000000"/>
              </a:solidFill>
            </a:endParaRPr>
          </a:p>
        </p:txBody>
      </p:sp>
      <p:sp>
        <p:nvSpPr>
          <p:cNvPr id="3" name="Slide Number Placeholder 2"/>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lumMod val="95000"/>
                  </a:schemeClr>
                </a:solidFill>
              </a:rPr>
              <a:t>57</a:t>
            </a:fld>
            <a:endParaRPr lang="en-US" dirty="0">
              <a:solidFill>
                <a:schemeClr val="bg1">
                  <a:lumMod val="95000"/>
                </a:schemeClr>
              </a:solidFill>
            </a:endParaRPr>
          </a:p>
        </p:txBody>
      </p:sp>
    </p:spTree>
    <p:extLst>
      <p:ext uri="{BB962C8B-B14F-4D97-AF65-F5344CB8AC3E}">
        <p14:creationId xmlns:p14="http://schemas.microsoft.com/office/powerpoint/2010/main" val="14116055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143000"/>
            <a:ext cx="7620000" cy="4648200"/>
          </a:xfrm>
        </p:spPr>
        <p:txBody>
          <a:bodyPr>
            <a:noAutofit/>
          </a:bodyPr>
          <a:lstStyle/>
          <a:p>
            <a:pPr algn="l" rtl="0"/>
            <a:r>
              <a:rPr lang="en-US" sz="2800" dirty="0" smtClean="0"/>
              <a:t>The general aim in hypothesis testing is to use statistical tests that make α and β as small as possible.</a:t>
            </a:r>
          </a:p>
          <a:p>
            <a:pPr algn="l" rtl="0"/>
            <a:r>
              <a:rPr lang="en-US" sz="2800" dirty="0" smtClean="0"/>
              <a:t>This goal requires compromise because making α small will increase β.</a:t>
            </a:r>
          </a:p>
          <a:p>
            <a:pPr algn="l" rtl="0"/>
            <a:r>
              <a:rPr lang="en-US" sz="2800" dirty="0" smtClean="0"/>
              <a:t>Our general strategy is to </a:t>
            </a:r>
            <a:r>
              <a:rPr lang="en-US" sz="2800" b="1" dirty="0" smtClean="0"/>
              <a:t>fix</a:t>
            </a:r>
            <a:r>
              <a:rPr lang="en-US" sz="2800" dirty="0" smtClean="0"/>
              <a:t> </a:t>
            </a:r>
            <a:r>
              <a:rPr lang="el-GR" sz="3600" b="1" dirty="0" smtClean="0">
                <a:latin typeface="Times New Roman"/>
                <a:cs typeface="Times New Roman"/>
              </a:rPr>
              <a:t>α</a:t>
            </a:r>
            <a:r>
              <a:rPr lang="en-US" sz="2800" dirty="0" smtClean="0">
                <a:latin typeface="Times New Roman"/>
                <a:cs typeface="Times New Roman"/>
              </a:rPr>
              <a:t> </a:t>
            </a:r>
            <a:r>
              <a:rPr lang="en-US" sz="2800" dirty="0" smtClean="0"/>
              <a:t>at some specific level (for example, .10, .05, .01, . . .) and to use the test that minimizes β or, equivalently, maximizes the power.</a:t>
            </a:r>
            <a:endParaRPr lang="ar-SA" sz="2800" dirty="0"/>
          </a:p>
        </p:txBody>
      </p:sp>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lumMod val="95000"/>
                  </a:schemeClr>
                </a:solidFill>
              </a:rPr>
              <a:t>58</a:t>
            </a:fld>
            <a:endParaRPr lang="en-US" dirty="0">
              <a:solidFill>
                <a:schemeClr val="bg1">
                  <a:lumMod val="95000"/>
                </a:schemeClr>
              </a:solidFill>
            </a:endParaRPr>
          </a:p>
        </p:txBody>
      </p:sp>
    </p:spTree>
    <p:extLst>
      <p:ext uri="{BB962C8B-B14F-4D97-AF65-F5344CB8AC3E}">
        <p14:creationId xmlns:p14="http://schemas.microsoft.com/office/powerpoint/2010/main" val="88184536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One-Sample </a:t>
            </a:r>
            <a:r>
              <a:rPr lang="en-US" dirty="0" smtClean="0"/>
              <a:t>Inferences</a:t>
            </a:r>
            <a:endParaRPr lang="en-US" dirty="0"/>
          </a:p>
        </p:txBody>
      </p:sp>
      <p:sp>
        <p:nvSpPr>
          <p:cNvPr id="5" name="Slide Number Placeholder 4"/>
          <p:cNvSpPr>
            <a:spLocks noGrp="1"/>
          </p:cNvSpPr>
          <p:nvPr>
            <p:ph type="sldNum" sz="quarter" idx="12"/>
          </p:nvPr>
        </p:nvSpPr>
        <p:spPr>
          <a:xfrm>
            <a:off x="7086600" y="6324600"/>
            <a:ext cx="1905000" cy="379413"/>
          </a:xfrm>
        </p:spPr>
        <p:txBody>
          <a:bodyPr/>
          <a:lstStyle/>
          <a:p>
            <a:fld id="{1B3F9DB5-009F-4381-8721-695F951B7799}" type="slidenum">
              <a:rPr lang="en-US" smtClean="0">
                <a:solidFill>
                  <a:schemeClr val="bg1">
                    <a:lumMod val="95000"/>
                  </a:schemeClr>
                </a:solidFill>
              </a:rPr>
              <a:t>59</a:t>
            </a:fld>
            <a:endParaRPr lang="en-US" dirty="0">
              <a:solidFill>
                <a:schemeClr val="bg1">
                  <a:lumMod val="95000"/>
                </a:schemeClr>
              </a:solidFill>
            </a:endParaRPr>
          </a:p>
        </p:txBody>
      </p:sp>
      <p:pic>
        <p:nvPicPr>
          <p:cNvPr id="4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8210" y="2133601"/>
            <a:ext cx="709126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5570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476375" y="304800"/>
            <a:ext cx="5903913" cy="5943600"/>
            <a:chOff x="1476375" y="1196975"/>
            <a:chExt cx="5903913" cy="5549900"/>
          </a:xfrm>
        </p:grpSpPr>
        <p:sp>
          <p:nvSpPr>
            <p:cNvPr id="5" name="Text Box 3"/>
            <p:cNvSpPr txBox="1">
              <a:spLocks noChangeArrowheads="1"/>
            </p:cNvSpPr>
            <p:nvPr/>
          </p:nvSpPr>
          <p:spPr bwMode="auto">
            <a:xfrm>
              <a:off x="2627313" y="1196975"/>
              <a:ext cx="4032250" cy="893763"/>
            </a:xfrm>
            <a:prstGeom prst="rect">
              <a:avLst/>
            </a:prstGeom>
            <a:ln>
              <a:headEnd/>
              <a:tailEnd/>
            </a:ln>
            <a:extLst/>
          </p:spPr>
          <p:style>
            <a:lnRef idx="1">
              <a:schemeClr val="accent5"/>
            </a:lnRef>
            <a:fillRef idx="2">
              <a:schemeClr val="accent5"/>
            </a:fillRef>
            <a:effectRef idx="1">
              <a:schemeClr val="accent5"/>
            </a:effectRef>
            <a:fontRef idx="minor">
              <a:schemeClr val="dk1"/>
            </a:fontRef>
          </p:style>
          <p:txBody>
            <a:bodyPr>
              <a:spAutoFit/>
            </a:bodyPr>
            <a:lstStyle/>
            <a:p>
              <a:pPr algn="ctr" eaLnBrk="1" hangingPunct="1"/>
              <a:r>
                <a:rPr lang="en-IE" sz="2400" dirty="0">
                  <a:latin typeface="Arial" charset="0"/>
                </a:rPr>
                <a:t>Population </a:t>
              </a:r>
            </a:p>
            <a:p>
              <a:pPr algn="ctr" eaLnBrk="1" hangingPunct="1"/>
              <a:r>
                <a:rPr lang="en-IE" sz="2400" dirty="0">
                  <a:latin typeface="Arial" charset="0"/>
                </a:rPr>
                <a:t>(parameters, e.g., </a:t>
              </a:r>
              <a:r>
                <a:rPr lang="en-IE" sz="2400" dirty="0">
                  <a:latin typeface="Arial" charset="0"/>
                  <a:sym typeface="Symbol" pitchFamily="18" charset="2"/>
                </a:rPr>
                <a:t> and )</a:t>
              </a:r>
              <a:r>
                <a:rPr lang="en-IE" sz="2800" dirty="0">
                  <a:latin typeface="Arial" charset="0"/>
                </a:rPr>
                <a:t> </a:t>
              </a:r>
            </a:p>
          </p:txBody>
        </p:sp>
        <p:sp>
          <p:nvSpPr>
            <p:cNvPr id="6" name="Line 4"/>
            <p:cNvSpPr>
              <a:spLocks noChangeShapeType="1"/>
            </p:cNvSpPr>
            <p:nvPr/>
          </p:nvSpPr>
          <p:spPr bwMode="auto">
            <a:xfrm>
              <a:off x="4643438" y="2133600"/>
              <a:ext cx="0" cy="790575"/>
            </a:xfrm>
            <a:prstGeom prst="line">
              <a:avLst/>
            </a:prstGeom>
            <a:ln>
              <a:headEnd/>
              <a:tailEnd type="triangle" w="med" len="med"/>
            </a:ln>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7" name="Text Box 6"/>
            <p:cNvSpPr txBox="1">
              <a:spLocks noChangeArrowheads="1"/>
            </p:cNvSpPr>
            <p:nvPr/>
          </p:nvSpPr>
          <p:spPr bwMode="auto">
            <a:xfrm>
              <a:off x="3490913" y="2924175"/>
              <a:ext cx="2233612" cy="466725"/>
            </a:xfrm>
            <a:prstGeom prst="rect">
              <a:avLst/>
            </a:prstGeom>
            <a:ln>
              <a:headEnd/>
              <a:tailEnd/>
            </a:ln>
            <a:extLst/>
          </p:spPr>
          <p:style>
            <a:lnRef idx="1">
              <a:schemeClr val="accent5"/>
            </a:lnRef>
            <a:fillRef idx="2">
              <a:schemeClr val="accent5"/>
            </a:fillRef>
            <a:effectRef idx="1">
              <a:schemeClr val="accent5"/>
            </a:effectRef>
            <a:fontRef idx="minor">
              <a:schemeClr val="dk1"/>
            </a:fontRef>
          </p:style>
          <p:txBody>
            <a:bodyPr>
              <a:spAutoFit/>
            </a:bodyPr>
            <a:lstStyle/>
            <a:p>
              <a:pPr algn="ctr" eaLnBrk="1" hangingPunct="1">
                <a:spcBef>
                  <a:spcPct val="50000"/>
                </a:spcBef>
              </a:pPr>
              <a:r>
                <a:rPr lang="en-IE" sz="2400">
                  <a:latin typeface="Arial" charset="0"/>
                </a:rPr>
                <a:t>Sample </a:t>
              </a:r>
            </a:p>
          </p:txBody>
        </p:sp>
        <p:sp>
          <p:nvSpPr>
            <p:cNvPr id="8" name="Text Box 7"/>
            <p:cNvSpPr txBox="1">
              <a:spLocks noChangeArrowheads="1"/>
            </p:cNvSpPr>
            <p:nvPr/>
          </p:nvSpPr>
          <p:spPr bwMode="auto">
            <a:xfrm>
              <a:off x="4787900" y="3573463"/>
              <a:ext cx="2592388" cy="641350"/>
            </a:xfrm>
            <a:prstGeom prst="rect">
              <a:avLst/>
            </a:prstGeom>
            <a:ln/>
            <a:extLst/>
          </p:spPr>
          <p:style>
            <a:lnRef idx="1">
              <a:schemeClr val="accent5"/>
            </a:lnRef>
            <a:fillRef idx="2">
              <a:schemeClr val="accent5"/>
            </a:fillRef>
            <a:effectRef idx="1">
              <a:schemeClr val="accent5"/>
            </a:effectRef>
            <a:fontRef idx="minor">
              <a:schemeClr val="dk1"/>
            </a:fontRef>
          </p:style>
          <p:txBody>
            <a:bodyPr>
              <a:spAutoFit/>
            </a:bodyPr>
            <a:lstStyle/>
            <a:p>
              <a:pPr eaLnBrk="1" hangingPunct="1"/>
              <a:r>
                <a:rPr lang="en-IE">
                  <a:latin typeface="Arial" charset="0"/>
                </a:rPr>
                <a:t>collect data from individuals in sample</a:t>
              </a:r>
            </a:p>
          </p:txBody>
        </p:sp>
        <p:sp>
          <p:nvSpPr>
            <p:cNvPr id="9" name="Line 8"/>
            <p:cNvSpPr>
              <a:spLocks noChangeShapeType="1"/>
            </p:cNvSpPr>
            <p:nvPr/>
          </p:nvSpPr>
          <p:spPr bwMode="auto">
            <a:xfrm>
              <a:off x="4643438" y="3429000"/>
              <a:ext cx="0" cy="863600"/>
            </a:xfrm>
            <a:prstGeom prst="line">
              <a:avLst/>
            </a:prstGeom>
            <a:ln>
              <a:headEnd/>
              <a:tailEnd type="triangle" w="med" len="med"/>
            </a:ln>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10" name="Text Box 9"/>
            <p:cNvSpPr txBox="1">
              <a:spLocks noChangeArrowheads="1"/>
            </p:cNvSpPr>
            <p:nvPr/>
          </p:nvSpPr>
          <p:spPr bwMode="auto">
            <a:xfrm>
              <a:off x="3490913" y="4365625"/>
              <a:ext cx="2233612" cy="466725"/>
            </a:xfrm>
            <a:prstGeom prst="rect">
              <a:avLst/>
            </a:prstGeom>
            <a:ln>
              <a:headEnd/>
              <a:tailEnd/>
            </a:ln>
            <a:extLst/>
          </p:spPr>
          <p:style>
            <a:lnRef idx="1">
              <a:schemeClr val="accent5"/>
            </a:lnRef>
            <a:fillRef idx="2">
              <a:schemeClr val="accent5"/>
            </a:fillRef>
            <a:effectRef idx="1">
              <a:schemeClr val="accent5"/>
            </a:effectRef>
            <a:fontRef idx="minor">
              <a:schemeClr val="dk1"/>
            </a:fontRef>
          </p:style>
          <p:txBody>
            <a:bodyPr>
              <a:spAutoFit/>
            </a:bodyPr>
            <a:lstStyle/>
            <a:p>
              <a:pPr algn="ctr" eaLnBrk="1" hangingPunct="1">
                <a:spcBef>
                  <a:spcPct val="50000"/>
                </a:spcBef>
              </a:pPr>
              <a:r>
                <a:rPr lang="en-IE" sz="2400">
                  <a:latin typeface="Arial" charset="0"/>
                </a:rPr>
                <a:t>Data </a:t>
              </a:r>
            </a:p>
          </p:txBody>
        </p:sp>
        <p:sp>
          <p:nvSpPr>
            <p:cNvPr id="11" name="Text Box 10"/>
            <p:cNvSpPr txBox="1">
              <a:spLocks noChangeArrowheads="1"/>
            </p:cNvSpPr>
            <p:nvPr/>
          </p:nvSpPr>
          <p:spPr bwMode="auto">
            <a:xfrm>
              <a:off x="3130550" y="5549900"/>
              <a:ext cx="2952750" cy="1196975"/>
            </a:xfrm>
            <a:prstGeom prst="rect">
              <a:avLst/>
            </a:prstGeom>
            <a:ln>
              <a:headEnd/>
              <a:tailEnd/>
            </a:ln>
            <a:extLst/>
          </p:spPr>
          <p:style>
            <a:lnRef idx="1">
              <a:schemeClr val="accent5"/>
            </a:lnRef>
            <a:fillRef idx="2">
              <a:schemeClr val="accent5"/>
            </a:fillRef>
            <a:effectRef idx="1">
              <a:schemeClr val="accent5"/>
            </a:effectRef>
            <a:fontRef idx="minor">
              <a:schemeClr val="dk1"/>
            </a:fontRef>
          </p:style>
          <p:txBody>
            <a:bodyPr>
              <a:spAutoFit/>
            </a:bodyPr>
            <a:lstStyle/>
            <a:p>
              <a:pPr algn="ctr" eaLnBrk="1" hangingPunct="1">
                <a:spcBef>
                  <a:spcPct val="50000"/>
                </a:spcBef>
              </a:pPr>
              <a:r>
                <a:rPr lang="en-IE" sz="2400">
                  <a:latin typeface="Arial" charset="0"/>
                </a:rPr>
                <a:t>Analyse data (e.g. estimate       ) to make inferences</a:t>
              </a:r>
            </a:p>
          </p:txBody>
        </p:sp>
        <p:sp>
          <p:nvSpPr>
            <p:cNvPr id="12" name="Line 11"/>
            <p:cNvSpPr>
              <a:spLocks noChangeShapeType="1"/>
            </p:cNvSpPr>
            <p:nvPr/>
          </p:nvSpPr>
          <p:spPr bwMode="auto">
            <a:xfrm>
              <a:off x="4643438" y="4797425"/>
              <a:ext cx="0" cy="719138"/>
            </a:xfrm>
            <a:prstGeom prst="line">
              <a:avLst/>
            </a:prstGeom>
            <a:ln>
              <a:headEnd/>
              <a:tailEnd type="triangle" w="med" len="med"/>
            </a:ln>
            <a:extLst/>
          </p:spPr>
          <p:style>
            <a:lnRef idx="3">
              <a:schemeClr val="accent5"/>
            </a:lnRef>
            <a:fillRef idx="0">
              <a:schemeClr val="accent5"/>
            </a:fillRef>
            <a:effectRef idx="2">
              <a:schemeClr val="accent5"/>
            </a:effectRef>
            <a:fontRef idx="minor">
              <a:schemeClr val="tx1"/>
            </a:fontRef>
          </p:style>
          <p:txBody>
            <a:bodyPr/>
            <a:lstStyle/>
            <a:p>
              <a:endParaRPr lang="en-US"/>
            </a:p>
          </p:txBody>
        </p:sp>
        <p:graphicFrame>
          <p:nvGraphicFramePr>
            <p:cNvPr id="13" name="Content Placeholder 12"/>
            <p:cNvGraphicFramePr>
              <a:graphicFrameLocks noGrp="1" noChangeAspect="1"/>
            </p:cNvGraphicFramePr>
            <p:nvPr>
              <p:ph idx="1"/>
              <p:extLst>
                <p:ext uri="{D42A27DB-BD31-4B8C-83A1-F6EECF244321}">
                  <p14:modId xmlns:p14="http://schemas.microsoft.com/office/powerpoint/2010/main" val="546371941"/>
                </p:ext>
              </p:extLst>
            </p:nvPr>
          </p:nvGraphicFramePr>
          <p:xfrm>
            <a:off x="4643438" y="5949950"/>
            <a:ext cx="647700" cy="484188"/>
          </p:xfrm>
          <a:graphic>
            <a:graphicData uri="http://schemas.openxmlformats.org/presentationml/2006/ole">
              <mc:AlternateContent xmlns:mc="http://schemas.openxmlformats.org/markup-compatibility/2006">
                <mc:Choice xmlns:v="urn:schemas-microsoft-com:vml" Requires="v">
                  <p:oleObj spid="_x0000_s2106" name="Equation" r:id="rId3" imgW="253800" imgH="190440" progId="Equation.3">
                    <p:embed/>
                  </p:oleObj>
                </mc:Choice>
                <mc:Fallback>
                  <p:oleObj name="Equation" r:id="rId3" imgW="253800" imgH="1904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5949950"/>
                          <a:ext cx="647700" cy="48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 name="Line 13"/>
            <p:cNvSpPr>
              <a:spLocks noChangeShapeType="1"/>
            </p:cNvSpPr>
            <p:nvPr/>
          </p:nvSpPr>
          <p:spPr bwMode="auto">
            <a:xfrm flipH="1">
              <a:off x="1476375" y="6165850"/>
              <a:ext cx="1655763" cy="0"/>
            </a:xfrm>
            <a:prstGeom prst="line">
              <a:avLst/>
            </a:prstGeom>
            <a:ln>
              <a:headEnd/>
              <a:tailEnd/>
            </a:ln>
            <a:extLst/>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5" name="Line 14"/>
            <p:cNvSpPr>
              <a:spLocks noChangeShapeType="1"/>
            </p:cNvSpPr>
            <p:nvPr/>
          </p:nvSpPr>
          <p:spPr bwMode="auto">
            <a:xfrm flipV="1">
              <a:off x="1476375" y="1700213"/>
              <a:ext cx="0" cy="4465637"/>
            </a:xfrm>
            <a:prstGeom prst="line">
              <a:avLst/>
            </a:prstGeom>
            <a:ln>
              <a:headEnd/>
              <a:tailEnd/>
            </a:ln>
            <a:extLst/>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6" name="Line 15"/>
            <p:cNvSpPr>
              <a:spLocks noChangeShapeType="1"/>
            </p:cNvSpPr>
            <p:nvPr/>
          </p:nvSpPr>
          <p:spPr bwMode="auto">
            <a:xfrm>
              <a:off x="1476375" y="1700213"/>
              <a:ext cx="1150938" cy="0"/>
            </a:xfrm>
            <a:prstGeom prst="line">
              <a:avLst/>
            </a:prstGeom>
            <a:ln>
              <a:headEnd/>
              <a:tailEnd type="triangle" w="med" len="med"/>
            </a:ln>
            <a:extLst/>
          </p:spPr>
          <p:style>
            <a:lnRef idx="3">
              <a:schemeClr val="accent2"/>
            </a:lnRef>
            <a:fillRef idx="0">
              <a:schemeClr val="accent2"/>
            </a:fillRef>
            <a:effectRef idx="2">
              <a:schemeClr val="accent2"/>
            </a:effectRef>
            <a:fontRef idx="minor">
              <a:schemeClr val="tx1"/>
            </a:fontRef>
          </p:style>
          <p:txBody>
            <a:bodyPr/>
            <a:lstStyle/>
            <a:p>
              <a:endParaRPr lang="en-US"/>
            </a:p>
          </p:txBody>
        </p:sp>
      </p:grpSp>
      <p:sp>
        <p:nvSpPr>
          <p:cNvPr id="2" name="Slide Number Placeholder 1"/>
          <p:cNvSpPr>
            <a:spLocks noGrp="1"/>
          </p:cNvSpPr>
          <p:nvPr>
            <p:ph type="sldNum" sz="quarter" idx="12"/>
          </p:nvPr>
        </p:nvSpPr>
        <p:spPr>
          <a:xfrm>
            <a:off x="7086600" y="6478587"/>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sz="1600">
                <a:solidFill>
                  <a:schemeClr val="bg1"/>
                </a:solidFill>
              </a:rPr>
              <a:pPr/>
              <a:t>6</a:t>
            </a:fld>
            <a:endParaRPr lang="en-US" sz="1600" dirty="0">
              <a:solidFill>
                <a:schemeClr val="bg1"/>
              </a:solidFill>
            </a:endParaRPr>
          </a:p>
        </p:txBody>
      </p:sp>
    </p:spTree>
    <p:extLst>
      <p:ext uri="{BB962C8B-B14F-4D97-AF65-F5344CB8AC3E}">
        <p14:creationId xmlns:p14="http://schemas.microsoft.com/office/powerpoint/2010/main" val="255577154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7696200" cy="685800"/>
          </a:xfrm>
        </p:spPr>
        <p:txBody>
          <a:bodyPr>
            <a:noAutofit/>
          </a:bodyPr>
          <a:lstStyle/>
          <a:p>
            <a:pPr rtl="0"/>
            <a:r>
              <a:rPr lang="en-US" sz="2800" b="1" dirty="0" smtClean="0"/>
              <a:t>One-Sided Tests</a:t>
            </a:r>
            <a:endParaRPr lang="ar-SA" sz="2800" b="1" dirty="0"/>
          </a:p>
        </p:txBody>
      </p:sp>
      <p:sp>
        <p:nvSpPr>
          <p:cNvPr id="3" name="Content Placeholder 2"/>
          <p:cNvSpPr>
            <a:spLocks noGrp="1"/>
          </p:cNvSpPr>
          <p:nvPr>
            <p:ph idx="1"/>
          </p:nvPr>
        </p:nvSpPr>
        <p:spPr>
          <a:xfrm>
            <a:off x="685800" y="2055912"/>
            <a:ext cx="8229600" cy="3887688"/>
          </a:xfrm>
        </p:spPr>
        <p:txBody>
          <a:bodyPr>
            <a:normAutofit/>
          </a:bodyPr>
          <a:lstStyle/>
          <a:p>
            <a:pPr algn="l" rtl="0"/>
            <a:r>
              <a:rPr lang="en-US" sz="2800" b="1" dirty="0" smtClean="0"/>
              <a:t>Hypothesis:</a:t>
            </a:r>
          </a:p>
          <a:p>
            <a:pPr lvl="1" algn="l" rtl="0"/>
            <a:r>
              <a:rPr lang="en-US" sz="2800" dirty="0" smtClean="0"/>
              <a:t>Null Hypothesis  		</a:t>
            </a:r>
            <a:r>
              <a:rPr lang="en-US" sz="2800" b="1" i="1" dirty="0" smtClean="0"/>
              <a:t>H</a:t>
            </a:r>
            <a:r>
              <a:rPr lang="en-US" sz="2800" b="1" i="1" baseline="-25000" dirty="0" smtClean="0"/>
              <a:t>0</a:t>
            </a:r>
            <a:r>
              <a:rPr lang="en-US" sz="2800" b="1" i="1" dirty="0" smtClean="0"/>
              <a:t> :  </a:t>
            </a:r>
            <a:r>
              <a:rPr lang="el-GR" sz="2800" b="1" i="1" dirty="0" smtClean="0"/>
              <a:t>μ = μ</a:t>
            </a:r>
            <a:r>
              <a:rPr lang="el-GR" sz="2800" b="1" i="1" baseline="-25000" dirty="0" smtClean="0"/>
              <a:t>0</a:t>
            </a:r>
            <a:r>
              <a:rPr lang="en-US" sz="2800" b="1" i="1" dirty="0" smtClean="0"/>
              <a:t>  </a:t>
            </a:r>
          </a:p>
          <a:p>
            <a:pPr lvl="1" algn="l" rtl="0"/>
            <a:r>
              <a:rPr lang="en-US" sz="2800" dirty="0" smtClean="0"/>
              <a:t>Alternative hypothesis</a:t>
            </a:r>
            <a:r>
              <a:rPr lang="en-US" sz="2800" b="1" dirty="0"/>
              <a:t> </a:t>
            </a:r>
            <a:r>
              <a:rPr lang="en-US" sz="2800" b="1" dirty="0" smtClean="0"/>
              <a:t>  </a:t>
            </a:r>
            <a:r>
              <a:rPr lang="en-US" sz="2800" b="1" i="1" dirty="0" smtClean="0"/>
              <a:t>H</a:t>
            </a:r>
            <a:r>
              <a:rPr lang="en-US" sz="2800" b="1" i="1" baseline="-25000" dirty="0" smtClean="0"/>
              <a:t>1</a:t>
            </a:r>
            <a:r>
              <a:rPr lang="en-US" sz="2800" b="1" i="1" dirty="0" smtClean="0"/>
              <a:t>: </a:t>
            </a:r>
            <a:r>
              <a:rPr lang="el-GR" sz="2800" b="1" i="1" dirty="0" smtClean="0"/>
              <a:t>μ &lt; μ</a:t>
            </a:r>
            <a:r>
              <a:rPr lang="el-GR" sz="2800" b="1" i="1" baseline="-25000" dirty="0" smtClean="0"/>
              <a:t>0</a:t>
            </a:r>
            <a:r>
              <a:rPr lang="en-US" sz="2800" b="1" i="1" baseline="-25000" dirty="0" smtClean="0"/>
              <a:t>   </a:t>
            </a:r>
            <a:r>
              <a:rPr lang="en-US" sz="2800" b="1" i="1" dirty="0" smtClean="0"/>
              <a:t> or </a:t>
            </a:r>
          </a:p>
          <a:p>
            <a:pPr marL="914400" lvl="2" indent="0" algn="l" rtl="0">
              <a:buNone/>
            </a:pPr>
            <a:r>
              <a:rPr lang="en-US" sz="2600" b="1" i="1" dirty="0"/>
              <a:t>	</a:t>
            </a:r>
            <a:r>
              <a:rPr lang="en-US" sz="2600" b="1" i="1" dirty="0" smtClean="0"/>
              <a:t>			H</a:t>
            </a:r>
            <a:r>
              <a:rPr lang="en-US" sz="2600" b="1" i="1" baseline="-25000" dirty="0" smtClean="0"/>
              <a:t>1</a:t>
            </a:r>
            <a:r>
              <a:rPr lang="en-US" sz="2600" b="1" i="1" dirty="0" smtClean="0"/>
              <a:t>: </a:t>
            </a:r>
            <a:r>
              <a:rPr lang="el-GR" sz="2600" b="1" i="1" dirty="0" smtClean="0"/>
              <a:t>μ </a:t>
            </a:r>
            <a:r>
              <a:rPr lang="en-US" sz="2600" b="1" i="1" dirty="0" smtClean="0"/>
              <a:t>&gt;</a:t>
            </a:r>
            <a:r>
              <a:rPr lang="el-GR" sz="2600" b="1" i="1" dirty="0" smtClean="0"/>
              <a:t> μ</a:t>
            </a:r>
            <a:r>
              <a:rPr lang="el-GR" sz="2600" b="1" i="1" baseline="-25000" dirty="0" smtClean="0"/>
              <a:t>0</a:t>
            </a:r>
            <a:endParaRPr lang="en-US" sz="2600" b="1" i="1" baseline="-25000" dirty="0" smtClean="0"/>
          </a:p>
          <a:p>
            <a:pPr marL="914400" lvl="2" indent="0" algn="l" rtl="0">
              <a:buNone/>
            </a:pPr>
            <a:endParaRPr lang="en-US" sz="2600" b="1" i="1" baseline="-25000" dirty="0" smtClean="0"/>
          </a:p>
          <a:p>
            <a:pPr marL="342900" lvl="1" indent="-342900" algn="l" rtl="0">
              <a:buFont typeface="Arial" pitchFamily="34" charset="0"/>
              <a:buChar char="•"/>
            </a:pPr>
            <a:r>
              <a:rPr lang="en-US" sz="2800" b="1" dirty="0">
                <a:ea typeface="+mn-ea"/>
                <a:cs typeface="+mn-cs"/>
              </a:rPr>
              <a:t>Identify level of </a:t>
            </a:r>
            <a:r>
              <a:rPr lang="en-US" sz="2800" b="1" dirty="0" smtClean="0">
                <a:ea typeface="+mn-ea"/>
                <a:cs typeface="+mn-cs"/>
              </a:rPr>
              <a:t>significance:</a:t>
            </a:r>
            <a:endParaRPr lang="en-US" sz="2800" b="1" dirty="0">
              <a:ea typeface="+mn-ea"/>
              <a:cs typeface="+mn-cs"/>
            </a:endParaRPr>
          </a:p>
          <a:p>
            <a:pPr lvl="1" algn="l" rtl="0"/>
            <a:r>
              <a:rPr lang="en-US" sz="3200" dirty="0">
                <a:cs typeface="Times New Roman" pitchFamily="18" charset="0"/>
                <a:sym typeface="Symbol" pitchFamily="18" charset="2"/>
              </a:rPr>
              <a:t></a:t>
            </a:r>
            <a:r>
              <a:rPr lang="en-US" sz="3200" dirty="0" smtClean="0"/>
              <a:t> </a:t>
            </a:r>
            <a:r>
              <a:rPr lang="en-US" sz="2800" dirty="0" smtClean="0"/>
              <a:t>is a predetermined value </a:t>
            </a:r>
            <a:r>
              <a:rPr lang="en-US" sz="2800" dirty="0" smtClean="0">
                <a:cs typeface="Times New Roman" pitchFamily="18" charset="0"/>
              </a:rPr>
              <a:t>(e.g., </a:t>
            </a:r>
            <a:r>
              <a:rPr lang="en-US" sz="3600" dirty="0" smtClean="0">
                <a:cs typeface="Times New Roman" pitchFamily="18" charset="0"/>
                <a:sym typeface="Symbol" pitchFamily="18" charset="2"/>
              </a:rPr>
              <a:t></a:t>
            </a:r>
            <a:r>
              <a:rPr lang="en-US" sz="2800" dirty="0" smtClean="0">
                <a:cs typeface="Times New Roman" pitchFamily="18" charset="0"/>
              </a:rPr>
              <a:t> = .05)</a:t>
            </a:r>
            <a:endParaRPr lang="en-US" sz="2800" dirty="0" smtClean="0"/>
          </a:p>
          <a:p>
            <a:pPr marL="742950" lvl="2" indent="-342900" algn="l" rtl="0"/>
            <a:endParaRPr lang="en-US" sz="2800" dirty="0" smtClean="0"/>
          </a:p>
          <a:p>
            <a:pPr marL="0" lvl="1" indent="0" algn="l" rtl="0">
              <a:buNone/>
            </a:pPr>
            <a:endParaRPr lang="en-US" sz="4000" dirty="0" smtClean="0"/>
          </a:p>
          <a:p>
            <a:pPr lvl="2" algn="l" rtl="0">
              <a:buNone/>
            </a:pPr>
            <a:endParaRPr lang="en-US" sz="2800" dirty="0" smtClean="0"/>
          </a:p>
          <a:p>
            <a:pPr lvl="2" algn="l" rtl="0">
              <a:buNone/>
            </a:pPr>
            <a:endParaRPr lang="en-US" sz="2800" dirty="0" smtClean="0"/>
          </a:p>
          <a:p>
            <a:pPr lvl="1" algn="l" rtl="0"/>
            <a:endParaRPr lang="en-US" sz="2800" dirty="0" smtClean="0"/>
          </a:p>
          <a:p>
            <a:pPr lvl="2" algn="l" rtl="0">
              <a:buNone/>
            </a:pPr>
            <a:endParaRPr lang="en-US" sz="2800" dirty="0" smtClean="0"/>
          </a:p>
          <a:p>
            <a:pPr lvl="1" algn="l" rtl="0">
              <a:buNone/>
            </a:pPr>
            <a:endParaRPr lang="en-US" sz="2800" i="1" baseline="-25000" dirty="0" smtClean="0">
              <a:solidFill>
                <a:schemeClr val="dk1"/>
              </a:solidFill>
            </a:endParaRPr>
          </a:p>
          <a:p>
            <a:pPr lvl="1" algn="l" rtl="0"/>
            <a:endParaRPr lang="en-US" sz="2800" dirty="0" smtClean="0"/>
          </a:p>
          <a:p>
            <a:pPr algn="l" rtl="0"/>
            <a:endParaRPr lang="en-US" sz="3200" dirty="0" smtClean="0"/>
          </a:p>
        </p:txBody>
      </p:sp>
      <p:sp>
        <p:nvSpPr>
          <p:cNvPr id="4" name="Slide Number Placeholder 3"/>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lumMod val="95000"/>
                  </a:schemeClr>
                </a:solidFill>
              </a:rPr>
              <a:t>60</a:t>
            </a:fld>
            <a:endParaRPr lang="en-US" dirty="0">
              <a:solidFill>
                <a:schemeClr val="bg1">
                  <a:lumMod val="95000"/>
                </a:schemeClr>
              </a:solidFill>
            </a:endParaRPr>
          </a:p>
        </p:txBody>
      </p:sp>
      <p:sp>
        <p:nvSpPr>
          <p:cNvPr id="6" name="Title 1"/>
          <p:cNvSpPr txBox="1">
            <a:spLocks/>
          </p:cNvSpPr>
          <p:nvPr/>
        </p:nvSpPr>
        <p:spPr bwMode="auto">
          <a:xfrm>
            <a:off x="1370013" y="76200"/>
            <a:ext cx="6859587"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l" rtl="1" eaLnBrk="1" fontAlgn="base" hangingPunct="1">
              <a:spcBef>
                <a:spcPct val="0"/>
              </a:spcBef>
              <a:spcAft>
                <a:spcPct val="0"/>
              </a:spcAft>
              <a:defRPr sz="3200" b="1">
                <a:solidFill>
                  <a:srgbClr val="000000"/>
                </a:solidFill>
                <a:latin typeface="+mj-lt"/>
                <a:ea typeface="+mj-ea"/>
                <a:cs typeface="+mj-cs"/>
              </a:defRPr>
            </a:lvl1pPr>
            <a:lvl2pPr algn="l" rtl="1" eaLnBrk="1" fontAlgn="base" hangingPunct="1">
              <a:spcBef>
                <a:spcPct val="0"/>
              </a:spcBef>
              <a:spcAft>
                <a:spcPct val="0"/>
              </a:spcAft>
              <a:defRPr sz="3200" b="1">
                <a:solidFill>
                  <a:srgbClr val="000000"/>
                </a:solidFill>
                <a:latin typeface="Tahoma" pitchFamily="34" charset="0"/>
              </a:defRPr>
            </a:lvl2pPr>
            <a:lvl3pPr algn="l" rtl="1" eaLnBrk="1" fontAlgn="base" hangingPunct="1">
              <a:spcBef>
                <a:spcPct val="0"/>
              </a:spcBef>
              <a:spcAft>
                <a:spcPct val="0"/>
              </a:spcAft>
              <a:defRPr sz="3200" b="1">
                <a:solidFill>
                  <a:srgbClr val="000000"/>
                </a:solidFill>
                <a:latin typeface="Tahoma" pitchFamily="34" charset="0"/>
              </a:defRPr>
            </a:lvl3pPr>
            <a:lvl4pPr algn="l" rtl="1" eaLnBrk="1" fontAlgn="base" hangingPunct="1">
              <a:spcBef>
                <a:spcPct val="0"/>
              </a:spcBef>
              <a:spcAft>
                <a:spcPct val="0"/>
              </a:spcAft>
              <a:defRPr sz="3200" b="1">
                <a:solidFill>
                  <a:srgbClr val="000000"/>
                </a:solidFill>
                <a:latin typeface="Tahoma" pitchFamily="34" charset="0"/>
              </a:defRPr>
            </a:lvl4pPr>
            <a:lvl5pPr algn="l" rtl="1" eaLnBrk="1" fontAlgn="base" hangingPunct="1">
              <a:spcBef>
                <a:spcPct val="0"/>
              </a:spcBef>
              <a:spcAft>
                <a:spcPct val="0"/>
              </a:spcAft>
              <a:defRPr sz="3200" b="1">
                <a:solidFill>
                  <a:srgbClr val="000000"/>
                </a:solidFill>
                <a:latin typeface="Tahoma" pitchFamily="34" charset="0"/>
              </a:defRPr>
            </a:lvl5pPr>
            <a:lvl6pPr marL="457200" algn="l" rtl="1" eaLnBrk="1" fontAlgn="base" hangingPunct="1">
              <a:spcBef>
                <a:spcPct val="0"/>
              </a:spcBef>
              <a:spcAft>
                <a:spcPct val="0"/>
              </a:spcAft>
              <a:defRPr sz="3200" b="1">
                <a:solidFill>
                  <a:srgbClr val="000000"/>
                </a:solidFill>
                <a:latin typeface="Tahoma" pitchFamily="34" charset="0"/>
              </a:defRPr>
            </a:lvl6pPr>
            <a:lvl7pPr marL="914400" algn="l" rtl="1" eaLnBrk="1" fontAlgn="base" hangingPunct="1">
              <a:spcBef>
                <a:spcPct val="0"/>
              </a:spcBef>
              <a:spcAft>
                <a:spcPct val="0"/>
              </a:spcAft>
              <a:defRPr sz="3200" b="1">
                <a:solidFill>
                  <a:srgbClr val="000000"/>
                </a:solidFill>
                <a:latin typeface="Tahoma" pitchFamily="34" charset="0"/>
              </a:defRPr>
            </a:lvl7pPr>
            <a:lvl8pPr marL="1371600" algn="l" rtl="1" eaLnBrk="1" fontAlgn="base" hangingPunct="1">
              <a:spcBef>
                <a:spcPct val="0"/>
              </a:spcBef>
              <a:spcAft>
                <a:spcPct val="0"/>
              </a:spcAft>
              <a:defRPr sz="3200" b="1">
                <a:solidFill>
                  <a:srgbClr val="000000"/>
                </a:solidFill>
                <a:latin typeface="Tahoma" pitchFamily="34" charset="0"/>
              </a:defRPr>
            </a:lvl8pPr>
            <a:lvl9pPr marL="1828800" algn="l" rtl="1" eaLnBrk="1" fontAlgn="base" hangingPunct="1">
              <a:spcBef>
                <a:spcPct val="0"/>
              </a:spcBef>
              <a:spcAft>
                <a:spcPct val="0"/>
              </a:spcAft>
              <a:defRPr sz="3200" b="1">
                <a:solidFill>
                  <a:srgbClr val="000000"/>
                </a:solidFill>
                <a:latin typeface="Tahoma" pitchFamily="34" charset="0"/>
              </a:defRPr>
            </a:lvl9pPr>
          </a:lstStyle>
          <a:p>
            <a:pPr algn="ctr" rtl="0"/>
            <a:r>
              <a:rPr lang="en-US" sz="2800" dirty="0" smtClean="0"/>
              <a:t>One-Sample Test for the Mean of a Normal Distribution </a:t>
            </a:r>
            <a:endParaRPr lang="en-US" sz="2800" dirty="0"/>
          </a:p>
        </p:txBody>
      </p:sp>
    </p:spTree>
    <p:extLst>
      <p:ext uri="{BB962C8B-B14F-4D97-AF65-F5344CB8AC3E}">
        <p14:creationId xmlns:p14="http://schemas.microsoft.com/office/powerpoint/2010/main" val="370279462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219200"/>
            <a:ext cx="7467600" cy="4724400"/>
          </a:xfrm>
        </p:spPr>
        <p:txBody>
          <a:bodyPr/>
          <a:lstStyle/>
          <a:p>
            <a:pPr marL="342900" lvl="1" indent="-342900" algn="l" rtl="0">
              <a:buFont typeface="Arial" pitchFamily="34" charset="0"/>
              <a:buChar char="•"/>
            </a:pPr>
            <a:r>
              <a:rPr lang="en-US" sz="2800" b="1" dirty="0" smtClean="0"/>
              <a:t>Test statistic:</a:t>
            </a:r>
          </a:p>
          <a:p>
            <a:pPr lvl="1" algn="l" rtl="0"/>
            <a:r>
              <a:rPr lang="en-US" sz="2800" dirty="0" smtClean="0"/>
              <a:t>If </a:t>
            </a:r>
            <a:r>
              <a:rPr lang="en-US" sz="2800" dirty="0" smtClean="0">
                <a:sym typeface="Symbol" pitchFamily="18" charset="2"/>
              </a:rPr>
              <a:t> is known, </a:t>
            </a:r>
            <a:r>
              <a:rPr lang="en-US" sz="2800" dirty="0" smtClean="0"/>
              <a:t>or if 			</a:t>
            </a:r>
          </a:p>
          <a:p>
            <a:pPr lvl="1" algn="l" rtl="0">
              <a:buNone/>
            </a:pPr>
            <a:r>
              <a:rPr lang="en-US" sz="2800" dirty="0" smtClean="0"/>
              <a:t>	sample size is large</a:t>
            </a:r>
          </a:p>
          <a:p>
            <a:pPr lvl="1" algn="l" rtl="0">
              <a:buNone/>
            </a:pPr>
            <a:endParaRPr lang="en-US" sz="2800" dirty="0" smtClean="0"/>
          </a:p>
          <a:p>
            <a:pPr lvl="1" algn="l" rtl="0">
              <a:buNone/>
            </a:pPr>
            <a:endParaRPr lang="en-US" sz="2800" dirty="0" smtClean="0"/>
          </a:p>
          <a:p>
            <a:pPr lvl="1" algn="l" rtl="0"/>
            <a:r>
              <a:rPr lang="en-US" sz="2800" dirty="0" smtClean="0"/>
              <a:t>If </a:t>
            </a:r>
            <a:r>
              <a:rPr lang="en-US" sz="2800" dirty="0" smtClean="0">
                <a:sym typeface="Symbol" pitchFamily="18" charset="2"/>
              </a:rPr>
              <a:t> is unknown, </a:t>
            </a:r>
            <a:r>
              <a:rPr lang="en-US" sz="2800" dirty="0" smtClean="0"/>
              <a:t>or if </a:t>
            </a:r>
          </a:p>
          <a:p>
            <a:pPr lvl="1" algn="l" rtl="0">
              <a:buNone/>
            </a:pPr>
            <a:r>
              <a:rPr lang="en-US" sz="2800" dirty="0" smtClean="0"/>
              <a:t>	sample size is small</a:t>
            </a:r>
          </a:p>
          <a:p>
            <a:pPr algn="l" rtl="0"/>
            <a:endParaRPr lang="ar-SA" sz="3200" dirty="0"/>
          </a:p>
        </p:txBody>
      </p:sp>
      <p:graphicFrame>
        <p:nvGraphicFramePr>
          <p:cNvPr id="23554" name="Object 2"/>
          <p:cNvGraphicFramePr>
            <a:graphicFrameLocks noChangeAspect="1"/>
          </p:cNvGraphicFramePr>
          <p:nvPr>
            <p:extLst>
              <p:ext uri="{D42A27DB-BD31-4B8C-83A1-F6EECF244321}">
                <p14:modId xmlns:p14="http://schemas.microsoft.com/office/powerpoint/2010/main" val="3546089455"/>
              </p:ext>
            </p:extLst>
          </p:nvPr>
        </p:nvGraphicFramePr>
        <p:xfrm>
          <a:off x="5368925" y="1493838"/>
          <a:ext cx="2411413" cy="1814512"/>
        </p:xfrm>
        <a:graphic>
          <a:graphicData uri="http://schemas.openxmlformats.org/presentationml/2006/ole">
            <mc:AlternateContent xmlns:mc="http://schemas.openxmlformats.org/markup-compatibility/2006">
              <mc:Choice xmlns:v="urn:schemas-microsoft-com:vml" Requires="v">
                <p:oleObj spid="_x0000_s15488" name="Equation" r:id="rId3" imgW="723600" imgH="647640" progId="Equation.3">
                  <p:embed/>
                </p:oleObj>
              </mc:Choice>
              <mc:Fallback>
                <p:oleObj name="Equation" r:id="rId3" imgW="723600" imgH="647640" progId="Equation.3">
                  <p:embed/>
                  <p:pic>
                    <p:nvPicPr>
                      <p:cNvPr id="0" name=""/>
                      <p:cNvPicPr>
                        <a:picLocks noChangeAspect="1" noChangeArrowheads="1"/>
                      </p:cNvPicPr>
                      <p:nvPr/>
                    </p:nvPicPr>
                    <p:blipFill>
                      <a:blip r:embed="rId4"/>
                      <a:srcRect/>
                      <a:stretch>
                        <a:fillRect/>
                      </a:stretch>
                    </p:blipFill>
                    <p:spPr bwMode="auto">
                      <a:xfrm>
                        <a:off x="5368925" y="1493838"/>
                        <a:ext cx="2411413" cy="1814512"/>
                      </a:xfrm>
                      <a:prstGeom prst="rect">
                        <a:avLst/>
                      </a:prstGeom>
                      <a:solidFill>
                        <a:schemeClr val="accent3">
                          <a:lumMod val="95000"/>
                        </a:schemeClr>
                      </a:solidFill>
                      <a:extLst/>
                    </p:spPr>
                  </p:pic>
                </p:oleObj>
              </mc:Fallback>
            </mc:AlternateContent>
          </a:graphicData>
        </a:graphic>
      </p:graphicFrame>
      <p:graphicFrame>
        <p:nvGraphicFramePr>
          <p:cNvPr id="23555" name="Object 3"/>
          <p:cNvGraphicFramePr>
            <a:graphicFrameLocks noChangeAspect="1"/>
          </p:cNvGraphicFramePr>
          <p:nvPr>
            <p:extLst>
              <p:ext uri="{D42A27DB-BD31-4B8C-83A1-F6EECF244321}">
                <p14:modId xmlns:p14="http://schemas.microsoft.com/office/powerpoint/2010/main" val="572442530"/>
              </p:ext>
            </p:extLst>
          </p:nvPr>
        </p:nvGraphicFramePr>
        <p:xfrm>
          <a:off x="5486400" y="3757613"/>
          <a:ext cx="2362200" cy="1844675"/>
        </p:xfrm>
        <a:graphic>
          <a:graphicData uri="http://schemas.openxmlformats.org/presentationml/2006/ole">
            <mc:AlternateContent xmlns:mc="http://schemas.openxmlformats.org/markup-compatibility/2006">
              <mc:Choice xmlns:v="urn:schemas-microsoft-com:vml" Requires="v">
                <p:oleObj spid="_x0000_s15489" name="Equation" r:id="rId5" imgW="660240" imgH="647640" progId="Equation.3">
                  <p:embed/>
                </p:oleObj>
              </mc:Choice>
              <mc:Fallback>
                <p:oleObj name="Equation" r:id="rId5" imgW="660240" imgH="647640" progId="Equation.3">
                  <p:embed/>
                  <p:pic>
                    <p:nvPicPr>
                      <p:cNvPr id="0" name=""/>
                      <p:cNvPicPr>
                        <a:picLocks noChangeAspect="1" noChangeArrowheads="1"/>
                      </p:cNvPicPr>
                      <p:nvPr/>
                    </p:nvPicPr>
                    <p:blipFill>
                      <a:blip r:embed="rId6"/>
                      <a:srcRect/>
                      <a:stretch>
                        <a:fillRect/>
                      </a:stretch>
                    </p:blipFill>
                    <p:spPr bwMode="auto">
                      <a:xfrm>
                        <a:off x="5486400" y="3757613"/>
                        <a:ext cx="2362200" cy="1844675"/>
                      </a:xfrm>
                      <a:prstGeom prst="rect">
                        <a:avLst/>
                      </a:prstGeom>
                      <a:solidFill>
                        <a:schemeClr val="accent3">
                          <a:lumMod val="95000"/>
                        </a:schemeClr>
                      </a:solidFill>
                      <a:extLst/>
                    </p:spPr>
                  </p:pic>
                </p:oleObj>
              </mc:Fallback>
            </mc:AlternateContent>
          </a:graphicData>
        </a:graphic>
      </p:graphicFrame>
      <p:sp>
        <p:nvSpPr>
          <p:cNvPr id="4" name="Slide Number Placeholder 3"/>
          <p:cNvSpPr>
            <a:spLocks noGrp="1"/>
          </p:cNvSpPr>
          <p:nvPr>
            <p:ph type="sldNum" sz="quarter" idx="12"/>
          </p:nvPr>
        </p:nvSpPr>
        <p:spPr>
          <a:xfrm>
            <a:off x="7162800" y="6324600"/>
            <a:ext cx="1905000" cy="379413"/>
          </a:xfrm>
        </p:spPr>
        <p:txBody>
          <a:bodyPr/>
          <a:lstStyle/>
          <a:p>
            <a:fld id="{F0A36534-A445-4384-B331-50FF58D48B59}" type="slidenum">
              <a:rPr lang="en-US" smtClean="0">
                <a:solidFill>
                  <a:schemeClr val="bg1">
                    <a:lumMod val="95000"/>
                  </a:schemeClr>
                </a:solidFill>
              </a:rPr>
              <a:t>61</a:t>
            </a:fld>
            <a:endParaRPr lang="en-US" dirty="0">
              <a:solidFill>
                <a:schemeClr val="bg1">
                  <a:lumMod val="95000"/>
                </a:schemeClr>
              </a:solidFill>
            </a:endParaRPr>
          </a:p>
        </p:txBody>
      </p:sp>
    </p:spTree>
    <p:extLst>
      <p:ext uri="{BB962C8B-B14F-4D97-AF65-F5344CB8AC3E}">
        <p14:creationId xmlns:p14="http://schemas.microsoft.com/office/powerpoint/2010/main" val="3379439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555"/>
                                        </p:tgtEl>
                                        <p:attrNameLst>
                                          <p:attrName>style.visibility</p:attrName>
                                        </p:attrNameLst>
                                      </p:cBhvr>
                                      <p:to>
                                        <p:strVal val="visible"/>
                                      </p:to>
                                    </p:set>
                                    <p:anim calcmode="lin" valueType="num">
                                      <p:cBhvr additive="base">
                                        <p:cTn id="13" dur="500" fill="hold"/>
                                        <p:tgtEl>
                                          <p:spTgt spid="23555"/>
                                        </p:tgtEl>
                                        <p:attrNameLst>
                                          <p:attrName>ppt_x</p:attrName>
                                        </p:attrNameLst>
                                      </p:cBhvr>
                                      <p:tavLst>
                                        <p:tav tm="0">
                                          <p:val>
                                            <p:strVal val="#ppt_x"/>
                                          </p:val>
                                        </p:tav>
                                        <p:tav tm="100000">
                                          <p:val>
                                            <p:strVal val="#ppt_x"/>
                                          </p:val>
                                        </p:tav>
                                      </p:tavLst>
                                    </p:anim>
                                    <p:anim calcmode="lin" valueType="num">
                                      <p:cBhvr additive="base">
                                        <p:cTn id="14" dur="500" fill="hold"/>
                                        <p:tgtEl>
                                          <p:spTgt spid="235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30185" y="762000"/>
            <a:ext cx="8011148" cy="523220"/>
          </a:xfrm>
          <a:prstGeom prst="rect">
            <a:avLst/>
          </a:prstGeom>
          <a:noFill/>
        </p:spPr>
        <p:txBody>
          <a:bodyPr wrap="square" rtlCol="1">
            <a:spAutoFit/>
          </a:bodyPr>
          <a:lstStyle/>
          <a:p>
            <a:pPr marL="342900" indent="-342900" algn="l" rtl="0">
              <a:buFont typeface="Arial" pitchFamily="34" charset="0"/>
              <a:buChar char="•"/>
            </a:pPr>
            <a:r>
              <a:rPr lang="en-US" sz="2800" b="1" dirty="0" smtClean="0">
                <a:solidFill>
                  <a:srgbClr val="002060"/>
                </a:solidFill>
              </a:rPr>
              <a:t>Critical Value:  the rejection region </a:t>
            </a:r>
            <a:endParaRPr lang="ar-SA" sz="2800" b="1" dirty="0">
              <a:solidFill>
                <a:srgbClr val="002060"/>
              </a:solidFill>
            </a:endParaRPr>
          </a:p>
        </p:txBody>
      </p:sp>
      <p:grpSp>
        <p:nvGrpSpPr>
          <p:cNvPr id="10" name="Group 4"/>
          <p:cNvGrpSpPr>
            <a:grpSpLocks/>
          </p:cNvGrpSpPr>
          <p:nvPr/>
        </p:nvGrpSpPr>
        <p:grpSpPr bwMode="auto">
          <a:xfrm>
            <a:off x="603176" y="1552575"/>
            <a:ext cx="4045024" cy="3629025"/>
            <a:chOff x="1744" y="2199"/>
            <a:chExt cx="3567" cy="1902"/>
          </a:xfrm>
        </p:grpSpPr>
        <p:pic>
          <p:nvPicPr>
            <p:cNvPr id="11" name="Picture 5" descr="7_05_3"/>
            <p:cNvPicPr>
              <a:picLocks noChangeAspect="1" noChangeArrowheads="1"/>
            </p:cNvPicPr>
            <p:nvPr/>
          </p:nvPicPr>
          <p:blipFill>
            <a:blip r:embed="rId2" cstate="print"/>
            <a:srcRect/>
            <a:stretch>
              <a:fillRect/>
            </a:stretch>
          </p:blipFill>
          <p:spPr bwMode="auto">
            <a:xfrm>
              <a:off x="1856" y="2199"/>
              <a:ext cx="3455" cy="1902"/>
            </a:xfrm>
            <a:prstGeom prst="rect">
              <a:avLst/>
            </a:prstGeom>
            <a:noFill/>
          </p:spPr>
        </p:pic>
        <p:grpSp>
          <p:nvGrpSpPr>
            <p:cNvPr id="12" name="Group 6"/>
            <p:cNvGrpSpPr>
              <a:grpSpLocks/>
            </p:cNvGrpSpPr>
            <p:nvPr/>
          </p:nvGrpSpPr>
          <p:grpSpPr bwMode="auto">
            <a:xfrm>
              <a:off x="1744" y="3744"/>
              <a:ext cx="932" cy="110"/>
              <a:chOff x="1872" y="3744"/>
              <a:chExt cx="932" cy="110"/>
            </a:xfrm>
          </p:grpSpPr>
          <p:sp>
            <p:nvSpPr>
              <p:cNvPr id="13" name="Freeform 7"/>
              <p:cNvSpPr>
                <a:spLocks noChangeArrowheads="1"/>
              </p:cNvSpPr>
              <p:nvPr/>
            </p:nvSpPr>
            <p:spPr bwMode="auto">
              <a:xfrm>
                <a:off x="2803" y="3744"/>
                <a:ext cx="1" cy="110"/>
              </a:xfrm>
              <a:custGeom>
                <a:avLst/>
                <a:gdLst/>
                <a:ahLst/>
                <a:cxnLst>
                  <a:cxn ang="0">
                    <a:pos x="1" y="0"/>
                  </a:cxn>
                  <a:cxn ang="0">
                    <a:pos x="0" y="110"/>
                  </a:cxn>
                </a:cxnLst>
                <a:rect l="0" t="0" r="r" b="b"/>
                <a:pathLst>
                  <a:path w="1" h="110">
                    <a:moveTo>
                      <a:pt x="1" y="0"/>
                    </a:moveTo>
                    <a:lnTo>
                      <a:pt x="0" y="110"/>
                    </a:lnTo>
                  </a:path>
                </a:pathLst>
              </a:custGeom>
              <a:noFill/>
              <a:ln w="50800">
                <a:solidFill>
                  <a:schemeClr val="hlink"/>
                </a:solidFill>
                <a:round/>
                <a:headEnd/>
                <a:tailEnd/>
              </a:ln>
              <a:effectLst/>
            </p:spPr>
            <p:txBody>
              <a:bodyPr wrap="none" anchor="ctr"/>
              <a:lstStyle/>
              <a:p>
                <a:endParaRPr lang="ar-SA"/>
              </a:p>
            </p:txBody>
          </p:sp>
          <p:sp>
            <p:nvSpPr>
              <p:cNvPr id="14" name="Line 8"/>
              <p:cNvSpPr>
                <a:spLocks noChangeShapeType="1"/>
              </p:cNvSpPr>
              <p:nvPr/>
            </p:nvSpPr>
            <p:spPr bwMode="auto">
              <a:xfrm>
                <a:off x="1872" y="3840"/>
                <a:ext cx="916" cy="0"/>
              </a:xfrm>
              <a:prstGeom prst="line">
                <a:avLst/>
              </a:prstGeom>
              <a:noFill/>
              <a:ln w="50800">
                <a:solidFill>
                  <a:schemeClr val="hlink"/>
                </a:solidFill>
                <a:round/>
                <a:headEnd type="triangle" w="med" len="med"/>
                <a:tailEnd/>
              </a:ln>
              <a:effectLst/>
            </p:spPr>
            <p:txBody>
              <a:bodyPr wrap="none" anchor="ctr"/>
              <a:lstStyle/>
              <a:p>
                <a:endParaRPr lang="ar-SA"/>
              </a:p>
            </p:txBody>
          </p:sp>
        </p:grpSp>
      </p:grpSp>
      <p:grpSp>
        <p:nvGrpSpPr>
          <p:cNvPr id="15" name="Group 9"/>
          <p:cNvGrpSpPr>
            <a:grpSpLocks/>
          </p:cNvGrpSpPr>
          <p:nvPr/>
        </p:nvGrpSpPr>
        <p:grpSpPr bwMode="auto">
          <a:xfrm>
            <a:off x="5148064" y="1552574"/>
            <a:ext cx="3691136" cy="3629025"/>
            <a:chOff x="1088" y="2143"/>
            <a:chExt cx="3583" cy="1957"/>
          </a:xfrm>
        </p:grpSpPr>
        <p:pic>
          <p:nvPicPr>
            <p:cNvPr id="16" name="Picture 10" descr="7_05_2"/>
            <p:cNvPicPr>
              <a:picLocks noChangeAspect="1" noChangeArrowheads="1"/>
            </p:cNvPicPr>
            <p:nvPr/>
          </p:nvPicPr>
          <p:blipFill>
            <a:blip r:embed="rId3" cstate="print"/>
            <a:srcRect/>
            <a:stretch>
              <a:fillRect/>
            </a:stretch>
          </p:blipFill>
          <p:spPr bwMode="auto">
            <a:xfrm>
              <a:off x="1088" y="2143"/>
              <a:ext cx="3583" cy="1957"/>
            </a:xfrm>
            <a:prstGeom prst="rect">
              <a:avLst/>
            </a:prstGeom>
            <a:noFill/>
          </p:spPr>
        </p:pic>
        <p:grpSp>
          <p:nvGrpSpPr>
            <p:cNvPr id="17" name="Group 11"/>
            <p:cNvGrpSpPr>
              <a:grpSpLocks/>
            </p:cNvGrpSpPr>
            <p:nvPr/>
          </p:nvGrpSpPr>
          <p:grpSpPr bwMode="auto">
            <a:xfrm>
              <a:off x="3867" y="3734"/>
              <a:ext cx="709" cy="135"/>
              <a:chOff x="3739" y="3734"/>
              <a:chExt cx="709" cy="135"/>
            </a:xfrm>
          </p:grpSpPr>
          <p:sp>
            <p:nvSpPr>
              <p:cNvPr id="18" name="Line 12"/>
              <p:cNvSpPr>
                <a:spLocks noChangeShapeType="1"/>
              </p:cNvSpPr>
              <p:nvPr/>
            </p:nvSpPr>
            <p:spPr bwMode="auto">
              <a:xfrm flipH="1">
                <a:off x="3744" y="3856"/>
                <a:ext cx="704" cy="0"/>
              </a:xfrm>
              <a:prstGeom prst="line">
                <a:avLst/>
              </a:prstGeom>
              <a:noFill/>
              <a:ln w="50800">
                <a:solidFill>
                  <a:schemeClr val="hlink"/>
                </a:solidFill>
                <a:round/>
                <a:headEnd type="triangle" w="med" len="med"/>
                <a:tailEnd/>
              </a:ln>
              <a:effectLst/>
            </p:spPr>
            <p:txBody>
              <a:bodyPr wrap="none" anchor="ctr"/>
              <a:lstStyle/>
              <a:p>
                <a:endParaRPr lang="ar-SA"/>
              </a:p>
            </p:txBody>
          </p:sp>
          <p:sp>
            <p:nvSpPr>
              <p:cNvPr id="19" name="Freeform 13"/>
              <p:cNvSpPr>
                <a:spLocks/>
              </p:cNvSpPr>
              <p:nvPr/>
            </p:nvSpPr>
            <p:spPr bwMode="auto">
              <a:xfrm>
                <a:off x="3739" y="3734"/>
                <a:ext cx="1" cy="135"/>
              </a:xfrm>
              <a:custGeom>
                <a:avLst/>
                <a:gdLst/>
                <a:ahLst/>
                <a:cxnLst>
                  <a:cxn ang="0">
                    <a:pos x="0" y="0"/>
                  </a:cxn>
                  <a:cxn ang="0">
                    <a:pos x="0" y="135"/>
                  </a:cxn>
                </a:cxnLst>
                <a:rect l="0" t="0" r="r" b="b"/>
                <a:pathLst>
                  <a:path w="1" h="135">
                    <a:moveTo>
                      <a:pt x="0" y="0"/>
                    </a:moveTo>
                    <a:lnTo>
                      <a:pt x="0" y="135"/>
                    </a:lnTo>
                  </a:path>
                </a:pathLst>
              </a:custGeom>
              <a:noFill/>
              <a:ln w="57150" cap="flat" cmpd="sng">
                <a:solidFill>
                  <a:schemeClr val="hlink"/>
                </a:solidFill>
                <a:prstDash val="solid"/>
                <a:round/>
                <a:headEnd type="none" w="med" len="med"/>
                <a:tailEnd type="none" w="med" len="med"/>
              </a:ln>
              <a:effectLst/>
            </p:spPr>
            <p:txBody>
              <a:bodyPr wrap="none" anchor="ctr"/>
              <a:lstStyle/>
              <a:p>
                <a:endParaRPr lang="ar-SA"/>
              </a:p>
            </p:txBody>
          </p:sp>
        </p:grpSp>
      </p:grpSp>
      <p:sp>
        <p:nvSpPr>
          <p:cNvPr id="2" name="Slide Number Placeholder 1"/>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lumMod val="95000"/>
                  </a:schemeClr>
                </a:solidFill>
              </a:rPr>
              <a:t>62</a:t>
            </a:fld>
            <a:endParaRPr lang="en-US" dirty="0">
              <a:solidFill>
                <a:schemeClr val="bg1">
                  <a:lumMod val="95000"/>
                </a:schemeClr>
              </a:solidFill>
            </a:endParaRPr>
          </a:p>
        </p:txBody>
      </p:sp>
    </p:spTree>
    <p:extLst>
      <p:ext uri="{BB962C8B-B14F-4D97-AF65-F5344CB8AC3E}">
        <p14:creationId xmlns:p14="http://schemas.microsoft.com/office/powerpoint/2010/main" val="3587457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143000"/>
            <a:ext cx="7315200" cy="4800600"/>
          </a:xfrm>
        </p:spPr>
        <p:txBody>
          <a:bodyPr>
            <a:normAutofit/>
          </a:bodyPr>
          <a:lstStyle/>
          <a:p>
            <a:pPr marL="0" indent="0" algn="l" rtl="0">
              <a:buNone/>
            </a:pPr>
            <a:r>
              <a:rPr lang="en-US" sz="3200" b="1" dirty="0" smtClean="0"/>
              <a:t>Conclusion:</a:t>
            </a:r>
          </a:p>
          <a:p>
            <a:pPr algn="l" rtl="0"/>
            <a:r>
              <a:rPr lang="en-US" sz="2800" dirty="0" smtClean="0"/>
              <a:t>Left-tailed Test:</a:t>
            </a:r>
          </a:p>
          <a:p>
            <a:pPr lvl="1" algn="l" rtl="0"/>
            <a:r>
              <a:rPr lang="en-US" dirty="0" smtClean="0"/>
              <a:t>Reject H</a:t>
            </a:r>
            <a:r>
              <a:rPr lang="en-US" baseline="-18000" dirty="0" smtClean="0"/>
              <a:t>0</a:t>
            </a:r>
            <a:r>
              <a:rPr lang="en-US" dirty="0" smtClean="0"/>
              <a:t> if Z &lt; Z</a:t>
            </a:r>
            <a:r>
              <a:rPr lang="en-US" baseline="-18000" dirty="0" smtClean="0"/>
              <a:t>1-α		</a:t>
            </a:r>
            <a:r>
              <a:rPr lang="en-US" dirty="0" smtClean="0"/>
              <a:t>(when use Z - test) </a:t>
            </a:r>
          </a:p>
          <a:p>
            <a:pPr lvl="1" algn="l" rtl="0"/>
            <a:r>
              <a:rPr lang="en-US" dirty="0" smtClean="0"/>
              <a:t>Reject H</a:t>
            </a:r>
            <a:r>
              <a:rPr lang="en-US" baseline="-18000" dirty="0" smtClean="0"/>
              <a:t>0</a:t>
            </a:r>
            <a:r>
              <a:rPr lang="en-US" dirty="0" smtClean="0"/>
              <a:t> if t &lt; t</a:t>
            </a:r>
            <a:r>
              <a:rPr lang="en-US" baseline="-18000" dirty="0" smtClean="0"/>
              <a:t>n-1, α    		</a:t>
            </a:r>
            <a:r>
              <a:rPr lang="en-US" dirty="0" smtClean="0"/>
              <a:t>(when use T - test)</a:t>
            </a:r>
          </a:p>
          <a:p>
            <a:pPr marL="342900" lvl="1" indent="-342900" algn="l" rtl="0">
              <a:buFont typeface="Arial" pitchFamily="34" charset="0"/>
              <a:buChar char="•"/>
            </a:pPr>
            <a:r>
              <a:rPr lang="en-US" sz="2800" dirty="0" smtClean="0"/>
              <a:t>Right-tailed Test</a:t>
            </a:r>
          </a:p>
          <a:p>
            <a:pPr lvl="1" algn="l" rtl="0"/>
            <a:r>
              <a:rPr lang="en-US" dirty="0" smtClean="0"/>
              <a:t>Reject H</a:t>
            </a:r>
            <a:r>
              <a:rPr lang="en-US" baseline="-18000" dirty="0" smtClean="0"/>
              <a:t>0</a:t>
            </a:r>
            <a:r>
              <a:rPr lang="en-US" dirty="0" smtClean="0"/>
              <a:t> if Z &gt; Z</a:t>
            </a:r>
            <a:r>
              <a:rPr lang="en-US" baseline="-18000" dirty="0" smtClean="0"/>
              <a:t>1-α		</a:t>
            </a:r>
            <a:r>
              <a:rPr lang="en-US" dirty="0" smtClean="0"/>
              <a:t>(when use Z - test) </a:t>
            </a:r>
          </a:p>
          <a:p>
            <a:pPr lvl="1" algn="l" rtl="0"/>
            <a:r>
              <a:rPr lang="en-US" dirty="0" smtClean="0"/>
              <a:t>Reject H</a:t>
            </a:r>
            <a:r>
              <a:rPr lang="en-US" baseline="-18000" dirty="0" smtClean="0"/>
              <a:t>0</a:t>
            </a:r>
            <a:r>
              <a:rPr lang="en-US" dirty="0" smtClean="0"/>
              <a:t> if t &gt; t</a:t>
            </a:r>
            <a:r>
              <a:rPr lang="en-US" baseline="-18000" dirty="0" smtClean="0"/>
              <a:t>1-α,n-1		</a:t>
            </a:r>
            <a:r>
              <a:rPr lang="en-US" dirty="0" smtClean="0"/>
              <a:t>(when use T - test)</a:t>
            </a:r>
            <a:endParaRPr lang="en-US" i="1" dirty="0" smtClean="0"/>
          </a:p>
          <a:p>
            <a:pPr algn="l" rtl="0"/>
            <a:endParaRPr lang="en-US" dirty="0" smtClean="0"/>
          </a:p>
          <a:p>
            <a:pPr algn="l" rtl="0"/>
            <a:r>
              <a:rPr lang="en-US" dirty="0" smtClean="0"/>
              <a:t>An Alternative Decision Rule using the</a:t>
            </a:r>
            <a:r>
              <a:rPr lang="en-US" dirty="0"/>
              <a:t> </a:t>
            </a:r>
            <a:r>
              <a:rPr lang="en-US" i="1" dirty="0" smtClean="0"/>
              <a:t>p</a:t>
            </a:r>
            <a:r>
              <a:rPr lang="en-US" dirty="0" smtClean="0"/>
              <a:t> - value Definition</a:t>
            </a:r>
          </a:p>
          <a:p>
            <a:pPr algn="l" rtl="0"/>
            <a:endParaRPr lang="ar-SA" dirty="0"/>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lumMod val="95000"/>
                  </a:schemeClr>
                </a:solidFill>
              </a:rPr>
              <a:t>63</a:t>
            </a:fld>
            <a:endParaRPr lang="en-US" dirty="0">
              <a:solidFill>
                <a:schemeClr val="bg1">
                  <a:lumMod val="95000"/>
                </a:schemeClr>
              </a:solidFill>
            </a:endParaRPr>
          </a:p>
        </p:txBody>
      </p:sp>
    </p:spTree>
    <p:extLst>
      <p:ext uri="{BB962C8B-B14F-4D97-AF65-F5344CB8AC3E}">
        <p14:creationId xmlns:p14="http://schemas.microsoft.com/office/powerpoint/2010/main" val="28819565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6859587" cy="1143000"/>
          </a:xfrm>
        </p:spPr>
        <p:txBody>
          <a:bodyPr/>
          <a:lstStyle/>
          <a:p>
            <a:r>
              <a:rPr lang="en-US" dirty="0" smtClean="0"/>
              <a:t>P-Value</a:t>
            </a:r>
            <a:endParaRPr lang="ar-SA" dirty="0"/>
          </a:p>
        </p:txBody>
      </p:sp>
      <p:sp>
        <p:nvSpPr>
          <p:cNvPr id="3" name="Content Placeholder 2"/>
          <p:cNvSpPr>
            <a:spLocks noGrp="1"/>
          </p:cNvSpPr>
          <p:nvPr>
            <p:ph idx="1"/>
          </p:nvPr>
        </p:nvSpPr>
        <p:spPr/>
        <p:txBody>
          <a:bodyPr/>
          <a:lstStyle/>
          <a:p>
            <a:pPr algn="l" rtl="0"/>
            <a:r>
              <a:rPr lang="en-US" sz="2800" dirty="0" smtClean="0"/>
              <a:t>The P-value (or p-value or probability value) is the probability of getting a value of the test statistic that is at least as extreme as the one representing the sample data, assuming that the null hypothesis is true.  </a:t>
            </a:r>
          </a:p>
          <a:p>
            <a:pPr algn="l" rtl="0"/>
            <a:r>
              <a:rPr lang="en-US" sz="2800" dirty="0" smtClean="0"/>
              <a:t>The </a:t>
            </a:r>
            <a:r>
              <a:rPr lang="en-US" sz="2800" dirty="0" smtClean="0">
                <a:solidFill>
                  <a:srgbClr val="C00000"/>
                </a:solidFill>
              </a:rPr>
              <a:t>p-value</a:t>
            </a:r>
            <a:r>
              <a:rPr lang="en-US" sz="2800" dirty="0" smtClean="0"/>
              <a:t> is defined as the smallest value of α for which the null hypothesis can be rejected</a:t>
            </a:r>
          </a:p>
          <a:p>
            <a:pPr algn="l" rtl="0"/>
            <a:endParaRPr lang="ar-SA" sz="2800" dirty="0"/>
          </a:p>
        </p:txBody>
      </p:sp>
      <p:sp>
        <p:nvSpPr>
          <p:cNvPr id="4" name="Slide Number Placeholder 3"/>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lumMod val="95000"/>
                  </a:schemeClr>
                </a:solidFill>
              </a:rPr>
              <a:t>64</a:t>
            </a:fld>
            <a:endParaRPr lang="en-US" dirty="0">
              <a:solidFill>
                <a:schemeClr val="bg1">
                  <a:lumMod val="95000"/>
                </a:schemeClr>
              </a:solidFill>
            </a:endParaRPr>
          </a:p>
        </p:txBody>
      </p:sp>
    </p:spTree>
    <p:extLst>
      <p:ext uri="{BB962C8B-B14F-4D97-AF65-F5344CB8AC3E}">
        <p14:creationId xmlns:p14="http://schemas.microsoft.com/office/powerpoint/2010/main" val="409656794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95400"/>
            <a:ext cx="4267200" cy="4648200"/>
          </a:xfrm>
        </p:spPr>
        <p:txBody>
          <a:bodyPr/>
          <a:lstStyle/>
          <a:p>
            <a:pPr algn="l" rtl="0"/>
            <a:r>
              <a:rPr lang="en-US" sz="2800" dirty="0" smtClean="0"/>
              <a:t>If the p-value is less than or equal to </a:t>
            </a:r>
            <a:r>
              <a:rPr lang="en-US" sz="2800" dirty="0">
                <a:cs typeface="Times New Roman" pitchFamily="18" charset="0"/>
                <a:sym typeface="Symbol" pitchFamily="18" charset="2"/>
              </a:rPr>
              <a:t></a:t>
            </a:r>
            <a:r>
              <a:rPr lang="en-US" sz="2800" dirty="0" smtClean="0"/>
              <a:t> ,we reject the null hypothesis (</a:t>
            </a:r>
            <a:r>
              <a:rPr lang="en-US" sz="2800" i="1" dirty="0" smtClean="0"/>
              <a:t>p</a:t>
            </a:r>
            <a:r>
              <a:rPr lang="en-US" sz="2800" dirty="0" smtClean="0"/>
              <a:t> ≤ </a:t>
            </a:r>
            <a:r>
              <a:rPr lang="en-US" sz="2800" dirty="0">
                <a:cs typeface="Times New Roman" pitchFamily="18" charset="0"/>
                <a:sym typeface="Symbol" pitchFamily="18" charset="2"/>
              </a:rPr>
              <a:t></a:t>
            </a:r>
            <a:r>
              <a:rPr lang="en-US" sz="2000" dirty="0">
                <a:cs typeface="Times New Roman" pitchFamily="18" charset="0"/>
              </a:rPr>
              <a:t> </a:t>
            </a:r>
            <a:r>
              <a:rPr lang="en-US" sz="2800" dirty="0" smtClean="0"/>
              <a:t>)</a:t>
            </a:r>
          </a:p>
          <a:p>
            <a:pPr marL="0" indent="0" algn="l" rtl="0">
              <a:buNone/>
            </a:pPr>
            <a:endParaRPr lang="en-US" sz="2800" dirty="0" smtClean="0"/>
          </a:p>
          <a:p>
            <a:pPr algn="l" rtl="0"/>
            <a:r>
              <a:rPr lang="en-US" sz="2800" dirty="0" smtClean="0"/>
              <a:t>If the p-value is greater than </a:t>
            </a:r>
            <a:r>
              <a:rPr lang="en-US" sz="2800" dirty="0">
                <a:cs typeface="Times New Roman" pitchFamily="18" charset="0"/>
                <a:sym typeface="Symbol" pitchFamily="18" charset="2"/>
              </a:rPr>
              <a:t></a:t>
            </a:r>
            <a:r>
              <a:rPr lang="en-US" sz="2800" dirty="0" smtClean="0"/>
              <a:t> ,we do not reject the null hypothesis (</a:t>
            </a:r>
            <a:r>
              <a:rPr lang="en-US" sz="2800" i="1" dirty="0" smtClean="0"/>
              <a:t>p</a:t>
            </a:r>
            <a:r>
              <a:rPr lang="en-US" sz="2800" dirty="0" smtClean="0"/>
              <a:t> &gt; </a:t>
            </a:r>
            <a:r>
              <a:rPr lang="en-US" sz="2800" dirty="0">
                <a:cs typeface="Times New Roman" pitchFamily="18" charset="0"/>
                <a:sym typeface="Symbol" pitchFamily="18" charset="2"/>
              </a:rPr>
              <a:t></a:t>
            </a:r>
            <a:r>
              <a:rPr lang="en-US" sz="2000" dirty="0">
                <a:cs typeface="Times New Roman" pitchFamily="18" charset="0"/>
              </a:rPr>
              <a:t> </a:t>
            </a:r>
            <a:r>
              <a:rPr lang="en-US" sz="2800" dirty="0" smtClean="0"/>
              <a:t>)</a:t>
            </a:r>
          </a:p>
          <a:p>
            <a:pPr algn="l" rtl="0"/>
            <a:endParaRPr lang="ar-SA" sz="2800" dirty="0"/>
          </a:p>
        </p:txBody>
      </p:sp>
      <p:sp>
        <p:nvSpPr>
          <p:cNvPr id="4" name="Slide Number Placeholder 3"/>
          <p:cNvSpPr>
            <a:spLocks noGrp="1"/>
          </p:cNvSpPr>
          <p:nvPr>
            <p:ph type="sldNum" sz="quarter" idx="12"/>
          </p:nvPr>
        </p:nvSpPr>
        <p:spPr>
          <a:xfrm>
            <a:off x="7085034" y="6400800"/>
            <a:ext cx="1905000" cy="379413"/>
          </a:xfrm>
        </p:spPr>
        <p:txBody>
          <a:bodyPr/>
          <a:lstStyle/>
          <a:p>
            <a:fld id="{F0A36534-A445-4384-B331-50FF58D48B59}" type="slidenum">
              <a:rPr lang="en-US" smtClean="0">
                <a:solidFill>
                  <a:schemeClr val="bg1">
                    <a:lumMod val="95000"/>
                  </a:schemeClr>
                </a:solidFill>
              </a:rPr>
              <a:t>65</a:t>
            </a:fld>
            <a:endParaRPr lang="en-US" dirty="0">
              <a:solidFill>
                <a:schemeClr val="bg1">
                  <a:lumMod val="95000"/>
                </a:schemeClr>
              </a:solidFill>
            </a:endParaRPr>
          </a:p>
        </p:txBody>
      </p:sp>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511808"/>
            <a:ext cx="3586406" cy="3822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198327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3" y="533400"/>
            <a:ext cx="6859587" cy="762000"/>
          </a:xfrm>
        </p:spPr>
        <p:txBody>
          <a:bodyPr>
            <a:noAutofit/>
          </a:bodyPr>
          <a:lstStyle/>
          <a:p>
            <a:pPr rtl="0"/>
            <a:r>
              <a:rPr lang="en-US" sz="2800" b="1" dirty="0" smtClean="0"/>
              <a:t>Two-Sided Tests</a:t>
            </a:r>
            <a:endParaRPr lang="ar-SA" sz="2800" b="1" dirty="0"/>
          </a:p>
        </p:txBody>
      </p:sp>
      <p:sp>
        <p:nvSpPr>
          <p:cNvPr id="3" name="Content Placeholder 2"/>
          <p:cNvSpPr>
            <a:spLocks noGrp="1"/>
          </p:cNvSpPr>
          <p:nvPr>
            <p:ph idx="1"/>
          </p:nvPr>
        </p:nvSpPr>
        <p:spPr>
          <a:xfrm>
            <a:off x="467544" y="1798637"/>
            <a:ext cx="3494856" cy="4525963"/>
          </a:xfrm>
        </p:spPr>
        <p:txBody>
          <a:bodyPr>
            <a:normAutofit fontScale="85000" lnSpcReduction="20000"/>
          </a:bodyPr>
          <a:lstStyle/>
          <a:p>
            <a:pPr algn="l" rtl="0"/>
            <a:r>
              <a:rPr lang="en-US" sz="2400" dirty="0" smtClean="0"/>
              <a:t>A </a:t>
            </a:r>
            <a:r>
              <a:rPr lang="en-US" sz="2400" dirty="0" smtClean="0">
                <a:solidFill>
                  <a:srgbClr val="C00000"/>
                </a:solidFill>
              </a:rPr>
              <a:t>two-tailed</a:t>
            </a:r>
            <a:r>
              <a:rPr lang="en-US" sz="2400" dirty="0" smtClean="0"/>
              <a:t> test is a test in which the values of the parameter being studied (in this case μ) under the alternative hypothesis are allowed to be either </a:t>
            </a:r>
            <a:r>
              <a:rPr lang="en-US" sz="2400" i="1" dirty="0" smtClean="0"/>
              <a:t>greater than or less than the values of the parameter under the null hypothesis (μ</a:t>
            </a:r>
            <a:r>
              <a:rPr lang="en-US" sz="2400" i="1" baseline="-30000" dirty="0" smtClean="0"/>
              <a:t>0</a:t>
            </a:r>
            <a:r>
              <a:rPr lang="en-US" sz="2400" i="1" dirty="0" smtClean="0"/>
              <a:t>).</a:t>
            </a:r>
          </a:p>
          <a:p>
            <a:pPr marL="0" indent="0" algn="l" rtl="0">
              <a:buNone/>
            </a:pPr>
            <a:endParaRPr lang="en-US" sz="2400" i="1" dirty="0" smtClean="0"/>
          </a:p>
          <a:p>
            <a:pPr algn="l" rtl="0"/>
            <a:r>
              <a:rPr lang="en-US" sz="2400" dirty="0" smtClean="0"/>
              <a:t>To test the hypothesis </a:t>
            </a:r>
            <a:r>
              <a:rPr lang="en-US" sz="2000" i="1" dirty="0" smtClean="0"/>
              <a:t>			</a:t>
            </a:r>
          </a:p>
          <a:p>
            <a:pPr lvl="1" algn="l" rtl="0">
              <a:buNone/>
            </a:pPr>
            <a:r>
              <a:rPr lang="en-US" sz="2000" b="1" i="1" dirty="0">
                <a:solidFill>
                  <a:srgbClr val="C00000"/>
                </a:solidFill>
              </a:rPr>
              <a:t>	</a:t>
            </a:r>
            <a:r>
              <a:rPr lang="en-US" sz="3200" b="1" i="1" dirty="0" smtClean="0"/>
              <a:t>H</a:t>
            </a:r>
            <a:r>
              <a:rPr lang="en-US" sz="3200" b="1" i="1" baseline="-30000" dirty="0" smtClean="0"/>
              <a:t>0 </a:t>
            </a:r>
            <a:r>
              <a:rPr lang="en-US" sz="3200" b="1" i="1" dirty="0" smtClean="0"/>
              <a:t>: μ = μ</a:t>
            </a:r>
            <a:r>
              <a:rPr lang="en-US" sz="3200" b="1" i="1" baseline="-30000" dirty="0" smtClean="0"/>
              <a:t>0</a:t>
            </a:r>
            <a:r>
              <a:rPr lang="en-US" sz="3200" b="1" i="1" dirty="0" smtClean="0"/>
              <a:t> </a:t>
            </a:r>
          </a:p>
          <a:p>
            <a:pPr lvl="1" algn="l" rtl="0">
              <a:buNone/>
            </a:pPr>
            <a:r>
              <a:rPr lang="en-US" sz="3200" b="1" i="1" dirty="0"/>
              <a:t> </a:t>
            </a:r>
            <a:r>
              <a:rPr lang="en-US" sz="3200" b="1" i="1" dirty="0" smtClean="0"/>
              <a:t> H</a:t>
            </a:r>
            <a:r>
              <a:rPr lang="en-US" sz="3200" b="1" i="1" baseline="-30000" dirty="0" smtClean="0"/>
              <a:t>1 </a:t>
            </a:r>
            <a:r>
              <a:rPr lang="en-US" sz="3200" b="1" i="1" dirty="0" smtClean="0"/>
              <a:t>: μ ≠ μ</a:t>
            </a:r>
            <a:r>
              <a:rPr lang="en-US" sz="3200" b="1" i="1" baseline="-30000" dirty="0" smtClean="0"/>
              <a:t>0  </a:t>
            </a:r>
            <a:r>
              <a:rPr lang="en-US" sz="3200" b="1" i="1" dirty="0" smtClean="0"/>
              <a:t>  </a:t>
            </a:r>
            <a:endParaRPr lang="en-US" sz="2400" b="1" i="1" baseline="-30000" dirty="0" smtClean="0"/>
          </a:p>
        </p:txBody>
      </p:sp>
      <p:sp>
        <p:nvSpPr>
          <p:cNvPr id="4" name="Slide Number Placeholder 3"/>
          <p:cNvSpPr>
            <a:spLocks noGrp="1"/>
          </p:cNvSpPr>
          <p:nvPr>
            <p:ph type="sldNum" sz="quarter" idx="12"/>
          </p:nvPr>
        </p:nvSpPr>
        <p:spPr>
          <a:xfrm>
            <a:off x="7140801" y="6400800"/>
            <a:ext cx="1905000" cy="379413"/>
          </a:xfrm>
        </p:spPr>
        <p:txBody>
          <a:bodyPr/>
          <a:lstStyle/>
          <a:p>
            <a:fld id="{F0A36534-A445-4384-B331-50FF58D48B59}" type="slidenum">
              <a:rPr lang="en-US" smtClean="0">
                <a:solidFill>
                  <a:schemeClr val="bg1">
                    <a:lumMod val="95000"/>
                  </a:schemeClr>
                </a:solidFill>
              </a:rPr>
              <a:t>66</a:t>
            </a:fld>
            <a:endParaRPr lang="en-US" dirty="0">
              <a:solidFill>
                <a:schemeClr val="bg1">
                  <a:lumMod val="95000"/>
                </a:schemeClr>
              </a:solidFill>
            </a:endParaRPr>
          </a:p>
        </p:txBody>
      </p:sp>
      <p:pic>
        <p:nvPicPr>
          <p:cNvPr id="16455" name="Picture 71" descr="http://estats.co.nz/wp-content/uploads/2014/05/2009_0419haast0053.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2400" y="1913940"/>
            <a:ext cx="5095238" cy="3420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914565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95400"/>
            <a:ext cx="4343400" cy="4648200"/>
          </a:xfrm>
        </p:spPr>
        <p:txBody>
          <a:bodyPr/>
          <a:lstStyle/>
          <a:p>
            <a:pPr algn="l" rtl="0"/>
            <a:r>
              <a:rPr lang="en-US" sz="2800" dirty="0"/>
              <a:t>Using the Test statistic:</a:t>
            </a:r>
          </a:p>
          <a:p>
            <a:pPr lvl="1" algn="l" rtl="0"/>
            <a:r>
              <a:rPr lang="en-US" sz="2400" dirty="0"/>
              <a:t>If </a:t>
            </a:r>
            <a:r>
              <a:rPr lang="en-US" sz="2400" dirty="0">
                <a:sym typeface="Symbol" pitchFamily="18" charset="2"/>
              </a:rPr>
              <a:t> is known, </a:t>
            </a:r>
            <a:r>
              <a:rPr lang="en-US" sz="2400" dirty="0"/>
              <a:t>or if 		</a:t>
            </a:r>
            <a:r>
              <a:rPr lang="en-US" sz="2400" dirty="0" smtClean="0"/>
              <a:t>sample </a:t>
            </a:r>
            <a:r>
              <a:rPr lang="en-US" sz="2400" dirty="0"/>
              <a:t>size is </a:t>
            </a:r>
            <a:r>
              <a:rPr lang="en-US" sz="2400" dirty="0" smtClean="0"/>
              <a:t>large</a:t>
            </a:r>
          </a:p>
          <a:p>
            <a:pPr lvl="1" algn="l" rtl="0">
              <a:buNone/>
            </a:pPr>
            <a:endParaRPr lang="en-US" sz="2400" dirty="0" smtClean="0"/>
          </a:p>
          <a:p>
            <a:pPr lvl="1" algn="l" rtl="0">
              <a:buNone/>
            </a:pPr>
            <a:endParaRPr lang="en-US" sz="2400" dirty="0" smtClean="0"/>
          </a:p>
          <a:p>
            <a:pPr lvl="1" algn="l" rtl="0">
              <a:buNone/>
            </a:pPr>
            <a:endParaRPr lang="en-US" sz="2400" dirty="0"/>
          </a:p>
          <a:p>
            <a:pPr lvl="1" algn="l" rtl="0"/>
            <a:r>
              <a:rPr lang="en-US" sz="2400" dirty="0"/>
              <a:t>If </a:t>
            </a:r>
            <a:r>
              <a:rPr lang="en-US" sz="2400" dirty="0">
                <a:sym typeface="Symbol" pitchFamily="18" charset="2"/>
              </a:rPr>
              <a:t> is unknown, </a:t>
            </a:r>
            <a:r>
              <a:rPr lang="en-US" sz="2400" dirty="0"/>
              <a:t>or if </a:t>
            </a:r>
          </a:p>
          <a:p>
            <a:pPr lvl="1" algn="l" rtl="0">
              <a:buNone/>
            </a:pPr>
            <a:r>
              <a:rPr lang="en-US" sz="2400" dirty="0"/>
              <a:t>	sample size is small</a:t>
            </a:r>
          </a:p>
          <a:p>
            <a:pPr algn="l" rtl="0"/>
            <a:endParaRPr lang="en-US" dirty="0"/>
          </a:p>
        </p:txBody>
      </p:sp>
      <p:sp>
        <p:nvSpPr>
          <p:cNvPr id="5" name="Slide Number Placeholder 4"/>
          <p:cNvSpPr>
            <a:spLocks noGrp="1"/>
          </p:cNvSpPr>
          <p:nvPr>
            <p:ph type="sldNum" sz="quarter" idx="12"/>
          </p:nvPr>
        </p:nvSpPr>
        <p:spPr>
          <a:xfrm>
            <a:off x="7086600" y="6324600"/>
            <a:ext cx="1905000" cy="379413"/>
          </a:xfrm>
        </p:spPr>
        <p:txBody>
          <a:bodyPr/>
          <a:lstStyle/>
          <a:p>
            <a:fld id="{1B3F9DB5-009F-4381-8721-695F951B7799}" type="slidenum">
              <a:rPr lang="en-US" smtClean="0">
                <a:solidFill>
                  <a:schemeClr val="bg1">
                    <a:lumMod val="95000"/>
                  </a:schemeClr>
                </a:solidFill>
              </a:rPr>
              <a:t>67</a:t>
            </a:fld>
            <a:endParaRPr lang="en-US" dirty="0">
              <a:solidFill>
                <a:schemeClr val="bg1">
                  <a:lumMod val="95000"/>
                </a:schemeClr>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220546704"/>
              </p:ext>
            </p:extLst>
          </p:nvPr>
        </p:nvGraphicFramePr>
        <p:xfrm>
          <a:off x="5410200" y="1816100"/>
          <a:ext cx="2819400" cy="1574800"/>
        </p:xfrm>
        <a:graphic>
          <a:graphicData uri="http://schemas.openxmlformats.org/presentationml/2006/ole">
            <mc:AlternateContent xmlns:mc="http://schemas.openxmlformats.org/markup-compatibility/2006">
              <mc:Choice xmlns:v="urn:schemas-microsoft-com:vml" Requires="v">
                <p:oleObj spid="_x0000_s47160" name="Equation" r:id="rId3" imgW="723600" imgH="647640" progId="Equation.3">
                  <p:embed/>
                </p:oleObj>
              </mc:Choice>
              <mc:Fallback>
                <p:oleObj name="Equation" r:id="rId3" imgW="723600" imgH="647640" progId="Equation.3">
                  <p:embed/>
                  <p:pic>
                    <p:nvPicPr>
                      <p:cNvPr id="0" name="Object 4"/>
                      <p:cNvPicPr>
                        <a:picLocks noChangeAspect="1" noChangeArrowheads="1"/>
                      </p:cNvPicPr>
                      <p:nvPr/>
                    </p:nvPicPr>
                    <p:blipFill>
                      <a:blip r:embed="rId4"/>
                      <a:srcRect/>
                      <a:stretch>
                        <a:fillRect/>
                      </a:stretch>
                    </p:blipFill>
                    <p:spPr bwMode="auto">
                      <a:xfrm>
                        <a:off x="5410200" y="1816100"/>
                        <a:ext cx="2819400" cy="1574800"/>
                      </a:xfrm>
                      <a:prstGeom prst="rect">
                        <a:avLst/>
                      </a:prstGeom>
                      <a:solidFill>
                        <a:schemeClr val="bg1">
                          <a:lumMod val="95000"/>
                        </a:schemeClr>
                      </a:solid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86592798"/>
              </p:ext>
            </p:extLst>
          </p:nvPr>
        </p:nvGraphicFramePr>
        <p:xfrm>
          <a:off x="5486400" y="3948113"/>
          <a:ext cx="2819400" cy="1635125"/>
        </p:xfrm>
        <a:graphic>
          <a:graphicData uri="http://schemas.openxmlformats.org/presentationml/2006/ole">
            <mc:AlternateContent xmlns:mc="http://schemas.openxmlformats.org/markup-compatibility/2006">
              <mc:Choice xmlns:v="urn:schemas-microsoft-com:vml" Requires="v">
                <p:oleObj spid="_x0000_s47161" name="Equation" r:id="rId5" imgW="660240" imgH="647640" progId="Equation.3">
                  <p:embed/>
                </p:oleObj>
              </mc:Choice>
              <mc:Fallback>
                <p:oleObj name="Equation" r:id="rId5" imgW="660240" imgH="647640" progId="Equation.3">
                  <p:embed/>
                  <p:pic>
                    <p:nvPicPr>
                      <p:cNvPr id="0" name="Object 5"/>
                      <p:cNvPicPr>
                        <a:picLocks noChangeAspect="1" noChangeArrowheads="1"/>
                      </p:cNvPicPr>
                      <p:nvPr/>
                    </p:nvPicPr>
                    <p:blipFill>
                      <a:blip r:embed="rId6"/>
                      <a:srcRect/>
                      <a:stretch>
                        <a:fillRect/>
                      </a:stretch>
                    </p:blipFill>
                    <p:spPr bwMode="auto">
                      <a:xfrm>
                        <a:off x="5486400" y="3948113"/>
                        <a:ext cx="2819400" cy="1635125"/>
                      </a:xfrm>
                      <a:prstGeom prst="rect">
                        <a:avLst/>
                      </a:prstGeom>
                      <a:solidFill>
                        <a:schemeClr val="bg1">
                          <a:lumMod val="95000"/>
                        </a:schemeClr>
                      </a:solidFill>
                      <a:ln>
                        <a:noFill/>
                      </a:ln>
                    </p:spPr>
                  </p:pic>
                </p:oleObj>
              </mc:Fallback>
            </mc:AlternateContent>
          </a:graphicData>
        </a:graphic>
      </p:graphicFrame>
    </p:spTree>
    <p:extLst>
      <p:ext uri="{BB962C8B-B14F-4D97-AF65-F5344CB8AC3E}">
        <p14:creationId xmlns:p14="http://schemas.microsoft.com/office/powerpoint/2010/main" val="414318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1120" y="609600"/>
            <a:ext cx="7867600" cy="1752600"/>
          </a:xfrm>
        </p:spPr>
        <p:txBody>
          <a:bodyPr/>
          <a:lstStyle/>
          <a:p>
            <a:pPr algn="l" rtl="0"/>
            <a:r>
              <a:rPr lang="en-US" sz="2800" dirty="0" smtClean="0"/>
              <a:t>Decision Rule:</a:t>
            </a:r>
          </a:p>
          <a:p>
            <a:pPr lvl="1" algn="l" rtl="0"/>
            <a:r>
              <a:rPr lang="en-US" sz="2000" dirty="0" smtClean="0"/>
              <a:t>Reject H</a:t>
            </a:r>
            <a:r>
              <a:rPr lang="it-IT" sz="2000" baseline="-18000" dirty="0" smtClean="0"/>
              <a:t>0</a:t>
            </a:r>
            <a:r>
              <a:rPr lang="en-US" sz="2000" dirty="0" smtClean="0"/>
              <a:t> if Z &gt;Z</a:t>
            </a:r>
            <a:r>
              <a:rPr lang="en-US" sz="2000" baseline="-18000" dirty="0" smtClean="0"/>
              <a:t>1-α/2  </a:t>
            </a:r>
            <a:r>
              <a:rPr lang="en-US" sz="2000" dirty="0" smtClean="0"/>
              <a:t>or Z&lt; - Z</a:t>
            </a:r>
            <a:r>
              <a:rPr lang="en-US" sz="2000" baseline="-18000" dirty="0" smtClean="0"/>
              <a:t>1-α/2</a:t>
            </a:r>
            <a:r>
              <a:rPr lang="en-US" sz="2000" dirty="0" smtClean="0"/>
              <a:t>           (when use Z - test) </a:t>
            </a:r>
          </a:p>
          <a:p>
            <a:pPr lvl="1" algn="l" rtl="0"/>
            <a:r>
              <a:rPr lang="en-US" sz="2000" dirty="0" smtClean="0"/>
              <a:t>Reject H</a:t>
            </a:r>
            <a:r>
              <a:rPr lang="it-IT" sz="2000" baseline="-18000" dirty="0" smtClean="0"/>
              <a:t>0</a:t>
            </a:r>
            <a:r>
              <a:rPr lang="en-US" sz="2000" dirty="0" smtClean="0"/>
              <a:t> if T &gt; t</a:t>
            </a:r>
            <a:r>
              <a:rPr lang="en-US" sz="2000" baseline="-18000" dirty="0" smtClean="0"/>
              <a:t>1-α/2,n-1</a:t>
            </a:r>
            <a:r>
              <a:rPr lang="en-US" sz="2000" dirty="0" smtClean="0"/>
              <a:t>  or t &lt; - t</a:t>
            </a:r>
            <a:r>
              <a:rPr lang="en-US" sz="2000" baseline="-18000" dirty="0" smtClean="0"/>
              <a:t>1-α/2,n-1</a:t>
            </a:r>
            <a:r>
              <a:rPr lang="en-US" sz="2000" dirty="0" smtClean="0"/>
              <a:t>	 (when use T- test)                                               </a:t>
            </a:r>
            <a:endParaRPr lang="ar-SA" sz="2000" dirty="0" smtClean="0"/>
          </a:p>
        </p:txBody>
      </p:sp>
      <p:grpSp>
        <p:nvGrpSpPr>
          <p:cNvPr id="11" name="Group 10"/>
          <p:cNvGrpSpPr/>
          <p:nvPr/>
        </p:nvGrpSpPr>
        <p:grpSpPr>
          <a:xfrm>
            <a:off x="609600" y="2209800"/>
            <a:ext cx="7848600" cy="3979530"/>
            <a:chOff x="609600" y="2476100"/>
            <a:chExt cx="7848600" cy="3715150"/>
          </a:xfrm>
        </p:grpSpPr>
        <p:pic>
          <p:nvPicPr>
            <p:cNvPr id="4" name="Picture 10" descr="7_05_1"/>
            <p:cNvPicPr>
              <a:picLocks noChangeAspect="1" noChangeArrowheads="1"/>
            </p:cNvPicPr>
            <p:nvPr/>
          </p:nvPicPr>
          <p:blipFill>
            <a:blip r:embed="rId2" cstate="print"/>
            <a:srcRect/>
            <a:stretch>
              <a:fillRect/>
            </a:stretch>
          </p:blipFill>
          <p:spPr bwMode="auto">
            <a:xfrm>
              <a:off x="609600" y="2476100"/>
              <a:ext cx="7848600" cy="3269704"/>
            </a:xfrm>
            <a:prstGeom prst="rect">
              <a:avLst/>
            </a:prstGeom>
            <a:noFill/>
            <a:ln w="9525">
              <a:noFill/>
              <a:miter lim="800000"/>
              <a:headEnd/>
              <a:tailEnd/>
            </a:ln>
          </p:spPr>
        </p:pic>
        <p:grpSp>
          <p:nvGrpSpPr>
            <p:cNvPr id="5" name="Group 20"/>
            <p:cNvGrpSpPr>
              <a:grpSpLocks/>
            </p:cNvGrpSpPr>
            <p:nvPr/>
          </p:nvGrpSpPr>
          <p:grpSpPr bwMode="auto">
            <a:xfrm>
              <a:off x="1752600" y="5275262"/>
              <a:ext cx="5122862" cy="915988"/>
              <a:chOff x="1104" y="3323"/>
              <a:chExt cx="3227" cy="577"/>
            </a:xfrm>
          </p:grpSpPr>
          <p:sp>
            <p:nvSpPr>
              <p:cNvPr id="6" name="Rectangle 17"/>
              <p:cNvSpPr>
                <a:spLocks noChangeArrowheads="1"/>
              </p:cNvSpPr>
              <p:nvPr/>
            </p:nvSpPr>
            <p:spPr bwMode="auto">
              <a:xfrm>
                <a:off x="1104" y="3660"/>
                <a:ext cx="3227" cy="240"/>
              </a:xfrm>
              <a:prstGeom prst="rect">
                <a:avLst/>
              </a:prstGeom>
              <a:noFill/>
              <a:ln w="12700">
                <a:noFill/>
                <a:miter lim="800000"/>
                <a:headEnd/>
                <a:tailEnd/>
              </a:ln>
              <a:effectLst/>
            </p:spPr>
            <p:txBody>
              <a:bodyPr wrap="none" lIns="90488" tIns="44450" rIns="90488" bIns="44450">
                <a:spAutoFit/>
              </a:bodyPr>
              <a:lstStyle/>
              <a:p>
                <a:pPr algn="l">
                  <a:lnSpc>
                    <a:spcPct val="90000"/>
                  </a:lnSpc>
                </a:pPr>
                <a:r>
                  <a:rPr lang="en-US" sz="2300" dirty="0">
                    <a:solidFill>
                      <a:srgbClr val="000000"/>
                    </a:solidFill>
                  </a:rPr>
                  <a:t>Values that differ significantly from H</a:t>
                </a:r>
                <a:r>
                  <a:rPr lang="en-US" sz="2300" baseline="-25000" dirty="0">
                    <a:solidFill>
                      <a:srgbClr val="000000"/>
                    </a:solidFill>
                  </a:rPr>
                  <a:t>0</a:t>
                </a:r>
              </a:p>
            </p:txBody>
          </p:sp>
          <p:sp>
            <p:nvSpPr>
              <p:cNvPr id="7" name="Line 18"/>
              <p:cNvSpPr>
                <a:spLocks noChangeShapeType="1"/>
              </p:cNvSpPr>
              <p:nvPr/>
            </p:nvSpPr>
            <p:spPr bwMode="auto">
              <a:xfrm flipV="1">
                <a:off x="1488" y="3323"/>
                <a:ext cx="0" cy="288"/>
              </a:xfrm>
              <a:prstGeom prst="line">
                <a:avLst/>
              </a:prstGeom>
              <a:noFill/>
              <a:ln w="50800">
                <a:solidFill>
                  <a:schemeClr val="hlink"/>
                </a:solidFill>
                <a:round/>
                <a:headEnd/>
                <a:tailEnd type="triangle" w="med" len="med"/>
              </a:ln>
              <a:effectLst/>
            </p:spPr>
            <p:txBody>
              <a:bodyPr wrap="none" anchor="ctr"/>
              <a:lstStyle/>
              <a:p>
                <a:endParaRPr lang="ar-SA"/>
              </a:p>
            </p:txBody>
          </p:sp>
          <p:sp>
            <p:nvSpPr>
              <p:cNvPr id="8" name="Line 19"/>
              <p:cNvSpPr>
                <a:spLocks noChangeShapeType="1"/>
              </p:cNvSpPr>
              <p:nvPr/>
            </p:nvSpPr>
            <p:spPr bwMode="auto">
              <a:xfrm flipH="1" flipV="1">
                <a:off x="4224" y="3323"/>
                <a:ext cx="0" cy="288"/>
              </a:xfrm>
              <a:prstGeom prst="line">
                <a:avLst/>
              </a:prstGeom>
              <a:noFill/>
              <a:ln w="50800">
                <a:solidFill>
                  <a:schemeClr val="hlink"/>
                </a:solidFill>
                <a:round/>
                <a:headEnd/>
                <a:tailEnd type="triangle" w="med" len="med"/>
              </a:ln>
              <a:effectLst/>
            </p:spPr>
            <p:txBody>
              <a:bodyPr wrap="none" anchor="ctr"/>
              <a:lstStyle/>
              <a:p>
                <a:endParaRPr lang="ar-SA"/>
              </a:p>
            </p:txBody>
          </p:sp>
        </p:grpSp>
      </p:grpSp>
      <p:sp>
        <p:nvSpPr>
          <p:cNvPr id="9" name="Slide Number Placeholder 8"/>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lumMod val="95000"/>
                  </a:schemeClr>
                </a:solidFill>
              </a:rPr>
              <a:t>68</a:t>
            </a:fld>
            <a:endParaRPr lang="en-US" dirty="0">
              <a:solidFill>
                <a:schemeClr val="bg1">
                  <a:lumMod val="95000"/>
                </a:schemeClr>
              </a:solidFill>
            </a:endParaRPr>
          </a:p>
        </p:txBody>
      </p:sp>
    </p:spTree>
    <p:extLst>
      <p:ext uri="{BB962C8B-B14F-4D97-AF65-F5344CB8AC3E}">
        <p14:creationId xmlns:p14="http://schemas.microsoft.com/office/powerpoint/2010/main" val="426276237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6859587" cy="838200"/>
          </a:xfrm>
        </p:spPr>
        <p:txBody>
          <a:bodyPr>
            <a:normAutofit/>
          </a:bodyPr>
          <a:lstStyle/>
          <a:p>
            <a:pPr rtl="0"/>
            <a:r>
              <a:rPr lang="en-US" dirty="0" smtClean="0"/>
              <a:t>Example 1</a:t>
            </a:r>
            <a:endParaRPr lang="ar-SA" dirty="0"/>
          </a:p>
        </p:txBody>
      </p:sp>
      <p:sp>
        <p:nvSpPr>
          <p:cNvPr id="3" name="Content Placeholder 2"/>
          <p:cNvSpPr>
            <a:spLocks noGrp="1"/>
          </p:cNvSpPr>
          <p:nvPr>
            <p:ph idx="1"/>
          </p:nvPr>
        </p:nvSpPr>
        <p:spPr>
          <a:xfrm>
            <a:off x="1295400" y="1676400"/>
            <a:ext cx="4495800" cy="4267200"/>
          </a:xfrm>
        </p:spPr>
        <p:txBody>
          <a:bodyPr>
            <a:normAutofit/>
          </a:bodyPr>
          <a:lstStyle/>
          <a:p>
            <a:pPr algn="l" rtl="0"/>
            <a:r>
              <a:rPr lang="en-US" dirty="0" smtClean="0"/>
              <a:t>Among 157 Saudi men ,the mean systolic blood pressure was 146 mm Hg with a standard deviation of 27. We wish to know if on the basis of these data, we may conclude that the mean systolic blood pressure for a population of </a:t>
            </a:r>
            <a:r>
              <a:rPr lang="en-US" dirty="0"/>
              <a:t>Saudi </a:t>
            </a:r>
            <a:r>
              <a:rPr lang="en-US" dirty="0" smtClean="0"/>
              <a:t>is greater than 140. Use </a:t>
            </a:r>
            <a:r>
              <a:rPr lang="en-US" dirty="0">
                <a:cs typeface="Times New Roman" pitchFamily="18" charset="0"/>
                <a:sym typeface="Symbol" pitchFamily="18" charset="2"/>
              </a:rPr>
              <a:t></a:t>
            </a:r>
            <a:r>
              <a:rPr lang="en-US" sz="1800" dirty="0">
                <a:cs typeface="Times New Roman" pitchFamily="18" charset="0"/>
              </a:rPr>
              <a:t> </a:t>
            </a:r>
            <a:r>
              <a:rPr lang="en-US" dirty="0" smtClean="0"/>
              <a:t>=0.01.</a:t>
            </a:r>
          </a:p>
          <a:p>
            <a:pPr algn="l" rtl="0"/>
            <a:endParaRPr lang="ar-SA" dirty="0"/>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69</a:t>
            </a:fld>
            <a:endParaRPr lang="en-US" dirty="0">
              <a:solidFill>
                <a:schemeClr val="bg1"/>
              </a:solidFill>
            </a:endParaRPr>
          </a:p>
        </p:txBody>
      </p:sp>
      <p:pic>
        <p:nvPicPr>
          <p:cNvPr id="48130" name="Picture 2" descr="https://encrypted-tbn2.gstatic.com/images?q=tbn:ANd9GcQMFyzxj1xUloKn1QX9C8bP29EAXcOnmvP-AhYHxT9SLeO4Oin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6999" y="1828800"/>
            <a:ext cx="2185603"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9198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52217962"/>
              </p:ext>
            </p:extLst>
          </p:nvPr>
        </p:nvGraphicFramePr>
        <p:xfrm>
          <a:off x="609600" y="1066800"/>
          <a:ext cx="8077200" cy="4830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a:xfrm>
            <a:off x="8382000" y="6400800"/>
            <a:ext cx="6858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pPr algn="ctr"/>
            <a:fld id="{F0A36534-A445-4384-B331-50FF58D48B59}" type="slidenum">
              <a:rPr lang="en-US" sz="1600">
                <a:solidFill>
                  <a:schemeClr val="bg1"/>
                </a:solidFill>
              </a:rPr>
              <a:pPr algn="ctr"/>
              <a:t>7</a:t>
            </a:fld>
            <a:endParaRPr lang="en-US" sz="1600" dirty="0">
              <a:solidFill>
                <a:schemeClr val="bg1"/>
              </a:solidFill>
            </a:endParaRPr>
          </a:p>
        </p:txBody>
      </p:sp>
    </p:spTree>
    <p:extLst>
      <p:ext uri="{BB962C8B-B14F-4D97-AF65-F5344CB8AC3E}">
        <p14:creationId xmlns:p14="http://schemas.microsoft.com/office/powerpoint/2010/main" val="205853218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67544" y="1371600"/>
                <a:ext cx="8229600" cy="4783163"/>
              </a:xfrm>
            </p:spPr>
            <p:txBody>
              <a:bodyPr>
                <a:normAutofit/>
              </a:bodyPr>
              <a:lstStyle/>
              <a:p>
                <a:pPr algn="l" rtl="0"/>
                <a:r>
                  <a:rPr lang="en-US" sz="2400" b="1" dirty="0" smtClean="0"/>
                  <a:t>Data:</a:t>
                </a:r>
                <a:r>
                  <a:rPr lang="en-US" sz="2400" dirty="0" smtClean="0"/>
                  <a:t> Variable is systolic blood pressure, 					n=157 , </a:t>
                </a:r>
                <a14:m>
                  <m:oMath xmlns:m="http://schemas.openxmlformats.org/officeDocument/2006/math">
                    <m:acc>
                      <m:accPr>
                        <m:chr m:val="̅"/>
                        <m:ctrlPr>
                          <a:rPr lang="en-US" i="1">
                            <a:latin typeface="Cambria Math"/>
                          </a:rPr>
                        </m:ctrlPr>
                      </m:accPr>
                      <m:e>
                        <m:r>
                          <a:rPr lang="en-US" i="1">
                            <a:latin typeface="Cambria Math"/>
                          </a:rPr>
                          <m:t>𝑋</m:t>
                        </m:r>
                      </m:e>
                    </m:acc>
                  </m:oMath>
                </a14:m>
                <a:r>
                  <a:rPr lang="en-US" sz="2400" dirty="0" smtClean="0"/>
                  <a:t>=146, s=27, α=0.01.</a:t>
                </a:r>
              </a:p>
              <a:p>
                <a:pPr algn="l" rtl="0"/>
                <a:r>
                  <a:rPr lang="en-US" sz="2400" b="1" dirty="0" smtClean="0"/>
                  <a:t>Assumption:</a:t>
                </a:r>
                <a:r>
                  <a:rPr lang="en-US" sz="2400" dirty="0" smtClean="0"/>
                  <a:t> population is not normal, σ</a:t>
                </a:r>
                <a:r>
                  <a:rPr lang="en-US" sz="2400" baseline="30000" dirty="0" smtClean="0"/>
                  <a:t>2</a:t>
                </a:r>
                <a:r>
                  <a:rPr lang="en-US" sz="2400" dirty="0" smtClean="0"/>
                  <a:t> is unknown</a:t>
                </a:r>
              </a:p>
              <a:p>
                <a:pPr algn="l" rtl="0"/>
                <a:r>
                  <a:rPr lang="en-US" sz="2400" b="1" dirty="0" smtClean="0"/>
                  <a:t>Hypotheses:  	</a:t>
                </a:r>
                <a:r>
                  <a:rPr lang="en-US" sz="2400" dirty="0" smtClean="0"/>
                  <a:t>H</a:t>
                </a:r>
                <a:r>
                  <a:rPr lang="en-US" sz="2400" baseline="-25000" dirty="0" smtClean="0"/>
                  <a:t>0</a:t>
                </a:r>
                <a:r>
                  <a:rPr lang="en-US" sz="2400" dirty="0" smtClean="0"/>
                  <a:t> :μ = 140</a:t>
                </a:r>
              </a:p>
              <a:p>
                <a:pPr algn="l" rtl="0">
                  <a:buFont typeface="Wingdings" pitchFamily="2" charset="2"/>
                  <a:buNone/>
                </a:pPr>
                <a:r>
                  <a:rPr lang="en-US" sz="2400" dirty="0" smtClean="0"/>
                  <a:t>                           	H</a:t>
                </a:r>
                <a:r>
                  <a:rPr lang="en-US" sz="2400" baseline="-22000" dirty="0" smtClean="0"/>
                  <a:t>1</a:t>
                </a:r>
                <a:r>
                  <a:rPr lang="en-US" sz="2400" dirty="0" smtClean="0"/>
                  <a:t>: μ &gt; 140 </a:t>
                </a:r>
              </a:p>
              <a:p>
                <a:pPr algn="l" rtl="0"/>
                <a:r>
                  <a:rPr lang="en-US" sz="2400" b="1" dirty="0" smtClean="0"/>
                  <a:t>Test Statistic:</a:t>
                </a:r>
              </a:p>
              <a:p>
                <a:pPr algn="l" rtl="0"/>
                <a:endParaRPr lang="en-US" sz="2400" dirty="0" smtClean="0"/>
              </a:p>
              <a:p>
                <a:pPr algn="l" rtl="0"/>
                <a:endParaRPr lang="ar-S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67544" y="1371600"/>
                <a:ext cx="8229600" cy="4783163"/>
              </a:xfrm>
              <a:blipFill rotWithShape="1">
                <a:blip r:embed="rId9"/>
                <a:stretch>
                  <a:fillRect l="-1185" t="-1019"/>
                </a:stretch>
              </a:blipFill>
            </p:spPr>
            <p:txBody>
              <a:bodyPr/>
              <a:lstStyle/>
              <a:p>
                <a:r>
                  <a:rPr lang="ar-SA">
                    <a:noFill/>
                  </a:rPr>
                  <a:t> </a:t>
                </a:r>
              </a:p>
            </p:txBody>
          </p:sp>
        </mc:Fallback>
      </mc:AlternateContent>
      <p:graphicFrame>
        <p:nvGraphicFramePr>
          <p:cNvPr id="25602" name="Object 2"/>
          <p:cNvGraphicFramePr>
            <a:graphicFrameLocks noChangeAspect="1"/>
          </p:cNvGraphicFramePr>
          <p:nvPr>
            <p:extLst>
              <p:ext uri="{D42A27DB-BD31-4B8C-83A1-F6EECF244321}">
                <p14:modId xmlns:p14="http://schemas.microsoft.com/office/powerpoint/2010/main" val="506044433"/>
              </p:ext>
            </p:extLst>
          </p:nvPr>
        </p:nvGraphicFramePr>
        <p:xfrm>
          <a:off x="1177925" y="4375150"/>
          <a:ext cx="1530350" cy="998538"/>
        </p:xfrm>
        <a:graphic>
          <a:graphicData uri="http://schemas.openxmlformats.org/presentationml/2006/ole">
            <mc:AlternateContent xmlns:mc="http://schemas.openxmlformats.org/markup-compatibility/2006">
              <mc:Choice xmlns:v="urn:schemas-microsoft-com:vml" Requires="v">
                <p:oleObj spid="_x0000_s17590" name="Equation" r:id="rId10" imgW="838080" imgH="647640" progId="Equation.3">
                  <p:embed/>
                </p:oleObj>
              </mc:Choice>
              <mc:Fallback>
                <p:oleObj name="Equation" r:id="rId10" imgW="838080" imgH="647640" progId="Equation.3">
                  <p:embed/>
                  <p:pic>
                    <p:nvPicPr>
                      <p:cNvPr id="0" name=""/>
                      <p:cNvPicPr>
                        <a:picLocks noChangeAspect="1" noChangeArrowheads="1"/>
                      </p:cNvPicPr>
                      <p:nvPr/>
                    </p:nvPicPr>
                    <p:blipFill>
                      <a:blip r:embed="rId11"/>
                      <a:srcRect/>
                      <a:stretch>
                        <a:fillRect/>
                      </a:stretch>
                    </p:blipFill>
                    <p:spPr bwMode="auto">
                      <a:xfrm>
                        <a:off x="1177925" y="4375150"/>
                        <a:ext cx="1530350" cy="998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603" name="Object 3"/>
          <p:cNvGraphicFramePr>
            <a:graphicFrameLocks noChangeAspect="1"/>
          </p:cNvGraphicFramePr>
          <p:nvPr>
            <p:extLst>
              <p:ext uri="{D42A27DB-BD31-4B8C-83A1-F6EECF244321}">
                <p14:modId xmlns:p14="http://schemas.microsoft.com/office/powerpoint/2010/main" val="979288749"/>
              </p:ext>
            </p:extLst>
          </p:nvPr>
        </p:nvGraphicFramePr>
        <p:xfrm>
          <a:off x="2827338" y="4376738"/>
          <a:ext cx="1177925" cy="1058862"/>
        </p:xfrm>
        <a:graphic>
          <a:graphicData uri="http://schemas.openxmlformats.org/presentationml/2006/ole">
            <mc:AlternateContent xmlns:mc="http://schemas.openxmlformats.org/markup-compatibility/2006">
              <mc:Choice xmlns:v="urn:schemas-microsoft-com:vml" Requires="v">
                <p:oleObj spid="_x0000_s17591" name="Equation" r:id="rId12" imgW="749160" imgH="609480" progId="Equation.3">
                  <p:embed/>
                </p:oleObj>
              </mc:Choice>
              <mc:Fallback>
                <p:oleObj name="Equation" r:id="rId12" imgW="749160" imgH="609480" progId="Equation.3">
                  <p:embed/>
                  <p:pic>
                    <p:nvPicPr>
                      <p:cNvPr id="0" name=""/>
                      <p:cNvPicPr>
                        <a:picLocks noChangeAspect="1" noChangeArrowheads="1"/>
                      </p:cNvPicPr>
                      <p:nvPr/>
                    </p:nvPicPr>
                    <p:blipFill>
                      <a:blip r:embed="rId13"/>
                      <a:srcRect/>
                      <a:stretch>
                        <a:fillRect/>
                      </a:stretch>
                    </p:blipFill>
                    <p:spPr bwMode="auto">
                      <a:xfrm>
                        <a:off x="2827338" y="4376738"/>
                        <a:ext cx="1177925" cy="1058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604" name="Object 4"/>
          <p:cNvGraphicFramePr>
            <a:graphicFrameLocks noChangeAspect="1"/>
          </p:cNvGraphicFramePr>
          <p:nvPr>
            <p:extLst>
              <p:ext uri="{D42A27DB-BD31-4B8C-83A1-F6EECF244321}">
                <p14:modId xmlns:p14="http://schemas.microsoft.com/office/powerpoint/2010/main" val="4077048202"/>
              </p:ext>
            </p:extLst>
          </p:nvPr>
        </p:nvGraphicFramePr>
        <p:xfrm>
          <a:off x="4267200" y="4343400"/>
          <a:ext cx="865187" cy="791989"/>
        </p:xfrm>
        <a:graphic>
          <a:graphicData uri="http://schemas.openxmlformats.org/presentationml/2006/ole">
            <mc:AlternateContent xmlns:mc="http://schemas.openxmlformats.org/markup-compatibility/2006">
              <mc:Choice xmlns:v="urn:schemas-microsoft-com:vml" Requires="v">
                <p:oleObj spid="_x0000_s17592" name="Equation" r:id="rId14" imgW="495085" imgH="393529" progId="Equation.3">
                  <p:embed/>
                </p:oleObj>
              </mc:Choice>
              <mc:Fallback>
                <p:oleObj name="Equation" r:id="rId14" imgW="495085" imgH="393529"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67200" y="4343400"/>
                        <a:ext cx="865187" cy="7919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a:off x="5257800" y="4583668"/>
            <a:ext cx="1040670" cy="400110"/>
          </a:xfrm>
          <a:prstGeom prst="rect">
            <a:avLst/>
          </a:prstGeom>
        </p:spPr>
        <p:txBody>
          <a:bodyPr wrap="none">
            <a:spAutoFit/>
          </a:bodyPr>
          <a:lstStyle/>
          <a:p>
            <a:r>
              <a:rPr lang="en-US" sz="2000" b="1" dirty="0" smtClean="0">
                <a:solidFill>
                  <a:srgbClr val="000000"/>
                </a:solidFill>
              </a:rPr>
              <a:t>= 2.78</a:t>
            </a:r>
            <a:endParaRPr lang="ar-SA" sz="2000" b="1" dirty="0">
              <a:solidFill>
                <a:srgbClr val="000000"/>
              </a:solidFill>
            </a:endParaRPr>
          </a:p>
        </p:txBody>
      </p:sp>
      <p:sp>
        <p:nvSpPr>
          <p:cNvPr id="4" name="Slide Number Placeholder 3"/>
          <p:cNvSpPr>
            <a:spLocks noGrp="1"/>
          </p:cNvSpPr>
          <p:nvPr>
            <p:ph type="sldNum" sz="quarter" idx="12"/>
          </p:nvPr>
        </p:nvSpPr>
        <p:spPr>
          <a:xfrm>
            <a:off x="7086600" y="6324600"/>
            <a:ext cx="1905000" cy="379413"/>
          </a:xfrm>
        </p:spPr>
        <p:txBody>
          <a:bodyPr/>
          <a:lstStyle/>
          <a:p>
            <a:fld id="{F0A36534-A445-4384-B331-50FF58D48B59}" type="slidenum">
              <a:rPr lang="en-US" smtClean="0">
                <a:solidFill>
                  <a:schemeClr val="bg1"/>
                </a:solidFill>
              </a:rPr>
              <a:t>70</a:t>
            </a:fld>
            <a:endParaRPr lang="en-US" dirty="0">
              <a:solidFill>
                <a:schemeClr val="bg1"/>
              </a:solidFill>
            </a:endParaRPr>
          </a:p>
        </p:txBody>
      </p:sp>
    </p:spTree>
    <p:extLst>
      <p:ext uri="{BB962C8B-B14F-4D97-AF65-F5344CB8AC3E}">
        <p14:creationId xmlns:p14="http://schemas.microsoft.com/office/powerpoint/2010/main" val="156763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603"/>
                                        </p:tgtEl>
                                        <p:attrNameLst>
                                          <p:attrName>style.visibility</p:attrName>
                                        </p:attrNameLst>
                                      </p:cBhvr>
                                      <p:to>
                                        <p:strVal val="visible"/>
                                      </p:to>
                                    </p:set>
                                    <p:anim calcmode="lin" valueType="num">
                                      <p:cBhvr additive="base">
                                        <p:cTn id="13" dur="500" fill="hold"/>
                                        <p:tgtEl>
                                          <p:spTgt spid="25603"/>
                                        </p:tgtEl>
                                        <p:attrNameLst>
                                          <p:attrName>ppt_x</p:attrName>
                                        </p:attrNameLst>
                                      </p:cBhvr>
                                      <p:tavLst>
                                        <p:tav tm="0">
                                          <p:val>
                                            <p:strVal val="#ppt_x"/>
                                          </p:val>
                                        </p:tav>
                                        <p:tav tm="100000">
                                          <p:val>
                                            <p:strVal val="#ppt_x"/>
                                          </p:val>
                                        </p:tav>
                                      </p:tavLst>
                                    </p:anim>
                                    <p:anim calcmode="lin" valueType="num">
                                      <p:cBhvr additive="base">
                                        <p:cTn id="14" dur="500" fill="hold"/>
                                        <p:tgtEl>
                                          <p:spTgt spid="2560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25604"/>
                                        </p:tgtEl>
                                        <p:attrNameLst>
                                          <p:attrName>style.visibility</p:attrName>
                                        </p:attrNameLst>
                                      </p:cBhvr>
                                      <p:to>
                                        <p:strVal val="visible"/>
                                      </p:to>
                                    </p:set>
                                    <p:animEffect transition="in" filter="box(in)">
                                      <p:cBhvr>
                                        <p:cTn id="19"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219200"/>
            <a:ext cx="7315200" cy="4724400"/>
          </a:xfrm>
        </p:spPr>
        <p:txBody>
          <a:bodyPr/>
          <a:lstStyle/>
          <a:p>
            <a:pPr algn="l" rtl="0"/>
            <a:r>
              <a:rPr lang="en-US" dirty="0" smtClean="0"/>
              <a:t>Decision Rule:</a:t>
            </a:r>
            <a:endParaRPr lang="ar-SA" dirty="0" smtClean="0"/>
          </a:p>
          <a:p>
            <a:pPr lvl="1" algn="l" rtl="0"/>
            <a:r>
              <a:rPr lang="ar-SA" dirty="0" smtClean="0"/>
              <a:t> </a:t>
            </a:r>
            <a:r>
              <a:rPr lang="en-US" dirty="0" smtClean="0"/>
              <a:t>we reject H</a:t>
            </a:r>
            <a:r>
              <a:rPr lang="en-US" baseline="-18000" dirty="0" smtClean="0"/>
              <a:t>0</a:t>
            </a:r>
            <a:r>
              <a:rPr lang="en-US" dirty="0" smtClean="0"/>
              <a:t> if Z &gt; Z</a:t>
            </a:r>
            <a:r>
              <a:rPr lang="en-US" baseline="-20000" dirty="0" smtClean="0"/>
              <a:t>1-α</a:t>
            </a:r>
          </a:p>
          <a:p>
            <a:pPr lvl="1" algn="l" rtl="0"/>
            <a:r>
              <a:rPr lang="en-US" baseline="-20000" dirty="0" smtClean="0"/>
              <a:t> </a:t>
            </a:r>
            <a:r>
              <a:rPr lang="en-US" dirty="0" smtClean="0"/>
              <a:t>Z</a:t>
            </a:r>
            <a:r>
              <a:rPr lang="en-US" baseline="-18000" dirty="0" smtClean="0"/>
              <a:t>0.99</a:t>
            </a:r>
            <a:r>
              <a:rPr lang="en-US" dirty="0" smtClean="0"/>
              <a:t>= 2.33 from table Z</a:t>
            </a:r>
          </a:p>
          <a:p>
            <a:pPr lvl="1" algn="l" rtl="0"/>
            <a:endParaRPr lang="en-US" dirty="0" smtClean="0"/>
          </a:p>
          <a:p>
            <a:pPr algn="l" rtl="0"/>
            <a:r>
              <a:rPr lang="en-US" dirty="0" smtClean="0"/>
              <a:t>Decision:</a:t>
            </a:r>
          </a:p>
          <a:p>
            <a:pPr lvl="1" algn="l" rtl="0"/>
            <a:r>
              <a:rPr lang="en-US" dirty="0" smtClean="0"/>
              <a:t>Since 2.78 &gt; 2.33. </a:t>
            </a:r>
          </a:p>
          <a:p>
            <a:pPr marL="514350" lvl="1" indent="0" algn="l" rtl="0">
              <a:buNone/>
            </a:pPr>
            <a:r>
              <a:rPr lang="en-US" sz="2400" b="1" dirty="0" smtClean="0"/>
              <a:t>then we reject  H</a:t>
            </a:r>
            <a:r>
              <a:rPr lang="en-US" sz="2400" b="1" baseline="-18000" dirty="0" smtClean="0"/>
              <a:t>0</a:t>
            </a:r>
          </a:p>
          <a:p>
            <a:pPr marL="514350" lvl="1" indent="0" algn="l" rtl="0">
              <a:buNone/>
            </a:pPr>
            <a:endParaRPr lang="en-US" sz="3200" baseline="-18000" dirty="0"/>
          </a:p>
          <a:p>
            <a:pPr marL="514350" lvl="1" indent="0" algn="l" rtl="0">
              <a:buNone/>
            </a:pPr>
            <a:r>
              <a:rPr lang="en-US" sz="3600" baseline="-18000" dirty="0" smtClean="0"/>
              <a:t>What is our final conclusion?</a:t>
            </a:r>
            <a:endParaRPr lang="ar-SA" sz="3600" dirty="0"/>
          </a:p>
        </p:txBody>
      </p:sp>
      <p:pic>
        <p:nvPicPr>
          <p:cNvPr id="5" name="Picture 3"/>
          <p:cNvPicPr>
            <a:picLocks noChangeAspect="1" noChangeArrowheads="1"/>
          </p:cNvPicPr>
          <p:nvPr/>
        </p:nvPicPr>
        <p:blipFill>
          <a:blip r:embed="rId2" cstate="print"/>
          <a:srcRect/>
          <a:stretch>
            <a:fillRect/>
          </a:stretch>
        </p:blipFill>
        <p:spPr bwMode="auto">
          <a:xfrm>
            <a:off x="4953000" y="1634372"/>
            <a:ext cx="3915737" cy="3090028"/>
          </a:xfrm>
          <a:prstGeom prst="rect">
            <a:avLst/>
          </a:prstGeom>
          <a:noFill/>
          <a:ln w="9525">
            <a:noFill/>
            <a:miter lim="800000"/>
            <a:headEnd/>
            <a:tailEnd/>
          </a:ln>
        </p:spPr>
      </p:pic>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71</a:t>
            </a:fld>
            <a:endParaRPr lang="en-US" dirty="0">
              <a:solidFill>
                <a:schemeClr val="bg1"/>
              </a:solidFill>
            </a:endParaRPr>
          </a:p>
        </p:txBody>
      </p:sp>
    </p:spTree>
    <p:extLst>
      <p:ext uri="{BB962C8B-B14F-4D97-AF65-F5344CB8AC3E}">
        <p14:creationId xmlns:p14="http://schemas.microsoft.com/office/powerpoint/2010/main" val="2976953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
            <a:ext cx="6859587" cy="762000"/>
          </a:xfrm>
        </p:spPr>
        <p:txBody>
          <a:bodyPr>
            <a:normAutofit/>
          </a:bodyPr>
          <a:lstStyle/>
          <a:p>
            <a:pPr rtl="0"/>
            <a:r>
              <a:rPr lang="en-US" dirty="0" smtClean="0"/>
              <a:t>Example 2</a:t>
            </a:r>
            <a:endParaRPr lang="en-US" dirty="0"/>
          </a:p>
        </p:txBody>
      </p:sp>
      <p:sp>
        <p:nvSpPr>
          <p:cNvPr id="3" name="Content Placeholder 2"/>
          <p:cNvSpPr>
            <a:spLocks noGrp="1"/>
          </p:cNvSpPr>
          <p:nvPr>
            <p:ph idx="1"/>
          </p:nvPr>
        </p:nvSpPr>
        <p:spPr>
          <a:xfrm>
            <a:off x="1066800" y="1524000"/>
            <a:ext cx="7162800" cy="4419600"/>
          </a:xfrm>
        </p:spPr>
        <p:txBody>
          <a:bodyPr>
            <a:normAutofit fontScale="92500" lnSpcReduction="10000"/>
          </a:bodyPr>
          <a:lstStyle/>
          <a:p>
            <a:pPr algn="l" rtl="0"/>
            <a:r>
              <a:rPr lang="en-US" sz="2600" dirty="0" smtClean="0"/>
              <a:t>The following are the systolic blood pressures of 12 patients undergoing drug therapy for hypertension:</a:t>
            </a:r>
          </a:p>
          <a:p>
            <a:pPr marL="0" indent="0" algn="l" rtl="0">
              <a:buNone/>
            </a:pPr>
            <a:r>
              <a:rPr lang="en-US" sz="2800" dirty="0"/>
              <a:t> </a:t>
            </a:r>
            <a:r>
              <a:rPr lang="en-US" sz="2800" dirty="0" smtClean="0"/>
              <a:t>     	183, 152, 178, 157, 194, 163, 144, 114, 	178, 152, 	118, 158</a:t>
            </a:r>
          </a:p>
          <a:p>
            <a:pPr marL="0" indent="0" algn="l" rtl="0">
              <a:buNone/>
            </a:pPr>
            <a:r>
              <a:rPr lang="en-US" sz="2800" b="1" dirty="0" smtClean="0"/>
              <a:t>Can we conclude on the basis of these data that the population mean of SBP is </a:t>
            </a:r>
            <a:r>
              <a:rPr lang="en-US" sz="2800" b="1" u="sng" dirty="0" smtClean="0"/>
              <a:t>less than </a:t>
            </a:r>
            <a:r>
              <a:rPr lang="en-US" sz="2800" b="1" dirty="0" smtClean="0"/>
              <a:t>165? Use </a:t>
            </a:r>
            <a:r>
              <a:rPr lang="en-US" sz="3000" b="1" dirty="0">
                <a:cs typeface="Times New Roman" pitchFamily="18" charset="0"/>
                <a:sym typeface="Symbol" pitchFamily="18" charset="2"/>
              </a:rPr>
              <a:t></a:t>
            </a:r>
            <a:r>
              <a:rPr lang="en-US" sz="2200" dirty="0">
                <a:cs typeface="Times New Roman" pitchFamily="18" charset="0"/>
              </a:rPr>
              <a:t> </a:t>
            </a:r>
            <a:r>
              <a:rPr lang="en-US" sz="2800" b="1" dirty="0" smtClean="0"/>
              <a:t>=0.05.</a:t>
            </a:r>
          </a:p>
          <a:p>
            <a:pPr marL="0" indent="0" algn="l" rtl="0">
              <a:buNone/>
            </a:pPr>
            <a:r>
              <a:rPr lang="en-US" sz="2800" b="1" dirty="0" smtClean="0">
                <a:solidFill>
                  <a:srgbClr val="C00000"/>
                </a:solidFill>
              </a:rPr>
              <a:t>Use SPSS to do this!</a:t>
            </a:r>
          </a:p>
          <a:p>
            <a:pPr marL="0" indent="0" algn="l" rtl="0">
              <a:buNone/>
            </a:pPr>
            <a:r>
              <a:rPr lang="en-US" sz="2800" b="1" dirty="0" smtClean="0">
                <a:solidFill>
                  <a:schemeClr val="accent6">
                    <a:lumMod val="50000"/>
                  </a:schemeClr>
                </a:solidFill>
              </a:rPr>
              <a:t>Here  </a:t>
            </a:r>
            <a:r>
              <a:rPr lang="en-US" sz="2800" b="1" dirty="0">
                <a:solidFill>
                  <a:schemeClr val="accent6">
                    <a:lumMod val="50000"/>
                  </a:schemeClr>
                </a:solidFill>
                <a:sym typeface="Symbol" pitchFamily="18" charset="2"/>
              </a:rPr>
              <a:t> is </a:t>
            </a:r>
            <a:r>
              <a:rPr lang="en-US" sz="2800" b="1" dirty="0" smtClean="0">
                <a:solidFill>
                  <a:schemeClr val="accent6">
                    <a:lumMod val="50000"/>
                  </a:schemeClr>
                </a:solidFill>
                <a:sym typeface="Symbol" pitchFamily="18" charset="2"/>
              </a:rPr>
              <a:t>unknown and sample size is small!</a:t>
            </a:r>
            <a:endParaRPr lang="en-US" sz="2800" b="1" dirty="0">
              <a:solidFill>
                <a:schemeClr val="accent6">
                  <a:lumMod val="50000"/>
                </a:schemeClr>
              </a:solidFill>
            </a:endParaRPr>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72</a:t>
            </a:fld>
            <a:endParaRPr lang="en-US" dirty="0">
              <a:solidFill>
                <a:schemeClr val="bg1"/>
              </a:solidFill>
            </a:endParaRPr>
          </a:p>
        </p:txBody>
      </p:sp>
    </p:spTree>
    <p:extLst>
      <p:ext uri="{BB962C8B-B14F-4D97-AF65-F5344CB8AC3E}">
        <p14:creationId xmlns:p14="http://schemas.microsoft.com/office/powerpoint/2010/main" val="239048773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326" y="228431"/>
            <a:ext cx="1676400" cy="400110"/>
          </a:xfrm>
          <a:prstGeom prst="rect">
            <a:avLst/>
          </a:prstGeom>
          <a:noFill/>
        </p:spPr>
        <p:txBody>
          <a:bodyPr wrap="square" rtlCol="0">
            <a:spAutoFit/>
          </a:bodyPr>
          <a:lstStyle/>
          <a:p>
            <a:r>
              <a:rPr lang="en-US" sz="2000" b="1" dirty="0" smtClean="0">
                <a:solidFill>
                  <a:srgbClr val="000000"/>
                </a:solidFill>
              </a:rPr>
              <a:t>Solution:</a:t>
            </a:r>
            <a:endParaRPr lang="en-US" sz="2000" b="1" dirty="0">
              <a:solidFill>
                <a:srgbClr val="000000"/>
              </a:solidFill>
            </a:endParaRPr>
          </a:p>
        </p:txBody>
      </p:sp>
      <p:pic>
        <p:nvPicPr>
          <p:cNvPr id="829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304800"/>
            <a:ext cx="4648200" cy="3075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055313" y="1676400"/>
            <a:ext cx="1526380" cy="369332"/>
          </a:xfrm>
          <a:prstGeom prst="rect">
            <a:avLst/>
          </a:prstGeom>
        </p:spPr>
        <p:txBody>
          <a:bodyPr wrap="none">
            <a:spAutoFit/>
          </a:bodyPr>
          <a:lstStyle/>
          <a:p>
            <a:r>
              <a:rPr lang="en-US" b="1" dirty="0">
                <a:solidFill>
                  <a:srgbClr val="000000"/>
                </a:solidFill>
              </a:rPr>
              <a:t>H</a:t>
            </a:r>
            <a:r>
              <a:rPr lang="en-US" b="1" baseline="-25000" dirty="0">
                <a:solidFill>
                  <a:srgbClr val="000000"/>
                </a:solidFill>
              </a:rPr>
              <a:t>0</a:t>
            </a:r>
            <a:r>
              <a:rPr lang="en-US" b="1" dirty="0">
                <a:solidFill>
                  <a:srgbClr val="000000"/>
                </a:solidFill>
              </a:rPr>
              <a:t> :μ = </a:t>
            </a:r>
            <a:r>
              <a:rPr lang="en-US" b="1" dirty="0" smtClean="0">
                <a:solidFill>
                  <a:srgbClr val="000000"/>
                </a:solidFill>
              </a:rPr>
              <a:t>165</a:t>
            </a:r>
            <a:endParaRPr lang="en-US" b="1" dirty="0">
              <a:solidFill>
                <a:srgbClr val="000000"/>
              </a:solidFill>
            </a:endParaRPr>
          </a:p>
        </p:txBody>
      </p:sp>
      <p:sp>
        <p:nvSpPr>
          <p:cNvPr id="5" name="TextBox 4"/>
          <p:cNvSpPr txBox="1"/>
          <p:nvPr/>
        </p:nvSpPr>
        <p:spPr>
          <a:xfrm>
            <a:off x="685800" y="1143000"/>
            <a:ext cx="2895600" cy="369332"/>
          </a:xfrm>
          <a:prstGeom prst="rect">
            <a:avLst/>
          </a:prstGeom>
          <a:noFill/>
        </p:spPr>
        <p:txBody>
          <a:bodyPr wrap="square" rtlCol="0">
            <a:spAutoFit/>
          </a:bodyPr>
          <a:lstStyle/>
          <a:p>
            <a:r>
              <a:rPr lang="en-US" b="1" dirty="0" smtClean="0">
                <a:solidFill>
                  <a:srgbClr val="000000"/>
                </a:solidFill>
              </a:rPr>
              <a:t>State your hypotheses:</a:t>
            </a:r>
            <a:endParaRPr lang="en-US" b="1" dirty="0">
              <a:solidFill>
                <a:srgbClr val="000000"/>
              </a:solidFill>
            </a:endParaRPr>
          </a:p>
        </p:txBody>
      </p:sp>
      <p:sp>
        <p:nvSpPr>
          <p:cNvPr id="6" name="Rectangle 5"/>
          <p:cNvSpPr/>
          <p:nvPr/>
        </p:nvSpPr>
        <p:spPr>
          <a:xfrm>
            <a:off x="1089344" y="2057400"/>
            <a:ext cx="1593706" cy="369332"/>
          </a:xfrm>
          <a:prstGeom prst="rect">
            <a:avLst/>
          </a:prstGeom>
        </p:spPr>
        <p:txBody>
          <a:bodyPr wrap="none">
            <a:spAutoFit/>
          </a:bodyPr>
          <a:lstStyle/>
          <a:p>
            <a:r>
              <a:rPr lang="en-US" b="1" dirty="0">
                <a:solidFill>
                  <a:srgbClr val="000000"/>
                </a:solidFill>
              </a:rPr>
              <a:t>H</a:t>
            </a:r>
            <a:r>
              <a:rPr lang="en-US" b="1" baseline="-22000" dirty="0">
                <a:solidFill>
                  <a:srgbClr val="000000"/>
                </a:solidFill>
              </a:rPr>
              <a:t>1</a:t>
            </a:r>
            <a:r>
              <a:rPr lang="en-US" b="1" dirty="0">
                <a:solidFill>
                  <a:srgbClr val="000000"/>
                </a:solidFill>
              </a:rPr>
              <a:t>: μ </a:t>
            </a:r>
            <a:r>
              <a:rPr lang="en-US" b="1" dirty="0" smtClean="0">
                <a:solidFill>
                  <a:srgbClr val="000000"/>
                </a:solidFill>
              </a:rPr>
              <a:t>&lt; 165 </a:t>
            </a:r>
            <a:endParaRPr lang="en-US" b="1" dirty="0">
              <a:solidFill>
                <a:srgbClr val="000000"/>
              </a:solidFill>
            </a:endParaRPr>
          </a:p>
        </p:txBody>
      </p:sp>
      <p:sp>
        <p:nvSpPr>
          <p:cNvPr id="7" name="Rectangle 6"/>
          <p:cNvSpPr/>
          <p:nvPr/>
        </p:nvSpPr>
        <p:spPr>
          <a:xfrm>
            <a:off x="457200" y="2667000"/>
            <a:ext cx="3352800" cy="1015663"/>
          </a:xfrm>
          <a:prstGeom prst="rect">
            <a:avLst/>
          </a:prstGeom>
        </p:spPr>
        <p:txBody>
          <a:bodyPr wrap="square">
            <a:spAutoFit/>
          </a:bodyPr>
          <a:lstStyle/>
          <a:p>
            <a:r>
              <a:rPr lang="en-US" sz="2000" dirty="0" smtClean="0">
                <a:solidFill>
                  <a:srgbClr val="000000"/>
                </a:solidFill>
              </a:rPr>
              <a:t>Analyze           Compare </a:t>
            </a:r>
            <a:r>
              <a:rPr lang="en-US" sz="2000" dirty="0">
                <a:solidFill>
                  <a:srgbClr val="000000"/>
                </a:solidFill>
              </a:rPr>
              <a:t>Means </a:t>
            </a:r>
            <a:r>
              <a:rPr lang="en-US" sz="2000" dirty="0" smtClean="0">
                <a:solidFill>
                  <a:srgbClr val="000000"/>
                </a:solidFill>
              </a:rPr>
              <a:t>             	One-Sample </a:t>
            </a:r>
            <a:r>
              <a:rPr lang="en-US" sz="2000" dirty="0">
                <a:solidFill>
                  <a:srgbClr val="000000"/>
                </a:solidFill>
              </a:rPr>
              <a:t>T Test </a:t>
            </a:r>
          </a:p>
        </p:txBody>
      </p:sp>
      <p:cxnSp>
        <p:nvCxnSpPr>
          <p:cNvPr id="9" name="Straight Arrow Connector 8"/>
          <p:cNvCxnSpPr/>
          <p:nvPr/>
        </p:nvCxnSpPr>
        <p:spPr>
          <a:xfrm>
            <a:off x="1690605" y="2895600"/>
            <a:ext cx="39118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p:nvPr/>
        </p:nvCxnSpPr>
        <p:spPr>
          <a:xfrm>
            <a:off x="1649154" y="3200400"/>
            <a:ext cx="39118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829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3581400"/>
            <a:ext cx="4648200" cy="256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Freeform 13"/>
          <p:cNvSpPr/>
          <p:nvPr/>
        </p:nvSpPr>
        <p:spPr>
          <a:xfrm>
            <a:off x="5412463" y="4527612"/>
            <a:ext cx="653821" cy="506027"/>
          </a:xfrm>
          <a:custGeom>
            <a:avLst/>
            <a:gdLst>
              <a:gd name="connsiteX0" fmla="*/ 38426 w 653821"/>
              <a:gd name="connsiteY0" fmla="*/ 159798 h 506027"/>
              <a:gd name="connsiteX1" fmla="*/ 73937 w 653821"/>
              <a:gd name="connsiteY1" fmla="*/ 79899 h 506027"/>
              <a:gd name="connsiteX2" fmla="*/ 100570 w 653821"/>
              <a:gd name="connsiteY2" fmla="*/ 62143 h 506027"/>
              <a:gd name="connsiteX3" fmla="*/ 118325 w 653821"/>
              <a:gd name="connsiteY3" fmla="*/ 35510 h 506027"/>
              <a:gd name="connsiteX4" fmla="*/ 153836 w 653821"/>
              <a:gd name="connsiteY4" fmla="*/ 26633 h 506027"/>
              <a:gd name="connsiteX5" fmla="*/ 180469 w 653821"/>
              <a:gd name="connsiteY5" fmla="*/ 17755 h 506027"/>
              <a:gd name="connsiteX6" fmla="*/ 260368 w 653821"/>
              <a:gd name="connsiteY6" fmla="*/ 0 h 506027"/>
              <a:gd name="connsiteX7" fmla="*/ 571087 w 653821"/>
              <a:gd name="connsiteY7" fmla="*/ 8877 h 506027"/>
              <a:gd name="connsiteX8" fmla="*/ 597720 w 653821"/>
              <a:gd name="connsiteY8" fmla="*/ 26633 h 506027"/>
              <a:gd name="connsiteX9" fmla="*/ 633230 w 653821"/>
              <a:gd name="connsiteY9" fmla="*/ 106532 h 506027"/>
              <a:gd name="connsiteX10" fmla="*/ 642108 w 653821"/>
              <a:gd name="connsiteY10" fmla="*/ 133165 h 506027"/>
              <a:gd name="connsiteX11" fmla="*/ 642108 w 653821"/>
              <a:gd name="connsiteY11" fmla="*/ 363984 h 506027"/>
              <a:gd name="connsiteX12" fmla="*/ 624353 w 653821"/>
              <a:gd name="connsiteY12" fmla="*/ 417250 h 506027"/>
              <a:gd name="connsiteX13" fmla="*/ 606597 w 653821"/>
              <a:gd name="connsiteY13" fmla="*/ 435005 h 506027"/>
              <a:gd name="connsiteX14" fmla="*/ 571087 w 653821"/>
              <a:gd name="connsiteY14" fmla="*/ 479394 h 506027"/>
              <a:gd name="connsiteX15" fmla="*/ 482310 w 653821"/>
              <a:gd name="connsiteY15" fmla="*/ 506027 h 506027"/>
              <a:gd name="connsiteX16" fmla="*/ 180469 w 653821"/>
              <a:gd name="connsiteY16" fmla="*/ 497149 h 506027"/>
              <a:gd name="connsiteX17" fmla="*/ 127203 w 653821"/>
              <a:gd name="connsiteY17" fmla="*/ 479394 h 506027"/>
              <a:gd name="connsiteX18" fmla="*/ 82815 w 653821"/>
              <a:gd name="connsiteY18" fmla="*/ 443883 h 506027"/>
              <a:gd name="connsiteX19" fmla="*/ 47304 w 653821"/>
              <a:gd name="connsiteY19" fmla="*/ 408372 h 506027"/>
              <a:gd name="connsiteX20" fmla="*/ 20671 w 653821"/>
              <a:gd name="connsiteY20" fmla="*/ 381739 h 506027"/>
              <a:gd name="connsiteX21" fmla="*/ 20671 w 653821"/>
              <a:gd name="connsiteY21" fmla="*/ 159798 h 506027"/>
              <a:gd name="connsiteX22" fmla="*/ 56182 w 653821"/>
              <a:gd name="connsiteY22" fmla="*/ 124287 h 506027"/>
              <a:gd name="connsiteX23" fmla="*/ 65059 w 653821"/>
              <a:gd name="connsiteY23" fmla="*/ 106532 h 50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3821" h="506027">
                <a:moveTo>
                  <a:pt x="38426" y="159798"/>
                </a:moveTo>
                <a:cubicBezTo>
                  <a:pt x="42658" y="149219"/>
                  <a:pt x="64368" y="91382"/>
                  <a:pt x="73937" y="79899"/>
                </a:cubicBezTo>
                <a:cubicBezTo>
                  <a:pt x="80768" y="71702"/>
                  <a:pt x="91692" y="68062"/>
                  <a:pt x="100570" y="62143"/>
                </a:cubicBezTo>
                <a:cubicBezTo>
                  <a:pt x="106488" y="53265"/>
                  <a:pt x="109447" y="41428"/>
                  <a:pt x="118325" y="35510"/>
                </a:cubicBezTo>
                <a:cubicBezTo>
                  <a:pt x="128477" y="28742"/>
                  <a:pt x="142104" y="29985"/>
                  <a:pt x="153836" y="26633"/>
                </a:cubicBezTo>
                <a:cubicBezTo>
                  <a:pt x="162834" y="24062"/>
                  <a:pt x="171471" y="20326"/>
                  <a:pt x="180469" y="17755"/>
                </a:cubicBezTo>
                <a:cubicBezTo>
                  <a:pt x="209727" y="9395"/>
                  <a:pt x="229851" y="6103"/>
                  <a:pt x="260368" y="0"/>
                </a:cubicBezTo>
                <a:cubicBezTo>
                  <a:pt x="363941" y="2959"/>
                  <a:pt x="467793" y="722"/>
                  <a:pt x="571087" y="8877"/>
                </a:cubicBezTo>
                <a:cubicBezTo>
                  <a:pt x="581724" y="9717"/>
                  <a:pt x="590175" y="19088"/>
                  <a:pt x="597720" y="26633"/>
                </a:cubicBezTo>
                <a:cubicBezTo>
                  <a:pt x="618823" y="47736"/>
                  <a:pt x="624439" y="80160"/>
                  <a:pt x="633230" y="106532"/>
                </a:cubicBezTo>
                <a:lnTo>
                  <a:pt x="642108" y="133165"/>
                </a:lnTo>
                <a:cubicBezTo>
                  <a:pt x="656369" y="232990"/>
                  <a:pt x="659027" y="222995"/>
                  <a:pt x="642108" y="363984"/>
                </a:cubicBezTo>
                <a:cubicBezTo>
                  <a:pt x="639878" y="382566"/>
                  <a:pt x="637587" y="404016"/>
                  <a:pt x="624353" y="417250"/>
                </a:cubicBezTo>
                <a:cubicBezTo>
                  <a:pt x="618434" y="423168"/>
                  <a:pt x="611826" y="428469"/>
                  <a:pt x="606597" y="435005"/>
                </a:cubicBezTo>
                <a:cubicBezTo>
                  <a:pt x="598235" y="445458"/>
                  <a:pt x="585376" y="472250"/>
                  <a:pt x="571087" y="479394"/>
                </a:cubicBezTo>
                <a:cubicBezTo>
                  <a:pt x="549479" y="490198"/>
                  <a:pt x="507793" y="499656"/>
                  <a:pt x="482310" y="506027"/>
                </a:cubicBezTo>
                <a:cubicBezTo>
                  <a:pt x="381696" y="503068"/>
                  <a:pt x="280844" y="504677"/>
                  <a:pt x="180469" y="497149"/>
                </a:cubicBezTo>
                <a:cubicBezTo>
                  <a:pt x="161806" y="495749"/>
                  <a:pt x="127203" y="479394"/>
                  <a:pt x="127203" y="479394"/>
                </a:cubicBezTo>
                <a:cubicBezTo>
                  <a:pt x="66775" y="418963"/>
                  <a:pt x="161192" y="511063"/>
                  <a:pt x="82815" y="443883"/>
                </a:cubicBezTo>
                <a:cubicBezTo>
                  <a:pt x="70105" y="432989"/>
                  <a:pt x="59141" y="420209"/>
                  <a:pt x="47304" y="408372"/>
                </a:cubicBezTo>
                <a:lnTo>
                  <a:pt x="20671" y="381739"/>
                </a:lnTo>
                <a:cubicBezTo>
                  <a:pt x="-6079" y="301491"/>
                  <a:pt x="-7691" y="307279"/>
                  <a:pt x="20671" y="159798"/>
                </a:cubicBezTo>
                <a:cubicBezTo>
                  <a:pt x="23832" y="143359"/>
                  <a:pt x="48696" y="139260"/>
                  <a:pt x="56182" y="124287"/>
                </a:cubicBezTo>
                <a:lnTo>
                  <a:pt x="65059" y="106532"/>
                </a:lnTo>
              </a:path>
            </a:pathLst>
          </a:custGeom>
          <a:ln>
            <a:solidFill>
              <a:srgbClr val="C0000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8" name="Freeform 17"/>
          <p:cNvSpPr/>
          <p:nvPr/>
        </p:nvSpPr>
        <p:spPr>
          <a:xfrm>
            <a:off x="6553200" y="5334000"/>
            <a:ext cx="653821" cy="506027"/>
          </a:xfrm>
          <a:custGeom>
            <a:avLst/>
            <a:gdLst>
              <a:gd name="connsiteX0" fmla="*/ 38426 w 653821"/>
              <a:gd name="connsiteY0" fmla="*/ 159798 h 506027"/>
              <a:gd name="connsiteX1" fmla="*/ 73937 w 653821"/>
              <a:gd name="connsiteY1" fmla="*/ 79899 h 506027"/>
              <a:gd name="connsiteX2" fmla="*/ 100570 w 653821"/>
              <a:gd name="connsiteY2" fmla="*/ 62143 h 506027"/>
              <a:gd name="connsiteX3" fmla="*/ 118325 w 653821"/>
              <a:gd name="connsiteY3" fmla="*/ 35510 h 506027"/>
              <a:gd name="connsiteX4" fmla="*/ 153836 w 653821"/>
              <a:gd name="connsiteY4" fmla="*/ 26633 h 506027"/>
              <a:gd name="connsiteX5" fmla="*/ 180469 w 653821"/>
              <a:gd name="connsiteY5" fmla="*/ 17755 h 506027"/>
              <a:gd name="connsiteX6" fmla="*/ 260368 w 653821"/>
              <a:gd name="connsiteY6" fmla="*/ 0 h 506027"/>
              <a:gd name="connsiteX7" fmla="*/ 571087 w 653821"/>
              <a:gd name="connsiteY7" fmla="*/ 8877 h 506027"/>
              <a:gd name="connsiteX8" fmla="*/ 597720 w 653821"/>
              <a:gd name="connsiteY8" fmla="*/ 26633 h 506027"/>
              <a:gd name="connsiteX9" fmla="*/ 633230 w 653821"/>
              <a:gd name="connsiteY9" fmla="*/ 106532 h 506027"/>
              <a:gd name="connsiteX10" fmla="*/ 642108 w 653821"/>
              <a:gd name="connsiteY10" fmla="*/ 133165 h 506027"/>
              <a:gd name="connsiteX11" fmla="*/ 642108 w 653821"/>
              <a:gd name="connsiteY11" fmla="*/ 363984 h 506027"/>
              <a:gd name="connsiteX12" fmla="*/ 624353 w 653821"/>
              <a:gd name="connsiteY12" fmla="*/ 417250 h 506027"/>
              <a:gd name="connsiteX13" fmla="*/ 606597 w 653821"/>
              <a:gd name="connsiteY13" fmla="*/ 435005 h 506027"/>
              <a:gd name="connsiteX14" fmla="*/ 571087 w 653821"/>
              <a:gd name="connsiteY14" fmla="*/ 479394 h 506027"/>
              <a:gd name="connsiteX15" fmla="*/ 482310 w 653821"/>
              <a:gd name="connsiteY15" fmla="*/ 506027 h 506027"/>
              <a:gd name="connsiteX16" fmla="*/ 180469 w 653821"/>
              <a:gd name="connsiteY16" fmla="*/ 497149 h 506027"/>
              <a:gd name="connsiteX17" fmla="*/ 127203 w 653821"/>
              <a:gd name="connsiteY17" fmla="*/ 479394 h 506027"/>
              <a:gd name="connsiteX18" fmla="*/ 82815 w 653821"/>
              <a:gd name="connsiteY18" fmla="*/ 443883 h 506027"/>
              <a:gd name="connsiteX19" fmla="*/ 47304 w 653821"/>
              <a:gd name="connsiteY19" fmla="*/ 408372 h 506027"/>
              <a:gd name="connsiteX20" fmla="*/ 20671 w 653821"/>
              <a:gd name="connsiteY20" fmla="*/ 381739 h 506027"/>
              <a:gd name="connsiteX21" fmla="*/ 20671 w 653821"/>
              <a:gd name="connsiteY21" fmla="*/ 159798 h 506027"/>
              <a:gd name="connsiteX22" fmla="*/ 56182 w 653821"/>
              <a:gd name="connsiteY22" fmla="*/ 124287 h 506027"/>
              <a:gd name="connsiteX23" fmla="*/ 65059 w 653821"/>
              <a:gd name="connsiteY23" fmla="*/ 106532 h 50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3821" h="506027">
                <a:moveTo>
                  <a:pt x="38426" y="159798"/>
                </a:moveTo>
                <a:cubicBezTo>
                  <a:pt x="42658" y="149219"/>
                  <a:pt x="64368" y="91382"/>
                  <a:pt x="73937" y="79899"/>
                </a:cubicBezTo>
                <a:cubicBezTo>
                  <a:pt x="80768" y="71702"/>
                  <a:pt x="91692" y="68062"/>
                  <a:pt x="100570" y="62143"/>
                </a:cubicBezTo>
                <a:cubicBezTo>
                  <a:pt x="106488" y="53265"/>
                  <a:pt x="109447" y="41428"/>
                  <a:pt x="118325" y="35510"/>
                </a:cubicBezTo>
                <a:cubicBezTo>
                  <a:pt x="128477" y="28742"/>
                  <a:pt x="142104" y="29985"/>
                  <a:pt x="153836" y="26633"/>
                </a:cubicBezTo>
                <a:cubicBezTo>
                  <a:pt x="162834" y="24062"/>
                  <a:pt x="171471" y="20326"/>
                  <a:pt x="180469" y="17755"/>
                </a:cubicBezTo>
                <a:cubicBezTo>
                  <a:pt x="209727" y="9395"/>
                  <a:pt x="229851" y="6103"/>
                  <a:pt x="260368" y="0"/>
                </a:cubicBezTo>
                <a:cubicBezTo>
                  <a:pt x="363941" y="2959"/>
                  <a:pt x="467793" y="722"/>
                  <a:pt x="571087" y="8877"/>
                </a:cubicBezTo>
                <a:cubicBezTo>
                  <a:pt x="581724" y="9717"/>
                  <a:pt x="590175" y="19088"/>
                  <a:pt x="597720" y="26633"/>
                </a:cubicBezTo>
                <a:cubicBezTo>
                  <a:pt x="618823" y="47736"/>
                  <a:pt x="624439" y="80160"/>
                  <a:pt x="633230" y="106532"/>
                </a:cubicBezTo>
                <a:lnTo>
                  <a:pt x="642108" y="133165"/>
                </a:lnTo>
                <a:cubicBezTo>
                  <a:pt x="656369" y="232990"/>
                  <a:pt x="659027" y="222995"/>
                  <a:pt x="642108" y="363984"/>
                </a:cubicBezTo>
                <a:cubicBezTo>
                  <a:pt x="639878" y="382566"/>
                  <a:pt x="637587" y="404016"/>
                  <a:pt x="624353" y="417250"/>
                </a:cubicBezTo>
                <a:cubicBezTo>
                  <a:pt x="618434" y="423168"/>
                  <a:pt x="611826" y="428469"/>
                  <a:pt x="606597" y="435005"/>
                </a:cubicBezTo>
                <a:cubicBezTo>
                  <a:pt x="598235" y="445458"/>
                  <a:pt x="585376" y="472250"/>
                  <a:pt x="571087" y="479394"/>
                </a:cubicBezTo>
                <a:cubicBezTo>
                  <a:pt x="549479" y="490198"/>
                  <a:pt x="507793" y="499656"/>
                  <a:pt x="482310" y="506027"/>
                </a:cubicBezTo>
                <a:cubicBezTo>
                  <a:pt x="381696" y="503068"/>
                  <a:pt x="280844" y="504677"/>
                  <a:pt x="180469" y="497149"/>
                </a:cubicBezTo>
                <a:cubicBezTo>
                  <a:pt x="161806" y="495749"/>
                  <a:pt x="127203" y="479394"/>
                  <a:pt x="127203" y="479394"/>
                </a:cubicBezTo>
                <a:cubicBezTo>
                  <a:pt x="66775" y="418963"/>
                  <a:pt x="161192" y="511063"/>
                  <a:pt x="82815" y="443883"/>
                </a:cubicBezTo>
                <a:cubicBezTo>
                  <a:pt x="70105" y="432989"/>
                  <a:pt x="59141" y="420209"/>
                  <a:pt x="47304" y="408372"/>
                </a:cubicBezTo>
                <a:lnTo>
                  <a:pt x="20671" y="381739"/>
                </a:lnTo>
                <a:cubicBezTo>
                  <a:pt x="-6079" y="301491"/>
                  <a:pt x="-7691" y="307279"/>
                  <a:pt x="20671" y="159798"/>
                </a:cubicBezTo>
                <a:cubicBezTo>
                  <a:pt x="23832" y="143359"/>
                  <a:pt x="48696" y="139260"/>
                  <a:pt x="56182" y="124287"/>
                </a:cubicBezTo>
                <a:lnTo>
                  <a:pt x="65059" y="106532"/>
                </a:lnTo>
              </a:path>
            </a:pathLst>
          </a:custGeom>
          <a:ln>
            <a:solidFill>
              <a:srgbClr val="C0000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cxnSp>
        <p:nvCxnSpPr>
          <p:cNvPr id="16" name="Straight Arrow Connector 15"/>
          <p:cNvCxnSpPr/>
          <p:nvPr/>
        </p:nvCxnSpPr>
        <p:spPr>
          <a:xfrm flipH="1">
            <a:off x="2761717" y="4862512"/>
            <a:ext cx="2650746" cy="395288"/>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cxnSp>
        <p:nvCxnSpPr>
          <p:cNvPr id="21" name="Straight Arrow Connector 20"/>
          <p:cNvCxnSpPr/>
          <p:nvPr/>
        </p:nvCxnSpPr>
        <p:spPr>
          <a:xfrm flipH="1">
            <a:off x="3085013" y="5703903"/>
            <a:ext cx="3468187" cy="439722"/>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sp>
        <p:nvSpPr>
          <p:cNvPr id="19" name="TextBox 18"/>
          <p:cNvSpPr txBox="1"/>
          <p:nvPr/>
        </p:nvSpPr>
        <p:spPr>
          <a:xfrm>
            <a:off x="304800" y="5033639"/>
            <a:ext cx="2514599" cy="369332"/>
          </a:xfrm>
          <a:prstGeom prst="rect">
            <a:avLst/>
          </a:prstGeom>
          <a:noFill/>
        </p:spPr>
        <p:txBody>
          <a:bodyPr wrap="square" rtlCol="0">
            <a:spAutoFit/>
          </a:bodyPr>
          <a:lstStyle/>
          <a:p>
            <a:r>
              <a:rPr lang="en-US" dirty="0" smtClean="0">
                <a:solidFill>
                  <a:srgbClr val="000000"/>
                </a:solidFill>
              </a:rPr>
              <a:t>Select the variable</a:t>
            </a:r>
            <a:endParaRPr lang="en-US" dirty="0">
              <a:solidFill>
                <a:srgbClr val="000000"/>
              </a:solidFill>
            </a:endParaRPr>
          </a:p>
        </p:txBody>
      </p:sp>
      <p:sp>
        <p:nvSpPr>
          <p:cNvPr id="24" name="TextBox 23"/>
          <p:cNvSpPr txBox="1"/>
          <p:nvPr/>
        </p:nvSpPr>
        <p:spPr>
          <a:xfrm>
            <a:off x="200139" y="5703903"/>
            <a:ext cx="2838374" cy="584775"/>
          </a:xfrm>
          <a:prstGeom prst="rect">
            <a:avLst/>
          </a:prstGeom>
          <a:noFill/>
        </p:spPr>
        <p:txBody>
          <a:bodyPr wrap="square" rtlCol="0">
            <a:spAutoFit/>
          </a:bodyPr>
          <a:lstStyle/>
          <a:p>
            <a:r>
              <a:rPr lang="en-US" dirty="0" smtClean="0">
                <a:solidFill>
                  <a:srgbClr val="000000"/>
                </a:solidFill>
              </a:rPr>
              <a:t>Set the test value   </a:t>
            </a:r>
            <a:r>
              <a:rPr lang="en-US" sz="2400" i="1" dirty="0" smtClean="0">
                <a:solidFill>
                  <a:srgbClr val="000000"/>
                </a:solidFill>
              </a:rPr>
              <a:t>μ</a:t>
            </a:r>
            <a:r>
              <a:rPr lang="en-US" sz="3200" i="1" baseline="-30000" dirty="0" smtClean="0">
                <a:solidFill>
                  <a:srgbClr val="000000"/>
                </a:solidFill>
              </a:rPr>
              <a:t>0</a:t>
            </a:r>
            <a:endParaRPr lang="en-US" dirty="0">
              <a:solidFill>
                <a:srgbClr val="000000"/>
              </a:solidFill>
            </a:endParaRPr>
          </a:p>
        </p:txBody>
      </p:sp>
      <p:sp>
        <p:nvSpPr>
          <p:cNvPr id="3" name="Slide Number Placeholder 2"/>
          <p:cNvSpPr>
            <a:spLocks noGrp="1"/>
          </p:cNvSpPr>
          <p:nvPr>
            <p:ph type="sldNum" sz="quarter" idx="12"/>
          </p:nvPr>
        </p:nvSpPr>
        <p:spPr>
          <a:xfrm>
            <a:off x="7086600" y="6426850"/>
            <a:ext cx="1905000" cy="379413"/>
          </a:xfrm>
        </p:spPr>
        <p:txBody>
          <a:bodyPr/>
          <a:lstStyle/>
          <a:p>
            <a:fld id="{F0A36534-A445-4384-B331-50FF58D48B59}" type="slidenum">
              <a:rPr lang="en-US" smtClean="0">
                <a:solidFill>
                  <a:schemeClr val="bg1"/>
                </a:solidFill>
              </a:rPr>
              <a:t>73</a:t>
            </a:fld>
            <a:endParaRPr lang="en-US" dirty="0">
              <a:solidFill>
                <a:schemeClr val="bg1"/>
              </a:solidFill>
            </a:endParaRPr>
          </a:p>
        </p:txBody>
      </p:sp>
    </p:spTree>
    <p:extLst>
      <p:ext uri="{BB962C8B-B14F-4D97-AF65-F5344CB8AC3E}">
        <p14:creationId xmlns:p14="http://schemas.microsoft.com/office/powerpoint/2010/main" val="120199554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1757" y="240268"/>
            <a:ext cx="2778325" cy="369332"/>
          </a:xfrm>
          <a:prstGeom prst="rect">
            <a:avLst/>
          </a:prstGeom>
        </p:spPr>
        <p:txBody>
          <a:bodyPr wrap="none">
            <a:spAutoFit/>
          </a:bodyPr>
          <a:lstStyle/>
          <a:p>
            <a:r>
              <a:rPr lang="en-US" b="1" dirty="0">
                <a:solidFill>
                  <a:srgbClr val="000000"/>
                </a:solidFill>
              </a:rPr>
              <a:t>The results of this test</a:t>
            </a:r>
          </a:p>
        </p:txBody>
      </p:sp>
      <p:grpSp>
        <p:nvGrpSpPr>
          <p:cNvPr id="28" name="Group 27"/>
          <p:cNvGrpSpPr/>
          <p:nvPr/>
        </p:nvGrpSpPr>
        <p:grpSpPr>
          <a:xfrm>
            <a:off x="1066800" y="565666"/>
            <a:ext cx="7459084" cy="1605790"/>
            <a:chOff x="1295400" y="565666"/>
            <a:chExt cx="7459084" cy="1605790"/>
          </a:xfrm>
        </p:grpSpPr>
        <p:grpSp>
          <p:nvGrpSpPr>
            <p:cNvPr id="24" name="Group 23"/>
            <p:cNvGrpSpPr/>
            <p:nvPr/>
          </p:nvGrpSpPr>
          <p:grpSpPr>
            <a:xfrm>
              <a:off x="1295400" y="762000"/>
              <a:ext cx="5181600" cy="1219200"/>
              <a:chOff x="1295400" y="914400"/>
              <a:chExt cx="5181600" cy="1219200"/>
            </a:xfrm>
          </p:grpSpPr>
          <p:pic>
            <p:nvPicPr>
              <p:cNvPr id="839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990600"/>
                <a:ext cx="4826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Arrow Connector 9"/>
              <p:cNvCxnSpPr/>
              <p:nvPr/>
            </p:nvCxnSpPr>
            <p:spPr>
              <a:xfrm flipH="1">
                <a:off x="3429001" y="914400"/>
                <a:ext cx="2819399" cy="629205"/>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a:stCxn id="23" idx="1"/>
              </p:cNvCxnSpPr>
              <p:nvPr/>
            </p:nvCxnSpPr>
            <p:spPr>
              <a:xfrm flipH="1" flipV="1">
                <a:off x="4799470" y="1741249"/>
                <a:ext cx="1677530" cy="259442"/>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grpSp>
        <p:sp>
          <p:nvSpPr>
            <p:cNvPr id="20" name="TextBox 19"/>
            <p:cNvSpPr txBox="1"/>
            <p:nvPr/>
          </p:nvSpPr>
          <p:spPr>
            <a:xfrm>
              <a:off x="6400800" y="565666"/>
              <a:ext cx="1820284" cy="369332"/>
            </a:xfrm>
            <a:prstGeom prst="rect">
              <a:avLst/>
            </a:prstGeom>
            <a:noFill/>
          </p:spPr>
          <p:txBody>
            <a:bodyPr wrap="square" rtlCol="0">
              <a:spAutoFit/>
            </a:bodyPr>
            <a:lstStyle/>
            <a:p>
              <a:r>
                <a:rPr lang="en-US" dirty="0" smtClean="0">
                  <a:solidFill>
                    <a:srgbClr val="000000"/>
                  </a:solidFill>
                </a:rPr>
                <a:t>Sample mean</a:t>
              </a:r>
              <a:endParaRPr lang="en-US" dirty="0">
                <a:solidFill>
                  <a:srgbClr val="000000"/>
                </a:solidFill>
              </a:endParaRPr>
            </a:p>
          </p:txBody>
        </p:sp>
        <p:sp>
          <p:nvSpPr>
            <p:cNvPr id="23" name="TextBox 22"/>
            <p:cNvSpPr txBox="1"/>
            <p:nvPr/>
          </p:nvSpPr>
          <p:spPr>
            <a:xfrm>
              <a:off x="6477000" y="1525125"/>
              <a:ext cx="2277484" cy="646331"/>
            </a:xfrm>
            <a:prstGeom prst="rect">
              <a:avLst/>
            </a:prstGeom>
            <a:noFill/>
          </p:spPr>
          <p:txBody>
            <a:bodyPr wrap="square" rtlCol="0">
              <a:spAutoFit/>
            </a:bodyPr>
            <a:lstStyle/>
            <a:p>
              <a:r>
                <a:rPr lang="en-US" dirty="0" smtClean="0">
                  <a:solidFill>
                    <a:srgbClr val="000000"/>
                  </a:solidFill>
                </a:rPr>
                <a:t>Sample standard dev.</a:t>
              </a:r>
              <a:endParaRPr lang="en-US" dirty="0">
                <a:solidFill>
                  <a:srgbClr val="000000"/>
                </a:solidFill>
              </a:endParaRPr>
            </a:p>
          </p:txBody>
        </p:sp>
      </p:grpSp>
      <p:sp>
        <p:nvSpPr>
          <p:cNvPr id="26" name="TextBox 25"/>
          <p:cNvSpPr txBox="1"/>
          <p:nvPr/>
        </p:nvSpPr>
        <p:spPr>
          <a:xfrm>
            <a:off x="3048863" y="4464205"/>
            <a:ext cx="2793261" cy="369332"/>
          </a:xfrm>
          <a:prstGeom prst="rect">
            <a:avLst/>
          </a:prstGeom>
          <a:noFill/>
        </p:spPr>
        <p:txBody>
          <a:bodyPr wrap="square" rtlCol="0">
            <a:spAutoFit/>
          </a:bodyPr>
          <a:lstStyle/>
          <a:p>
            <a:r>
              <a:rPr lang="en-US" b="1" dirty="0" smtClean="0">
                <a:solidFill>
                  <a:srgbClr val="000000"/>
                </a:solidFill>
              </a:rPr>
              <a:t>P-value (two-tailed)</a:t>
            </a:r>
            <a:endParaRPr lang="en-US" b="1" dirty="0">
              <a:solidFill>
                <a:srgbClr val="000000"/>
              </a:solidFill>
            </a:endParaRPr>
          </a:p>
        </p:txBody>
      </p:sp>
      <p:grpSp>
        <p:nvGrpSpPr>
          <p:cNvPr id="29" name="Group 28"/>
          <p:cNvGrpSpPr/>
          <p:nvPr/>
        </p:nvGrpSpPr>
        <p:grpSpPr>
          <a:xfrm>
            <a:off x="479033" y="2209800"/>
            <a:ext cx="8436367" cy="2706432"/>
            <a:chOff x="479033" y="2590800"/>
            <a:chExt cx="8436367" cy="3178252"/>
          </a:xfrm>
        </p:grpSpPr>
        <p:pic>
          <p:nvPicPr>
            <p:cNvPr id="839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590800"/>
              <a:ext cx="7684477"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Arrow Connector 12"/>
            <p:cNvCxnSpPr/>
            <p:nvPr/>
          </p:nvCxnSpPr>
          <p:spPr>
            <a:xfrm flipV="1">
              <a:off x="1066799" y="4419600"/>
              <a:ext cx="685801" cy="685800"/>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cxnSp>
          <p:nvCxnSpPr>
            <p:cNvPr id="16" name="Straight Arrow Connector 15"/>
            <p:cNvCxnSpPr/>
            <p:nvPr/>
          </p:nvCxnSpPr>
          <p:spPr>
            <a:xfrm flipH="1" flipV="1">
              <a:off x="4222444" y="4537600"/>
              <a:ext cx="609598" cy="704803"/>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cxnSp>
          <p:nvCxnSpPr>
            <p:cNvPr id="19" name="Straight Arrow Connector 18"/>
            <p:cNvCxnSpPr/>
            <p:nvPr/>
          </p:nvCxnSpPr>
          <p:spPr>
            <a:xfrm flipH="1" flipV="1">
              <a:off x="5715000" y="3429000"/>
              <a:ext cx="1822387" cy="1889603"/>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sp>
          <p:nvSpPr>
            <p:cNvPr id="25" name="TextBox 24"/>
            <p:cNvSpPr txBox="1"/>
            <p:nvPr/>
          </p:nvSpPr>
          <p:spPr>
            <a:xfrm>
              <a:off x="479033" y="5242402"/>
              <a:ext cx="1820284" cy="433719"/>
            </a:xfrm>
            <a:prstGeom prst="rect">
              <a:avLst/>
            </a:prstGeom>
            <a:noFill/>
          </p:spPr>
          <p:txBody>
            <a:bodyPr wrap="square" rtlCol="0">
              <a:spAutoFit/>
            </a:bodyPr>
            <a:lstStyle/>
            <a:p>
              <a:r>
                <a:rPr lang="en-US" b="1" dirty="0" smtClean="0">
                  <a:solidFill>
                    <a:srgbClr val="000000"/>
                  </a:solidFill>
                </a:rPr>
                <a:t>T test statistic</a:t>
              </a:r>
              <a:endParaRPr lang="en-US" b="1" dirty="0">
                <a:solidFill>
                  <a:srgbClr val="000000"/>
                </a:solidFill>
              </a:endParaRPr>
            </a:p>
          </p:txBody>
        </p:sp>
        <p:sp>
          <p:nvSpPr>
            <p:cNvPr id="27" name="TextBox 26"/>
            <p:cNvSpPr txBox="1"/>
            <p:nvPr/>
          </p:nvSpPr>
          <p:spPr>
            <a:xfrm>
              <a:off x="6019800" y="5335333"/>
              <a:ext cx="2895600" cy="433719"/>
            </a:xfrm>
            <a:prstGeom prst="rect">
              <a:avLst/>
            </a:prstGeom>
            <a:noFill/>
          </p:spPr>
          <p:txBody>
            <a:bodyPr wrap="square" rtlCol="0">
              <a:spAutoFit/>
            </a:bodyPr>
            <a:lstStyle/>
            <a:p>
              <a:r>
                <a:rPr lang="en-US" b="1" dirty="0" smtClean="0">
                  <a:solidFill>
                    <a:srgbClr val="000000"/>
                  </a:solidFill>
                </a:rPr>
                <a:t>Mean from null </a:t>
              </a:r>
              <a:r>
                <a:rPr lang="en-US" b="1" dirty="0" err="1" smtClean="0">
                  <a:solidFill>
                    <a:srgbClr val="000000"/>
                  </a:solidFill>
                </a:rPr>
                <a:t>hyp</a:t>
              </a:r>
              <a:r>
                <a:rPr lang="en-US" b="1" dirty="0" smtClean="0">
                  <a:solidFill>
                    <a:srgbClr val="000000"/>
                  </a:solidFill>
                </a:rPr>
                <a:t>.</a:t>
              </a:r>
              <a:endParaRPr lang="en-US" b="1" dirty="0">
                <a:solidFill>
                  <a:srgbClr val="000000"/>
                </a:solidFill>
              </a:endParaRPr>
            </a:p>
          </p:txBody>
        </p:sp>
      </p:grpSp>
      <p:sp>
        <p:nvSpPr>
          <p:cNvPr id="22" name="Rectangle 21"/>
          <p:cNvSpPr/>
          <p:nvPr/>
        </p:nvSpPr>
        <p:spPr>
          <a:xfrm>
            <a:off x="304800" y="5029200"/>
            <a:ext cx="8030877" cy="707886"/>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000" dirty="0">
                <a:solidFill>
                  <a:srgbClr val="000000"/>
                </a:solidFill>
              </a:rPr>
              <a:t>Here, the two-tailed P-value is </a:t>
            </a:r>
            <a:r>
              <a:rPr lang="en-US" sz="2000" dirty="0" smtClean="0">
                <a:solidFill>
                  <a:srgbClr val="000000"/>
                </a:solidFill>
              </a:rPr>
              <a:t>0.315. </a:t>
            </a:r>
            <a:r>
              <a:rPr lang="en-US" sz="2000" dirty="0">
                <a:solidFill>
                  <a:srgbClr val="000000"/>
                </a:solidFill>
              </a:rPr>
              <a:t>Since we are conducting a one-tailed test, the P-value </a:t>
            </a:r>
            <a:r>
              <a:rPr lang="en-US" sz="2000" dirty="0" smtClean="0">
                <a:solidFill>
                  <a:srgbClr val="000000"/>
                </a:solidFill>
              </a:rPr>
              <a:t>is 0.315/2 </a:t>
            </a:r>
            <a:r>
              <a:rPr lang="en-US" sz="2000" dirty="0">
                <a:solidFill>
                  <a:srgbClr val="000000"/>
                </a:solidFill>
              </a:rPr>
              <a:t>= </a:t>
            </a:r>
            <a:r>
              <a:rPr lang="en-US" sz="2000" dirty="0" smtClean="0">
                <a:solidFill>
                  <a:srgbClr val="000000"/>
                </a:solidFill>
              </a:rPr>
              <a:t>0.1575.</a:t>
            </a:r>
            <a:endParaRPr lang="en-US" sz="2000" dirty="0">
              <a:solidFill>
                <a:srgbClr val="000000"/>
              </a:solidFill>
            </a:endParaRPr>
          </a:p>
        </p:txBody>
      </p:sp>
      <p:sp>
        <p:nvSpPr>
          <p:cNvPr id="30" name="TextBox 29"/>
          <p:cNvSpPr txBox="1"/>
          <p:nvPr/>
        </p:nvSpPr>
        <p:spPr>
          <a:xfrm>
            <a:off x="304800" y="5791200"/>
            <a:ext cx="8030877"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800" dirty="0" smtClean="0">
                <a:solidFill>
                  <a:srgbClr val="000000"/>
                </a:solidFill>
              </a:rPr>
              <a:t>Since p-value &gt; 0.05.   Then we fail to reject H</a:t>
            </a:r>
            <a:r>
              <a:rPr lang="en-US" sz="2800" baseline="-25000" dirty="0" smtClean="0">
                <a:solidFill>
                  <a:srgbClr val="000000"/>
                </a:solidFill>
              </a:rPr>
              <a:t>0</a:t>
            </a:r>
            <a:r>
              <a:rPr lang="en-US" sz="2800" dirty="0" smtClean="0">
                <a:solidFill>
                  <a:srgbClr val="000000"/>
                </a:solidFill>
              </a:rPr>
              <a:t>.</a:t>
            </a:r>
            <a:endParaRPr lang="en-US" sz="2800" dirty="0">
              <a:solidFill>
                <a:srgbClr val="000000"/>
              </a:solidFill>
            </a:endParaRPr>
          </a:p>
        </p:txBody>
      </p:sp>
      <p:sp>
        <p:nvSpPr>
          <p:cNvPr id="3" name="Slide Number Placeholder 2"/>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74</a:t>
            </a:fld>
            <a:endParaRPr lang="en-US" dirty="0">
              <a:solidFill>
                <a:schemeClr val="bg1"/>
              </a:solidFill>
            </a:endParaRPr>
          </a:p>
        </p:txBody>
      </p:sp>
      <p:sp>
        <p:nvSpPr>
          <p:cNvPr id="11" name="Oval 10"/>
          <p:cNvSpPr/>
          <p:nvPr/>
        </p:nvSpPr>
        <p:spPr bwMode="auto">
          <a:xfrm>
            <a:off x="3200401" y="3085979"/>
            <a:ext cx="1326842"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
        <p:nvSpPr>
          <p:cNvPr id="31" name="Oval 30"/>
          <p:cNvSpPr/>
          <p:nvPr/>
        </p:nvSpPr>
        <p:spPr bwMode="auto">
          <a:xfrm>
            <a:off x="1448359" y="3048371"/>
            <a:ext cx="990600"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
        <p:nvSpPr>
          <p:cNvPr id="32" name="Oval 31"/>
          <p:cNvSpPr/>
          <p:nvPr/>
        </p:nvSpPr>
        <p:spPr bwMode="auto">
          <a:xfrm>
            <a:off x="4038600" y="2438401"/>
            <a:ext cx="1676400" cy="381000"/>
          </a:xfrm>
          <a:prstGeom prst="ellipse">
            <a:avLst/>
          </a:prstGeom>
          <a:noFill/>
          <a:ln w="38100"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
        <p:nvSpPr>
          <p:cNvPr id="33" name="Oval 32"/>
          <p:cNvSpPr/>
          <p:nvPr/>
        </p:nvSpPr>
        <p:spPr bwMode="auto">
          <a:xfrm>
            <a:off x="3479800" y="1261923"/>
            <a:ext cx="1114081" cy="792887"/>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
        <p:nvSpPr>
          <p:cNvPr id="34" name="Oval 33"/>
          <p:cNvSpPr/>
          <p:nvPr/>
        </p:nvSpPr>
        <p:spPr bwMode="auto">
          <a:xfrm>
            <a:off x="2489200" y="1331440"/>
            <a:ext cx="990600"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96601711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6859587" cy="1143000"/>
          </a:xfrm>
        </p:spPr>
        <p:txBody>
          <a:bodyPr>
            <a:noAutofit/>
          </a:bodyPr>
          <a:lstStyle/>
          <a:p>
            <a:pPr rtl="0"/>
            <a:r>
              <a:rPr lang="en-US" sz="2800" dirty="0" smtClean="0"/>
              <a:t>One-Sample Test for the Population Proportion </a:t>
            </a:r>
            <a:r>
              <a:rPr lang="en-US" sz="2800" i="1" dirty="0" smtClean="0"/>
              <a:t>P </a:t>
            </a:r>
            <a:r>
              <a:rPr lang="en-US" sz="2800" dirty="0" smtClean="0"/>
              <a:t>(binomial distribution) </a:t>
            </a:r>
            <a:endParaRPr lang="ar-SA" sz="2800" dirty="0"/>
          </a:p>
        </p:txBody>
      </p:sp>
      <p:sp>
        <p:nvSpPr>
          <p:cNvPr id="5" name="Rectangle 3"/>
          <p:cNvSpPr>
            <a:spLocks noGrp="1" noChangeArrowheads="1"/>
          </p:cNvSpPr>
          <p:nvPr>
            <p:ph idx="1"/>
          </p:nvPr>
        </p:nvSpPr>
        <p:spPr>
          <a:xfrm>
            <a:off x="1371600" y="1524000"/>
            <a:ext cx="7467600" cy="4724400"/>
          </a:xfrm>
        </p:spPr>
        <p:txBody>
          <a:bodyPr>
            <a:normAutofit/>
          </a:bodyPr>
          <a:lstStyle/>
          <a:p>
            <a:pPr algn="l" rtl="0">
              <a:spcBef>
                <a:spcPts val="0"/>
              </a:spcBef>
              <a:buSzPct val="100000"/>
            </a:pPr>
            <a:r>
              <a:rPr lang="en-US" sz="2400" b="1" dirty="0" smtClean="0"/>
              <a:t>Recall that</a:t>
            </a:r>
            <a:r>
              <a:rPr lang="en-US" sz="2400" dirty="0" smtClean="0"/>
              <a:t>: The sampling distribution of a sample proportion    is approximately normal (normal approximation of a binomial distribution) when the sample size is large enough.</a:t>
            </a:r>
          </a:p>
          <a:p>
            <a:pPr algn="l" rtl="0">
              <a:spcBef>
                <a:spcPts val="0"/>
              </a:spcBef>
              <a:buSzPct val="100000"/>
            </a:pPr>
            <a:endParaRPr lang="en-US" sz="2400" dirty="0" smtClean="0"/>
          </a:p>
          <a:p>
            <a:pPr algn="l" rtl="0">
              <a:spcBef>
                <a:spcPts val="0"/>
              </a:spcBef>
              <a:buSzPct val="100000"/>
            </a:pPr>
            <a:r>
              <a:rPr lang="en-US" sz="2400" dirty="0" smtClean="0"/>
              <a:t>Thus, we can easily test the null hypothesis:</a:t>
            </a:r>
          </a:p>
          <a:p>
            <a:pPr algn="l" rtl="0">
              <a:spcBef>
                <a:spcPts val="0"/>
              </a:spcBef>
              <a:buSzPct val="100000"/>
            </a:pPr>
            <a:endParaRPr lang="en-US" sz="2400" dirty="0" smtClean="0"/>
          </a:p>
          <a:p>
            <a:pPr algn="l" rtl="0">
              <a:spcBef>
                <a:spcPts val="0"/>
              </a:spcBef>
              <a:buSzPct val="100000"/>
              <a:buNone/>
            </a:pPr>
            <a:r>
              <a:rPr lang="en-US" sz="2400" dirty="0" smtClean="0"/>
              <a:t>			</a:t>
            </a:r>
            <a:r>
              <a:rPr lang="en-US" sz="2800" b="1" dirty="0" smtClean="0">
                <a:solidFill>
                  <a:srgbClr val="C00000"/>
                </a:solidFill>
              </a:rPr>
              <a:t>H</a:t>
            </a:r>
            <a:r>
              <a:rPr lang="en-US" sz="2800" b="1" baseline="-25000" dirty="0" smtClean="0">
                <a:solidFill>
                  <a:srgbClr val="C00000"/>
                </a:solidFill>
              </a:rPr>
              <a:t>0</a:t>
            </a:r>
            <a:r>
              <a:rPr lang="en-US" sz="2800" b="1" dirty="0" smtClean="0">
                <a:solidFill>
                  <a:srgbClr val="C00000"/>
                </a:solidFill>
              </a:rPr>
              <a:t>: </a:t>
            </a:r>
            <a:r>
              <a:rPr lang="en-US" sz="2800" b="1" i="1" dirty="0" smtClean="0">
                <a:solidFill>
                  <a:srgbClr val="C00000"/>
                </a:solidFill>
              </a:rPr>
              <a:t>p = p</a:t>
            </a:r>
            <a:r>
              <a:rPr lang="en-US" sz="2800" b="1" i="1" baseline="-25000" dirty="0" smtClean="0">
                <a:solidFill>
                  <a:srgbClr val="C00000"/>
                </a:solidFill>
              </a:rPr>
              <a:t>0</a:t>
            </a:r>
            <a:r>
              <a:rPr lang="en-US" sz="2800" b="1" i="1" dirty="0" smtClean="0">
                <a:solidFill>
                  <a:srgbClr val="C00000"/>
                </a:solidFill>
              </a:rPr>
              <a:t> </a:t>
            </a:r>
            <a:endParaRPr lang="en-US" sz="2400" b="1" dirty="0" smtClean="0"/>
          </a:p>
          <a:p>
            <a:pPr marL="0" indent="0" algn="l" rtl="0">
              <a:spcBef>
                <a:spcPts val="0"/>
              </a:spcBef>
              <a:buSzPct val="100000"/>
              <a:buNone/>
            </a:pPr>
            <a:endParaRPr lang="en-US" sz="2400" b="1" dirty="0" smtClean="0"/>
          </a:p>
          <a:p>
            <a:pPr algn="l" rtl="0">
              <a:spcBef>
                <a:spcPts val="0"/>
              </a:spcBef>
              <a:buSzPct val="100000"/>
            </a:pPr>
            <a:r>
              <a:rPr lang="en-US" sz="2400" dirty="0" smtClean="0"/>
              <a:t>Alternative Hypotheses:</a:t>
            </a:r>
            <a:endParaRPr lang="ar-SA" sz="2400" dirty="0" smtClean="0"/>
          </a:p>
          <a:p>
            <a:pPr algn="l" rtl="0">
              <a:spcBef>
                <a:spcPts val="0"/>
              </a:spcBef>
              <a:buSzPct val="100000"/>
            </a:pPr>
            <a:endParaRPr lang="en-US" sz="2400" b="1" dirty="0" smtClean="0"/>
          </a:p>
          <a:p>
            <a:pPr algn="l" rtl="0">
              <a:spcBef>
                <a:spcPts val="0"/>
              </a:spcBef>
              <a:buSzPct val="100000"/>
            </a:pPr>
            <a:endParaRPr lang="en-US" sz="2400" dirty="0" smtClean="0"/>
          </a:p>
        </p:txBody>
      </p:sp>
      <p:graphicFrame>
        <p:nvGraphicFramePr>
          <p:cNvPr id="26627" name="Object 3"/>
          <p:cNvGraphicFramePr>
            <a:graphicFrameLocks noChangeAspect="1"/>
          </p:cNvGraphicFramePr>
          <p:nvPr>
            <p:extLst>
              <p:ext uri="{D42A27DB-BD31-4B8C-83A1-F6EECF244321}">
                <p14:modId xmlns:p14="http://schemas.microsoft.com/office/powerpoint/2010/main" val="3310370243"/>
              </p:ext>
            </p:extLst>
          </p:nvPr>
        </p:nvGraphicFramePr>
        <p:xfrm>
          <a:off x="3124200" y="1905000"/>
          <a:ext cx="641412" cy="427608"/>
        </p:xfrm>
        <a:graphic>
          <a:graphicData uri="http://schemas.openxmlformats.org/presentationml/2006/ole">
            <mc:AlternateContent xmlns:mc="http://schemas.openxmlformats.org/markup-compatibility/2006">
              <mc:Choice xmlns:v="urn:schemas-microsoft-com:vml" Requires="v">
                <p:oleObj spid="_x0000_s18724" name="Equation" r:id="rId3" imgW="152280" imgH="203040" progId="Equation.3">
                  <p:embed/>
                </p:oleObj>
              </mc:Choice>
              <mc:Fallback>
                <p:oleObj name="Equation" r:id="rId3" imgW="15228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905000"/>
                        <a:ext cx="641412" cy="4276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Slide Number Placeholder 6"/>
          <p:cNvSpPr>
            <a:spLocks noGrp="1"/>
          </p:cNvSpPr>
          <p:nvPr>
            <p:ph type="sldNum" sz="quarter" idx="12"/>
          </p:nvPr>
        </p:nvSpPr>
        <p:spPr>
          <a:xfrm>
            <a:off x="7315200" y="6478587"/>
            <a:ext cx="1905000" cy="379413"/>
          </a:xfrm>
        </p:spPr>
        <p:txBody>
          <a:bodyPr/>
          <a:lstStyle/>
          <a:p>
            <a:fld id="{F0A36534-A445-4384-B331-50FF58D48B59}" type="slidenum">
              <a:rPr lang="en-US" smtClean="0">
                <a:solidFill>
                  <a:schemeClr val="bg1"/>
                </a:solidFill>
              </a:rPr>
              <a:t>75</a:t>
            </a:fld>
            <a:endParaRPr lang="en-US" dirty="0">
              <a:solidFill>
                <a:schemeClr val="bg1"/>
              </a:solidFill>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725139648"/>
              </p:ext>
            </p:extLst>
          </p:nvPr>
        </p:nvGraphicFramePr>
        <p:xfrm>
          <a:off x="1881187" y="5410200"/>
          <a:ext cx="1517650" cy="492125"/>
        </p:xfrm>
        <a:graphic>
          <a:graphicData uri="http://schemas.openxmlformats.org/presentationml/2006/ole">
            <mc:AlternateContent xmlns:mc="http://schemas.openxmlformats.org/markup-compatibility/2006">
              <mc:Choice xmlns:v="urn:schemas-microsoft-com:vml" Requires="v">
                <p:oleObj spid="_x0000_s18725" name="Equation" r:id="rId5" imgW="711200" imgH="228600" progId="Equation.3">
                  <p:embed/>
                </p:oleObj>
              </mc:Choice>
              <mc:Fallback>
                <p:oleObj name="Equation" r:id="rId5" imgW="711200" imgH="2286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1187" y="5410200"/>
                        <a:ext cx="1517650" cy="492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611171602"/>
              </p:ext>
            </p:extLst>
          </p:nvPr>
        </p:nvGraphicFramePr>
        <p:xfrm>
          <a:off x="3886200" y="5410200"/>
          <a:ext cx="1489075" cy="492125"/>
        </p:xfrm>
        <a:graphic>
          <a:graphicData uri="http://schemas.openxmlformats.org/presentationml/2006/ole">
            <mc:AlternateContent xmlns:mc="http://schemas.openxmlformats.org/markup-compatibility/2006">
              <mc:Choice xmlns:v="urn:schemas-microsoft-com:vml" Requires="v">
                <p:oleObj spid="_x0000_s18726" name="Equation" r:id="rId7" imgW="698500" imgH="228600" progId="Equation.3">
                  <p:embed/>
                </p:oleObj>
              </mc:Choice>
              <mc:Fallback>
                <p:oleObj name="Equation" r:id="rId7" imgW="698500" imgH="2286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0" y="5410200"/>
                        <a:ext cx="1489075" cy="492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214906207"/>
              </p:ext>
            </p:extLst>
          </p:nvPr>
        </p:nvGraphicFramePr>
        <p:xfrm>
          <a:off x="5775325" y="5410200"/>
          <a:ext cx="1423987" cy="544512"/>
        </p:xfrm>
        <a:graphic>
          <a:graphicData uri="http://schemas.openxmlformats.org/presentationml/2006/ole">
            <mc:AlternateContent xmlns:mc="http://schemas.openxmlformats.org/markup-compatibility/2006">
              <mc:Choice xmlns:v="urn:schemas-microsoft-com:vml" Requires="v">
                <p:oleObj spid="_x0000_s18727" name="Equation" r:id="rId9" imgW="736600" imgH="279400" progId="Equation.3">
                  <p:embed/>
                </p:oleObj>
              </mc:Choice>
              <mc:Fallback>
                <p:oleObj name="Equation" r:id="rId9" imgW="736600" imgH="279400" progId="Equation.3">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75325" y="5410200"/>
                        <a:ext cx="1423987" cy="544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4300124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667000"/>
            <a:ext cx="7391400" cy="3276600"/>
          </a:xfrm>
        </p:spPr>
        <p:txBody>
          <a:bodyPr/>
          <a:lstStyle/>
          <a:p>
            <a:pPr algn="l" rtl="0"/>
            <a:r>
              <a:rPr lang="en-US" b="1" dirty="0" smtClean="0"/>
              <a:t>Decision Rule:</a:t>
            </a:r>
            <a:endParaRPr lang="en-US" b="1" dirty="0"/>
          </a:p>
        </p:txBody>
      </p:sp>
      <p:sp>
        <p:nvSpPr>
          <p:cNvPr id="4" name="Rectangle 3"/>
          <p:cNvSpPr/>
          <p:nvPr/>
        </p:nvSpPr>
        <p:spPr>
          <a:xfrm>
            <a:off x="1295400" y="3124200"/>
            <a:ext cx="6248400" cy="757130"/>
          </a:xfrm>
          <a:prstGeom prst="rect">
            <a:avLst/>
          </a:prstGeom>
        </p:spPr>
        <p:txBody>
          <a:bodyPr wrap="square">
            <a:spAutoFit/>
          </a:bodyPr>
          <a:lstStyle/>
          <a:p>
            <a:pPr>
              <a:lnSpc>
                <a:spcPct val="90000"/>
              </a:lnSpc>
              <a:defRPr/>
            </a:pPr>
            <a:r>
              <a:rPr lang="en-US" sz="2400" dirty="0">
                <a:solidFill>
                  <a:srgbClr val="000000"/>
                </a:solidFill>
              </a:rPr>
              <a:t>If  </a:t>
            </a:r>
            <a:r>
              <a:rPr lang="en-US" sz="2400" dirty="0" smtClean="0">
                <a:solidFill>
                  <a:srgbClr val="000000"/>
                </a:solidFill>
              </a:rPr>
              <a:t>H</a:t>
            </a:r>
            <a:r>
              <a:rPr lang="en-US" sz="2400" baseline="-25000" dirty="0" smtClean="0">
                <a:solidFill>
                  <a:srgbClr val="000000"/>
                </a:solidFill>
              </a:rPr>
              <a:t>1</a:t>
            </a:r>
            <a:r>
              <a:rPr lang="en-US" sz="2400" dirty="0" smtClean="0">
                <a:solidFill>
                  <a:srgbClr val="000000"/>
                </a:solidFill>
              </a:rPr>
              <a:t>: </a:t>
            </a:r>
            <a:r>
              <a:rPr lang="en-US" sz="2400" dirty="0">
                <a:solidFill>
                  <a:srgbClr val="000000"/>
                </a:solidFill>
              </a:rPr>
              <a:t>P  ≠  P</a:t>
            </a:r>
            <a:r>
              <a:rPr lang="it-IT" sz="2400" baseline="-18000" dirty="0">
                <a:solidFill>
                  <a:srgbClr val="000000"/>
                </a:solidFill>
              </a:rPr>
              <a:t>0</a:t>
            </a:r>
            <a:r>
              <a:rPr lang="en-US" sz="2400" dirty="0">
                <a:solidFill>
                  <a:srgbClr val="000000"/>
                </a:solidFill>
              </a:rPr>
              <a:t> </a:t>
            </a:r>
            <a:endParaRPr lang="ar-SA" sz="2400" dirty="0">
              <a:solidFill>
                <a:srgbClr val="000000"/>
              </a:solidFill>
            </a:endParaRPr>
          </a:p>
          <a:p>
            <a:pPr>
              <a:lnSpc>
                <a:spcPct val="90000"/>
              </a:lnSpc>
              <a:defRPr/>
            </a:pPr>
            <a:r>
              <a:rPr lang="en-US" sz="2400" dirty="0">
                <a:solidFill>
                  <a:srgbClr val="000000"/>
                </a:solidFill>
              </a:rPr>
              <a:t>Reject   H </a:t>
            </a:r>
            <a:r>
              <a:rPr lang="it-IT" sz="2400" baseline="-18000" dirty="0">
                <a:solidFill>
                  <a:srgbClr val="000000"/>
                </a:solidFill>
              </a:rPr>
              <a:t>0</a:t>
            </a:r>
            <a:r>
              <a:rPr lang="en-US" sz="2400" dirty="0">
                <a:solidFill>
                  <a:srgbClr val="000000"/>
                </a:solidFill>
              </a:rPr>
              <a:t> if Z </a:t>
            </a:r>
            <a:r>
              <a:rPr lang="en-US" sz="2400" dirty="0" smtClean="0">
                <a:solidFill>
                  <a:srgbClr val="000000"/>
                </a:solidFill>
              </a:rPr>
              <a:t>&gt; Z</a:t>
            </a:r>
            <a:r>
              <a:rPr lang="en-US" sz="2400" baseline="-18000" dirty="0" smtClean="0">
                <a:solidFill>
                  <a:srgbClr val="000000"/>
                </a:solidFill>
              </a:rPr>
              <a:t>1-α/2  </a:t>
            </a:r>
            <a:r>
              <a:rPr lang="en-US" sz="2400" dirty="0">
                <a:solidFill>
                  <a:srgbClr val="000000"/>
                </a:solidFill>
              </a:rPr>
              <a:t>or </a:t>
            </a:r>
            <a:r>
              <a:rPr lang="en-US" sz="2400" dirty="0" smtClean="0">
                <a:solidFill>
                  <a:srgbClr val="000000"/>
                </a:solidFill>
              </a:rPr>
              <a:t>Z &lt; </a:t>
            </a:r>
            <a:r>
              <a:rPr lang="en-US" sz="2400" dirty="0">
                <a:solidFill>
                  <a:srgbClr val="000000"/>
                </a:solidFill>
              </a:rPr>
              <a:t>- Z</a:t>
            </a:r>
            <a:r>
              <a:rPr lang="en-US" sz="2400" baseline="-18000" dirty="0">
                <a:solidFill>
                  <a:srgbClr val="000000"/>
                </a:solidFill>
              </a:rPr>
              <a:t>1-α/2</a:t>
            </a:r>
            <a:endParaRPr lang="ar-SA" sz="2400" dirty="0">
              <a:solidFill>
                <a:srgbClr val="000000"/>
              </a:solidFill>
            </a:endParaRPr>
          </a:p>
        </p:txBody>
      </p:sp>
      <p:sp>
        <p:nvSpPr>
          <p:cNvPr id="5" name="Rectangle 4"/>
          <p:cNvSpPr/>
          <p:nvPr/>
        </p:nvSpPr>
        <p:spPr>
          <a:xfrm>
            <a:off x="1295400" y="4198189"/>
            <a:ext cx="4572000" cy="757130"/>
          </a:xfrm>
          <a:prstGeom prst="rect">
            <a:avLst/>
          </a:prstGeom>
        </p:spPr>
        <p:txBody>
          <a:bodyPr>
            <a:spAutoFit/>
          </a:bodyPr>
          <a:lstStyle/>
          <a:p>
            <a:pPr>
              <a:lnSpc>
                <a:spcPct val="90000"/>
              </a:lnSpc>
              <a:defRPr/>
            </a:pPr>
            <a:r>
              <a:rPr lang="en-US" sz="2400" dirty="0">
                <a:solidFill>
                  <a:srgbClr val="000000"/>
                </a:solidFill>
              </a:rPr>
              <a:t>If  </a:t>
            </a:r>
            <a:r>
              <a:rPr lang="en-US" sz="2400" dirty="0" smtClean="0">
                <a:solidFill>
                  <a:srgbClr val="000000"/>
                </a:solidFill>
              </a:rPr>
              <a:t>H</a:t>
            </a:r>
            <a:r>
              <a:rPr lang="en-US" sz="2400" baseline="-18000" dirty="0" smtClean="0">
                <a:solidFill>
                  <a:srgbClr val="000000"/>
                </a:solidFill>
              </a:rPr>
              <a:t>1</a:t>
            </a:r>
            <a:r>
              <a:rPr lang="en-US" sz="2400" dirty="0" smtClean="0">
                <a:solidFill>
                  <a:srgbClr val="000000"/>
                </a:solidFill>
              </a:rPr>
              <a:t>: P &gt; </a:t>
            </a:r>
            <a:r>
              <a:rPr lang="en-US" sz="2400" dirty="0">
                <a:solidFill>
                  <a:srgbClr val="000000"/>
                </a:solidFill>
              </a:rPr>
              <a:t>P</a:t>
            </a:r>
            <a:r>
              <a:rPr lang="it-IT" sz="2400" baseline="-18000" dirty="0">
                <a:solidFill>
                  <a:srgbClr val="000000"/>
                </a:solidFill>
              </a:rPr>
              <a:t>0</a:t>
            </a:r>
            <a:r>
              <a:rPr lang="en-US" sz="2400" dirty="0">
                <a:solidFill>
                  <a:srgbClr val="000000"/>
                </a:solidFill>
              </a:rPr>
              <a:t> </a:t>
            </a:r>
          </a:p>
          <a:p>
            <a:pPr>
              <a:lnSpc>
                <a:spcPct val="90000"/>
              </a:lnSpc>
              <a:defRPr/>
            </a:pPr>
            <a:r>
              <a:rPr lang="en-US" sz="2400" dirty="0">
                <a:solidFill>
                  <a:srgbClr val="000000"/>
                </a:solidFill>
              </a:rPr>
              <a:t>Reject  H</a:t>
            </a:r>
            <a:r>
              <a:rPr lang="en-US" sz="2400" baseline="-18000" dirty="0">
                <a:solidFill>
                  <a:srgbClr val="000000"/>
                </a:solidFill>
              </a:rPr>
              <a:t>0</a:t>
            </a:r>
            <a:r>
              <a:rPr lang="en-US" sz="2400" dirty="0">
                <a:solidFill>
                  <a:srgbClr val="000000"/>
                </a:solidFill>
              </a:rPr>
              <a:t> if  </a:t>
            </a:r>
            <a:r>
              <a:rPr lang="en-US" sz="2400" dirty="0" smtClean="0">
                <a:solidFill>
                  <a:srgbClr val="000000"/>
                </a:solidFill>
              </a:rPr>
              <a:t>Z &gt; Z</a:t>
            </a:r>
            <a:r>
              <a:rPr lang="en-US" sz="2400" baseline="-18000" dirty="0" smtClean="0">
                <a:solidFill>
                  <a:srgbClr val="000000"/>
                </a:solidFill>
              </a:rPr>
              <a:t>1-α</a:t>
            </a:r>
            <a:r>
              <a:rPr lang="en-US" sz="2400" dirty="0" smtClean="0">
                <a:solidFill>
                  <a:srgbClr val="000000"/>
                </a:solidFill>
              </a:rPr>
              <a:t> </a:t>
            </a:r>
            <a:r>
              <a:rPr lang="ar-SA" sz="2400" dirty="0" smtClean="0">
                <a:solidFill>
                  <a:srgbClr val="000000"/>
                </a:solidFill>
              </a:rPr>
              <a:t> </a:t>
            </a:r>
            <a:endParaRPr lang="en-US" sz="2400" dirty="0">
              <a:solidFill>
                <a:srgbClr val="000000"/>
              </a:solidFill>
            </a:endParaRPr>
          </a:p>
        </p:txBody>
      </p:sp>
      <p:sp>
        <p:nvSpPr>
          <p:cNvPr id="6" name="Rectangle 5"/>
          <p:cNvSpPr/>
          <p:nvPr/>
        </p:nvSpPr>
        <p:spPr>
          <a:xfrm>
            <a:off x="1295400" y="5181600"/>
            <a:ext cx="4572000" cy="757130"/>
          </a:xfrm>
          <a:prstGeom prst="rect">
            <a:avLst/>
          </a:prstGeom>
        </p:spPr>
        <p:txBody>
          <a:bodyPr>
            <a:spAutoFit/>
          </a:bodyPr>
          <a:lstStyle/>
          <a:p>
            <a:pPr>
              <a:lnSpc>
                <a:spcPct val="90000"/>
              </a:lnSpc>
              <a:defRPr/>
            </a:pPr>
            <a:r>
              <a:rPr lang="en-US" sz="2400" dirty="0">
                <a:solidFill>
                  <a:srgbClr val="000000"/>
                </a:solidFill>
              </a:rPr>
              <a:t>If  </a:t>
            </a:r>
            <a:r>
              <a:rPr lang="en-US" sz="2400" dirty="0" smtClean="0">
                <a:solidFill>
                  <a:srgbClr val="000000"/>
                </a:solidFill>
              </a:rPr>
              <a:t>H</a:t>
            </a:r>
            <a:r>
              <a:rPr lang="en-US" sz="2400" baseline="-18000" dirty="0" smtClean="0">
                <a:solidFill>
                  <a:srgbClr val="000000"/>
                </a:solidFill>
              </a:rPr>
              <a:t>1</a:t>
            </a:r>
            <a:r>
              <a:rPr lang="en-US" sz="2400" dirty="0" smtClean="0">
                <a:solidFill>
                  <a:srgbClr val="000000"/>
                </a:solidFill>
              </a:rPr>
              <a:t>: P &lt; </a:t>
            </a:r>
            <a:r>
              <a:rPr lang="en-US" sz="2400" dirty="0">
                <a:solidFill>
                  <a:srgbClr val="000000"/>
                </a:solidFill>
              </a:rPr>
              <a:t>P</a:t>
            </a:r>
            <a:r>
              <a:rPr lang="it-IT" sz="2400" baseline="-18000" dirty="0">
                <a:solidFill>
                  <a:srgbClr val="000000"/>
                </a:solidFill>
              </a:rPr>
              <a:t>0</a:t>
            </a:r>
            <a:r>
              <a:rPr lang="en-US" sz="2400" dirty="0">
                <a:solidFill>
                  <a:srgbClr val="000000"/>
                </a:solidFill>
              </a:rPr>
              <a:t> </a:t>
            </a:r>
          </a:p>
          <a:p>
            <a:pPr>
              <a:lnSpc>
                <a:spcPct val="90000"/>
              </a:lnSpc>
              <a:defRPr/>
            </a:pPr>
            <a:r>
              <a:rPr lang="en-US" sz="2400" dirty="0">
                <a:solidFill>
                  <a:srgbClr val="000000"/>
                </a:solidFill>
              </a:rPr>
              <a:t>  Reject H</a:t>
            </a:r>
            <a:r>
              <a:rPr lang="en-US" sz="2400" baseline="-18000" dirty="0">
                <a:solidFill>
                  <a:srgbClr val="000000"/>
                </a:solidFill>
              </a:rPr>
              <a:t>0</a:t>
            </a:r>
            <a:r>
              <a:rPr lang="en-US" sz="2400" dirty="0" smtClean="0">
                <a:solidFill>
                  <a:srgbClr val="000000"/>
                </a:solidFill>
              </a:rPr>
              <a:t>  </a:t>
            </a:r>
            <a:r>
              <a:rPr lang="en-US" sz="2400" dirty="0">
                <a:solidFill>
                  <a:srgbClr val="000000"/>
                </a:solidFill>
              </a:rPr>
              <a:t>H</a:t>
            </a:r>
            <a:r>
              <a:rPr lang="en-US" sz="2400" baseline="-18000" dirty="0">
                <a:solidFill>
                  <a:srgbClr val="000000"/>
                </a:solidFill>
              </a:rPr>
              <a:t>0</a:t>
            </a:r>
            <a:r>
              <a:rPr lang="en-US" sz="2400" dirty="0">
                <a:solidFill>
                  <a:srgbClr val="000000"/>
                </a:solidFill>
              </a:rPr>
              <a:t> if </a:t>
            </a:r>
            <a:r>
              <a:rPr lang="en-US" sz="2400" dirty="0" smtClean="0">
                <a:solidFill>
                  <a:srgbClr val="000000"/>
                </a:solidFill>
              </a:rPr>
              <a:t>Z &lt; </a:t>
            </a:r>
            <a:r>
              <a:rPr lang="en-US" sz="2400" dirty="0">
                <a:solidFill>
                  <a:srgbClr val="000000"/>
                </a:solidFill>
              </a:rPr>
              <a:t>- Z</a:t>
            </a:r>
            <a:r>
              <a:rPr lang="en-US" sz="2400" baseline="-25000" dirty="0">
                <a:solidFill>
                  <a:srgbClr val="000000"/>
                </a:solidFill>
              </a:rPr>
              <a:t>1-</a:t>
            </a:r>
            <a:r>
              <a:rPr lang="en-US" sz="2400" baseline="-18000" dirty="0">
                <a:solidFill>
                  <a:srgbClr val="000000"/>
                </a:solidFill>
              </a:rPr>
              <a:t>α       </a:t>
            </a:r>
            <a:endParaRPr lang="en-US" sz="2400" dirty="0">
              <a:solidFill>
                <a:srgbClr val="000000"/>
              </a:solidFill>
            </a:endParaRPr>
          </a:p>
        </p:txBody>
      </p:sp>
      <p:sp>
        <p:nvSpPr>
          <p:cNvPr id="7" name="Slide Number Placeholder 6"/>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76</a:t>
            </a:fld>
            <a:endParaRPr lang="en-US" dirty="0">
              <a:solidFill>
                <a:schemeClr val="bg1"/>
              </a:solidFill>
            </a:endParaRPr>
          </a:p>
        </p:txBody>
      </p:sp>
      <p:sp>
        <p:nvSpPr>
          <p:cNvPr id="9" name="Rectangle 8"/>
          <p:cNvSpPr/>
          <p:nvPr/>
        </p:nvSpPr>
        <p:spPr>
          <a:xfrm>
            <a:off x="914400" y="1140767"/>
            <a:ext cx="2662908" cy="461665"/>
          </a:xfrm>
          <a:prstGeom prst="rect">
            <a:avLst/>
          </a:prstGeom>
        </p:spPr>
        <p:txBody>
          <a:bodyPr wrap="none">
            <a:spAutoFit/>
          </a:bodyPr>
          <a:lstStyle/>
          <a:p>
            <a:pPr marL="342900" lvl="0" indent="-342900" fontAlgn="base">
              <a:spcAft>
                <a:spcPct val="0"/>
              </a:spcAft>
              <a:buSzPct val="100000"/>
              <a:buFontTx/>
              <a:buChar char="•"/>
            </a:pPr>
            <a:r>
              <a:rPr lang="en-US" sz="2400" b="1" kern="0" dirty="0">
                <a:solidFill>
                  <a:srgbClr val="000000"/>
                </a:solidFill>
              </a:rPr>
              <a:t>Test </a:t>
            </a:r>
            <a:r>
              <a:rPr lang="en-US" sz="2400" b="1" kern="0" dirty="0" smtClean="0">
                <a:solidFill>
                  <a:srgbClr val="000000"/>
                </a:solidFill>
              </a:rPr>
              <a:t>Statistic:</a:t>
            </a:r>
            <a:endParaRPr lang="en-US" sz="2400" b="1" kern="0" dirty="0">
              <a:solidFill>
                <a:srgbClr val="000000"/>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933934241"/>
              </p:ext>
            </p:extLst>
          </p:nvPr>
        </p:nvGraphicFramePr>
        <p:xfrm>
          <a:off x="4114800" y="914400"/>
          <a:ext cx="3683000" cy="1643063"/>
        </p:xfrm>
        <a:graphic>
          <a:graphicData uri="http://schemas.openxmlformats.org/presentationml/2006/ole">
            <mc:AlternateContent xmlns:mc="http://schemas.openxmlformats.org/markup-compatibility/2006">
              <mc:Choice xmlns:v="urn:schemas-microsoft-com:vml" Requires="v">
                <p:oleObj spid="_x0000_s49176" name="Equation" r:id="rId3" imgW="1040948" imgH="622030" progId="Equation.3">
                  <p:embed/>
                </p:oleObj>
              </mc:Choice>
              <mc:Fallback>
                <p:oleObj name="Equation" r:id="rId3" imgW="1040948" imgH="62203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914400"/>
                        <a:ext cx="3683000" cy="1643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0713211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6859587" cy="914400"/>
          </a:xfrm>
        </p:spPr>
        <p:txBody>
          <a:bodyPr>
            <a:normAutofit/>
          </a:bodyPr>
          <a:lstStyle/>
          <a:p>
            <a:r>
              <a:rPr lang="en-US" dirty="0" smtClean="0"/>
              <a:t>Example</a:t>
            </a:r>
            <a:endParaRPr lang="ar-SA" dirty="0"/>
          </a:p>
        </p:txBody>
      </p:sp>
      <p:sp>
        <p:nvSpPr>
          <p:cNvPr id="3" name="Content Placeholder 2"/>
          <p:cNvSpPr>
            <a:spLocks noGrp="1"/>
          </p:cNvSpPr>
          <p:nvPr>
            <p:ph idx="1"/>
          </p:nvPr>
        </p:nvSpPr>
        <p:spPr>
          <a:xfrm>
            <a:off x="1143000" y="1447800"/>
            <a:ext cx="7467600" cy="4495800"/>
          </a:xfrm>
        </p:spPr>
        <p:txBody>
          <a:bodyPr/>
          <a:lstStyle/>
          <a:p>
            <a:pPr algn="l" rtl="0"/>
            <a:r>
              <a:rPr lang="en-US" sz="2800" dirty="0" smtClean="0"/>
              <a:t>Historically, one in five kidney cancer patients survive 5 years past diagnosis, i.e. 20%.  </a:t>
            </a:r>
          </a:p>
          <a:p>
            <a:pPr algn="l" rtl="0"/>
            <a:r>
              <a:rPr lang="en-US" sz="2800" dirty="0" smtClean="0"/>
              <a:t>An oncologist using an experimental therapy treats </a:t>
            </a:r>
            <a:r>
              <a:rPr lang="en-US" sz="2800" i="1" dirty="0" smtClean="0"/>
              <a:t>n = </a:t>
            </a:r>
            <a:r>
              <a:rPr lang="en-US" sz="2800" dirty="0" smtClean="0"/>
              <a:t>40 kidney cancer patients and 16 of them survive at least 5 years.</a:t>
            </a:r>
          </a:p>
          <a:p>
            <a:pPr algn="l" rtl="0"/>
            <a:r>
              <a:rPr lang="en-US" sz="2800" dirty="0" smtClean="0"/>
              <a:t>Is there evidence that patients receiving the experimental therapy have a higher 5-year survival rate?</a:t>
            </a:r>
          </a:p>
          <a:p>
            <a:pPr algn="l" rtl="0"/>
            <a:endParaRPr lang="ar-SA" sz="2800" dirty="0"/>
          </a:p>
        </p:txBody>
      </p:sp>
      <p:sp>
        <p:nvSpPr>
          <p:cNvPr id="4" name="Slide Number Placeholder 3"/>
          <p:cNvSpPr>
            <a:spLocks noGrp="1"/>
          </p:cNvSpPr>
          <p:nvPr>
            <p:ph type="sldNum" sz="quarter" idx="12"/>
          </p:nvPr>
        </p:nvSpPr>
        <p:spPr/>
        <p:txBody>
          <a:bodyPr/>
          <a:lstStyle/>
          <a:p>
            <a:fld id="{F0A36534-A445-4384-B331-50FF58D48B59}" type="slidenum">
              <a:rPr lang="en-US" smtClean="0"/>
              <a:t>77</a:t>
            </a:fld>
            <a:endParaRPr lang="en-US" dirty="0"/>
          </a:p>
        </p:txBody>
      </p:sp>
    </p:spTree>
    <p:extLst>
      <p:ext uri="{BB962C8B-B14F-4D97-AF65-F5344CB8AC3E}">
        <p14:creationId xmlns:p14="http://schemas.microsoft.com/office/powerpoint/2010/main" val="4259816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838200" y="914400"/>
            <a:ext cx="7924800" cy="5029200"/>
          </a:xfrm>
        </p:spPr>
        <p:txBody>
          <a:bodyPr>
            <a:normAutofit/>
          </a:bodyPr>
          <a:lstStyle/>
          <a:p>
            <a:pPr algn="l" rtl="0">
              <a:buFontTx/>
              <a:buNone/>
            </a:pPr>
            <a:r>
              <a:rPr lang="en-US" sz="2800" i="1" dirty="0"/>
              <a:t>p = </a:t>
            </a:r>
            <a:r>
              <a:rPr lang="en-US" sz="2800" dirty="0"/>
              <a:t>the proportion of kidney cancer patients receiving the experimental therapy that survive at least 5 years</a:t>
            </a:r>
            <a:r>
              <a:rPr lang="en-US" sz="2800" dirty="0" smtClean="0"/>
              <a:t>.</a:t>
            </a:r>
          </a:p>
          <a:p>
            <a:pPr algn="l" rtl="0">
              <a:buFontTx/>
              <a:buNone/>
            </a:pPr>
            <a:endParaRPr lang="en-US" sz="2800" dirty="0" smtClean="0">
              <a:solidFill>
                <a:schemeClr val="tx2"/>
              </a:solidFill>
              <a:latin typeface="Times New Roman" pitchFamily="18" charset="0"/>
            </a:endParaRPr>
          </a:p>
          <a:p>
            <a:pPr algn="l" rtl="0">
              <a:buFontTx/>
              <a:buNone/>
            </a:pPr>
            <a:endParaRPr lang="en-US" sz="2800" dirty="0" smtClean="0">
              <a:solidFill>
                <a:schemeClr val="tx2"/>
              </a:solidFill>
              <a:latin typeface="Times New Roman" pitchFamily="18" charset="0"/>
            </a:endParaRPr>
          </a:p>
          <a:p>
            <a:pPr algn="l" rtl="0">
              <a:buFontTx/>
              <a:buNone/>
            </a:pPr>
            <a:endParaRPr lang="en-US" sz="2800" dirty="0" smtClean="0">
              <a:solidFill>
                <a:schemeClr val="tx2"/>
              </a:solidFill>
              <a:latin typeface="Times New Roman" pitchFamily="18" charset="0"/>
            </a:endParaRPr>
          </a:p>
          <a:p>
            <a:pPr algn="l" rtl="0">
              <a:buFontTx/>
              <a:buNone/>
            </a:pPr>
            <a:r>
              <a:rPr lang="en-US" sz="2800" dirty="0" smtClean="0"/>
              <a:t>Determine test criteria</a:t>
            </a:r>
          </a:p>
          <a:p>
            <a:pPr algn="l" rtl="0">
              <a:buFontTx/>
              <a:buNone/>
            </a:pPr>
            <a:r>
              <a:rPr lang="en-US" dirty="0" smtClean="0">
                <a:latin typeface="Times New Roman" pitchFamily="18" charset="0"/>
              </a:rPr>
              <a:t>Choose </a:t>
            </a:r>
            <a:r>
              <a:rPr lang="en-US" dirty="0" smtClean="0">
                <a:latin typeface="Symbol" pitchFamily="18" charset="2"/>
              </a:rPr>
              <a:t>a = .05 </a:t>
            </a:r>
            <a:r>
              <a:rPr lang="en-US" sz="2800" dirty="0" smtClean="0">
                <a:latin typeface="Symbol" pitchFamily="18" charset="2"/>
              </a:rPr>
              <a:t>(</a:t>
            </a:r>
            <a:r>
              <a:rPr lang="en-US" sz="2800" dirty="0" smtClean="0">
                <a:latin typeface="Times New Roman" pitchFamily="18" charset="0"/>
              </a:rPr>
              <a:t>may want to consider smaller?)</a:t>
            </a:r>
            <a:br>
              <a:rPr lang="en-US" sz="2800" dirty="0" smtClean="0">
                <a:latin typeface="Times New Roman" pitchFamily="18" charset="0"/>
              </a:rPr>
            </a:br>
            <a:r>
              <a:rPr lang="en-US" sz="2800" dirty="0" smtClean="0">
                <a:latin typeface="Times New Roman" pitchFamily="18" charset="0"/>
              </a:rPr>
              <a:t>Use large sample test since:</a:t>
            </a:r>
          </a:p>
          <a:p>
            <a:pPr algn="l" rtl="0">
              <a:buFontTx/>
              <a:buNone/>
            </a:pPr>
            <a:r>
              <a:rPr lang="en-US" i="1" dirty="0" err="1" smtClean="0">
                <a:latin typeface="Times New Roman" pitchFamily="18" charset="0"/>
              </a:rPr>
              <a:t>np</a:t>
            </a:r>
            <a:r>
              <a:rPr lang="en-US" i="1" dirty="0" smtClean="0">
                <a:latin typeface="Times New Roman" pitchFamily="18" charset="0"/>
              </a:rPr>
              <a:t> = (40)(.20) = 8 &gt; 5  </a:t>
            </a:r>
            <a:r>
              <a:rPr lang="en-US" dirty="0" smtClean="0">
                <a:latin typeface="Times New Roman" pitchFamily="18" charset="0"/>
              </a:rPr>
              <a:t> and    </a:t>
            </a:r>
            <a:r>
              <a:rPr lang="en-US" i="1" dirty="0" smtClean="0">
                <a:latin typeface="Times New Roman" pitchFamily="18" charset="0"/>
              </a:rPr>
              <a:t>n(1-p) = (40)(.80) = 32 &gt; 5</a:t>
            </a:r>
            <a:endParaRPr lang="en-US" dirty="0" smtClean="0">
              <a:solidFill>
                <a:schemeClr val="tx2"/>
              </a:solidFill>
              <a:latin typeface="Times New Roman" pitchFamily="18" charset="0"/>
            </a:endParaRPr>
          </a:p>
          <a:p>
            <a:pPr algn="l" rtl="0">
              <a:buFontTx/>
              <a:buNone/>
            </a:pPr>
            <a:endParaRPr lang="en-US" sz="2800" dirty="0"/>
          </a:p>
          <a:p>
            <a:pPr algn="l" rtl="0">
              <a:buFontTx/>
              <a:buNone/>
            </a:pPr>
            <a:endParaRPr lang="en-US" sz="2800" i="1" dirty="0"/>
          </a:p>
        </p:txBody>
      </p:sp>
      <p:graphicFrame>
        <p:nvGraphicFramePr>
          <p:cNvPr id="28674" name="Object 2"/>
          <p:cNvGraphicFramePr>
            <a:graphicFrameLocks noChangeAspect="1"/>
          </p:cNvGraphicFramePr>
          <p:nvPr>
            <p:extLst>
              <p:ext uri="{D42A27DB-BD31-4B8C-83A1-F6EECF244321}">
                <p14:modId xmlns:p14="http://schemas.microsoft.com/office/powerpoint/2010/main" val="909821898"/>
              </p:ext>
            </p:extLst>
          </p:nvPr>
        </p:nvGraphicFramePr>
        <p:xfrm>
          <a:off x="1295400" y="2286000"/>
          <a:ext cx="6400801" cy="1267861"/>
        </p:xfrm>
        <a:graphic>
          <a:graphicData uri="http://schemas.openxmlformats.org/presentationml/2006/ole">
            <mc:AlternateContent xmlns:mc="http://schemas.openxmlformats.org/markup-compatibility/2006">
              <mc:Choice xmlns:v="urn:schemas-microsoft-com:vml" Requires="v">
                <p:oleObj spid="_x0000_s19525" name="Equation" r:id="rId3" imgW="2819160" imgH="558720" progId="Equation.3">
                  <p:embed/>
                </p:oleObj>
              </mc:Choice>
              <mc:Fallback>
                <p:oleObj name="Equation" r:id="rId3" imgW="2819160" imgH="558720" progId="Equation.3">
                  <p:embed/>
                  <p:pic>
                    <p:nvPicPr>
                      <p:cNvPr id="0" name=""/>
                      <p:cNvPicPr>
                        <a:picLocks noChangeAspect="1" noChangeArrowheads="1"/>
                      </p:cNvPicPr>
                      <p:nvPr/>
                    </p:nvPicPr>
                    <p:blipFill>
                      <a:blip r:embed="rId4"/>
                      <a:srcRect/>
                      <a:stretch>
                        <a:fillRect/>
                      </a:stretch>
                    </p:blipFill>
                    <p:spPr bwMode="auto">
                      <a:xfrm>
                        <a:off x="1295400" y="2286000"/>
                        <a:ext cx="6400801" cy="1267861"/>
                      </a:xfrm>
                      <a:prstGeom prst="rect">
                        <a:avLst/>
                      </a:prstGeom>
                      <a:solidFill>
                        <a:schemeClr val="bg1"/>
                      </a:solidFill>
                    </p:spPr>
                  </p:pic>
                </p:oleObj>
              </mc:Fallback>
            </mc:AlternateContent>
          </a:graphicData>
        </a:graphic>
      </p:graphicFrame>
      <p:sp>
        <p:nvSpPr>
          <p:cNvPr id="3" name="Slide Number Placeholder 2"/>
          <p:cNvSpPr>
            <a:spLocks noGrp="1"/>
          </p:cNvSpPr>
          <p:nvPr>
            <p:ph type="sldNum" sz="quarter" idx="12"/>
          </p:nvPr>
        </p:nvSpPr>
        <p:spPr/>
        <p:txBody>
          <a:bodyPr/>
          <a:lstStyle/>
          <a:p>
            <a:fld id="{F0A36534-A445-4384-B331-50FF58D48B59}" type="slidenum">
              <a:rPr lang="en-US" smtClean="0"/>
              <a:t>78</a:t>
            </a:fld>
            <a:endParaRPr lang="en-US" dirty="0"/>
          </a:p>
        </p:txBody>
      </p:sp>
    </p:spTree>
    <p:extLst>
      <p:ext uri="{BB962C8B-B14F-4D97-AF65-F5344CB8AC3E}">
        <p14:creationId xmlns:p14="http://schemas.microsoft.com/office/powerpoint/2010/main" val="242610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029200" y="3886199"/>
            <a:ext cx="4114800" cy="2209801"/>
            <a:chOff x="5029200" y="3886199"/>
            <a:chExt cx="3809999" cy="1664731"/>
          </a:xfrm>
          <a:noFill/>
        </p:grpSpPr>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5947" y="3886199"/>
              <a:ext cx="2533517" cy="1149742"/>
            </a:xfrm>
            <a:prstGeom prst="roundRect">
              <a:avLst>
                <a:gd name="adj" fmla="val 8594"/>
              </a:avLst>
            </a:prstGeom>
            <a:solidFill>
              <a:srgbClr val="FFFFFF">
                <a:shade val="85000"/>
              </a:srgbClr>
            </a:solidFill>
            <a:ln>
              <a:solidFill>
                <a:schemeClr val="accent3"/>
              </a:solidFill>
            </a:ln>
            <a:effectLst>
              <a:reflection blurRad="12700" stA="38000" endPos="28000" dist="5000" dir="5400000" sy="-100000" algn="bl" rotWithShape="0"/>
            </a:effectLst>
            <a:extLst/>
          </p:spPr>
        </p:pic>
        <p:sp>
          <p:nvSpPr>
            <p:cNvPr id="10" name="Line 11"/>
            <p:cNvSpPr>
              <a:spLocks noChangeShapeType="1"/>
            </p:cNvSpPr>
            <p:nvPr/>
          </p:nvSpPr>
          <p:spPr bwMode="auto">
            <a:xfrm>
              <a:off x="5029200" y="5040732"/>
              <a:ext cx="3505906" cy="0"/>
            </a:xfrm>
            <a:prstGeom prst="line">
              <a:avLst/>
            </a:prstGeom>
            <a:grpFill/>
            <a:ln w="9525">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50000"/>
                </a:spcBef>
                <a:spcAft>
                  <a:spcPct val="0"/>
                </a:spcAft>
                <a:defRPr sz="2400" kern="1200">
                  <a:solidFill>
                    <a:schemeClr val="tx1"/>
                  </a:solidFill>
                  <a:latin typeface="Century" pitchFamily="18" charset="0"/>
                  <a:ea typeface="+mn-ea"/>
                  <a:cs typeface="+mn-cs"/>
                </a:defRPr>
              </a:lvl1pPr>
              <a:lvl2pPr marL="457200" algn="l" rtl="0" fontAlgn="base">
                <a:spcBef>
                  <a:spcPct val="50000"/>
                </a:spcBef>
                <a:spcAft>
                  <a:spcPct val="0"/>
                </a:spcAft>
                <a:defRPr sz="2400" kern="1200">
                  <a:solidFill>
                    <a:schemeClr val="tx1"/>
                  </a:solidFill>
                  <a:latin typeface="Century" pitchFamily="18" charset="0"/>
                  <a:ea typeface="+mn-ea"/>
                  <a:cs typeface="+mn-cs"/>
                </a:defRPr>
              </a:lvl2pPr>
              <a:lvl3pPr marL="914400" algn="l" rtl="0" fontAlgn="base">
                <a:spcBef>
                  <a:spcPct val="50000"/>
                </a:spcBef>
                <a:spcAft>
                  <a:spcPct val="0"/>
                </a:spcAft>
                <a:defRPr sz="2400" kern="1200">
                  <a:solidFill>
                    <a:schemeClr val="tx1"/>
                  </a:solidFill>
                  <a:latin typeface="Century" pitchFamily="18" charset="0"/>
                  <a:ea typeface="+mn-ea"/>
                  <a:cs typeface="+mn-cs"/>
                </a:defRPr>
              </a:lvl3pPr>
              <a:lvl4pPr marL="1371600" algn="l" rtl="0" fontAlgn="base">
                <a:spcBef>
                  <a:spcPct val="50000"/>
                </a:spcBef>
                <a:spcAft>
                  <a:spcPct val="0"/>
                </a:spcAft>
                <a:defRPr sz="2400" kern="1200">
                  <a:solidFill>
                    <a:schemeClr val="tx1"/>
                  </a:solidFill>
                  <a:latin typeface="Century" pitchFamily="18" charset="0"/>
                  <a:ea typeface="+mn-ea"/>
                  <a:cs typeface="+mn-cs"/>
                </a:defRPr>
              </a:lvl4pPr>
              <a:lvl5pPr marL="1828800" algn="l" rtl="0" fontAlgn="base">
                <a:spcBef>
                  <a:spcPct val="50000"/>
                </a:spcBef>
                <a:spcAft>
                  <a:spcPct val="0"/>
                </a:spcAft>
                <a:defRPr sz="2400" kern="1200">
                  <a:solidFill>
                    <a:schemeClr val="tx1"/>
                  </a:solidFill>
                  <a:latin typeface="Century" pitchFamily="18" charset="0"/>
                  <a:ea typeface="+mn-ea"/>
                  <a:cs typeface="+mn-cs"/>
                </a:defRPr>
              </a:lvl5pPr>
              <a:lvl6pPr marL="2286000" algn="l" defTabSz="914400" rtl="0" eaLnBrk="1" latinLnBrk="0" hangingPunct="1">
                <a:defRPr sz="2400" kern="1200">
                  <a:solidFill>
                    <a:schemeClr val="tx1"/>
                  </a:solidFill>
                  <a:latin typeface="Century" pitchFamily="18" charset="0"/>
                  <a:ea typeface="+mn-ea"/>
                  <a:cs typeface="+mn-cs"/>
                </a:defRPr>
              </a:lvl6pPr>
              <a:lvl7pPr marL="2743200" algn="l" defTabSz="914400" rtl="0" eaLnBrk="1" latinLnBrk="0" hangingPunct="1">
                <a:defRPr sz="2400" kern="1200">
                  <a:solidFill>
                    <a:schemeClr val="tx1"/>
                  </a:solidFill>
                  <a:latin typeface="Century" pitchFamily="18" charset="0"/>
                  <a:ea typeface="+mn-ea"/>
                  <a:cs typeface="+mn-cs"/>
                </a:defRPr>
              </a:lvl7pPr>
              <a:lvl8pPr marL="3200400" algn="l" defTabSz="914400" rtl="0" eaLnBrk="1" latinLnBrk="0" hangingPunct="1">
                <a:defRPr sz="2400" kern="1200">
                  <a:solidFill>
                    <a:schemeClr val="tx1"/>
                  </a:solidFill>
                  <a:latin typeface="Century" pitchFamily="18" charset="0"/>
                  <a:ea typeface="+mn-ea"/>
                  <a:cs typeface="+mn-cs"/>
                </a:defRPr>
              </a:lvl8pPr>
              <a:lvl9pPr marL="3657600" algn="l" defTabSz="914400" rtl="0" eaLnBrk="1" latinLnBrk="0" hangingPunct="1">
                <a:defRPr sz="2400" kern="1200">
                  <a:solidFill>
                    <a:schemeClr val="tx1"/>
                  </a:solidFill>
                  <a:latin typeface="Century" pitchFamily="18" charset="0"/>
                  <a:ea typeface="+mn-ea"/>
                  <a:cs typeface="+mn-cs"/>
                </a:defRPr>
              </a:lvl9pPr>
            </a:lstStyle>
            <a:p>
              <a:endParaRPr lang="en-US"/>
            </a:p>
          </p:txBody>
        </p:sp>
        <p:sp>
          <p:nvSpPr>
            <p:cNvPr id="11" name="Rectangle 10"/>
            <p:cNvSpPr>
              <a:spLocks noChangeArrowheads="1"/>
            </p:cNvSpPr>
            <p:nvPr/>
          </p:nvSpPr>
          <p:spPr bwMode="auto">
            <a:xfrm>
              <a:off x="8512123" y="4897014"/>
              <a:ext cx="327076" cy="553313"/>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50000"/>
                </a:spcBef>
                <a:spcAft>
                  <a:spcPct val="0"/>
                </a:spcAft>
                <a:defRPr sz="2400" kern="1200">
                  <a:solidFill>
                    <a:schemeClr val="tx1"/>
                  </a:solidFill>
                  <a:latin typeface="Century" pitchFamily="18" charset="0"/>
                  <a:ea typeface="+mn-ea"/>
                  <a:cs typeface="+mn-cs"/>
                </a:defRPr>
              </a:lvl1pPr>
              <a:lvl2pPr marL="457200" algn="l" rtl="0" fontAlgn="base">
                <a:spcBef>
                  <a:spcPct val="50000"/>
                </a:spcBef>
                <a:spcAft>
                  <a:spcPct val="0"/>
                </a:spcAft>
                <a:defRPr sz="2400" kern="1200">
                  <a:solidFill>
                    <a:schemeClr val="tx1"/>
                  </a:solidFill>
                  <a:latin typeface="Century" pitchFamily="18" charset="0"/>
                  <a:ea typeface="+mn-ea"/>
                  <a:cs typeface="+mn-cs"/>
                </a:defRPr>
              </a:lvl2pPr>
              <a:lvl3pPr marL="914400" algn="l" rtl="0" fontAlgn="base">
                <a:spcBef>
                  <a:spcPct val="50000"/>
                </a:spcBef>
                <a:spcAft>
                  <a:spcPct val="0"/>
                </a:spcAft>
                <a:defRPr sz="2400" kern="1200">
                  <a:solidFill>
                    <a:schemeClr val="tx1"/>
                  </a:solidFill>
                  <a:latin typeface="Century" pitchFamily="18" charset="0"/>
                  <a:ea typeface="+mn-ea"/>
                  <a:cs typeface="+mn-cs"/>
                </a:defRPr>
              </a:lvl3pPr>
              <a:lvl4pPr marL="1371600" algn="l" rtl="0" fontAlgn="base">
                <a:spcBef>
                  <a:spcPct val="50000"/>
                </a:spcBef>
                <a:spcAft>
                  <a:spcPct val="0"/>
                </a:spcAft>
                <a:defRPr sz="2400" kern="1200">
                  <a:solidFill>
                    <a:schemeClr val="tx1"/>
                  </a:solidFill>
                  <a:latin typeface="Century" pitchFamily="18" charset="0"/>
                  <a:ea typeface="+mn-ea"/>
                  <a:cs typeface="+mn-cs"/>
                </a:defRPr>
              </a:lvl4pPr>
              <a:lvl5pPr marL="1828800" algn="l" rtl="0" fontAlgn="base">
                <a:spcBef>
                  <a:spcPct val="50000"/>
                </a:spcBef>
                <a:spcAft>
                  <a:spcPct val="0"/>
                </a:spcAft>
                <a:defRPr sz="2400" kern="1200">
                  <a:solidFill>
                    <a:schemeClr val="tx1"/>
                  </a:solidFill>
                  <a:latin typeface="Century" pitchFamily="18" charset="0"/>
                  <a:ea typeface="+mn-ea"/>
                  <a:cs typeface="+mn-cs"/>
                </a:defRPr>
              </a:lvl5pPr>
              <a:lvl6pPr marL="2286000" algn="l" defTabSz="914400" rtl="0" eaLnBrk="1" latinLnBrk="0" hangingPunct="1">
                <a:defRPr sz="2400" kern="1200">
                  <a:solidFill>
                    <a:schemeClr val="tx1"/>
                  </a:solidFill>
                  <a:latin typeface="Century" pitchFamily="18" charset="0"/>
                  <a:ea typeface="+mn-ea"/>
                  <a:cs typeface="+mn-cs"/>
                </a:defRPr>
              </a:lvl6pPr>
              <a:lvl7pPr marL="2743200" algn="l" defTabSz="914400" rtl="0" eaLnBrk="1" latinLnBrk="0" hangingPunct="1">
                <a:defRPr sz="2400" kern="1200">
                  <a:solidFill>
                    <a:schemeClr val="tx1"/>
                  </a:solidFill>
                  <a:latin typeface="Century" pitchFamily="18" charset="0"/>
                  <a:ea typeface="+mn-ea"/>
                  <a:cs typeface="+mn-cs"/>
                </a:defRPr>
              </a:lvl7pPr>
              <a:lvl8pPr marL="3200400" algn="l" defTabSz="914400" rtl="0" eaLnBrk="1" latinLnBrk="0" hangingPunct="1">
                <a:defRPr sz="2400" kern="1200">
                  <a:solidFill>
                    <a:schemeClr val="tx1"/>
                  </a:solidFill>
                  <a:latin typeface="Century" pitchFamily="18" charset="0"/>
                  <a:ea typeface="+mn-ea"/>
                  <a:cs typeface="+mn-cs"/>
                </a:defRPr>
              </a:lvl8pPr>
              <a:lvl9pPr marL="3657600" algn="l" defTabSz="914400" rtl="0" eaLnBrk="1" latinLnBrk="0" hangingPunct="1">
                <a:defRPr sz="2400" kern="1200">
                  <a:solidFill>
                    <a:schemeClr val="tx1"/>
                  </a:solidFill>
                  <a:latin typeface="Century" pitchFamily="18" charset="0"/>
                  <a:ea typeface="+mn-ea"/>
                  <a:cs typeface="+mn-cs"/>
                </a:defRPr>
              </a:lvl9pPr>
            </a:lstStyle>
            <a:p>
              <a:r>
                <a:rPr lang="en-US" sz="1800" i="1"/>
                <a:t>z</a:t>
              </a:r>
            </a:p>
          </p:txBody>
        </p:sp>
        <p:sp>
          <p:nvSpPr>
            <p:cNvPr id="12" name="Freeform 11"/>
            <p:cNvSpPr>
              <a:spLocks/>
            </p:cNvSpPr>
            <p:nvPr/>
          </p:nvSpPr>
          <p:spPr bwMode="auto">
            <a:xfrm>
              <a:off x="7313431" y="4767668"/>
              <a:ext cx="685977" cy="270668"/>
            </a:xfrm>
            <a:custGeom>
              <a:avLst/>
              <a:gdLst>
                <a:gd name="T0" fmla="*/ 848 w 848"/>
                <a:gd name="T1" fmla="*/ 260 h 260"/>
                <a:gd name="T2" fmla="*/ 0 w 848"/>
                <a:gd name="T3" fmla="*/ 259 h 260"/>
                <a:gd name="T4" fmla="*/ 2 w 848"/>
                <a:gd name="T5" fmla="*/ 0 h 260"/>
                <a:gd name="T6" fmla="*/ 70 w 848"/>
                <a:gd name="T7" fmla="*/ 46 h 260"/>
                <a:gd name="T8" fmla="*/ 128 w 848"/>
                <a:gd name="T9" fmla="*/ 85 h 260"/>
                <a:gd name="T10" fmla="*/ 195 w 848"/>
                <a:gd name="T11" fmla="*/ 116 h 260"/>
                <a:gd name="T12" fmla="*/ 278 w 848"/>
                <a:gd name="T13" fmla="*/ 151 h 260"/>
                <a:gd name="T14" fmla="*/ 464 w 848"/>
                <a:gd name="T15" fmla="*/ 212 h 260"/>
                <a:gd name="T16" fmla="*/ 710 w 848"/>
                <a:gd name="T17" fmla="*/ 247 h 260"/>
                <a:gd name="T18" fmla="*/ 848 w 848"/>
                <a:gd name="T19"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260">
                  <a:moveTo>
                    <a:pt x="848" y="260"/>
                  </a:moveTo>
                  <a:lnTo>
                    <a:pt x="0" y="259"/>
                  </a:lnTo>
                  <a:lnTo>
                    <a:pt x="2" y="0"/>
                  </a:lnTo>
                  <a:cubicBezTo>
                    <a:pt x="37" y="24"/>
                    <a:pt x="49" y="33"/>
                    <a:pt x="70" y="46"/>
                  </a:cubicBezTo>
                  <a:cubicBezTo>
                    <a:pt x="91" y="60"/>
                    <a:pt x="107" y="73"/>
                    <a:pt x="128" y="85"/>
                  </a:cubicBezTo>
                  <a:cubicBezTo>
                    <a:pt x="149" y="97"/>
                    <a:pt x="170" y="105"/>
                    <a:pt x="195" y="116"/>
                  </a:cubicBezTo>
                  <a:cubicBezTo>
                    <a:pt x="220" y="127"/>
                    <a:pt x="233" y="135"/>
                    <a:pt x="278" y="151"/>
                  </a:cubicBezTo>
                  <a:lnTo>
                    <a:pt x="464" y="212"/>
                  </a:lnTo>
                  <a:lnTo>
                    <a:pt x="710" y="247"/>
                  </a:lnTo>
                  <a:lnTo>
                    <a:pt x="848" y="260"/>
                  </a:lnTo>
                  <a:close/>
                </a:path>
              </a:pathLst>
            </a:custGeom>
            <a:ln>
              <a:headEnd type="none" w="med" len="med"/>
              <a:tailEnd type="none" w="med" len="med"/>
            </a:ln>
            <a:extLst/>
          </p:spPr>
          <p:style>
            <a:lnRef idx="1">
              <a:schemeClr val="accent2"/>
            </a:lnRef>
            <a:fillRef idx="2">
              <a:schemeClr val="accent2"/>
            </a:fillRef>
            <a:effectRef idx="1">
              <a:schemeClr val="accent2"/>
            </a:effectRef>
            <a:fontRef idx="minor">
              <a:schemeClr val="dk1"/>
            </a:fontRef>
          </p:style>
          <p:txBody>
            <a:bodyPr>
              <a:spAutoFit/>
            </a:bodyPr>
            <a:lstStyle>
              <a:defPPr>
                <a:defRPr lang="en-US"/>
              </a:defPPr>
              <a:lvl1pPr algn="l" rtl="0" fontAlgn="base">
                <a:spcBef>
                  <a:spcPct val="50000"/>
                </a:spcBef>
                <a:spcAft>
                  <a:spcPct val="0"/>
                </a:spcAft>
                <a:defRPr sz="2400" kern="1200">
                  <a:solidFill>
                    <a:schemeClr val="tx1"/>
                  </a:solidFill>
                  <a:latin typeface="Century" pitchFamily="18" charset="0"/>
                  <a:ea typeface="+mn-ea"/>
                  <a:cs typeface="+mn-cs"/>
                </a:defRPr>
              </a:lvl1pPr>
              <a:lvl2pPr marL="457200" algn="l" rtl="0" fontAlgn="base">
                <a:spcBef>
                  <a:spcPct val="50000"/>
                </a:spcBef>
                <a:spcAft>
                  <a:spcPct val="0"/>
                </a:spcAft>
                <a:defRPr sz="2400" kern="1200">
                  <a:solidFill>
                    <a:schemeClr val="tx1"/>
                  </a:solidFill>
                  <a:latin typeface="Century" pitchFamily="18" charset="0"/>
                  <a:ea typeface="+mn-ea"/>
                  <a:cs typeface="+mn-cs"/>
                </a:defRPr>
              </a:lvl2pPr>
              <a:lvl3pPr marL="914400" algn="l" rtl="0" fontAlgn="base">
                <a:spcBef>
                  <a:spcPct val="50000"/>
                </a:spcBef>
                <a:spcAft>
                  <a:spcPct val="0"/>
                </a:spcAft>
                <a:defRPr sz="2400" kern="1200">
                  <a:solidFill>
                    <a:schemeClr val="tx1"/>
                  </a:solidFill>
                  <a:latin typeface="Century" pitchFamily="18" charset="0"/>
                  <a:ea typeface="+mn-ea"/>
                  <a:cs typeface="+mn-cs"/>
                </a:defRPr>
              </a:lvl3pPr>
              <a:lvl4pPr marL="1371600" algn="l" rtl="0" fontAlgn="base">
                <a:spcBef>
                  <a:spcPct val="50000"/>
                </a:spcBef>
                <a:spcAft>
                  <a:spcPct val="0"/>
                </a:spcAft>
                <a:defRPr sz="2400" kern="1200">
                  <a:solidFill>
                    <a:schemeClr val="tx1"/>
                  </a:solidFill>
                  <a:latin typeface="Century" pitchFamily="18" charset="0"/>
                  <a:ea typeface="+mn-ea"/>
                  <a:cs typeface="+mn-cs"/>
                </a:defRPr>
              </a:lvl4pPr>
              <a:lvl5pPr marL="1828800" algn="l" rtl="0" fontAlgn="base">
                <a:spcBef>
                  <a:spcPct val="50000"/>
                </a:spcBef>
                <a:spcAft>
                  <a:spcPct val="0"/>
                </a:spcAft>
                <a:defRPr sz="2400" kern="1200">
                  <a:solidFill>
                    <a:schemeClr val="tx1"/>
                  </a:solidFill>
                  <a:latin typeface="Century" pitchFamily="18" charset="0"/>
                  <a:ea typeface="+mn-ea"/>
                  <a:cs typeface="+mn-cs"/>
                </a:defRPr>
              </a:lvl5pPr>
              <a:lvl6pPr marL="2286000" algn="l" defTabSz="914400" rtl="0" eaLnBrk="1" latinLnBrk="0" hangingPunct="1">
                <a:defRPr sz="2400" kern="1200">
                  <a:solidFill>
                    <a:schemeClr val="tx1"/>
                  </a:solidFill>
                  <a:latin typeface="Century" pitchFamily="18" charset="0"/>
                  <a:ea typeface="+mn-ea"/>
                  <a:cs typeface="+mn-cs"/>
                </a:defRPr>
              </a:lvl6pPr>
              <a:lvl7pPr marL="2743200" algn="l" defTabSz="914400" rtl="0" eaLnBrk="1" latinLnBrk="0" hangingPunct="1">
                <a:defRPr sz="2400" kern="1200">
                  <a:solidFill>
                    <a:schemeClr val="tx1"/>
                  </a:solidFill>
                  <a:latin typeface="Century" pitchFamily="18" charset="0"/>
                  <a:ea typeface="+mn-ea"/>
                  <a:cs typeface="+mn-cs"/>
                </a:defRPr>
              </a:lvl7pPr>
              <a:lvl8pPr marL="3200400" algn="l" defTabSz="914400" rtl="0" eaLnBrk="1" latinLnBrk="0" hangingPunct="1">
                <a:defRPr sz="2400" kern="1200">
                  <a:solidFill>
                    <a:schemeClr val="tx1"/>
                  </a:solidFill>
                  <a:latin typeface="Century" pitchFamily="18" charset="0"/>
                  <a:ea typeface="+mn-ea"/>
                  <a:cs typeface="+mn-cs"/>
                </a:defRPr>
              </a:lvl8pPr>
              <a:lvl9pPr marL="3657600" algn="l" defTabSz="914400" rtl="0" eaLnBrk="1" latinLnBrk="0" hangingPunct="1">
                <a:defRPr sz="2400" kern="1200">
                  <a:solidFill>
                    <a:schemeClr val="tx1"/>
                  </a:solidFill>
                  <a:latin typeface="Century" pitchFamily="18" charset="0"/>
                  <a:ea typeface="+mn-ea"/>
                  <a:cs typeface="+mn-cs"/>
                </a:defRPr>
              </a:lvl9pPr>
            </a:lstStyle>
            <a:p>
              <a:endParaRPr lang="en-US"/>
            </a:p>
          </p:txBody>
        </p:sp>
        <p:grpSp>
          <p:nvGrpSpPr>
            <p:cNvPr id="13" name="Group 12"/>
            <p:cNvGrpSpPr>
              <a:grpSpLocks/>
            </p:cNvGrpSpPr>
            <p:nvPr/>
          </p:nvGrpSpPr>
          <p:grpSpPr bwMode="auto">
            <a:xfrm>
              <a:off x="6646903" y="4959292"/>
              <a:ext cx="328844" cy="591638"/>
              <a:chOff x="1683" y="1648"/>
              <a:chExt cx="186" cy="247"/>
            </a:xfrm>
            <a:grpFill/>
          </p:grpSpPr>
          <p:sp>
            <p:nvSpPr>
              <p:cNvPr id="17" name="Text Box 15"/>
              <p:cNvSpPr txBox="1">
                <a:spLocks noChangeArrowheads="1"/>
              </p:cNvSpPr>
              <p:nvPr/>
            </p:nvSpPr>
            <p:spPr bwMode="auto">
              <a:xfrm>
                <a:off x="1683" y="1703"/>
                <a:ext cx="186" cy="192"/>
              </a:xfrm>
              <a:prstGeom prst="rect">
                <a:avLst/>
              </a:prstGeom>
              <a:grpFill/>
              <a:ln>
                <a:noFill/>
              </a:ln>
              <a:effectLst/>
              <a:extLs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50000"/>
                  </a:spcBef>
                  <a:spcAft>
                    <a:spcPct val="0"/>
                  </a:spcAft>
                  <a:defRPr sz="2400" kern="1200">
                    <a:solidFill>
                      <a:schemeClr val="tx1"/>
                    </a:solidFill>
                    <a:latin typeface="Century" pitchFamily="18" charset="0"/>
                    <a:ea typeface="+mn-ea"/>
                    <a:cs typeface="+mn-cs"/>
                  </a:defRPr>
                </a:lvl1pPr>
                <a:lvl2pPr marL="457200" algn="l" rtl="0" fontAlgn="base">
                  <a:spcBef>
                    <a:spcPct val="50000"/>
                  </a:spcBef>
                  <a:spcAft>
                    <a:spcPct val="0"/>
                  </a:spcAft>
                  <a:defRPr sz="2400" kern="1200">
                    <a:solidFill>
                      <a:schemeClr val="tx1"/>
                    </a:solidFill>
                    <a:latin typeface="Century" pitchFamily="18" charset="0"/>
                    <a:ea typeface="+mn-ea"/>
                    <a:cs typeface="+mn-cs"/>
                  </a:defRPr>
                </a:lvl2pPr>
                <a:lvl3pPr marL="914400" algn="l" rtl="0" fontAlgn="base">
                  <a:spcBef>
                    <a:spcPct val="50000"/>
                  </a:spcBef>
                  <a:spcAft>
                    <a:spcPct val="0"/>
                  </a:spcAft>
                  <a:defRPr sz="2400" kern="1200">
                    <a:solidFill>
                      <a:schemeClr val="tx1"/>
                    </a:solidFill>
                    <a:latin typeface="Century" pitchFamily="18" charset="0"/>
                    <a:ea typeface="+mn-ea"/>
                    <a:cs typeface="+mn-cs"/>
                  </a:defRPr>
                </a:lvl3pPr>
                <a:lvl4pPr marL="1371600" algn="l" rtl="0" fontAlgn="base">
                  <a:spcBef>
                    <a:spcPct val="50000"/>
                  </a:spcBef>
                  <a:spcAft>
                    <a:spcPct val="0"/>
                  </a:spcAft>
                  <a:defRPr sz="2400" kern="1200">
                    <a:solidFill>
                      <a:schemeClr val="tx1"/>
                    </a:solidFill>
                    <a:latin typeface="Century" pitchFamily="18" charset="0"/>
                    <a:ea typeface="+mn-ea"/>
                    <a:cs typeface="+mn-cs"/>
                  </a:defRPr>
                </a:lvl4pPr>
                <a:lvl5pPr marL="1828800" algn="l" rtl="0" fontAlgn="base">
                  <a:spcBef>
                    <a:spcPct val="50000"/>
                  </a:spcBef>
                  <a:spcAft>
                    <a:spcPct val="0"/>
                  </a:spcAft>
                  <a:defRPr sz="2400" kern="1200">
                    <a:solidFill>
                      <a:schemeClr val="tx1"/>
                    </a:solidFill>
                    <a:latin typeface="Century" pitchFamily="18" charset="0"/>
                    <a:ea typeface="+mn-ea"/>
                    <a:cs typeface="+mn-cs"/>
                  </a:defRPr>
                </a:lvl5pPr>
                <a:lvl6pPr marL="2286000" algn="l" defTabSz="914400" rtl="0" eaLnBrk="1" latinLnBrk="0" hangingPunct="1">
                  <a:defRPr sz="2400" kern="1200">
                    <a:solidFill>
                      <a:schemeClr val="tx1"/>
                    </a:solidFill>
                    <a:latin typeface="Century" pitchFamily="18" charset="0"/>
                    <a:ea typeface="+mn-ea"/>
                    <a:cs typeface="+mn-cs"/>
                  </a:defRPr>
                </a:lvl6pPr>
                <a:lvl7pPr marL="2743200" algn="l" defTabSz="914400" rtl="0" eaLnBrk="1" latinLnBrk="0" hangingPunct="1">
                  <a:defRPr sz="2400" kern="1200">
                    <a:solidFill>
                      <a:schemeClr val="tx1"/>
                    </a:solidFill>
                    <a:latin typeface="Century" pitchFamily="18" charset="0"/>
                    <a:ea typeface="+mn-ea"/>
                    <a:cs typeface="+mn-cs"/>
                  </a:defRPr>
                </a:lvl7pPr>
                <a:lvl8pPr marL="3200400" algn="l" defTabSz="914400" rtl="0" eaLnBrk="1" latinLnBrk="0" hangingPunct="1">
                  <a:defRPr sz="2400" kern="1200">
                    <a:solidFill>
                      <a:schemeClr val="tx1"/>
                    </a:solidFill>
                    <a:latin typeface="Century" pitchFamily="18" charset="0"/>
                    <a:ea typeface="+mn-ea"/>
                    <a:cs typeface="+mn-cs"/>
                  </a:defRPr>
                </a:lvl8pPr>
                <a:lvl9pPr marL="3657600" algn="l" defTabSz="914400" rtl="0" eaLnBrk="1" latinLnBrk="0" hangingPunct="1">
                  <a:defRPr sz="2400" kern="1200">
                    <a:solidFill>
                      <a:schemeClr val="tx1"/>
                    </a:solidFill>
                    <a:latin typeface="Century" pitchFamily="18" charset="0"/>
                    <a:ea typeface="+mn-ea"/>
                    <a:cs typeface="+mn-cs"/>
                  </a:defRPr>
                </a:lvl9pPr>
              </a:lstStyle>
              <a:p>
                <a:pPr algn="ctr"/>
                <a:r>
                  <a:rPr lang="en-US" sz="1400"/>
                  <a:t>0</a:t>
                </a:r>
              </a:p>
            </p:txBody>
          </p:sp>
          <p:sp>
            <p:nvSpPr>
              <p:cNvPr id="18" name="Line 16"/>
              <p:cNvSpPr>
                <a:spLocks noChangeShapeType="1"/>
              </p:cNvSpPr>
              <p:nvPr/>
            </p:nvSpPr>
            <p:spPr bwMode="auto">
              <a:xfrm>
                <a:off x="1774" y="1648"/>
                <a:ext cx="0" cy="63"/>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50000"/>
                  </a:spcBef>
                  <a:spcAft>
                    <a:spcPct val="0"/>
                  </a:spcAft>
                  <a:defRPr sz="2400" kern="1200">
                    <a:solidFill>
                      <a:schemeClr val="tx1"/>
                    </a:solidFill>
                    <a:latin typeface="Century" pitchFamily="18" charset="0"/>
                    <a:ea typeface="+mn-ea"/>
                    <a:cs typeface="+mn-cs"/>
                  </a:defRPr>
                </a:lvl1pPr>
                <a:lvl2pPr marL="457200" algn="l" rtl="0" fontAlgn="base">
                  <a:spcBef>
                    <a:spcPct val="50000"/>
                  </a:spcBef>
                  <a:spcAft>
                    <a:spcPct val="0"/>
                  </a:spcAft>
                  <a:defRPr sz="2400" kern="1200">
                    <a:solidFill>
                      <a:schemeClr val="tx1"/>
                    </a:solidFill>
                    <a:latin typeface="Century" pitchFamily="18" charset="0"/>
                    <a:ea typeface="+mn-ea"/>
                    <a:cs typeface="+mn-cs"/>
                  </a:defRPr>
                </a:lvl2pPr>
                <a:lvl3pPr marL="914400" algn="l" rtl="0" fontAlgn="base">
                  <a:spcBef>
                    <a:spcPct val="50000"/>
                  </a:spcBef>
                  <a:spcAft>
                    <a:spcPct val="0"/>
                  </a:spcAft>
                  <a:defRPr sz="2400" kern="1200">
                    <a:solidFill>
                      <a:schemeClr val="tx1"/>
                    </a:solidFill>
                    <a:latin typeface="Century" pitchFamily="18" charset="0"/>
                    <a:ea typeface="+mn-ea"/>
                    <a:cs typeface="+mn-cs"/>
                  </a:defRPr>
                </a:lvl3pPr>
                <a:lvl4pPr marL="1371600" algn="l" rtl="0" fontAlgn="base">
                  <a:spcBef>
                    <a:spcPct val="50000"/>
                  </a:spcBef>
                  <a:spcAft>
                    <a:spcPct val="0"/>
                  </a:spcAft>
                  <a:defRPr sz="2400" kern="1200">
                    <a:solidFill>
                      <a:schemeClr val="tx1"/>
                    </a:solidFill>
                    <a:latin typeface="Century" pitchFamily="18" charset="0"/>
                    <a:ea typeface="+mn-ea"/>
                    <a:cs typeface="+mn-cs"/>
                  </a:defRPr>
                </a:lvl4pPr>
                <a:lvl5pPr marL="1828800" algn="l" rtl="0" fontAlgn="base">
                  <a:spcBef>
                    <a:spcPct val="50000"/>
                  </a:spcBef>
                  <a:spcAft>
                    <a:spcPct val="0"/>
                  </a:spcAft>
                  <a:defRPr sz="2400" kern="1200">
                    <a:solidFill>
                      <a:schemeClr val="tx1"/>
                    </a:solidFill>
                    <a:latin typeface="Century" pitchFamily="18" charset="0"/>
                    <a:ea typeface="+mn-ea"/>
                    <a:cs typeface="+mn-cs"/>
                  </a:defRPr>
                </a:lvl5pPr>
                <a:lvl6pPr marL="2286000" algn="l" defTabSz="914400" rtl="0" eaLnBrk="1" latinLnBrk="0" hangingPunct="1">
                  <a:defRPr sz="2400" kern="1200">
                    <a:solidFill>
                      <a:schemeClr val="tx1"/>
                    </a:solidFill>
                    <a:latin typeface="Century" pitchFamily="18" charset="0"/>
                    <a:ea typeface="+mn-ea"/>
                    <a:cs typeface="+mn-cs"/>
                  </a:defRPr>
                </a:lvl6pPr>
                <a:lvl7pPr marL="2743200" algn="l" defTabSz="914400" rtl="0" eaLnBrk="1" latinLnBrk="0" hangingPunct="1">
                  <a:defRPr sz="2400" kern="1200">
                    <a:solidFill>
                      <a:schemeClr val="tx1"/>
                    </a:solidFill>
                    <a:latin typeface="Century" pitchFamily="18" charset="0"/>
                    <a:ea typeface="+mn-ea"/>
                    <a:cs typeface="+mn-cs"/>
                  </a:defRPr>
                </a:lvl7pPr>
                <a:lvl8pPr marL="3200400" algn="l" defTabSz="914400" rtl="0" eaLnBrk="1" latinLnBrk="0" hangingPunct="1">
                  <a:defRPr sz="2400" kern="1200">
                    <a:solidFill>
                      <a:schemeClr val="tx1"/>
                    </a:solidFill>
                    <a:latin typeface="Century" pitchFamily="18" charset="0"/>
                    <a:ea typeface="+mn-ea"/>
                    <a:cs typeface="+mn-cs"/>
                  </a:defRPr>
                </a:lvl8pPr>
                <a:lvl9pPr marL="3657600" algn="l" defTabSz="914400" rtl="0" eaLnBrk="1" latinLnBrk="0" hangingPunct="1">
                  <a:defRPr sz="2400" kern="1200">
                    <a:solidFill>
                      <a:schemeClr val="tx1"/>
                    </a:solidFill>
                    <a:latin typeface="Century" pitchFamily="18" charset="0"/>
                    <a:ea typeface="+mn-ea"/>
                    <a:cs typeface="+mn-cs"/>
                  </a:defRPr>
                </a:lvl9pPr>
              </a:lstStyle>
              <a:p>
                <a:endParaRPr lang="en-US"/>
              </a:p>
            </p:txBody>
          </p:sp>
        </p:grpSp>
        <p:grpSp>
          <p:nvGrpSpPr>
            <p:cNvPr id="14" name="Group 13"/>
            <p:cNvGrpSpPr>
              <a:grpSpLocks/>
            </p:cNvGrpSpPr>
            <p:nvPr/>
          </p:nvGrpSpPr>
          <p:grpSpPr bwMode="auto">
            <a:xfrm>
              <a:off x="6768894" y="4920971"/>
              <a:ext cx="1230515" cy="409596"/>
              <a:chOff x="1806" y="1632"/>
              <a:chExt cx="696" cy="171"/>
            </a:xfrm>
            <a:grpFill/>
          </p:grpSpPr>
          <p:sp>
            <p:nvSpPr>
              <p:cNvPr id="15" name="Text Box 18"/>
              <p:cNvSpPr txBox="1">
                <a:spLocks noChangeArrowheads="1"/>
              </p:cNvSpPr>
              <p:nvPr/>
            </p:nvSpPr>
            <p:spPr bwMode="auto">
              <a:xfrm>
                <a:off x="1806" y="1687"/>
                <a:ext cx="696" cy="116"/>
              </a:xfrm>
              <a:prstGeom prst="rect">
                <a:avLst/>
              </a:prstGeom>
              <a:grpFill/>
              <a:ln>
                <a:noFill/>
              </a:ln>
              <a:effectLst/>
              <a:extLs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50000"/>
                  </a:spcBef>
                  <a:spcAft>
                    <a:spcPct val="0"/>
                  </a:spcAft>
                  <a:defRPr sz="2400" kern="1200">
                    <a:solidFill>
                      <a:schemeClr val="tx1"/>
                    </a:solidFill>
                    <a:latin typeface="Century" pitchFamily="18" charset="0"/>
                    <a:ea typeface="+mn-ea"/>
                    <a:cs typeface="+mn-cs"/>
                  </a:defRPr>
                </a:lvl1pPr>
                <a:lvl2pPr marL="457200" algn="l" rtl="0" fontAlgn="base">
                  <a:spcBef>
                    <a:spcPct val="50000"/>
                  </a:spcBef>
                  <a:spcAft>
                    <a:spcPct val="0"/>
                  </a:spcAft>
                  <a:defRPr sz="2400" kern="1200">
                    <a:solidFill>
                      <a:schemeClr val="tx1"/>
                    </a:solidFill>
                    <a:latin typeface="Century" pitchFamily="18" charset="0"/>
                    <a:ea typeface="+mn-ea"/>
                    <a:cs typeface="+mn-cs"/>
                  </a:defRPr>
                </a:lvl2pPr>
                <a:lvl3pPr marL="914400" algn="l" rtl="0" fontAlgn="base">
                  <a:spcBef>
                    <a:spcPct val="50000"/>
                  </a:spcBef>
                  <a:spcAft>
                    <a:spcPct val="0"/>
                  </a:spcAft>
                  <a:defRPr sz="2400" kern="1200">
                    <a:solidFill>
                      <a:schemeClr val="tx1"/>
                    </a:solidFill>
                    <a:latin typeface="Century" pitchFamily="18" charset="0"/>
                    <a:ea typeface="+mn-ea"/>
                    <a:cs typeface="+mn-cs"/>
                  </a:defRPr>
                </a:lvl3pPr>
                <a:lvl4pPr marL="1371600" algn="l" rtl="0" fontAlgn="base">
                  <a:spcBef>
                    <a:spcPct val="50000"/>
                  </a:spcBef>
                  <a:spcAft>
                    <a:spcPct val="0"/>
                  </a:spcAft>
                  <a:defRPr sz="2400" kern="1200">
                    <a:solidFill>
                      <a:schemeClr val="tx1"/>
                    </a:solidFill>
                    <a:latin typeface="Century" pitchFamily="18" charset="0"/>
                    <a:ea typeface="+mn-ea"/>
                    <a:cs typeface="+mn-cs"/>
                  </a:defRPr>
                </a:lvl4pPr>
                <a:lvl5pPr marL="1828800" algn="l" rtl="0" fontAlgn="base">
                  <a:spcBef>
                    <a:spcPct val="50000"/>
                  </a:spcBef>
                  <a:spcAft>
                    <a:spcPct val="0"/>
                  </a:spcAft>
                  <a:defRPr sz="2400" kern="1200">
                    <a:solidFill>
                      <a:schemeClr val="tx1"/>
                    </a:solidFill>
                    <a:latin typeface="Century" pitchFamily="18" charset="0"/>
                    <a:ea typeface="+mn-ea"/>
                    <a:cs typeface="+mn-cs"/>
                  </a:defRPr>
                </a:lvl5pPr>
                <a:lvl6pPr marL="2286000" algn="l" defTabSz="914400" rtl="0" eaLnBrk="1" latinLnBrk="0" hangingPunct="1">
                  <a:defRPr sz="2400" kern="1200">
                    <a:solidFill>
                      <a:schemeClr val="tx1"/>
                    </a:solidFill>
                    <a:latin typeface="Century" pitchFamily="18" charset="0"/>
                    <a:ea typeface="+mn-ea"/>
                    <a:cs typeface="+mn-cs"/>
                  </a:defRPr>
                </a:lvl6pPr>
                <a:lvl7pPr marL="2743200" algn="l" defTabSz="914400" rtl="0" eaLnBrk="1" latinLnBrk="0" hangingPunct="1">
                  <a:defRPr sz="2400" kern="1200">
                    <a:solidFill>
                      <a:schemeClr val="tx1"/>
                    </a:solidFill>
                    <a:latin typeface="Century" pitchFamily="18" charset="0"/>
                    <a:ea typeface="+mn-ea"/>
                    <a:cs typeface="+mn-cs"/>
                  </a:defRPr>
                </a:lvl7pPr>
                <a:lvl8pPr marL="3200400" algn="l" defTabSz="914400" rtl="0" eaLnBrk="1" latinLnBrk="0" hangingPunct="1">
                  <a:defRPr sz="2400" kern="1200">
                    <a:solidFill>
                      <a:schemeClr val="tx1"/>
                    </a:solidFill>
                    <a:latin typeface="Century" pitchFamily="18" charset="0"/>
                    <a:ea typeface="+mn-ea"/>
                    <a:cs typeface="+mn-cs"/>
                  </a:defRPr>
                </a:lvl8pPr>
                <a:lvl9pPr marL="3657600" algn="l" defTabSz="914400" rtl="0" eaLnBrk="1" latinLnBrk="0" hangingPunct="1">
                  <a:defRPr sz="2400" kern="1200">
                    <a:solidFill>
                      <a:schemeClr val="tx1"/>
                    </a:solidFill>
                    <a:latin typeface="Century" pitchFamily="18" charset="0"/>
                    <a:ea typeface="+mn-ea"/>
                    <a:cs typeface="+mn-cs"/>
                  </a:defRPr>
                </a:lvl9pPr>
              </a:lstStyle>
              <a:p>
                <a:pPr algn="ctr"/>
                <a:r>
                  <a:rPr lang="en-US" sz="1800" b="1" dirty="0" smtClean="0">
                    <a:solidFill>
                      <a:srgbClr val="000000"/>
                    </a:solidFill>
                  </a:rPr>
                  <a:t>1.64</a:t>
                </a:r>
                <a:endParaRPr lang="en-US" sz="1800" b="1" dirty="0">
                  <a:solidFill>
                    <a:srgbClr val="000000"/>
                  </a:solidFill>
                </a:endParaRPr>
              </a:p>
            </p:txBody>
          </p:sp>
          <p:sp>
            <p:nvSpPr>
              <p:cNvPr id="16" name="Line 19"/>
              <p:cNvSpPr>
                <a:spLocks noChangeShapeType="1"/>
              </p:cNvSpPr>
              <p:nvPr/>
            </p:nvSpPr>
            <p:spPr bwMode="auto">
              <a:xfrm>
                <a:off x="2112" y="1632"/>
                <a:ext cx="0" cy="63"/>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50000"/>
                  </a:spcBef>
                  <a:spcAft>
                    <a:spcPct val="0"/>
                  </a:spcAft>
                  <a:defRPr sz="2400" kern="1200">
                    <a:solidFill>
                      <a:schemeClr val="tx1"/>
                    </a:solidFill>
                    <a:latin typeface="Century" pitchFamily="18" charset="0"/>
                    <a:ea typeface="+mn-ea"/>
                    <a:cs typeface="+mn-cs"/>
                  </a:defRPr>
                </a:lvl1pPr>
                <a:lvl2pPr marL="457200" algn="l" rtl="0" fontAlgn="base">
                  <a:spcBef>
                    <a:spcPct val="50000"/>
                  </a:spcBef>
                  <a:spcAft>
                    <a:spcPct val="0"/>
                  </a:spcAft>
                  <a:defRPr sz="2400" kern="1200">
                    <a:solidFill>
                      <a:schemeClr val="tx1"/>
                    </a:solidFill>
                    <a:latin typeface="Century" pitchFamily="18" charset="0"/>
                    <a:ea typeface="+mn-ea"/>
                    <a:cs typeface="+mn-cs"/>
                  </a:defRPr>
                </a:lvl2pPr>
                <a:lvl3pPr marL="914400" algn="l" rtl="0" fontAlgn="base">
                  <a:spcBef>
                    <a:spcPct val="50000"/>
                  </a:spcBef>
                  <a:spcAft>
                    <a:spcPct val="0"/>
                  </a:spcAft>
                  <a:defRPr sz="2400" kern="1200">
                    <a:solidFill>
                      <a:schemeClr val="tx1"/>
                    </a:solidFill>
                    <a:latin typeface="Century" pitchFamily="18" charset="0"/>
                    <a:ea typeface="+mn-ea"/>
                    <a:cs typeface="+mn-cs"/>
                  </a:defRPr>
                </a:lvl3pPr>
                <a:lvl4pPr marL="1371600" algn="l" rtl="0" fontAlgn="base">
                  <a:spcBef>
                    <a:spcPct val="50000"/>
                  </a:spcBef>
                  <a:spcAft>
                    <a:spcPct val="0"/>
                  </a:spcAft>
                  <a:defRPr sz="2400" kern="1200">
                    <a:solidFill>
                      <a:schemeClr val="tx1"/>
                    </a:solidFill>
                    <a:latin typeface="Century" pitchFamily="18" charset="0"/>
                    <a:ea typeface="+mn-ea"/>
                    <a:cs typeface="+mn-cs"/>
                  </a:defRPr>
                </a:lvl4pPr>
                <a:lvl5pPr marL="1828800" algn="l" rtl="0" fontAlgn="base">
                  <a:spcBef>
                    <a:spcPct val="50000"/>
                  </a:spcBef>
                  <a:spcAft>
                    <a:spcPct val="0"/>
                  </a:spcAft>
                  <a:defRPr sz="2400" kern="1200">
                    <a:solidFill>
                      <a:schemeClr val="tx1"/>
                    </a:solidFill>
                    <a:latin typeface="Century" pitchFamily="18" charset="0"/>
                    <a:ea typeface="+mn-ea"/>
                    <a:cs typeface="+mn-cs"/>
                  </a:defRPr>
                </a:lvl5pPr>
                <a:lvl6pPr marL="2286000" algn="l" defTabSz="914400" rtl="0" eaLnBrk="1" latinLnBrk="0" hangingPunct="1">
                  <a:defRPr sz="2400" kern="1200">
                    <a:solidFill>
                      <a:schemeClr val="tx1"/>
                    </a:solidFill>
                    <a:latin typeface="Century" pitchFamily="18" charset="0"/>
                    <a:ea typeface="+mn-ea"/>
                    <a:cs typeface="+mn-cs"/>
                  </a:defRPr>
                </a:lvl6pPr>
                <a:lvl7pPr marL="2743200" algn="l" defTabSz="914400" rtl="0" eaLnBrk="1" latinLnBrk="0" hangingPunct="1">
                  <a:defRPr sz="2400" kern="1200">
                    <a:solidFill>
                      <a:schemeClr val="tx1"/>
                    </a:solidFill>
                    <a:latin typeface="Century" pitchFamily="18" charset="0"/>
                    <a:ea typeface="+mn-ea"/>
                    <a:cs typeface="+mn-cs"/>
                  </a:defRPr>
                </a:lvl7pPr>
                <a:lvl8pPr marL="3200400" algn="l" defTabSz="914400" rtl="0" eaLnBrk="1" latinLnBrk="0" hangingPunct="1">
                  <a:defRPr sz="2400" kern="1200">
                    <a:solidFill>
                      <a:schemeClr val="tx1"/>
                    </a:solidFill>
                    <a:latin typeface="Century" pitchFamily="18" charset="0"/>
                    <a:ea typeface="+mn-ea"/>
                    <a:cs typeface="+mn-cs"/>
                  </a:defRPr>
                </a:lvl8pPr>
                <a:lvl9pPr marL="3657600" algn="l" defTabSz="914400" rtl="0" eaLnBrk="1" latinLnBrk="0" hangingPunct="1">
                  <a:defRPr sz="2400" kern="1200">
                    <a:solidFill>
                      <a:schemeClr val="tx1"/>
                    </a:solidFill>
                    <a:latin typeface="Century" pitchFamily="18" charset="0"/>
                    <a:ea typeface="+mn-ea"/>
                    <a:cs typeface="+mn-cs"/>
                  </a:defRPr>
                </a:lvl9pPr>
              </a:lstStyle>
              <a:p>
                <a:endParaRPr lang="en-US"/>
              </a:p>
            </p:txBody>
          </p:sp>
        </p:grpSp>
      </p:grpSp>
      <p:sp>
        <p:nvSpPr>
          <p:cNvPr id="3" name="Slide Number Placeholder 2"/>
          <p:cNvSpPr>
            <a:spLocks noGrp="1"/>
          </p:cNvSpPr>
          <p:nvPr>
            <p:ph type="sldNum" sz="quarter" idx="12"/>
          </p:nvPr>
        </p:nvSpPr>
        <p:spPr>
          <a:xfrm>
            <a:off x="7131472" y="6400800"/>
            <a:ext cx="1905000" cy="379413"/>
          </a:xfrm>
        </p:spPr>
        <p:txBody>
          <a:bodyPr/>
          <a:lstStyle/>
          <a:p>
            <a:fld id="{F0A36534-A445-4384-B331-50FF58D48B59}" type="slidenum">
              <a:rPr lang="en-US" smtClean="0">
                <a:solidFill>
                  <a:schemeClr val="bg1"/>
                </a:solidFill>
              </a:rPr>
              <a:t>79</a:t>
            </a:fld>
            <a:endParaRPr lang="en-US" dirty="0">
              <a:solidFill>
                <a:schemeClr val="bg1"/>
              </a:solidFill>
            </a:endParaRPr>
          </a:p>
        </p:txBody>
      </p:sp>
      <p:grpSp>
        <p:nvGrpSpPr>
          <p:cNvPr id="2" name="Group 1"/>
          <p:cNvGrpSpPr/>
          <p:nvPr/>
        </p:nvGrpSpPr>
        <p:grpSpPr>
          <a:xfrm>
            <a:off x="533400" y="1066800"/>
            <a:ext cx="7566147" cy="4335620"/>
            <a:chOff x="533400" y="1066800"/>
            <a:chExt cx="7566147" cy="4335620"/>
          </a:xfrm>
        </p:grpSpPr>
        <p:grpSp>
          <p:nvGrpSpPr>
            <p:cNvPr id="8" name="Group 7"/>
            <p:cNvGrpSpPr/>
            <p:nvPr/>
          </p:nvGrpSpPr>
          <p:grpSpPr>
            <a:xfrm>
              <a:off x="533400" y="1066800"/>
              <a:ext cx="7566147" cy="4335620"/>
              <a:chOff x="538818" y="1524001"/>
              <a:chExt cx="6829960" cy="3891255"/>
            </a:xfrm>
          </p:grpSpPr>
          <p:graphicFrame>
            <p:nvGraphicFramePr>
              <p:cNvPr id="29698" name="Object 2"/>
              <p:cNvGraphicFramePr>
                <a:graphicFrameLocks noChangeAspect="1"/>
              </p:cNvGraphicFramePr>
              <p:nvPr>
                <p:extLst>
                  <p:ext uri="{D42A27DB-BD31-4B8C-83A1-F6EECF244321}">
                    <p14:modId xmlns:p14="http://schemas.microsoft.com/office/powerpoint/2010/main" val="1263846473"/>
                  </p:ext>
                </p:extLst>
              </p:nvPr>
            </p:nvGraphicFramePr>
            <p:xfrm>
              <a:off x="611560" y="1524001"/>
              <a:ext cx="5941639" cy="2155825"/>
            </p:xfrm>
            <a:graphic>
              <a:graphicData uri="http://schemas.openxmlformats.org/presentationml/2006/ole">
                <mc:AlternateContent xmlns:mc="http://schemas.openxmlformats.org/markup-compatibility/2006">
                  <mc:Choice xmlns:v="urn:schemas-microsoft-com:vml" Requires="v">
                    <p:oleObj spid="_x0000_s20541" name="Equation" r:id="rId4" imgW="2539800" imgH="1041120" progId="Equation.3">
                      <p:embed/>
                    </p:oleObj>
                  </mc:Choice>
                  <mc:Fallback>
                    <p:oleObj name="Equation" r:id="rId4" imgW="2539800" imgH="1041120" progId="Equation.3">
                      <p:embed/>
                      <p:pic>
                        <p:nvPicPr>
                          <p:cNvPr id="0" name=""/>
                          <p:cNvPicPr>
                            <a:picLocks noChangeAspect="1" noChangeArrowheads="1"/>
                          </p:cNvPicPr>
                          <p:nvPr/>
                        </p:nvPicPr>
                        <p:blipFill>
                          <a:blip r:embed="rId5"/>
                          <a:srcRect/>
                          <a:stretch>
                            <a:fillRect/>
                          </a:stretch>
                        </p:blipFill>
                        <p:spPr bwMode="auto">
                          <a:xfrm>
                            <a:off x="611560" y="1524001"/>
                            <a:ext cx="5941639" cy="2155825"/>
                          </a:xfrm>
                          <a:prstGeom prst="rect">
                            <a:avLst/>
                          </a:prstGeom>
                          <a:noFill/>
                        </p:spPr>
                      </p:pic>
                    </p:oleObj>
                  </mc:Fallback>
                </mc:AlternateContent>
              </a:graphicData>
            </a:graphic>
          </p:graphicFrame>
          <p:sp>
            <p:nvSpPr>
              <p:cNvPr id="4" name="TextBox 3"/>
              <p:cNvSpPr txBox="1"/>
              <p:nvPr/>
            </p:nvSpPr>
            <p:spPr>
              <a:xfrm>
                <a:off x="538818" y="3981270"/>
                <a:ext cx="4396883" cy="14339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solidFill>
                      <a:srgbClr val="000000"/>
                    </a:solidFill>
                  </a:rPr>
                  <a:t>Conclusion:</a:t>
                </a:r>
              </a:p>
              <a:p>
                <a:r>
                  <a:rPr lang="en-US" sz="2400" dirty="0" smtClean="0">
                    <a:solidFill>
                      <a:srgbClr val="000000"/>
                    </a:solidFill>
                  </a:rPr>
                  <a:t>Z</a:t>
                </a:r>
                <a:r>
                  <a:rPr lang="en-US" sz="2400" baseline="-18000" dirty="0" smtClean="0">
                    <a:solidFill>
                      <a:srgbClr val="000000"/>
                    </a:solidFill>
                  </a:rPr>
                  <a:t>1-α </a:t>
                </a:r>
                <a:r>
                  <a:rPr lang="en-US" sz="2400" dirty="0" smtClean="0">
                    <a:solidFill>
                      <a:srgbClr val="000000"/>
                    </a:solidFill>
                  </a:rPr>
                  <a:t> = Z</a:t>
                </a:r>
                <a:r>
                  <a:rPr lang="en-US" sz="2400" baseline="-18000" dirty="0" smtClean="0">
                    <a:solidFill>
                      <a:srgbClr val="000000"/>
                    </a:solidFill>
                  </a:rPr>
                  <a:t>0.95 </a:t>
                </a:r>
                <a:r>
                  <a:rPr lang="en-US" sz="2400" dirty="0">
                    <a:solidFill>
                      <a:srgbClr val="000000"/>
                    </a:solidFill>
                  </a:rPr>
                  <a:t> </a:t>
                </a:r>
                <a:r>
                  <a:rPr lang="en-US" sz="2400" dirty="0" smtClean="0">
                    <a:solidFill>
                      <a:srgbClr val="000000"/>
                    </a:solidFill>
                  </a:rPr>
                  <a:t> =  1.64</a:t>
                </a:r>
              </a:p>
              <a:p>
                <a:endParaRPr lang="en-US" sz="2400" dirty="0">
                  <a:solidFill>
                    <a:srgbClr val="000000"/>
                  </a:solidFill>
                </a:endParaRPr>
              </a:p>
              <a:p>
                <a:r>
                  <a:rPr lang="en-US" sz="2400" dirty="0" smtClean="0">
                    <a:solidFill>
                      <a:srgbClr val="000000"/>
                    </a:solidFill>
                  </a:rPr>
                  <a:t>Since  </a:t>
                </a:r>
                <a:r>
                  <a:rPr lang="en-US" sz="2400" dirty="0">
                    <a:solidFill>
                      <a:srgbClr val="000000"/>
                    </a:solidFill>
                  </a:rPr>
                  <a:t>Z &gt; </a:t>
                </a:r>
                <a:r>
                  <a:rPr lang="en-US" sz="2400" dirty="0" smtClean="0">
                    <a:solidFill>
                      <a:srgbClr val="000000"/>
                    </a:solidFill>
                  </a:rPr>
                  <a:t>Z</a:t>
                </a:r>
                <a:r>
                  <a:rPr lang="en-US" sz="2400" baseline="-18000" dirty="0" smtClean="0">
                    <a:solidFill>
                      <a:srgbClr val="000000"/>
                    </a:solidFill>
                  </a:rPr>
                  <a:t>1-α                    </a:t>
                </a:r>
                <a:r>
                  <a:rPr lang="en-US" sz="2400" dirty="0" smtClean="0">
                    <a:solidFill>
                      <a:srgbClr val="000000"/>
                    </a:solidFill>
                  </a:rPr>
                  <a:t>Reject </a:t>
                </a:r>
                <a:r>
                  <a:rPr lang="en-US" sz="2400" dirty="0">
                    <a:solidFill>
                      <a:srgbClr val="000000"/>
                    </a:solidFill>
                  </a:rPr>
                  <a:t>H</a:t>
                </a:r>
                <a:r>
                  <a:rPr lang="en-US" sz="2400" baseline="-18000" dirty="0">
                    <a:solidFill>
                      <a:srgbClr val="000000"/>
                    </a:solidFill>
                  </a:rPr>
                  <a:t>0</a:t>
                </a:r>
                <a:r>
                  <a:rPr lang="en-US" sz="2400" dirty="0">
                    <a:solidFill>
                      <a:srgbClr val="000000"/>
                    </a:solidFill>
                  </a:rPr>
                  <a:t> </a:t>
                </a:r>
              </a:p>
            </p:txBody>
          </p:sp>
          <p:sp>
            <p:nvSpPr>
              <p:cNvPr id="6" name="Right Arrow 5"/>
              <p:cNvSpPr/>
              <p:nvPr/>
            </p:nvSpPr>
            <p:spPr>
              <a:xfrm>
                <a:off x="2879095" y="5056468"/>
                <a:ext cx="419100" cy="233065"/>
              </a:xfrm>
              <a:prstGeom prst="rightArrow">
                <a:avLst/>
              </a:prstGeom>
              <a:solidFill>
                <a:srgbClr val="FF0000"/>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solidFill>
                    <a:srgbClr val="C00000"/>
                  </a:solidFill>
                </a:endParaRPr>
              </a:p>
            </p:txBody>
          </p:sp>
          <p:sp>
            <p:nvSpPr>
              <p:cNvPr id="21" name="Freeform 20"/>
              <p:cNvSpPr/>
              <p:nvPr/>
            </p:nvSpPr>
            <p:spPr>
              <a:xfrm>
                <a:off x="6436311" y="2849732"/>
                <a:ext cx="932467" cy="2408960"/>
              </a:xfrm>
              <a:custGeom>
                <a:avLst/>
                <a:gdLst>
                  <a:gd name="connsiteX0" fmla="*/ 0 w 1402672"/>
                  <a:gd name="connsiteY0" fmla="*/ 0 h 2032986"/>
                  <a:gd name="connsiteX1" fmla="*/ 213064 w 1402672"/>
                  <a:gd name="connsiteY1" fmla="*/ 44388 h 2032986"/>
                  <a:gd name="connsiteX2" fmla="*/ 292963 w 1402672"/>
                  <a:gd name="connsiteY2" fmla="*/ 71021 h 2032986"/>
                  <a:gd name="connsiteX3" fmla="*/ 399495 w 1402672"/>
                  <a:gd name="connsiteY3" fmla="*/ 97654 h 2032986"/>
                  <a:gd name="connsiteX4" fmla="*/ 435006 w 1402672"/>
                  <a:gd name="connsiteY4" fmla="*/ 106532 h 2032986"/>
                  <a:gd name="connsiteX5" fmla="*/ 470517 w 1402672"/>
                  <a:gd name="connsiteY5" fmla="*/ 133165 h 2032986"/>
                  <a:gd name="connsiteX6" fmla="*/ 577049 w 1402672"/>
                  <a:gd name="connsiteY6" fmla="*/ 150920 h 2032986"/>
                  <a:gd name="connsiteX7" fmla="*/ 621437 w 1402672"/>
                  <a:gd name="connsiteY7" fmla="*/ 168676 h 2032986"/>
                  <a:gd name="connsiteX8" fmla="*/ 648070 w 1402672"/>
                  <a:gd name="connsiteY8" fmla="*/ 177553 h 2032986"/>
                  <a:gd name="connsiteX9" fmla="*/ 736847 w 1402672"/>
                  <a:gd name="connsiteY9" fmla="*/ 221942 h 2032986"/>
                  <a:gd name="connsiteX10" fmla="*/ 807868 w 1402672"/>
                  <a:gd name="connsiteY10" fmla="*/ 257452 h 2032986"/>
                  <a:gd name="connsiteX11" fmla="*/ 861134 w 1402672"/>
                  <a:gd name="connsiteY11" fmla="*/ 292963 h 2032986"/>
                  <a:gd name="connsiteX12" fmla="*/ 941033 w 1402672"/>
                  <a:gd name="connsiteY12" fmla="*/ 337351 h 2032986"/>
                  <a:gd name="connsiteX13" fmla="*/ 976544 w 1402672"/>
                  <a:gd name="connsiteY13" fmla="*/ 372862 h 2032986"/>
                  <a:gd name="connsiteX14" fmla="*/ 1038687 w 1402672"/>
                  <a:gd name="connsiteY14" fmla="*/ 408373 h 2032986"/>
                  <a:gd name="connsiteX15" fmla="*/ 1065320 w 1402672"/>
                  <a:gd name="connsiteY15" fmla="*/ 417251 h 2032986"/>
                  <a:gd name="connsiteX16" fmla="*/ 1109709 w 1402672"/>
                  <a:gd name="connsiteY16" fmla="*/ 452761 h 2032986"/>
                  <a:gd name="connsiteX17" fmla="*/ 1162975 w 1402672"/>
                  <a:gd name="connsiteY17" fmla="*/ 488272 h 2032986"/>
                  <a:gd name="connsiteX18" fmla="*/ 1233996 w 1402672"/>
                  <a:gd name="connsiteY18" fmla="*/ 550416 h 2032986"/>
                  <a:gd name="connsiteX19" fmla="*/ 1278385 w 1402672"/>
                  <a:gd name="connsiteY19" fmla="*/ 594804 h 2032986"/>
                  <a:gd name="connsiteX20" fmla="*/ 1322773 w 1402672"/>
                  <a:gd name="connsiteY20" fmla="*/ 648070 h 2032986"/>
                  <a:gd name="connsiteX21" fmla="*/ 1331651 w 1402672"/>
                  <a:gd name="connsiteY21" fmla="*/ 674703 h 2032986"/>
                  <a:gd name="connsiteX22" fmla="*/ 1376039 w 1402672"/>
                  <a:gd name="connsiteY22" fmla="*/ 745724 h 2032986"/>
                  <a:gd name="connsiteX23" fmla="*/ 1393794 w 1402672"/>
                  <a:gd name="connsiteY23" fmla="*/ 798990 h 2032986"/>
                  <a:gd name="connsiteX24" fmla="*/ 1402672 w 1402672"/>
                  <a:gd name="connsiteY24" fmla="*/ 825623 h 2032986"/>
                  <a:gd name="connsiteX25" fmla="*/ 1393794 w 1402672"/>
                  <a:gd name="connsiteY25" fmla="*/ 1580225 h 2032986"/>
                  <a:gd name="connsiteX26" fmla="*/ 1384917 w 1402672"/>
                  <a:gd name="connsiteY26" fmla="*/ 1624614 h 2032986"/>
                  <a:gd name="connsiteX27" fmla="*/ 1367161 w 1402672"/>
                  <a:gd name="connsiteY27" fmla="*/ 1677880 h 2032986"/>
                  <a:gd name="connsiteX28" fmla="*/ 1358284 w 1402672"/>
                  <a:gd name="connsiteY28" fmla="*/ 1713390 h 2032986"/>
                  <a:gd name="connsiteX29" fmla="*/ 1340528 w 1402672"/>
                  <a:gd name="connsiteY29" fmla="*/ 1766656 h 2032986"/>
                  <a:gd name="connsiteX30" fmla="*/ 1305018 w 1402672"/>
                  <a:gd name="connsiteY30" fmla="*/ 1828800 h 2032986"/>
                  <a:gd name="connsiteX31" fmla="*/ 1287262 w 1402672"/>
                  <a:gd name="connsiteY31" fmla="*/ 1855433 h 2032986"/>
                  <a:gd name="connsiteX32" fmla="*/ 1278385 w 1402672"/>
                  <a:gd name="connsiteY32" fmla="*/ 1882066 h 2032986"/>
                  <a:gd name="connsiteX33" fmla="*/ 1242874 w 1402672"/>
                  <a:gd name="connsiteY33" fmla="*/ 1944210 h 2032986"/>
                  <a:gd name="connsiteX34" fmla="*/ 1225118 w 1402672"/>
                  <a:gd name="connsiteY34" fmla="*/ 1961965 h 2032986"/>
                  <a:gd name="connsiteX35" fmla="*/ 1207363 w 1402672"/>
                  <a:gd name="connsiteY35" fmla="*/ 1988598 h 2032986"/>
                  <a:gd name="connsiteX36" fmla="*/ 1171852 w 1402672"/>
                  <a:gd name="connsiteY36" fmla="*/ 2032986 h 203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402672" h="2032986">
                    <a:moveTo>
                      <a:pt x="0" y="0"/>
                    </a:moveTo>
                    <a:cubicBezTo>
                      <a:pt x="69831" y="13093"/>
                      <a:pt x="144038" y="24086"/>
                      <a:pt x="213064" y="44388"/>
                    </a:cubicBezTo>
                    <a:cubicBezTo>
                      <a:pt x="239997" y="52309"/>
                      <a:pt x="265728" y="64212"/>
                      <a:pt x="292963" y="71021"/>
                    </a:cubicBezTo>
                    <a:lnTo>
                      <a:pt x="399495" y="97654"/>
                    </a:lnTo>
                    <a:lnTo>
                      <a:pt x="435006" y="106532"/>
                    </a:lnTo>
                    <a:cubicBezTo>
                      <a:pt x="446843" y="115410"/>
                      <a:pt x="456394" y="128752"/>
                      <a:pt x="470517" y="133165"/>
                    </a:cubicBezTo>
                    <a:cubicBezTo>
                      <a:pt x="504879" y="143903"/>
                      <a:pt x="577049" y="150920"/>
                      <a:pt x="577049" y="150920"/>
                    </a:cubicBezTo>
                    <a:cubicBezTo>
                      <a:pt x="591845" y="156839"/>
                      <a:pt x="606516" y="163081"/>
                      <a:pt x="621437" y="168676"/>
                    </a:cubicBezTo>
                    <a:cubicBezTo>
                      <a:pt x="630199" y="171962"/>
                      <a:pt x="639890" y="173008"/>
                      <a:pt x="648070" y="177553"/>
                    </a:cubicBezTo>
                    <a:cubicBezTo>
                      <a:pt x="734552" y="225598"/>
                      <a:pt x="667446" y="204591"/>
                      <a:pt x="736847" y="221942"/>
                    </a:cubicBezTo>
                    <a:cubicBezTo>
                      <a:pt x="820369" y="277622"/>
                      <a:pt x="688410" y="192293"/>
                      <a:pt x="807868" y="257452"/>
                    </a:cubicBezTo>
                    <a:cubicBezTo>
                      <a:pt x="826602" y="267670"/>
                      <a:pt x="843131" y="281506"/>
                      <a:pt x="861134" y="292963"/>
                    </a:cubicBezTo>
                    <a:cubicBezTo>
                      <a:pt x="902009" y="318975"/>
                      <a:pt x="901487" y="317578"/>
                      <a:pt x="941033" y="337351"/>
                    </a:cubicBezTo>
                    <a:cubicBezTo>
                      <a:pt x="952870" y="349188"/>
                      <a:pt x="962616" y="363576"/>
                      <a:pt x="976544" y="372862"/>
                    </a:cubicBezTo>
                    <a:cubicBezTo>
                      <a:pt x="1003292" y="390695"/>
                      <a:pt x="1007148" y="394856"/>
                      <a:pt x="1038687" y="408373"/>
                    </a:cubicBezTo>
                    <a:cubicBezTo>
                      <a:pt x="1047288" y="412059"/>
                      <a:pt x="1056442" y="414292"/>
                      <a:pt x="1065320" y="417251"/>
                    </a:cubicBezTo>
                    <a:cubicBezTo>
                      <a:pt x="1108201" y="460130"/>
                      <a:pt x="1053701" y="407954"/>
                      <a:pt x="1109709" y="452761"/>
                    </a:cubicBezTo>
                    <a:cubicBezTo>
                      <a:pt x="1154899" y="488914"/>
                      <a:pt x="1091395" y="452483"/>
                      <a:pt x="1162975" y="488272"/>
                    </a:cubicBezTo>
                    <a:cubicBezTo>
                      <a:pt x="1213277" y="563727"/>
                      <a:pt x="1130431" y="446853"/>
                      <a:pt x="1233996" y="550416"/>
                    </a:cubicBezTo>
                    <a:cubicBezTo>
                      <a:pt x="1248792" y="565212"/>
                      <a:pt x="1266778" y="577393"/>
                      <a:pt x="1278385" y="594804"/>
                    </a:cubicBezTo>
                    <a:cubicBezTo>
                      <a:pt x="1303104" y="631883"/>
                      <a:pt x="1288595" y="613892"/>
                      <a:pt x="1322773" y="648070"/>
                    </a:cubicBezTo>
                    <a:cubicBezTo>
                      <a:pt x="1325732" y="656948"/>
                      <a:pt x="1327008" y="666578"/>
                      <a:pt x="1331651" y="674703"/>
                    </a:cubicBezTo>
                    <a:cubicBezTo>
                      <a:pt x="1367263" y="737024"/>
                      <a:pt x="1350738" y="682470"/>
                      <a:pt x="1376039" y="745724"/>
                    </a:cubicBezTo>
                    <a:cubicBezTo>
                      <a:pt x="1382990" y="763101"/>
                      <a:pt x="1387876" y="781235"/>
                      <a:pt x="1393794" y="798990"/>
                    </a:cubicBezTo>
                    <a:lnTo>
                      <a:pt x="1402672" y="825623"/>
                    </a:lnTo>
                    <a:cubicBezTo>
                      <a:pt x="1399713" y="1077157"/>
                      <a:pt x="1399383" y="1328736"/>
                      <a:pt x="1393794" y="1580225"/>
                    </a:cubicBezTo>
                    <a:cubicBezTo>
                      <a:pt x="1393459" y="1595311"/>
                      <a:pt x="1388887" y="1610056"/>
                      <a:pt x="1384917" y="1624614"/>
                    </a:cubicBezTo>
                    <a:cubicBezTo>
                      <a:pt x="1379993" y="1642670"/>
                      <a:pt x="1371700" y="1659723"/>
                      <a:pt x="1367161" y="1677880"/>
                    </a:cubicBezTo>
                    <a:cubicBezTo>
                      <a:pt x="1364202" y="1689717"/>
                      <a:pt x="1361790" y="1701704"/>
                      <a:pt x="1358284" y="1713390"/>
                    </a:cubicBezTo>
                    <a:cubicBezTo>
                      <a:pt x="1352906" y="1731317"/>
                      <a:pt x="1350910" y="1751083"/>
                      <a:pt x="1340528" y="1766656"/>
                    </a:cubicBezTo>
                    <a:cubicBezTo>
                      <a:pt x="1297264" y="1831554"/>
                      <a:pt x="1350080" y="1749942"/>
                      <a:pt x="1305018" y="1828800"/>
                    </a:cubicBezTo>
                    <a:cubicBezTo>
                      <a:pt x="1299724" y="1838064"/>
                      <a:pt x="1293181" y="1846555"/>
                      <a:pt x="1287262" y="1855433"/>
                    </a:cubicBezTo>
                    <a:cubicBezTo>
                      <a:pt x="1284303" y="1864311"/>
                      <a:pt x="1282071" y="1873465"/>
                      <a:pt x="1278385" y="1882066"/>
                    </a:cubicBezTo>
                    <a:cubicBezTo>
                      <a:pt x="1269975" y="1901690"/>
                      <a:pt x="1256588" y="1927067"/>
                      <a:pt x="1242874" y="1944210"/>
                    </a:cubicBezTo>
                    <a:cubicBezTo>
                      <a:pt x="1237645" y="1950746"/>
                      <a:pt x="1230347" y="1955429"/>
                      <a:pt x="1225118" y="1961965"/>
                    </a:cubicBezTo>
                    <a:cubicBezTo>
                      <a:pt x="1218453" y="1970296"/>
                      <a:pt x="1214193" y="1980401"/>
                      <a:pt x="1207363" y="1988598"/>
                    </a:cubicBezTo>
                    <a:cubicBezTo>
                      <a:pt x="1168222" y="2035568"/>
                      <a:pt x="1190471" y="1995749"/>
                      <a:pt x="1171852" y="203298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Oval 22"/>
            <p:cNvSpPr/>
            <p:nvPr/>
          </p:nvSpPr>
          <p:spPr bwMode="auto">
            <a:xfrm>
              <a:off x="6019800" y="2209800"/>
              <a:ext cx="990600"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grpSp>
      <p:sp>
        <p:nvSpPr>
          <p:cNvPr id="20" name="Rectangle 19"/>
          <p:cNvSpPr/>
          <p:nvPr/>
        </p:nvSpPr>
        <p:spPr>
          <a:xfrm>
            <a:off x="0" y="5486400"/>
            <a:ext cx="4589718" cy="646331"/>
          </a:xfrm>
          <a:prstGeom prst="rect">
            <a:avLst/>
          </a:prstGeom>
        </p:spPr>
        <p:txBody>
          <a:bodyPr wrap="none">
            <a:spAutoFit/>
          </a:bodyPr>
          <a:lstStyle/>
          <a:p>
            <a:pPr marL="514350" lvl="1" fontAlgn="base">
              <a:spcBef>
                <a:spcPct val="20000"/>
              </a:spcBef>
              <a:spcAft>
                <a:spcPct val="0"/>
              </a:spcAft>
            </a:pPr>
            <a:r>
              <a:rPr lang="en-US" sz="3600" kern="0" baseline="-18000" dirty="0">
                <a:solidFill>
                  <a:srgbClr val="000000"/>
                </a:solidFill>
              </a:rPr>
              <a:t>What is our final conclusion?</a:t>
            </a:r>
            <a:endParaRPr lang="ar-SA" sz="3600" kern="0" dirty="0">
              <a:solidFill>
                <a:srgbClr val="000000"/>
              </a:solidFill>
            </a:endParaRPr>
          </a:p>
        </p:txBody>
      </p:sp>
    </p:spTree>
    <p:extLst>
      <p:ext uri="{BB962C8B-B14F-4D97-AF65-F5344CB8AC3E}">
        <p14:creationId xmlns:p14="http://schemas.microsoft.com/office/powerpoint/2010/main" val="1504523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76200"/>
            <a:ext cx="6859587" cy="914400"/>
          </a:xfrm>
        </p:spPr>
        <p:txBody>
          <a:bodyPr/>
          <a:lstStyle/>
          <a:p>
            <a:pPr algn="ctr" rtl="0"/>
            <a:r>
              <a:rPr lang="en-US" sz="3600" dirty="0" smtClean="0"/>
              <a:t>Introduction</a:t>
            </a:r>
            <a:endParaRPr lang="en-US" sz="3600" dirty="0"/>
          </a:p>
        </p:txBody>
      </p:sp>
      <p:sp>
        <p:nvSpPr>
          <p:cNvPr id="3" name="Content Placeholder 2"/>
          <p:cNvSpPr>
            <a:spLocks noGrp="1"/>
          </p:cNvSpPr>
          <p:nvPr>
            <p:ph idx="1"/>
          </p:nvPr>
        </p:nvSpPr>
        <p:spPr>
          <a:xfrm>
            <a:off x="1371600" y="1676400"/>
            <a:ext cx="6858000" cy="3657600"/>
          </a:xfrm>
        </p:spPr>
        <p:txBody>
          <a:bodyPr/>
          <a:lstStyle/>
          <a:p>
            <a:pPr algn="l" rtl="0"/>
            <a:r>
              <a:rPr lang="en-US" dirty="0"/>
              <a:t>The objective of estimation is to determine the </a:t>
            </a:r>
            <a:r>
              <a:rPr lang="en-US" b="1" i="1" dirty="0"/>
              <a:t>approximate value</a:t>
            </a:r>
            <a:r>
              <a:rPr lang="en-US" dirty="0"/>
              <a:t> of a population parameter on the basis of a sample statistic</a:t>
            </a:r>
            <a:r>
              <a:rPr lang="en-US" dirty="0" smtClean="0"/>
              <a:t>.</a:t>
            </a:r>
          </a:p>
          <a:p>
            <a:pPr algn="l" rtl="0"/>
            <a:r>
              <a:rPr lang="en-US" dirty="0" smtClean="0"/>
              <a:t>One of our fundamental questions is: “</a:t>
            </a:r>
            <a:r>
              <a:rPr lang="en-US" b="1" dirty="0"/>
              <a:t>How well does our sample statistic estimate the value of the population parameter</a:t>
            </a:r>
            <a:r>
              <a:rPr lang="en-US" dirty="0" smtClean="0"/>
              <a:t>?”</a:t>
            </a:r>
          </a:p>
          <a:p>
            <a:pPr algn="l" rtl="0"/>
            <a:r>
              <a:rPr lang="en-IE" dirty="0" smtClean="0"/>
              <a:t>In other word: </a:t>
            </a:r>
            <a:r>
              <a:rPr lang="en-IE" b="1" dirty="0" smtClean="0"/>
              <a:t>How </a:t>
            </a:r>
            <a:r>
              <a:rPr lang="en-IE" b="1" dirty="0"/>
              <a:t>close is Sample Statistic to Population Parameter </a:t>
            </a:r>
            <a:r>
              <a:rPr lang="en-IE" b="1" dirty="0" smtClean="0"/>
              <a:t>?</a:t>
            </a:r>
          </a:p>
          <a:p>
            <a:pPr algn="l" rtl="0"/>
            <a:endParaRPr lang="en-IE" b="1" dirty="0" smtClean="0">
              <a:solidFill>
                <a:srgbClr val="00B050"/>
              </a:solidFill>
            </a:endParaRPr>
          </a:p>
          <a:p>
            <a:pPr algn="l" rtl="0"/>
            <a:endParaRPr lang="en-US" b="1" dirty="0" smtClean="0">
              <a:solidFill>
                <a:srgbClr val="00B050"/>
              </a:solidFill>
            </a:endParaRPr>
          </a:p>
          <a:p>
            <a:pPr algn="l" rtl="0"/>
            <a:endParaRPr lang="en-US" dirty="0"/>
          </a:p>
          <a:p>
            <a:pPr algn="l" rtl="0"/>
            <a:endParaRPr lang="en-US" dirty="0"/>
          </a:p>
        </p:txBody>
      </p:sp>
      <p:sp>
        <p:nvSpPr>
          <p:cNvPr id="4" name="Slide Number Placeholder 3"/>
          <p:cNvSpPr>
            <a:spLocks noGrp="1"/>
          </p:cNvSpPr>
          <p:nvPr>
            <p:ph type="sldNum" sz="quarter" idx="12"/>
          </p:nvPr>
        </p:nvSpPr>
        <p:spPr>
          <a:xfrm>
            <a:off x="8229600" y="6400800"/>
            <a:ext cx="8382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pPr algn="ctr"/>
            <a:fld id="{F0A36534-A445-4384-B331-50FF58D48B59}" type="slidenum">
              <a:rPr lang="en-US" sz="1600">
                <a:solidFill>
                  <a:schemeClr val="bg1"/>
                </a:solidFill>
              </a:rPr>
              <a:pPr algn="ctr"/>
              <a:t>8</a:t>
            </a:fld>
            <a:endParaRPr lang="en-US" sz="1600" dirty="0">
              <a:solidFill>
                <a:schemeClr val="bg1"/>
              </a:solidFill>
            </a:endParaRPr>
          </a:p>
        </p:txBody>
      </p:sp>
    </p:spTree>
    <p:extLst>
      <p:ext uri="{BB962C8B-B14F-4D97-AF65-F5344CB8AC3E}">
        <p14:creationId xmlns:p14="http://schemas.microsoft.com/office/powerpoint/2010/main" val="393247031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6859587" cy="1143000"/>
          </a:xfrm>
        </p:spPr>
        <p:txBody>
          <a:bodyPr>
            <a:noAutofit/>
          </a:bodyPr>
          <a:lstStyle/>
          <a:p>
            <a:pPr rtl="0"/>
            <a:r>
              <a:rPr lang="en-US" altLang="en-US" sz="2800" dirty="0"/>
              <a:t>One-Sample Test for Variance and Standard </a:t>
            </a:r>
            <a:r>
              <a:rPr lang="en-US" altLang="en-US" sz="2800" dirty="0" smtClean="0"/>
              <a:t>Deviation</a:t>
            </a:r>
            <a:endParaRPr lang="en-US" sz="2800" dirty="0"/>
          </a:p>
        </p:txBody>
      </p:sp>
      <p:sp>
        <p:nvSpPr>
          <p:cNvPr id="3" name="Content Placeholder 2"/>
          <p:cNvSpPr>
            <a:spLocks noGrp="1"/>
          </p:cNvSpPr>
          <p:nvPr>
            <p:ph idx="1"/>
          </p:nvPr>
        </p:nvSpPr>
        <p:spPr>
          <a:xfrm>
            <a:off x="1295400" y="1524000"/>
            <a:ext cx="7620000" cy="4191000"/>
          </a:xfrm>
        </p:spPr>
        <p:txBody>
          <a:bodyPr>
            <a:normAutofit/>
          </a:bodyPr>
          <a:lstStyle/>
          <a:p>
            <a:pPr algn="l" rtl="0"/>
            <a:r>
              <a:rPr lang="en-US" b="1" dirty="0"/>
              <a:t>Why test </a:t>
            </a:r>
            <a:r>
              <a:rPr lang="en-US" b="1" dirty="0" smtClean="0"/>
              <a:t>variance ?</a:t>
            </a:r>
          </a:p>
          <a:p>
            <a:pPr lvl="1" algn="l" rtl="0">
              <a:lnSpc>
                <a:spcPct val="90000"/>
              </a:lnSpc>
            </a:pPr>
            <a:r>
              <a:rPr lang="en-US" dirty="0"/>
              <a:t>In real life, things vary. Even under strictest conditions, results will be different between one another. This causes variances.</a:t>
            </a:r>
          </a:p>
          <a:p>
            <a:pPr lvl="1" algn="l" rtl="0">
              <a:lnSpc>
                <a:spcPct val="90000"/>
              </a:lnSpc>
            </a:pPr>
            <a:r>
              <a:rPr lang="en-US" dirty="0"/>
              <a:t>When we get a sample of data, apart from testing on the mean to find if it is reasonable, we also test the variance to see whether certain factor has caused greater or smaller variation among the data</a:t>
            </a:r>
            <a:r>
              <a:rPr lang="en-US" dirty="0" smtClean="0"/>
              <a:t>.</a:t>
            </a:r>
          </a:p>
          <a:p>
            <a:pPr lvl="1" algn="l" rtl="0">
              <a:lnSpc>
                <a:spcPct val="90000"/>
              </a:lnSpc>
            </a:pPr>
            <a:r>
              <a:rPr lang="en-US" dirty="0"/>
              <a:t>In nature, variation exists. Even identical twins have some differences. This makes life </a:t>
            </a:r>
            <a:r>
              <a:rPr lang="en-US" dirty="0" smtClean="0"/>
              <a:t>interesting!</a:t>
            </a:r>
            <a:endParaRPr lang="en-US" dirty="0"/>
          </a:p>
          <a:p>
            <a:pPr algn="l" rtl="0"/>
            <a:endParaRPr lang="en-US" dirty="0"/>
          </a:p>
        </p:txBody>
      </p:sp>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80</a:t>
            </a:fld>
            <a:endParaRPr lang="en-US" dirty="0">
              <a:solidFill>
                <a:schemeClr val="bg1"/>
              </a:solidFill>
            </a:endParaRPr>
          </a:p>
        </p:txBody>
      </p:sp>
      <p:pic>
        <p:nvPicPr>
          <p:cNvPr id="501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876800"/>
            <a:ext cx="6172200"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607108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19200"/>
            <a:ext cx="5105400" cy="4724400"/>
          </a:xfrm>
        </p:spPr>
        <p:txBody>
          <a:bodyPr>
            <a:normAutofit fontScale="92500" lnSpcReduction="10000"/>
          </a:bodyPr>
          <a:lstStyle/>
          <a:p>
            <a:pPr algn="l" rtl="0"/>
            <a:r>
              <a:rPr lang="en-US" sz="2800" dirty="0"/>
              <a:t>Sometimes we are </a:t>
            </a:r>
            <a:r>
              <a:rPr lang="en-US" sz="2800" dirty="0" smtClean="0"/>
              <a:t>interested </a:t>
            </a:r>
            <a:r>
              <a:rPr lang="en-US" sz="2800" dirty="0"/>
              <a:t>in </a:t>
            </a:r>
            <a:r>
              <a:rPr lang="en-US" sz="2800" dirty="0" smtClean="0"/>
              <a:t>making inference </a:t>
            </a:r>
            <a:r>
              <a:rPr lang="en-US" sz="2800" dirty="0"/>
              <a:t>about the variability of processes.</a:t>
            </a:r>
          </a:p>
          <a:p>
            <a:pPr algn="l" rtl="0"/>
            <a:r>
              <a:rPr lang="en-US" sz="2800" dirty="0"/>
              <a:t>Examples:</a:t>
            </a:r>
          </a:p>
          <a:p>
            <a:pPr lvl="1" algn="l" rtl="0"/>
            <a:r>
              <a:rPr lang="en-US" sz="2400" dirty="0"/>
              <a:t>The consistency of a production process for quality control purposes.</a:t>
            </a:r>
          </a:p>
          <a:p>
            <a:pPr lvl="1" algn="l" rtl="0"/>
            <a:r>
              <a:rPr lang="en-US" sz="2400" dirty="0"/>
              <a:t>Investors use variance as a measure of risk. </a:t>
            </a:r>
          </a:p>
          <a:p>
            <a:pPr algn="l" rtl="0"/>
            <a:r>
              <a:rPr lang="en-US" sz="2800" dirty="0"/>
              <a:t>To draw inference about variability, the parameter of interest </a:t>
            </a:r>
            <a:r>
              <a:rPr lang="en-US" sz="2800" dirty="0" smtClean="0"/>
              <a:t>is </a:t>
            </a:r>
            <a:r>
              <a:rPr lang="el-GR" sz="3200" dirty="0" smtClean="0">
                <a:latin typeface="Times New Roman"/>
                <a:cs typeface="Times New Roman"/>
              </a:rPr>
              <a:t>σ</a:t>
            </a:r>
            <a:r>
              <a:rPr lang="en-US" sz="3200" baseline="30000" dirty="0" smtClean="0">
                <a:latin typeface="Times New Roman"/>
                <a:cs typeface="Times New Roman"/>
              </a:rPr>
              <a:t>2</a:t>
            </a:r>
            <a:r>
              <a:rPr lang="en-US" sz="2800" dirty="0" smtClean="0"/>
              <a:t>.</a:t>
            </a:r>
            <a:endParaRPr lang="en-US" sz="3200" dirty="0"/>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81</a:t>
            </a:fld>
            <a:endParaRPr lang="en-US" dirty="0">
              <a:solidFill>
                <a:schemeClr val="bg1"/>
              </a:solidFill>
            </a:endParaRPr>
          </a:p>
        </p:txBody>
      </p:sp>
      <p:pic>
        <p:nvPicPr>
          <p:cNvPr id="512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1486929"/>
            <a:ext cx="3048000" cy="3770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380420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762000" y="1143000"/>
                <a:ext cx="7696200" cy="4953000"/>
              </a:xfrm>
            </p:spPr>
            <p:txBody>
              <a:bodyPr>
                <a:normAutofit fontScale="92500" lnSpcReduction="20000"/>
              </a:bodyPr>
              <a:lstStyle/>
              <a:p>
                <a:pPr algn="l" rtl="0"/>
                <a:r>
                  <a:rPr lang="en-US" sz="2800" dirty="0" smtClean="0"/>
                  <a:t>We know that the </a:t>
                </a:r>
                <a:r>
                  <a:rPr lang="en-US" sz="2800" dirty="0"/>
                  <a:t>sample variance s</a:t>
                </a:r>
                <a:r>
                  <a:rPr lang="en-US" sz="2800" baseline="30000" dirty="0"/>
                  <a:t>2</a:t>
                </a:r>
                <a:r>
                  <a:rPr lang="en-US" sz="2800" dirty="0"/>
                  <a:t> is an unbiased, consistent and efficient point estimator for </a:t>
                </a:r>
                <a:r>
                  <a:rPr lang="el-GR" sz="2800" dirty="0">
                    <a:latin typeface="Times New Roman"/>
                    <a:cs typeface="Times New Roman"/>
                  </a:rPr>
                  <a:t>σ</a:t>
                </a:r>
                <a:r>
                  <a:rPr lang="en-US" sz="2800" baseline="30000" dirty="0">
                    <a:latin typeface="Times New Roman"/>
                    <a:cs typeface="Times New Roman"/>
                  </a:rPr>
                  <a:t>2</a:t>
                </a:r>
                <a:r>
                  <a:rPr lang="en-US" sz="2800" dirty="0" smtClean="0"/>
                  <a:t>.</a:t>
                </a:r>
              </a:p>
              <a:p>
                <a:pPr algn="l" rtl="0"/>
                <a:r>
                  <a:rPr lang="en-US" sz="2800" dirty="0" smtClean="0"/>
                  <a:t>The statistic  </a:t>
                </a:r>
                <a:r>
                  <a:rPr lang="el-GR" sz="3500" dirty="0" smtClean="0">
                    <a:latin typeface="Times New Roman"/>
                    <a:cs typeface="Times New Roman"/>
                  </a:rPr>
                  <a:t>χ</a:t>
                </a:r>
                <a:r>
                  <a:rPr lang="en-US" sz="3500" baseline="30000" dirty="0" smtClean="0">
                    <a:latin typeface="Times New Roman"/>
                    <a:cs typeface="Times New Roman"/>
                  </a:rPr>
                  <a:t>2</a:t>
                </a:r>
                <a:r>
                  <a:rPr lang="en-US" sz="2800" dirty="0" smtClean="0"/>
                  <a:t>  has a distribution called </a:t>
                </a:r>
                <a:r>
                  <a:rPr lang="en-US" sz="2800" b="1" dirty="0" smtClean="0"/>
                  <a:t>Chi-squared</a:t>
                </a:r>
                <a:r>
                  <a:rPr lang="en-US" sz="2800" dirty="0" smtClean="0"/>
                  <a:t>, if the population is normally distributed. </a:t>
                </a:r>
              </a:p>
              <a:p>
                <a:pPr algn="l" rtl="0"/>
                <a:r>
                  <a:rPr lang="en-US" sz="2800" dirty="0" smtClean="0"/>
                  <a:t>The </a:t>
                </a:r>
                <a:r>
                  <a:rPr lang="en-US" sz="2800" b="1" dirty="0" smtClean="0"/>
                  <a:t>test statistic </a:t>
                </a:r>
                <a:r>
                  <a:rPr lang="en-US" sz="2800" dirty="0" smtClean="0"/>
                  <a:t>for testing hypothesis about a population variance is:  </a:t>
                </a:r>
                <a:endParaRPr lang="en-US" sz="2800" dirty="0" smtClean="0">
                  <a:latin typeface="Times New Roman"/>
                  <a:cs typeface="Times New Roman"/>
                </a:endParaRPr>
              </a:p>
              <a:p>
                <a:pPr marL="0" indent="0" algn="l" rtl="0">
                  <a:buNone/>
                </a:pPr>
                <a:r>
                  <a:rPr lang="en-US" sz="2800" dirty="0" smtClean="0">
                    <a:latin typeface="Times New Roman"/>
                    <a:cs typeface="Times New Roman"/>
                  </a:rPr>
                  <a:t>		</a:t>
                </a:r>
                <a:r>
                  <a:rPr lang="el-GR" sz="3500" b="1" dirty="0" smtClean="0">
                    <a:solidFill>
                      <a:srgbClr val="C00000"/>
                    </a:solidFill>
                    <a:latin typeface="Times New Roman"/>
                    <a:cs typeface="Times New Roman"/>
                  </a:rPr>
                  <a:t>χ</a:t>
                </a:r>
                <a:r>
                  <a:rPr lang="en-US" sz="3500" b="1" dirty="0" smtClean="0">
                    <a:solidFill>
                      <a:srgbClr val="C00000"/>
                    </a:solidFill>
                    <a:latin typeface="Times New Roman"/>
                    <a:cs typeface="Times New Roman"/>
                  </a:rPr>
                  <a:t> </a:t>
                </a:r>
                <a:r>
                  <a:rPr lang="en-US" sz="3500" b="1" baseline="40000" dirty="0" smtClean="0">
                    <a:solidFill>
                      <a:srgbClr val="C00000"/>
                    </a:solidFill>
                    <a:latin typeface="Times New Roman"/>
                    <a:cs typeface="Times New Roman"/>
                  </a:rPr>
                  <a:t>2</a:t>
                </a:r>
                <a:r>
                  <a:rPr lang="en-US" sz="3500" b="1" baseline="30000" dirty="0" smtClean="0">
                    <a:solidFill>
                      <a:srgbClr val="C00000"/>
                    </a:solidFill>
                    <a:latin typeface="Times New Roman"/>
                    <a:cs typeface="Times New Roman"/>
                  </a:rPr>
                  <a:t> </a:t>
                </a:r>
                <a14:m>
                  <m:oMath xmlns:m="http://schemas.openxmlformats.org/officeDocument/2006/math">
                    <m:r>
                      <a:rPr lang="en-US" sz="3500" b="1" i="0" smtClean="0">
                        <a:solidFill>
                          <a:srgbClr val="C00000"/>
                        </a:solidFill>
                        <a:latin typeface="Cambria Math"/>
                      </a:rPr>
                      <m:t>= </m:t>
                    </m:r>
                    <m:f>
                      <m:fPr>
                        <m:ctrlPr>
                          <a:rPr lang="en-US" sz="3500" b="1" i="1" smtClean="0">
                            <a:solidFill>
                              <a:srgbClr val="C00000"/>
                            </a:solidFill>
                            <a:latin typeface="Cambria Math"/>
                          </a:rPr>
                        </m:ctrlPr>
                      </m:fPr>
                      <m:num>
                        <m:d>
                          <m:dPr>
                            <m:ctrlPr>
                              <a:rPr lang="en-US" sz="3500" b="1" i="1" smtClean="0">
                                <a:solidFill>
                                  <a:srgbClr val="C00000"/>
                                </a:solidFill>
                                <a:latin typeface="Cambria Math"/>
                              </a:rPr>
                            </m:ctrlPr>
                          </m:dPr>
                          <m:e>
                            <m:r>
                              <a:rPr lang="en-US" sz="3500" b="1" i="1" smtClean="0">
                                <a:solidFill>
                                  <a:srgbClr val="C00000"/>
                                </a:solidFill>
                                <a:latin typeface="Cambria Math"/>
                              </a:rPr>
                              <m:t>𝒏</m:t>
                            </m:r>
                            <m:r>
                              <a:rPr lang="en-US" sz="3500" b="1" i="1" smtClean="0">
                                <a:solidFill>
                                  <a:srgbClr val="C00000"/>
                                </a:solidFill>
                                <a:latin typeface="Cambria Math"/>
                              </a:rPr>
                              <m:t>−</m:t>
                            </m:r>
                            <m:r>
                              <a:rPr lang="en-US" sz="3500" b="1" i="1" smtClean="0">
                                <a:solidFill>
                                  <a:srgbClr val="C00000"/>
                                </a:solidFill>
                                <a:latin typeface="Cambria Math"/>
                              </a:rPr>
                              <m:t>𝟏</m:t>
                            </m:r>
                          </m:e>
                        </m:d>
                        <m:r>
                          <a:rPr lang="en-US" sz="3500" b="1" i="1" smtClean="0">
                            <a:solidFill>
                              <a:srgbClr val="C00000"/>
                            </a:solidFill>
                            <a:latin typeface="Cambria Math"/>
                          </a:rPr>
                          <m:t>𝒔</m:t>
                        </m:r>
                        <m:r>
                          <a:rPr lang="en-US" sz="3500" b="1" i="1" baseline="30000" smtClean="0">
                            <a:solidFill>
                              <a:srgbClr val="C00000"/>
                            </a:solidFill>
                            <a:latin typeface="Cambria Math"/>
                          </a:rPr>
                          <m:t>𝟐</m:t>
                        </m:r>
                      </m:num>
                      <m:den>
                        <m:sSubSup>
                          <m:sSubSupPr>
                            <m:ctrlPr>
                              <a:rPr lang="el-GR" sz="3500" b="1" i="1" smtClean="0">
                                <a:solidFill>
                                  <a:srgbClr val="C00000"/>
                                </a:solidFill>
                                <a:latin typeface="Cambria Math"/>
                              </a:rPr>
                            </m:ctrlPr>
                          </m:sSubSupPr>
                          <m:e>
                            <m:r>
                              <a:rPr lang="el-GR" sz="3500" b="1" i="1" smtClean="0">
                                <a:solidFill>
                                  <a:srgbClr val="C00000"/>
                                </a:solidFill>
                                <a:latin typeface="Cambria Math"/>
                              </a:rPr>
                              <m:t>𝝈</m:t>
                            </m:r>
                            <m:r>
                              <a:rPr lang="en-US" sz="3500" b="1" i="1" baseline="-25000" smtClean="0">
                                <a:solidFill>
                                  <a:srgbClr val="C00000"/>
                                </a:solidFill>
                                <a:latin typeface="Cambria Math"/>
                              </a:rPr>
                              <m:t>𝟎</m:t>
                            </m:r>
                          </m:e>
                          <m:sub/>
                          <m:sup>
                            <m:r>
                              <a:rPr lang="en-US" sz="3500" b="1" i="1" smtClean="0">
                                <a:solidFill>
                                  <a:srgbClr val="C00000"/>
                                </a:solidFill>
                                <a:latin typeface="Cambria Math"/>
                              </a:rPr>
                              <m:t>𝟐</m:t>
                            </m:r>
                          </m:sup>
                        </m:sSubSup>
                      </m:den>
                    </m:f>
                  </m:oMath>
                </a14:m>
                <a:endParaRPr lang="en-US" sz="2800" b="1" dirty="0" smtClean="0"/>
              </a:p>
              <a:p>
                <a:pPr algn="l" rtl="0"/>
                <a:endParaRPr lang="en-US" altLang="en-US" sz="2600" dirty="0" smtClean="0">
                  <a:sym typeface="Symbol" pitchFamily="18" charset="2"/>
                </a:endParaRPr>
              </a:p>
              <a:p>
                <a:pPr algn="l" rtl="0"/>
                <a:r>
                  <a:rPr lang="en-US" altLang="en-US" sz="2600" dirty="0" smtClean="0">
                    <a:sym typeface="Symbol" pitchFamily="18" charset="2"/>
                  </a:rPr>
                  <a:t>follows </a:t>
                </a:r>
                <a:r>
                  <a:rPr lang="en-US" altLang="en-US" sz="2600" dirty="0">
                    <a:sym typeface="Symbol" pitchFamily="18" charset="2"/>
                  </a:rPr>
                  <a:t>a chi</a:t>
                </a:r>
                <a:r>
                  <a:rPr lang="en-US" altLang="en-US" sz="2600" dirty="0">
                    <a:latin typeface="Times New Roman" pitchFamily="18" charset="0"/>
                    <a:sym typeface="Symbol" pitchFamily="18" charset="2"/>
                  </a:rPr>
                  <a:t>-</a:t>
                </a:r>
                <a:r>
                  <a:rPr lang="en-US" altLang="en-US" sz="2600" dirty="0">
                    <a:sym typeface="Symbol" pitchFamily="18" charset="2"/>
                  </a:rPr>
                  <a:t>square distribution with degrees of freedom </a:t>
                </a:r>
                <a:r>
                  <a:rPr lang="en-US" altLang="en-US" sz="2600" dirty="0" err="1" smtClean="0">
                    <a:sym typeface="Symbol" pitchFamily="18" charset="2"/>
                  </a:rPr>
                  <a:t>df</a:t>
                </a:r>
                <a:r>
                  <a:rPr lang="en-US" altLang="en-US" sz="2600" dirty="0" smtClean="0">
                    <a:sym typeface="Symbol" pitchFamily="18" charset="2"/>
                  </a:rPr>
                  <a:t> </a:t>
                </a:r>
                <a:r>
                  <a:rPr lang="en-US" altLang="en-US" sz="2600" dirty="0">
                    <a:sym typeface="Symbol" pitchFamily="18" charset="2"/>
                  </a:rPr>
                  <a:t>= </a:t>
                </a:r>
                <a:r>
                  <a:rPr lang="en-US" altLang="en-US" sz="2600" i="1" dirty="0">
                    <a:sym typeface="Symbol" pitchFamily="18" charset="2"/>
                  </a:rPr>
                  <a:t>n – </a:t>
                </a:r>
                <a:r>
                  <a:rPr lang="en-US" altLang="en-US" sz="2600" i="1" dirty="0" smtClean="0">
                    <a:sym typeface="Symbol" pitchFamily="18" charset="2"/>
                  </a:rPr>
                  <a:t>1</a:t>
                </a:r>
                <a:r>
                  <a:rPr lang="en-US" altLang="en-US" sz="2600" dirty="0" smtClean="0">
                    <a:sym typeface="Symbol" pitchFamily="18" charset="2"/>
                  </a:rPr>
                  <a:t>.</a:t>
                </a:r>
                <a:endParaRPr lang="en-US" sz="26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762000" y="1143000"/>
                <a:ext cx="7696200" cy="4953000"/>
              </a:xfrm>
              <a:blipFill rotWithShape="1">
                <a:blip r:embed="rId2"/>
                <a:stretch>
                  <a:fillRect l="-1346" t="-2709" r="-269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82</a:t>
            </a:fld>
            <a:endParaRPr lang="en-US" dirty="0">
              <a:solidFill>
                <a:schemeClr val="bg1"/>
              </a:solidFill>
            </a:endParaRPr>
          </a:p>
        </p:txBody>
      </p:sp>
    </p:spTree>
    <p:extLst>
      <p:ext uri="{BB962C8B-B14F-4D97-AF65-F5344CB8AC3E}">
        <p14:creationId xmlns:p14="http://schemas.microsoft.com/office/powerpoint/2010/main" val="54780532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066800"/>
            <a:ext cx="7315200" cy="4876800"/>
          </a:xfrm>
        </p:spPr>
        <p:txBody>
          <a:bodyPr/>
          <a:lstStyle/>
          <a:p>
            <a:pPr algn="l" rtl="0"/>
            <a:r>
              <a:rPr lang="en-US" dirty="0" smtClean="0"/>
              <a:t>If we want to test the following hypothesis:</a:t>
            </a:r>
          </a:p>
          <a:p>
            <a:pPr algn="l" rtl="0"/>
            <a:endParaRPr lang="en-US" dirty="0" smtClean="0"/>
          </a:p>
          <a:p>
            <a:pPr marL="0" indent="0" algn="l" rtl="0">
              <a:buNone/>
            </a:pPr>
            <a:endParaRPr lang="en-US" dirty="0" smtClean="0"/>
          </a:p>
          <a:p>
            <a:pPr algn="l" rtl="0"/>
            <a:r>
              <a:rPr lang="en-US" sz="2800" dirty="0"/>
              <a:t>reject </a:t>
            </a:r>
            <a:r>
              <a:rPr lang="en-US" sz="2800" i="1" dirty="0" smtClean="0"/>
              <a:t>H</a:t>
            </a:r>
            <a:r>
              <a:rPr lang="en-US" sz="2800" baseline="-25000" dirty="0" smtClean="0"/>
              <a:t>0 </a:t>
            </a:r>
            <a:r>
              <a:rPr lang="en-US" sz="2800" dirty="0" smtClean="0"/>
              <a:t> if: </a:t>
            </a:r>
            <a:r>
              <a:rPr lang="el-GR" sz="2800" dirty="0">
                <a:solidFill>
                  <a:srgbClr val="C00000"/>
                </a:solidFill>
                <a:latin typeface="Times New Roman"/>
                <a:cs typeface="Times New Roman"/>
              </a:rPr>
              <a:t>χ</a:t>
            </a:r>
            <a:r>
              <a:rPr lang="en-US" sz="2800" baseline="40000" dirty="0" smtClean="0">
                <a:solidFill>
                  <a:srgbClr val="C00000"/>
                </a:solidFill>
                <a:latin typeface="Times New Roman"/>
                <a:cs typeface="Times New Roman"/>
              </a:rPr>
              <a:t>2</a:t>
            </a:r>
            <a:r>
              <a:rPr lang="en-US" sz="2800" dirty="0" smtClean="0">
                <a:solidFill>
                  <a:srgbClr val="C00000"/>
                </a:solidFill>
                <a:latin typeface="Times New Roman"/>
                <a:cs typeface="Times New Roman"/>
              </a:rPr>
              <a:t> </a:t>
            </a:r>
            <a:r>
              <a:rPr lang="en-US" sz="2800" baseline="-10000" dirty="0" smtClean="0">
                <a:solidFill>
                  <a:srgbClr val="C00000"/>
                </a:solidFill>
                <a:latin typeface="Times New Roman"/>
                <a:cs typeface="Times New Roman"/>
              </a:rPr>
              <a:t>&lt;</a:t>
            </a:r>
            <a:r>
              <a:rPr lang="en-US" sz="2800" baseline="-25000" dirty="0" smtClean="0">
                <a:solidFill>
                  <a:srgbClr val="C00000"/>
                </a:solidFill>
                <a:latin typeface="Times New Roman"/>
                <a:cs typeface="Times New Roman"/>
              </a:rPr>
              <a:t>  </a:t>
            </a:r>
            <a:r>
              <a:rPr lang="el-GR" sz="2800" dirty="0" smtClean="0">
                <a:solidFill>
                  <a:srgbClr val="C00000"/>
                </a:solidFill>
                <a:latin typeface="Times New Roman"/>
                <a:cs typeface="Times New Roman"/>
              </a:rPr>
              <a:t>χ</a:t>
            </a:r>
            <a:r>
              <a:rPr lang="en-US" sz="2800" baseline="40000" dirty="0" smtClean="0">
                <a:solidFill>
                  <a:srgbClr val="C00000"/>
                </a:solidFill>
                <a:latin typeface="Times New Roman"/>
                <a:cs typeface="Times New Roman"/>
              </a:rPr>
              <a:t>2</a:t>
            </a:r>
            <a:r>
              <a:rPr lang="en-US" sz="2800" baseline="-40000" dirty="0" smtClean="0">
                <a:solidFill>
                  <a:srgbClr val="C00000"/>
                </a:solidFill>
                <a:latin typeface="Times New Roman"/>
                <a:cs typeface="Times New Roman"/>
              </a:rPr>
              <a:t>n-1, </a:t>
            </a:r>
            <a:r>
              <a:rPr lang="el-GR" sz="2800" baseline="-40000" dirty="0" smtClean="0">
                <a:solidFill>
                  <a:srgbClr val="C00000"/>
                </a:solidFill>
                <a:latin typeface="Times New Roman"/>
                <a:cs typeface="Times New Roman"/>
              </a:rPr>
              <a:t>α</a:t>
            </a:r>
            <a:r>
              <a:rPr lang="en-US" sz="2800" baseline="-40000" dirty="0" smtClean="0">
                <a:solidFill>
                  <a:srgbClr val="C00000"/>
                </a:solidFill>
                <a:latin typeface="Times New Roman"/>
                <a:cs typeface="Times New Roman"/>
              </a:rPr>
              <a:t>/2    </a:t>
            </a:r>
            <a:r>
              <a:rPr lang="en-US" sz="2800" dirty="0" smtClean="0">
                <a:solidFill>
                  <a:srgbClr val="C00000"/>
                </a:solidFill>
                <a:latin typeface="Times New Roman"/>
                <a:cs typeface="Times New Roman"/>
              </a:rPr>
              <a:t>   or    </a:t>
            </a:r>
            <a:r>
              <a:rPr lang="el-GR" sz="2800" dirty="0" smtClean="0">
                <a:solidFill>
                  <a:srgbClr val="C00000"/>
                </a:solidFill>
                <a:latin typeface="Times New Roman"/>
                <a:cs typeface="Times New Roman"/>
              </a:rPr>
              <a:t>χ</a:t>
            </a:r>
            <a:r>
              <a:rPr lang="en-US" sz="2800" baseline="40000" dirty="0">
                <a:solidFill>
                  <a:srgbClr val="C00000"/>
                </a:solidFill>
                <a:latin typeface="Times New Roman"/>
                <a:cs typeface="Times New Roman"/>
              </a:rPr>
              <a:t>2</a:t>
            </a:r>
            <a:r>
              <a:rPr lang="en-US" sz="2800" dirty="0">
                <a:solidFill>
                  <a:srgbClr val="C00000"/>
                </a:solidFill>
                <a:latin typeface="Times New Roman"/>
                <a:cs typeface="Times New Roman"/>
              </a:rPr>
              <a:t> </a:t>
            </a:r>
            <a:r>
              <a:rPr lang="en-US" sz="2800" baseline="-10000" dirty="0" smtClean="0">
                <a:solidFill>
                  <a:srgbClr val="C00000"/>
                </a:solidFill>
                <a:latin typeface="Times New Roman"/>
                <a:cs typeface="Times New Roman"/>
              </a:rPr>
              <a:t>&gt;</a:t>
            </a:r>
            <a:r>
              <a:rPr lang="en-US" sz="2800" baseline="-25000" dirty="0" smtClean="0">
                <a:solidFill>
                  <a:srgbClr val="C00000"/>
                </a:solidFill>
                <a:latin typeface="Times New Roman"/>
                <a:cs typeface="Times New Roman"/>
              </a:rPr>
              <a:t>  </a:t>
            </a:r>
            <a:r>
              <a:rPr lang="el-GR" sz="2800" dirty="0">
                <a:solidFill>
                  <a:srgbClr val="C00000"/>
                </a:solidFill>
                <a:latin typeface="Times New Roman"/>
                <a:cs typeface="Times New Roman"/>
              </a:rPr>
              <a:t>χ</a:t>
            </a:r>
            <a:r>
              <a:rPr lang="en-US" sz="2800" baseline="40000" dirty="0" smtClean="0">
                <a:solidFill>
                  <a:srgbClr val="C00000"/>
                </a:solidFill>
                <a:latin typeface="Times New Roman"/>
                <a:cs typeface="Times New Roman"/>
              </a:rPr>
              <a:t>2</a:t>
            </a:r>
            <a:r>
              <a:rPr lang="en-US" sz="2800" baseline="-40000" dirty="0" smtClean="0">
                <a:solidFill>
                  <a:srgbClr val="C00000"/>
                </a:solidFill>
                <a:latin typeface="Times New Roman"/>
                <a:cs typeface="Times New Roman"/>
              </a:rPr>
              <a:t>n-1,1- </a:t>
            </a:r>
            <a:r>
              <a:rPr lang="el-GR" sz="2800" baseline="-40000" dirty="0">
                <a:solidFill>
                  <a:srgbClr val="C00000"/>
                </a:solidFill>
                <a:latin typeface="Times New Roman"/>
                <a:cs typeface="Times New Roman"/>
              </a:rPr>
              <a:t>α</a:t>
            </a:r>
            <a:r>
              <a:rPr lang="en-US" sz="2800" baseline="-40000" dirty="0">
                <a:solidFill>
                  <a:srgbClr val="C00000"/>
                </a:solidFill>
                <a:latin typeface="Times New Roman"/>
                <a:cs typeface="Times New Roman"/>
              </a:rPr>
              <a:t>/2</a:t>
            </a:r>
            <a:endParaRPr lang="en-US" sz="2800" baseline="-40000" dirty="0" smtClean="0">
              <a:solidFill>
                <a:srgbClr val="C00000"/>
              </a:solidFill>
              <a:latin typeface="Times New Roman"/>
              <a:cs typeface="Times New Roman"/>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171172390"/>
              </p:ext>
            </p:extLst>
          </p:nvPr>
        </p:nvGraphicFramePr>
        <p:xfrm>
          <a:off x="1519698" y="1524000"/>
          <a:ext cx="2214102" cy="914400"/>
        </p:xfrm>
        <a:graphic>
          <a:graphicData uri="http://schemas.openxmlformats.org/presentationml/2006/ole">
            <mc:AlternateContent xmlns:mc="http://schemas.openxmlformats.org/markup-compatibility/2006">
              <mc:Choice xmlns:v="urn:schemas-microsoft-com:vml" Requires="v">
                <p:oleObj spid="_x0000_s21564" name="Equation" r:id="rId3" imgW="711000" imgH="457200" progId="Equation.3">
                  <p:embed/>
                </p:oleObj>
              </mc:Choice>
              <mc:Fallback>
                <p:oleObj name="Equation" r:id="rId3" imgW="711000" imgH="457200" progId="Equation.3">
                  <p:embed/>
                  <p:pic>
                    <p:nvPicPr>
                      <p:cNvPr id="0" name=""/>
                      <p:cNvPicPr>
                        <a:picLocks noChangeAspect="1" noChangeArrowheads="1"/>
                      </p:cNvPicPr>
                      <p:nvPr/>
                    </p:nvPicPr>
                    <p:blipFill>
                      <a:blip r:embed="rId4"/>
                      <a:srcRect/>
                      <a:stretch>
                        <a:fillRect/>
                      </a:stretch>
                    </p:blipFill>
                    <p:spPr bwMode="auto">
                      <a:xfrm>
                        <a:off x="1519698" y="1524000"/>
                        <a:ext cx="2214102" cy="914400"/>
                      </a:xfrm>
                      <a:prstGeom prst="rect">
                        <a:avLst/>
                      </a:prstGeom>
                      <a:solidFill>
                        <a:schemeClr val="bg1"/>
                      </a:solidFill>
                      <a:ln>
                        <a:noFill/>
                      </a:ln>
                      <a:extLst/>
                    </p:spPr>
                  </p:pic>
                </p:oleObj>
              </mc:Fallback>
            </mc:AlternateContent>
          </a:graphicData>
        </a:graphic>
      </p:graphicFrame>
      <p:grpSp>
        <p:nvGrpSpPr>
          <p:cNvPr id="18" name="Group 17"/>
          <p:cNvGrpSpPr/>
          <p:nvPr/>
        </p:nvGrpSpPr>
        <p:grpSpPr>
          <a:xfrm>
            <a:off x="1199504" y="3331855"/>
            <a:ext cx="6164155" cy="2593847"/>
            <a:chOff x="1162381" y="3352800"/>
            <a:chExt cx="6164155" cy="2593847"/>
          </a:xfrm>
        </p:grpSpPr>
        <p:grpSp>
          <p:nvGrpSpPr>
            <p:cNvPr id="5" name="Group 30"/>
            <p:cNvGrpSpPr>
              <a:grpSpLocks/>
            </p:cNvGrpSpPr>
            <p:nvPr/>
          </p:nvGrpSpPr>
          <p:grpSpPr bwMode="auto">
            <a:xfrm>
              <a:off x="1676401" y="3352800"/>
              <a:ext cx="5650135" cy="2593847"/>
              <a:chOff x="1824" y="3168"/>
              <a:chExt cx="1773" cy="805"/>
            </a:xfrm>
          </p:grpSpPr>
          <p:grpSp>
            <p:nvGrpSpPr>
              <p:cNvPr id="6" name="Group 12"/>
              <p:cNvGrpSpPr>
                <a:grpSpLocks/>
              </p:cNvGrpSpPr>
              <p:nvPr/>
            </p:nvGrpSpPr>
            <p:grpSpPr bwMode="auto">
              <a:xfrm>
                <a:off x="2024" y="3168"/>
                <a:ext cx="1440" cy="678"/>
                <a:chOff x="192" y="2016"/>
                <a:chExt cx="1440" cy="864"/>
              </a:xfrm>
            </p:grpSpPr>
            <p:sp>
              <p:nvSpPr>
                <p:cNvPr id="19" name="Line 13"/>
                <p:cNvSpPr>
                  <a:spLocks noChangeShapeType="1"/>
                </p:cNvSpPr>
                <p:nvPr/>
              </p:nvSpPr>
              <p:spPr bwMode="auto">
                <a:xfrm>
                  <a:off x="192" y="2016"/>
                  <a:ext cx="0" cy="864"/>
                </a:xfrm>
                <a:prstGeom prst="line">
                  <a:avLst/>
                </a:prstGeom>
                <a:ln>
                  <a:solidFill>
                    <a:srgbClr val="000000"/>
                  </a:solidFill>
                  <a:headEnd type="triangle" w="med" len="med"/>
                  <a:tailEnd/>
                </a:ln>
                <a:extLst/>
              </p:spPr>
              <p:style>
                <a:lnRef idx="2">
                  <a:schemeClr val="accent4"/>
                </a:lnRef>
                <a:fillRef idx="0">
                  <a:schemeClr val="accent4"/>
                </a:fillRef>
                <a:effectRef idx="1">
                  <a:schemeClr val="accent4"/>
                </a:effectRef>
                <a:fontRef idx="minor">
                  <a:schemeClr val="tx1"/>
                </a:fontRef>
              </p:style>
              <p:txBody>
                <a:bodyPr>
                  <a:spAutoFit/>
                </a:bodyPr>
                <a:lstStyle/>
                <a:p>
                  <a:endParaRPr lang="en-US">
                    <a:ln>
                      <a:solidFill>
                        <a:sysClr val="windowText" lastClr="000000"/>
                      </a:solidFill>
                    </a:ln>
                  </a:endParaRPr>
                </a:p>
              </p:txBody>
            </p:sp>
            <p:sp>
              <p:nvSpPr>
                <p:cNvPr id="20" name="Line 14"/>
                <p:cNvSpPr>
                  <a:spLocks noChangeShapeType="1"/>
                </p:cNvSpPr>
                <p:nvPr/>
              </p:nvSpPr>
              <p:spPr bwMode="auto">
                <a:xfrm>
                  <a:off x="192" y="2880"/>
                  <a:ext cx="1440" cy="0"/>
                </a:xfrm>
                <a:prstGeom prst="line">
                  <a:avLst/>
                </a:prstGeom>
                <a:ln>
                  <a:headEnd/>
                  <a:tailEnd type="triangle" w="med" len="med"/>
                </a:ln>
                <a:extLst/>
              </p:spPr>
              <p:style>
                <a:lnRef idx="2">
                  <a:schemeClr val="accent4"/>
                </a:lnRef>
                <a:fillRef idx="0">
                  <a:schemeClr val="accent4"/>
                </a:fillRef>
                <a:effectRef idx="1">
                  <a:schemeClr val="accent4"/>
                </a:effectRef>
                <a:fontRef idx="minor">
                  <a:schemeClr val="tx1"/>
                </a:fontRef>
              </p:style>
              <p:txBody>
                <a:bodyPr>
                  <a:spAutoFit/>
                </a:bodyPr>
                <a:lstStyle/>
                <a:p>
                  <a:endParaRPr lang="en-US"/>
                </a:p>
              </p:txBody>
            </p:sp>
          </p:grpSp>
          <p:sp>
            <p:nvSpPr>
              <p:cNvPr id="7" name="Rectangle 15"/>
              <p:cNvSpPr>
                <a:spLocks noChangeArrowheads="1"/>
              </p:cNvSpPr>
              <p:nvPr/>
            </p:nvSpPr>
            <p:spPr bwMode="auto">
              <a:xfrm>
                <a:off x="3481" y="3743"/>
                <a:ext cx="116" cy="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l-GR" b="1" dirty="0">
                    <a:solidFill>
                      <a:srgbClr val="000000"/>
                    </a:solidFill>
                    <a:latin typeface="Times New Roman"/>
                    <a:cs typeface="Times New Roman"/>
                  </a:rPr>
                  <a:t>χ</a:t>
                </a:r>
                <a:r>
                  <a:rPr lang="en-US" b="1" baseline="40000" dirty="0">
                    <a:solidFill>
                      <a:srgbClr val="000000"/>
                    </a:solidFill>
                    <a:latin typeface="Times New Roman"/>
                    <a:cs typeface="Times New Roman"/>
                  </a:rPr>
                  <a:t>2</a:t>
                </a:r>
                <a:endParaRPr lang="en-US" b="1" dirty="0">
                  <a:solidFill>
                    <a:srgbClr val="000000"/>
                  </a:solidFill>
                </a:endParaRPr>
              </a:p>
            </p:txBody>
          </p:sp>
          <p:sp>
            <p:nvSpPr>
              <p:cNvPr id="8" name="Freeform 16"/>
              <p:cNvSpPr>
                <a:spLocks/>
              </p:cNvSpPr>
              <p:nvPr/>
            </p:nvSpPr>
            <p:spPr bwMode="auto">
              <a:xfrm>
                <a:off x="2024" y="3599"/>
                <a:ext cx="226" cy="251"/>
              </a:xfrm>
              <a:custGeom>
                <a:avLst/>
                <a:gdLst>
                  <a:gd name="T0" fmla="*/ 0 w 226"/>
                  <a:gd name="T1" fmla="*/ 260 h 264"/>
                  <a:gd name="T2" fmla="*/ 120 w 226"/>
                  <a:gd name="T3" fmla="*/ 188 h 264"/>
                  <a:gd name="T4" fmla="*/ 226 w 226"/>
                  <a:gd name="T5" fmla="*/ 0 h 264"/>
                  <a:gd name="T6" fmla="*/ 223 w 226"/>
                  <a:gd name="T7" fmla="*/ 264 h 264"/>
                </a:gdLst>
                <a:ahLst/>
                <a:cxnLst>
                  <a:cxn ang="0">
                    <a:pos x="T0" y="T1"/>
                  </a:cxn>
                  <a:cxn ang="0">
                    <a:pos x="T2" y="T3"/>
                  </a:cxn>
                  <a:cxn ang="0">
                    <a:pos x="T4" y="T5"/>
                  </a:cxn>
                  <a:cxn ang="0">
                    <a:pos x="T6" y="T7"/>
                  </a:cxn>
                </a:cxnLst>
                <a:rect l="0" t="0" r="r" b="b"/>
                <a:pathLst>
                  <a:path w="226" h="264">
                    <a:moveTo>
                      <a:pt x="0" y="260"/>
                    </a:moveTo>
                    <a:cubicBezTo>
                      <a:pt x="20" y="248"/>
                      <a:pt x="82" y="231"/>
                      <a:pt x="120" y="188"/>
                    </a:cubicBezTo>
                    <a:lnTo>
                      <a:pt x="226" y="0"/>
                    </a:lnTo>
                    <a:lnTo>
                      <a:pt x="223" y="264"/>
                    </a:lnTo>
                  </a:path>
                </a:pathLst>
              </a:custGeom>
              <a:solidFill>
                <a:srgbClr val="FF0000">
                  <a:alpha val="50000"/>
                </a:srgbClr>
              </a:solidFill>
              <a:ln w="12700" cap="flat" cmpd="sng">
                <a:solidFill>
                  <a:srgbClr val="E11521">
                    <a:alpha val="50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9" name="Freeform 17"/>
              <p:cNvSpPr>
                <a:spLocks/>
              </p:cNvSpPr>
              <p:nvPr/>
            </p:nvSpPr>
            <p:spPr bwMode="auto">
              <a:xfrm>
                <a:off x="2024" y="3229"/>
                <a:ext cx="1351" cy="617"/>
              </a:xfrm>
              <a:custGeom>
                <a:avLst/>
                <a:gdLst>
                  <a:gd name="T0" fmla="*/ 0 w 1351"/>
                  <a:gd name="T1" fmla="*/ 649 h 649"/>
                  <a:gd name="T2" fmla="*/ 120 w 1351"/>
                  <a:gd name="T3" fmla="*/ 577 h 649"/>
                  <a:gd name="T4" fmla="*/ 274 w 1351"/>
                  <a:gd name="T5" fmla="*/ 289 h 649"/>
                  <a:gd name="T6" fmla="*/ 326 w 1351"/>
                  <a:gd name="T7" fmla="*/ 169 h 649"/>
                  <a:gd name="T8" fmla="*/ 407 w 1351"/>
                  <a:gd name="T9" fmla="*/ 25 h 649"/>
                  <a:gd name="T10" fmla="*/ 471 w 1351"/>
                  <a:gd name="T11" fmla="*/ 42 h 649"/>
                  <a:gd name="T12" fmla="*/ 606 w 1351"/>
                  <a:gd name="T13" fmla="*/ 277 h 649"/>
                  <a:gd name="T14" fmla="*/ 825 w 1351"/>
                  <a:gd name="T15" fmla="*/ 477 h 649"/>
                  <a:gd name="T16" fmla="*/ 1064 w 1351"/>
                  <a:gd name="T17" fmla="*/ 588 h 649"/>
                  <a:gd name="T18" fmla="*/ 1202 w 1351"/>
                  <a:gd name="T19" fmla="*/ 627 h 649"/>
                  <a:gd name="T20" fmla="*/ 1351 w 1351"/>
                  <a:gd name="T21" fmla="*/ 649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1" h="649">
                    <a:moveTo>
                      <a:pt x="0" y="649"/>
                    </a:moveTo>
                    <a:cubicBezTo>
                      <a:pt x="20" y="637"/>
                      <a:pt x="75" y="637"/>
                      <a:pt x="120" y="577"/>
                    </a:cubicBezTo>
                    <a:cubicBezTo>
                      <a:pt x="166" y="517"/>
                      <a:pt x="240" y="357"/>
                      <a:pt x="274" y="289"/>
                    </a:cubicBezTo>
                    <a:cubicBezTo>
                      <a:pt x="308" y="221"/>
                      <a:pt x="304" y="213"/>
                      <a:pt x="326" y="169"/>
                    </a:cubicBezTo>
                    <a:cubicBezTo>
                      <a:pt x="348" y="125"/>
                      <a:pt x="383" y="46"/>
                      <a:pt x="407" y="25"/>
                    </a:cubicBezTo>
                    <a:cubicBezTo>
                      <a:pt x="431" y="4"/>
                      <a:pt x="438" y="0"/>
                      <a:pt x="471" y="42"/>
                    </a:cubicBezTo>
                    <a:cubicBezTo>
                      <a:pt x="504" y="84"/>
                      <a:pt x="548" y="192"/>
                      <a:pt x="606" y="277"/>
                    </a:cubicBezTo>
                    <a:cubicBezTo>
                      <a:pt x="664" y="362"/>
                      <a:pt x="778" y="462"/>
                      <a:pt x="825" y="477"/>
                    </a:cubicBezTo>
                    <a:cubicBezTo>
                      <a:pt x="904" y="522"/>
                      <a:pt x="1003" y="576"/>
                      <a:pt x="1064" y="588"/>
                    </a:cubicBezTo>
                    <a:cubicBezTo>
                      <a:pt x="1126" y="609"/>
                      <a:pt x="1160" y="620"/>
                      <a:pt x="1202" y="627"/>
                    </a:cubicBezTo>
                    <a:cubicBezTo>
                      <a:pt x="1244" y="634"/>
                      <a:pt x="1320" y="645"/>
                      <a:pt x="1351" y="649"/>
                    </a:cubicBezTo>
                  </a:path>
                </a:pathLst>
              </a:custGeom>
              <a:noFill/>
              <a:ln w="12700" cap="flat" cmpd="sng">
                <a:solidFill>
                  <a:schemeClr val="tx1">
                    <a:alpha val="50000"/>
                  </a:schemeClr>
                </a:solidFill>
                <a:prstDash val="solid"/>
                <a:round/>
                <a:headEnd type="none" w="med" len="med"/>
                <a:tailEnd type="none" w="med" len="med"/>
              </a:ln>
              <a:effectLst/>
              <a:extLst>
                <a:ext uri="{909E8E84-426E-40DD-AFC4-6F175D3DCCD1}">
                  <a14:hiddenFill xmlns:a14="http://schemas.microsoft.com/office/drawing/2010/main">
                    <a:solidFill>
                      <a:schemeClr val="hlink">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 name="Rectangle 18"/>
              <p:cNvSpPr>
                <a:spLocks noChangeArrowheads="1"/>
              </p:cNvSpPr>
              <p:nvPr/>
            </p:nvSpPr>
            <p:spPr bwMode="auto">
              <a:xfrm>
                <a:off x="2817" y="3826"/>
                <a:ext cx="611"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E1152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l-GR" sz="2400" b="1" dirty="0">
                    <a:solidFill>
                      <a:srgbClr val="000000"/>
                    </a:solidFill>
                    <a:latin typeface="Times New Roman"/>
                    <a:cs typeface="Times New Roman"/>
                  </a:rPr>
                  <a:t>χ</a:t>
                </a:r>
                <a:r>
                  <a:rPr lang="en-US" sz="2400" b="1" baseline="40000" dirty="0">
                    <a:solidFill>
                      <a:srgbClr val="000000"/>
                    </a:solidFill>
                    <a:latin typeface="Times New Roman"/>
                    <a:cs typeface="Times New Roman"/>
                  </a:rPr>
                  <a:t>2</a:t>
                </a:r>
                <a:r>
                  <a:rPr lang="en-US" sz="2400" b="1" baseline="-40000" dirty="0">
                    <a:solidFill>
                      <a:srgbClr val="000000"/>
                    </a:solidFill>
                    <a:latin typeface="Times New Roman"/>
                    <a:cs typeface="Times New Roman"/>
                  </a:rPr>
                  <a:t>n-1,1- </a:t>
                </a:r>
                <a:r>
                  <a:rPr lang="el-GR" sz="2400" b="1" baseline="-40000" dirty="0">
                    <a:solidFill>
                      <a:srgbClr val="000000"/>
                    </a:solidFill>
                    <a:latin typeface="Times New Roman"/>
                    <a:cs typeface="Times New Roman"/>
                  </a:rPr>
                  <a:t>α</a:t>
                </a:r>
                <a:r>
                  <a:rPr lang="en-US" sz="2400" b="1" baseline="-40000" dirty="0">
                    <a:solidFill>
                      <a:srgbClr val="000000"/>
                    </a:solidFill>
                    <a:latin typeface="Times New Roman"/>
                    <a:cs typeface="Times New Roman"/>
                  </a:rPr>
                  <a:t>/2 </a:t>
                </a:r>
                <a:endParaRPr lang="en-US" sz="2400" b="1" baseline="-25000" dirty="0">
                  <a:solidFill>
                    <a:srgbClr val="000000"/>
                  </a:solidFill>
                </a:endParaRPr>
              </a:p>
            </p:txBody>
          </p:sp>
          <p:sp>
            <p:nvSpPr>
              <p:cNvPr id="11" name="Freeform 19"/>
              <p:cNvSpPr>
                <a:spLocks/>
              </p:cNvSpPr>
              <p:nvPr/>
            </p:nvSpPr>
            <p:spPr bwMode="auto">
              <a:xfrm>
                <a:off x="2247" y="3231"/>
                <a:ext cx="738" cy="614"/>
              </a:xfrm>
              <a:custGeom>
                <a:avLst/>
                <a:gdLst>
                  <a:gd name="T0" fmla="*/ 0 w 738"/>
                  <a:gd name="T1" fmla="*/ 645 h 645"/>
                  <a:gd name="T2" fmla="*/ 0 w 738"/>
                  <a:gd name="T3" fmla="*/ 390 h 645"/>
                  <a:gd name="T4" fmla="*/ 51 w 738"/>
                  <a:gd name="T5" fmla="*/ 289 h 645"/>
                  <a:gd name="T6" fmla="*/ 103 w 738"/>
                  <a:gd name="T7" fmla="*/ 169 h 645"/>
                  <a:gd name="T8" fmla="*/ 184 w 738"/>
                  <a:gd name="T9" fmla="*/ 25 h 645"/>
                  <a:gd name="T10" fmla="*/ 248 w 738"/>
                  <a:gd name="T11" fmla="*/ 42 h 645"/>
                  <a:gd name="T12" fmla="*/ 383 w 738"/>
                  <a:gd name="T13" fmla="*/ 277 h 645"/>
                  <a:gd name="T14" fmla="*/ 490 w 738"/>
                  <a:gd name="T15" fmla="*/ 395 h 645"/>
                  <a:gd name="T16" fmla="*/ 603 w 738"/>
                  <a:gd name="T17" fmla="*/ 479 h 645"/>
                  <a:gd name="T18" fmla="*/ 655 w 738"/>
                  <a:gd name="T19" fmla="*/ 503 h 645"/>
                  <a:gd name="T20" fmla="*/ 733 w 738"/>
                  <a:gd name="T21" fmla="*/ 545 h 645"/>
                  <a:gd name="T22" fmla="*/ 737 w 738"/>
                  <a:gd name="T23" fmla="*/ 549 h 645"/>
                  <a:gd name="T24" fmla="*/ 738 w 738"/>
                  <a:gd name="T25"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8" h="645">
                    <a:moveTo>
                      <a:pt x="0" y="645"/>
                    </a:moveTo>
                    <a:lnTo>
                      <a:pt x="0" y="390"/>
                    </a:lnTo>
                    <a:lnTo>
                      <a:pt x="51" y="289"/>
                    </a:lnTo>
                    <a:cubicBezTo>
                      <a:pt x="68" y="252"/>
                      <a:pt x="81" y="213"/>
                      <a:pt x="103" y="169"/>
                    </a:cubicBezTo>
                    <a:cubicBezTo>
                      <a:pt x="125" y="125"/>
                      <a:pt x="160" y="46"/>
                      <a:pt x="184" y="25"/>
                    </a:cubicBezTo>
                    <a:cubicBezTo>
                      <a:pt x="208" y="4"/>
                      <a:pt x="215" y="0"/>
                      <a:pt x="248" y="42"/>
                    </a:cubicBezTo>
                    <a:cubicBezTo>
                      <a:pt x="281" y="84"/>
                      <a:pt x="343" y="218"/>
                      <a:pt x="383" y="277"/>
                    </a:cubicBezTo>
                    <a:cubicBezTo>
                      <a:pt x="424" y="335"/>
                      <a:pt x="453" y="361"/>
                      <a:pt x="490" y="395"/>
                    </a:cubicBezTo>
                    <a:cubicBezTo>
                      <a:pt x="527" y="429"/>
                      <a:pt x="576" y="461"/>
                      <a:pt x="603" y="479"/>
                    </a:cubicBezTo>
                    <a:cubicBezTo>
                      <a:pt x="630" y="497"/>
                      <a:pt x="633" y="492"/>
                      <a:pt x="655" y="503"/>
                    </a:cubicBezTo>
                    <a:cubicBezTo>
                      <a:pt x="677" y="514"/>
                      <a:pt x="719" y="537"/>
                      <a:pt x="733" y="545"/>
                    </a:cubicBezTo>
                    <a:lnTo>
                      <a:pt x="737" y="549"/>
                    </a:lnTo>
                    <a:lnTo>
                      <a:pt x="738" y="645"/>
                    </a:lnTo>
                  </a:path>
                </a:pathLst>
              </a:custGeom>
              <a:ln/>
              <a:extLst/>
            </p:spPr>
            <p:style>
              <a:lnRef idx="3">
                <a:schemeClr val="accent2"/>
              </a:lnRef>
              <a:fillRef idx="0">
                <a:schemeClr val="accent2"/>
              </a:fillRef>
              <a:effectRef idx="2">
                <a:schemeClr val="accent2"/>
              </a:effectRef>
              <a:fontRef idx="minor">
                <a:schemeClr val="tx1"/>
              </a:fontRef>
            </p:style>
            <p:txBody>
              <a:bodyPr>
                <a:spAutoFit/>
              </a:bodyPr>
              <a:lstStyle/>
              <a:p>
                <a:endParaRPr lang="en-US"/>
              </a:p>
            </p:txBody>
          </p:sp>
          <p:sp>
            <p:nvSpPr>
              <p:cNvPr id="12" name="Freeform 20"/>
              <p:cNvSpPr>
                <a:spLocks/>
              </p:cNvSpPr>
              <p:nvPr/>
            </p:nvSpPr>
            <p:spPr bwMode="auto">
              <a:xfrm>
                <a:off x="2983" y="3752"/>
                <a:ext cx="347" cy="97"/>
              </a:xfrm>
              <a:custGeom>
                <a:avLst/>
                <a:gdLst>
                  <a:gd name="T0" fmla="*/ 1 w 347"/>
                  <a:gd name="T1" fmla="*/ 102 h 102"/>
                  <a:gd name="T2" fmla="*/ 0 w 347"/>
                  <a:gd name="T3" fmla="*/ 0 h 102"/>
                  <a:gd name="T4" fmla="*/ 61 w 347"/>
                  <a:gd name="T5" fmla="*/ 27 h 102"/>
                  <a:gd name="T6" fmla="*/ 119 w 347"/>
                  <a:gd name="T7" fmla="*/ 45 h 102"/>
                  <a:gd name="T8" fmla="*/ 199 w 347"/>
                  <a:gd name="T9" fmla="*/ 72 h 102"/>
                  <a:gd name="T10" fmla="*/ 237 w 347"/>
                  <a:gd name="T11" fmla="*/ 78 h 102"/>
                  <a:gd name="T12" fmla="*/ 298 w 347"/>
                  <a:gd name="T13" fmla="*/ 86 h 102"/>
                  <a:gd name="T14" fmla="*/ 347 w 347"/>
                  <a:gd name="T15" fmla="*/ 97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102">
                    <a:moveTo>
                      <a:pt x="1" y="102"/>
                    </a:moveTo>
                    <a:lnTo>
                      <a:pt x="0" y="0"/>
                    </a:lnTo>
                    <a:lnTo>
                      <a:pt x="61" y="27"/>
                    </a:lnTo>
                    <a:lnTo>
                      <a:pt x="119" y="45"/>
                    </a:lnTo>
                    <a:lnTo>
                      <a:pt x="199" y="72"/>
                    </a:lnTo>
                    <a:cubicBezTo>
                      <a:pt x="218" y="78"/>
                      <a:pt x="221" y="76"/>
                      <a:pt x="237" y="78"/>
                    </a:cubicBezTo>
                    <a:lnTo>
                      <a:pt x="298" y="86"/>
                    </a:lnTo>
                    <a:cubicBezTo>
                      <a:pt x="316" y="89"/>
                      <a:pt x="337" y="95"/>
                      <a:pt x="347" y="97"/>
                    </a:cubicBezTo>
                  </a:path>
                </a:pathLst>
              </a:custGeom>
              <a:solidFill>
                <a:srgbClr val="FF0000">
                  <a:alpha val="50000"/>
                </a:srgbClr>
              </a:solidFill>
              <a:ln w="12700" cap="flat" cmpd="sng">
                <a:solidFill>
                  <a:srgbClr val="FF0000">
                    <a:alpha val="30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3" name="Rectangle 21"/>
              <p:cNvSpPr>
                <a:spLocks noChangeArrowheads="1"/>
              </p:cNvSpPr>
              <p:nvPr/>
            </p:nvSpPr>
            <p:spPr bwMode="auto">
              <a:xfrm>
                <a:off x="2072" y="3830"/>
                <a:ext cx="343"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E1152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l-GR" sz="2400" b="1" dirty="0">
                    <a:solidFill>
                      <a:srgbClr val="000000"/>
                    </a:solidFill>
                    <a:latin typeface="Times New Roman"/>
                    <a:cs typeface="Times New Roman"/>
                  </a:rPr>
                  <a:t>χ</a:t>
                </a:r>
                <a:r>
                  <a:rPr lang="en-US" sz="2400" b="1" baseline="40000" dirty="0">
                    <a:solidFill>
                      <a:srgbClr val="000000"/>
                    </a:solidFill>
                    <a:latin typeface="Times New Roman"/>
                    <a:cs typeface="Times New Roman"/>
                  </a:rPr>
                  <a:t>2</a:t>
                </a:r>
                <a:r>
                  <a:rPr lang="en-US" sz="2400" b="1" baseline="-40000" dirty="0">
                    <a:solidFill>
                      <a:srgbClr val="000000"/>
                    </a:solidFill>
                    <a:latin typeface="Times New Roman"/>
                    <a:cs typeface="Times New Roman"/>
                  </a:rPr>
                  <a:t>n-1, </a:t>
                </a:r>
                <a:r>
                  <a:rPr lang="el-GR" sz="2400" b="1" baseline="-40000" dirty="0">
                    <a:solidFill>
                      <a:srgbClr val="000000"/>
                    </a:solidFill>
                    <a:latin typeface="Times New Roman"/>
                    <a:cs typeface="Times New Roman"/>
                  </a:rPr>
                  <a:t>α</a:t>
                </a:r>
                <a:r>
                  <a:rPr lang="en-US" sz="2400" b="1" baseline="-40000" dirty="0">
                    <a:solidFill>
                      <a:srgbClr val="000000"/>
                    </a:solidFill>
                    <a:latin typeface="Times New Roman"/>
                    <a:cs typeface="Times New Roman"/>
                  </a:rPr>
                  <a:t>/2</a:t>
                </a:r>
                <a:endParaRPr lang="en-US" sz="2400" b="1" baseline="-25000" dirty="0">
                  <a:solidFill>
                    <a:srgbClr val="000000"/>
                  </a:solidFill>
                </a:endParaRPr>
              </a:p>
            </p:txBody>
          </p:sp>
          <p:sp>
            <p:nvSpPr>
              <p:cNvPr id="15" name="Line 27"/>
              <p:cNvSpPr>
                <a:spLocks noChangeShapeType="1"/>
              </p:cNvSpPr>
              <p:nvPr/>
            </p:nvSpPr>
            <p:spPr bwMode="auto">
              <a:xfrm>
                <a:off x="1824" y="3648"/>
                <a:ext cx="348" cy="1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7" name="Line 26"/>
              <p:cNvSpPr>
                <a:spLocks noChangeShapeType="1"/>
              </p:cNvSpPr>
              <p:nvPr/>
            </p:nvSpPr>
            <p:spPr bwMode="auto">
              <a:xfrm flipH="1">
                <a:off x="3032" y="3663"/>
                <a:ext cx="96"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sp>
          <p:nvSpPr>
            <p:cNvPr id="21" name="Rectangle 20"/>
            <p:cNvSpPr/>
            <p:nvPr/>
          </p:nvSpPr>
          <p:spPr>
            <a:xfrm>
              <a:off x="1162381" y="4467309"/>
              <a:ext cx="484428" cy="369332"/>
            </a:xfrm>
            <a:prstGeom prst="rect">
              <a:avLst/>
            </a:prstGeom>
          </p:spPr>
          <p:txBody>
            <a:bodyPr wrap="none">
              <a:spAutoFit/>
            </a:bodyPr>
            <a:lstStyle/>
            <a:p>
              <a:r>
                <a:rPr lang="el-GR" dirty="0" smtClean="0">
                  <a:solidFill>
                    <a:srgbClr val="000000"/>
                  </a:solidFill>
                  <a:latin typeface="Times New Roman"/>
                  <a:cs typeface="Times New Roman"/>
                </a:rPr>
                <a:t>α</a:t>
              </a:r>
              <a:r>
                <a:rPr lang="en-US" dirty="0" smtClean="0">
                  <a:solidFill>
                    <a:srgbClr val="000000"/>
                  </a:solidFill>
                  <a:latin typeface="Times New Roman"/>
                  <a:cs typeface="Times New Roman"/>
                </a:rPr>
                <a:t>/2</a:t>
              </a:r>
              <a:endParaRPr lang="en-US" dirty="0">
                <a:solidFill>
                  <a:srgbClr val="000000"/>
                </a:solidFill>
              </a:endParaRPr>
            </a:p>
          </p:txBody>
        </p:sp>
        <p:sp>
          <p:nvSpPr>
            <p:cNvPr id="22" name="Rectangle 21"/>
            <p:cNvSpPr/>
            <p:nvPr/>
          </p:nvSpPr>
          <p:spPr>
            <a:xfrm>
              <a:off x="5831943" y="4525671"/>
              <a:ext cx="484428" cy="369332"/>
            </a:xfrm>
            <a:prstGeom prst="rect">
              <a:avLst/>
            </a:prstGeom>
          </p:spPr>
          <p:txBody>
            <a:bodyPr wrap="none">
              <a:spAutoFit/>
            </a:bodyPr>
            <a:lstStyle/>
            <a:p>
              <a:r>
                <a:rPr lang="el-GR" dirty="0" smtClean="0">
                  <a:solidFill>
                    <a:srgbClr val="000000"/>
                  </a:solidFill>
                  <a:latin typeface="Times New Roman"/>
                  <a:cs typeface="Times New Roman"/>
                </a:rPr>
                <a:t>α</a:t>
              </a:r>
              <a:r>
                <a:rPr lang="en-US" dirty="0" smtClean="0">
                  <a:solidFill>
                    <a:srgbClr val="000000"/>
                  </a:solidFill>
                  <a:latin typeface="Times New Roman"/>
                  <a:cs typeface="Times New Roman"/>
                </a:rPr>
                <a:t>/2</a:t>
              </a:r>
              <a:endParaRPr lang="en-US" dirty="0">
                <a:solidFill>
                  <a:srgbClr val="000000"/>
                </a:solidFill>
              </a:endParaRPr>
            </a:p>
          </p:txBody>
        </p:sp>
      </p:grpSp>
      <p:sp>
        <p:nvSpPr>
          <p:cNvPr id="14" name="Slide Number Placeholder 13"/>
          <p:cNvSpPr>
            <a:spLocks noGrp="1"/>
          </p:cNvSpPr>
          <p:nvPr>
            <p:ph type="sldNum" sz="quarter" idx="12"/>
          </p:nvPr>
        </p:nvSpPr>
        <p:spPr>
          <a:xfrm>
            <a:off x="7178826" y="6400800"/>
            <a:ext cx="1905000" cy="379413"/>
          </a:xfrm>
        </p:spPr>
        <p:txBody>
          <a:bodyPr/>
          <a:lstStyle/>
          <a:p>
            <a:fld id="{F0A36534-A445-4384-B331-50FF58D48B59}" type="slidenum">
              <a:rPr lang="en-US" smtClean="0">
                <a:solidFill>
                  <a:schemeClr val="bg1"/>
                </a:solidFill>
              </a:rPr>
              <a:t>83</a:t>
            </a:fld>
            <a:endParaRPr lang="en-US" dirty="0">
              <a:solidFill>
                <a:schemeClr val="bg1"/>
              </a:solidFill>
            </a:endParaRPr>
          </a:p>
        </p:txBody>
      </p:sp>
    </p:spTree>
    <p:extLst>
      <p:ext uri="{BB962C8B-B14F-4D97-AF65-F5344CB8AC3E}">
        <p14:creationId xmlns:p14="http://schemas.microsoft.com/office/powerpoint/2010/main" val="113816783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6859587" cy="685800"/>
          </a:xfrm>
        </p:spPr>
        <p:txBody>
          <a:bodyPr/>
          <a:lstStyle/>
          <a:p>
            <a:pPr rtl="0"/>
            <a:r>
              <a:rPr lang="en-US" dirty="0"/>
              <a:t>Example</a:t>
            </a:r>
          </a:p>
        </p:txBody>
      </p:sp>
      <p:sp>
        <p:nvSpPr>
          <p:cNvPr id="3" name="Content Placeholder 2"/>
          <p:cNvSpPr>
            <a:spLocks noGrp="1"/>
          </p:cNvSpPr>
          <p:nvPr>
            <p:ph idx="1"/>
          </p:nvPr>
        </p:nvSpPr>
        <p:spPr>
          <a:xfrm>
            <a:off x="838200" y="1905000"/>
            <a:ext cx="7391400" cy="4495800"/>
          </a:xfrm>
        </p:spPr>
        <p:txBody>
          <a:bodyPr>
            <a:normAutofit/>
          </a:bodyPr>
          <a:lstStyle/>
          <a:p>
            <a:pPr algn="l" rtl="0"/>
            <a:r>
              <a:rPr lang="en-US" altLang="en-US" sz="2400" dirty="0"/>
              <a:t>A local balloon company claims that the variance for the time one of its helium balloons will stay afloat is 5 seconds.</a:t>
            </a:r>
            <a:endParaRPr lang="en-US" altLang="en-US" sz="2400" dirty="0" smtClean="0"/>
          </a:p>
          <a:p>
            <a:pPr algn="l" rtl="0"/>
            <a:r>
              <a:rPr lang="en-US" altLang="en-US" sz="2400" dirty="0"/>
              <a:t>A disgruntled customer wants to test this claim</a:t>
            </a:r>
            <a:r>
              <a:rPr lang="en-US" altLang="en-US" sz="2400" dirty="0" smtClean="0"/>
              <a:t>.</a:t>
            </a:r>
          </a:p>
          <a:p>
            <a:pPr algn="l" rtl="0"/>
            <a:r>
              <a:rPr lang="en-US" altLang="en-US" sz="2400" dirty="0"/>
              <a:t>She randomly selects 23 customers and finds that the variance of the sample is 4.5 seconds</a:t>
            </a:r>
            <a:r>
              <a:rPr lang="en-US" altLang="en-US" sz="2400" dirty="0" smtClean="0"/>
              <a:t>.</a:t>
            </a:r>
          </a:p>
          <a:p>
            <a:pPr algn="l" rtl="0"/>
            <a:r>
              <a:rPr lang="en-US" altLang="en-US" sz="2400" dirty="0"/>
              <a:t>At </a:t>
            </a:r>
            <a:r>
              <a:rPr lang="en-US" altLang="en-US" sz="2400" i="1" dirty="0">
                <a:sym typeface="Symbol" pitchFamily="18" charset="2"/>
              </a:rPr>
              <a:t></a:t>
            </a:r>
            <a:r>
              <a:rPr lang="en-US" altLang="en-US" sz="2400" dirty="0">
                <a:sym typeface="Symbol" pitchFamily="18" charset="2"/>
              </a:rPr>
              <a:t> = 0.05, does she have enough evidence to reject the company’s claim?</a:t>
            </a:r>
            <a:endParaRPr lang="en-US" altLang="en-US" sz="2400" i="1" dirty="0">
              <a:sym typeface="Symbol" pitchFamily="18" charset="2"/>
            </a:endParaRPr>
          </a:p>
          <a:p>
            <a:pPr algn="l" rtl="0"/>
            <a:endParaRPr lang="en-US" sz="2400" dirty="0"/>
          </a:p>
          <a:p>
            <a:pPr algn="l" rtl="0"/>
            <a:endParaRPr lang="en-US" sz="2400" dirty="0" smtClean="0"/>
          </a:p>
          <a:p>
            <a:pPr algn="l" rtl="0"/>
            <a:endParaRPr lang="en-US" sz="2400" dirty="0" smtClean="0"/>
          </a:p>
          <a:p>
            <a:pPr algn="l" rtl="0"/>
            <a:endParaRPr lang="en-US" sz="2400" dirty="0"/>
          </a:p>
        </p:txBody>
      </p:sp>
      <p:sp>
        <p:nvSpPr>
          <p:cNvPr id="6" name="Slide Number Placeholder 5"/>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84</a:t>
            </a:fld>
            <a:endParaRPr lang="en-US" dirty="0">
              <a:solidFill>
                <a:schemeClr val="bg1"/>
              </a:solidFill>
            </a:endParaRP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3225" y="0"/>
            <a:ext cx="2390775" cy="1914525"/>
          </a:xfrm>
          <a:prstGeom prst="rect">
            <a:avLst/>
          </a:prstGeom>
          <a:ln w="127000" cap="rnd">
            <a:no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07263648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066800"/>
            <a:ext cx="7239000" cy="4876800"/>
          </a:xfrm>
        </p:spPr>
        <p:txBody>
          <a:bodyPr/>
          <a:lstStyle/>
          <a:p>
            <a:pPr algn="l" rtl="0"/>
            <a:r>
              <a:rPr lang="en-US" dirty="0"/>
              <a:t>Hypothesis to be tested:</a:t>
            </a:r>
          </a:p>
          <a:p>
            <a:pPr algn="l" rtl="0"/>
            <a:endParaRPr lang="en-US" dirty="0" smtClean="0"/>
          </a:p>
          <a:p>
            <a:pPr algn="l" rtl="0"/>
            <a:r>
              <a:rPr lang="en-US" dirty="0" smtClean="0"/>
              <a:t>Test statistic:</a:t>
            </a:r>
          </a:p>
          <a:p>
            <a:pPr algn="l" rtl="0"/>
            <a:endParaRPr lang="en-US" dirty="0"/>
          </a:p>
        </p:txBody>
      </p:sp>
      <p:grpSp>
        <p:nvGrpSpPr>
          <p:cNvPr id="31" name="Group 30"/>
          <p:cNvGrpSpPr/>
          <p:nvPr/>
        </p:nvGrpSpPr>
        <p:grpSpPr>
          <a:xfrm>
            <a:off x="925073" y="2406451"/>
            <a:ext cx="7753350" cy="3493453"/>
            <a:chOff x="990600" y="2510034"/>
            <a:chExt cx="7753350" cy="3493453"/>
          </a:xfrm>
        </p:grpSpPr>
        <p:graphicFrame>
          <p:nvGraphicFramePr>
            <p:cNvPr id="4" name="Object 3"/>
            <p:cNvGraphicFramePr>
              <a:graphicFrameLocks noChangeAspect="1"/>
            </p:cNvGraphicFramePr>
            <p:nvPr>
              <p:extLst>
                <p:ext uri="{D42A27DB-BD31-4B8C-83A1-F6EECF244321}">
                  <p14:modId xmlns:p14="http://schemas.microsoft.com/office/powerpoint/2010/main" val="2567719993"/>
                </p:ext>
              </p:extLst>
            </p:nvPr>
          </p:nvGraphicFramePr>
          <p:xfrm>
            <a:off x="1894327" y="2510034"/>
            <a:ext cx="1543050" cy="633412"/>
          </p:xfrm>
          <a:graphic>
            <a:graphicData uri="http://schemas.openxmlformats.org/presentationml/2006/ole">
              <mc:AlternateContent xmlns:mc="http://schemas.openxmlformats.org/markup-compatibility/2006">
                <mc:Choice xmlns:v="urn:schemas-microsoft-com:vml" Requires="v">
                  <p:oleObj spid="_x0000_s22707" name="Equation" r:id="rId3" imgW="1854200" imgH="762000" progId="Equation.DSMT4">
                    <p:embed/>
                  </p:oleObj>
                </mc:Choice>
                <mc:Fallback>
                  <p:oleObj name="Equation" r:id="rId3" imgW="1854200" imgH="762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4327" y="2510034"/>
                          <a:ext cx="1543050" cy="633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181794291"/>
                </p:ext>
              </p:extLst>
            </p:nvPr>
          </p:nvGraphicFramePr>
          <p:xfrm>
            <a:off x="3418327" y="2527695"/>
            <a:ext cx="1533525" cy="547688"/>
          </p:xfrm>
          <a:graphic>
            <a:graphicData uri="http://schemas.openxmlformats.org/presentationml/2006/ole">
              <mc:AlternateContent xmlns:mc="http://schemas.openxmlformats.org/markup-compatibility/2006">
                <mc:Choice xmlns:v="urn:schemas-microsoft-com:vml" Requires="v">
                  <p:oleObj spid="_x0000_s22708" name="Equation" r:id="rId5" imgW="1841500" imgH="660400" progId="Equation.DSMT4">
                    <p:embed/>
                  </p:oleObj>
                </mc:Choice>
                <mc:Fallback>
                  <p:oleObj name="Equation" r:id="rId5" imgW="1841500" imgH="660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8327" y="2527695"/>
                          <a:ext cx="1533525"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840392157"/>
                </p:ext>
              </p:extLst>
            </p:nvPr>
          </p:nvGraphicFramePr>
          <p:xfrm>
            <a:off x="5069162" y="2691208"/>
            <a:ext cx="698500" cy="231775"/>
          </p:xfrm>
          <a:graphic>
            <a:graphicData uri="http://schemas.openxmlformats.org/presentationml/2006/ole">
              <mc:AlternateContent xmlns:mc="http://schemas.openxmlformats.org/markup-compatibility/2006">
                <mc:Choice xmlns:v="urn:schemas-microsoft-com:vml" Requires="v">
                  <p:oleObj spid="_x0000_s22709" name="Equation" r:id="rId7" imgW="838200" imgH="279400" progId="Equation.DSMT4">
                    <p:embed/>
                  </p:oleObj>
                </mc:Choice>
                <mc:Fallback>
                  <p:oleObj name="Equation" r:id="rId7" imgW="838200" imgH="2794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69162" y="2691208"/>
                          <a:ext cx="698500"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7" name="Group 6"/>
            <p:cNvGrpSpPr/>
            <p:nvPr/>
          </p:nvGrpSpPr>
          <p:grpSpPr>
            <a:xfrm>
              <a:off x="5767662" y="2895600"/>
              <a:ext cx="2976288" cy="2157011"/>
              <a:chOff x="1131888" y="5014913"/>
              <a:chExt cx="2601912" cy="1335085"/>
            </a:xfrm>
          </p:grpSpPr>
          <p:grpSp>
            <p:nvGrpSpPr>
              <p:cNvPr id="8" name="Group 9"/>
              <p:cNvGrpSpPr>
                <a:grpSpLocks/>
              </p:cNvGrpSpPr>
              <p:nvPr/>
            </p:nvGrpSpPr>
            <p:grpSpPr bwMode="auto">
              <a:xfrm>
                <a:off x="1131888" y="5014913"/>
                <a:ext cx="2286000" cy="1076325"/>
                <a:chOff x="192" y="2016"/>
                <a:chExt cx="1440" cy="864"/>
              </a:xfrm>
            </p:grpSpPr>
            <p:sp>
              <p:nvSpPr>
                <p:cNvPr id="23" name="Line 10"/>
                <p:cNvSpPr>
                  <a:spLocks noChangeShapeType="1"/>
                </p:cNvSpPr>
                <p:nvPr/>
              </p:nvSpPr>
              <p:spPr bwMode="auto">
                <a:xfrm>
                  <a:off x="192" y="2016"/>
                  <a:ext cx="0" cy="864"/>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 name="Line 11"/>
                <p:cNvSpPr>
                  <a:spLocks noChangeShapeType="1"/>
                </p:cNvSpPr>
                <p:nvPr/>
              </p:nvSpPr>
              <p:spPr bwMode="auto">
                <a:xfrm>
                  <a:off x="192" y="2880"/>
                  <a:ext cx="14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sp>
            <p:nvSpPr>
              <p:cNvPr id="9" name="Rectangle 12"/>
              <p:cNvSpPr>
                <a:spLocks noChangeArrowheads="1"/>
              </p:cNvSpPr>
              <p:nvPr/>
            </p:nvSpPr>
            <p:spPr bwMode="auto">
              <a:xfrm>
                <a:off x="3360738" y="5940425"/>
                <a:ext cx="373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i="1"/>
                  <a:t>X</a:t>
                </a:r>
                <a:r>
                  <a:rPr lang="en-US" sz="1400" baseline="30000"/>
                  <a:t>2</a:t>
                </a:r>
                <a:endParaRPr lang="en-US" sz="1400"/>
              </a:p>
            </p:txBody>
          </p:sp>
          <p:sp>
            <p:nvSpPr>
              <p:cNvPr id="10" name="Freeform 13"/>
              <p:cNvSpPr>
                <a:spLocks/>
              </p:cNvSpPr>
              <p:nvPr/>
            </p:nvSpPr>
            <p:spPr bwMode="auto">
              <a:xfrm>
                <a:off x="1131888" y="5699125"/>
                <a:ext cx="358775" cy="398463"/>
              </a:xfrm>
              <a:custGeom>
                <a:avLst/>
                <a:gdLst>
                  <a:gd name="T0" fmla="*/ 0 w 226"/>
                  <a:gd name="T1" fmla="*/ 260 h 264"/>
                  <a:gd name="T2" fmla="*/ 120 w 226"/>
                  <a:gd name="T3" fmla="*/ 188 h 264"/>
                  <a:gd name="T4" fmla="*/ 226 w 226"/>
                  <a:gd name="T5" fmla="*/ 0 h 264"/>
                  <a:gd name="T6" fmla="*/ 223 w 226"/>
                  <a:gd name="T7" fmla="*/ 264 h 264"/>
                </a:gdLst>
                <a:ahLst/>
                <a:cxnLst>
                  <a:cxn ang="0">
                    <a:pos x="T0" y="T1"/>
                  </a:cxn>
                  <a:cxn ang="0">
                    <a:pos x="T2" y="T3"/>
                  </a:cxn>
                  <a:cxn ang="0">
                    <a:pos x="T4" y="T5"/>
                  </a:cxn>
                  <a:cxn ang="0">
                    <a:pos x="T6" y="T7"/>
                  </a:cxn>
                </a:cxnLst>
                <a:rect l="0" t="0" r="r" b="b"/>
                <a:pathLst>
                  <a:path w="226" h="264">
                    <a:moveTo>
                      <a:pt x="0" y="260"/>
                    </a:moveTo>
                    <a:cubicBezTo>
                      <a:pt x="20" y="248"/>
                      <a:pt x="82" y="231"/>
                      <a:pt x="120" y="188"/>
                    </a:cubicBezTo>
                    <a:lnTo>
                      <a:pt x="226" y="0"/>
                    </a:lnTo>
                    <a:lnTo>
                      <a:pt x="223" y="264"/>
                    </a:lnTo>
                  </a:path>
                </a:pathLst>
              </a:custGeom>
              <a:solidFill>
                <a:schemeClr val="folHlink">
                  <a:alpha val="50000"/>
                </a:schemeClr>
              </a:solidFill>
              <a:ln>
                <a:noFill/>
              </a:ln>
              <a:effectLst/>
              <a:extLst>
                <a:ext uri="{91240B29-F687-4F45-9708-019B960494DF}">
                  <a14:hiddenLine xmlns:a14="http://schemas.microsoft.com/office/drawing/2010/main" w="12700" cap="flat" cmpd="sng">
                    <a:solidFill>
                      <a:srgbClr val="E11521">
                        <a:alpha val="50000"/>
                      </a:srgbClr>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 name="Freeform 14"/>
              <p:cNvSpPr>
                <a:spLocks/>
              </p:cNvSpPr>
              <p:nvPr/>
            </p:nvSpPr>
            <p:spPr bwMode="auto">
              <a:xfrm>
                <a:off x="1131888" y="5111750"/>
                <a:ext cx="2144712" cy="979488"/>
              </a:xfrm>
              <a:custGeom>
                <a:avLst/>
                <a:gdLst>
                  <a:gd name="T0" fmla="*/ 0 w 1351"/>
                  <a:gd name="T1" fmla="*/ 649 h 649"/>
                  <a:gd name="T2" fmla="*/ 120 w 1351"/>
                  <a:gd name="T3" fmla="*/ 577 h 649"/>
                  <a:gd name="T4" fmla="*/ 274 w 1351"/>
                  <a:gd name="T5" fmla="*/ 289 h 649"/>
                  <a:gd name="T6" fmla="*/ 326 w 1351"/>
                  <a:gd name="T7" fmla="*/ 169 h 649"/>
                  <a:gd name="T8" fmla="*/ 407 w 1351"/>
                  <a:gd name="T9" fmla="*/ 25 h 649"/>
                  <a:gd name="T10" fmla="*/ 471 w 1351"/>
                  <a:gd name="T11" fmla="*/ 42 h 649"/>
                  <a:gd name="T12" fmla="*/ 606 w 1351"/>
                  <a:gd name="T13" fmla="*/ 277 h 649"/>
                  <a:gd name="T14" fmla="*/ 825 w 1351"/>
                  <a:gd name="T15" fmla="*/ 477 h 649"/>
                  <a:gd name="T16" fmla="*/ 1064 w 1351"/>
                  <a:gd name="T17" fmla="*/ 588 h 649"/>
                  <a:gd name="T18" fmla="*/ 1202 w 1351"/>
                  <a:gd name="T19" fmla="*/ 627 h 649"/>
                  <a:gd name="T20" fmla="*/ 1351 w 1351"/>
                  <a:gd name="T21" fmla="*/ 649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1" h="649">
                    <a:moveTo>
                      <a:pt x="0" y="649"/>
                    </a:moveTo>
                    <a:cubicBezTo>
                      <a:pt x="20" y="637"/>
                      <a:pt x="75" y="637"/>
                      <a:pt x="120" y="577"/>
                    </a:cubicBezTo>
                    <a:cubicBezTo>
                      <a:pt x="166" y="517"/>
                      <a:pt x="240" y="357"/>
                      <a:pt x="274" y="289"/>
                    </a:cubicBezTo>
                    <a:cubicBezTo>
                      <a:pt x="308" y="221"/>
                      <a:pt x="304" y="213"/>
                      <a:pt x="326" y="169"/>
                    </a:cubicBezTo>
                    <a:cubicBezTo>
                      <a:pt x="348" y="125"/>
                      <a:pt x="383" y="46"/>
                      <a:pt x="407" y="25"/>
                    </a:cubicBezTo>
                    <a:cubicBezTo>
                      <a:pt x="431" y="4"/>
                      <a:pt x="438" y="0"/>
                      <a:pt x="471" y="42"/>
                    </a:cubicBezTo>
                    <a:cubicBezTo>
                      <a:pt x="504" y="84"/>
                      <a:pt x="548" y="192"/>
                      <a:pt x="606" y="277"/>
                    </a:cubicBezTo>
                    <a:cubicBezTo>
                      <a:pt x="664" y="362"/>
                      <a:pt x="778" y="462"/>
                      <a:pt x="825" y="477"/>
                    </a:cubicBezTo>
                    <a:cubicBezTo>
                      <a:pt x="904" y="522"/>
                      <a:pt x="1003" y="576"/>
                      <a:pt x="1064" y="588"/>
                    </a:cubicBezTo>
                    <a:cubicBezTo>
                      <a:pt x="1126" y="609"/>
                      <a:pt x="1160" y="620"/>
                      <a:pt x="1202" y="627"/>
                    </a:cubicBezTo>
                    <a:cubicBezTo>
                      <a:pt x="1244" y="634"/>
                      <a:pt x="1320" y="645"/>
                      <a:pt x="1351" y="649"/>
                    </a:cubicBezTo>
                  </a:path>
                </a:pathLst>
              </a:custGeom>
              <a:noFill/>
              <a:ln w="12700" cap="flat" cmpd="sng">
                <a:solidFill>
                  <a:schemeClr val="tx1">
                    <a:alpha val="50000"/>
                  </a:schemeClr>
                </a:solidFill>
                <a:prstDash val="solid"/>
                <a:round/>
                <a:headEnd type="none" w="med" len="med"/>
                <a:tailEnd type="none" w="med" len="med"/>
              </a:ln>
              <a:effectLst/>
              <a:extLst>
                <a:ext uri="{909E8E84-426E-40DD-AFC4-6F175D3DCCD1}">
                  <a14:hiddenFill xmlns:a14="http://schemas.microsoft.com/office/drawing/2010/main">
                    <a:solidFill>
                      <a:schemeClr val="hlink">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2" name="Freeform 15"/>
              <p:cNvSpPr>
                <a:spLocks/>
              </p:cNvSpPr>
              <p:nvPr/>
            </p:nvSpPr>
            <p:spPr bwMode="auto">
              <a:xfrm>
                <a:off x="1485900" y="5114925"/>
                <a:ext cx="1171575" cy="974725"/>
              </a:xfrm>
              <a:custGeom>
                <a:avLst/>
                <a:gdLst>
                  <a:gd name="T0" fmla="*/ 0 w 738"/>
                  <a:gd name="T1" fmla="*/ 645 h 645"/>
                  <a:gd name="T2" fmla="*/ 0 w 738"/>
                  <a:gd name="T3" fmla="*/ 390 h 645"/>
                  <a:gd name="T4" fmla="*/ 51 w 738"/>
                  <a:gd name="T5" fmla="*/ 289 h 645"/>
                  <a:gd name="T6" fmla="*/ 103 w 738"/>
                  <a:gd name="T7" fmla="*/ 169 h 645"/>
                  <a:gd name="T8" fmla="*/ 184 w 738"/>
                  <a:gd name="T9" fmla="*/ 25 h 645"/>
                  <a:gd name="T10" fmla="*/ 248 w 738"/>
                  <a:gd name="T11" fmla="*/ 42 h 645"/>
                  <a:gd name="T12" fmla="*/ 383 w 738"/>
                  <a:gd name="T13" fmla="*/ 277 h 645"/>
                  <a:gd name="T14" fmla="*/ 490 w 738"/>
                  <a:gd name="T15" fmla="*/ 395 h 645"/>
                  <a:gd name="T16" fmla="*/ 603 w 738"/>
                  <a:gd name="T17" fmla="*/ 479 h 645"/>
                  <a:gd name="T18" fmla="*/ 655 w 738"/>
                  <a:gd name="T19" fmla="*/ 503 h 645"/>
                  <a:gd name="T20" fmla="*/ 733 w 738"/>
                  <a:gd name="T21" fmla="*/ 545 h 645"/>
                  <a:gd name="T22" fmla="*/ 737 w 738"/>
                  <a:gd name="T23" fmla="*/ 549 h 645"/>
                  <a:gd name="T24" fmla="*/ 738 w 738"/>
                  <a:gd name="T25"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8" h="645">
                    <a:moveTo>
                      <a:pt x="0" y="645"/>
                    </a:moveTo>
                    <a:lnTo>
                      <a:pt x="0" y="390"/>
                    </a:lnTo>
                    <a:lnTo>
                      <a:pt x="51" y="289"/>
                    </a:lnTo>
                    <a:cubicBezTo>
                      <a:pt x="68" y="252"/>
                      <a:pt x="81" y="213"/>
                      <a:pt x="103" y="169"/>
                    </a:cubicBezTo>
                    <a:cubicBezTo>
                      <a:pt x="125" y="125"/>
                      <a:pt x="160" y="46"/>
                      <a:pt x="184" y="25"/>
                    </a:cubicBezTo>
                    <a:cubicBezTo>
                      <a:pt x="208" y="4"/>
                      <a:pt x="215" y="0"/>
                      <a:pt x="248" y="42"/>
                    </a:cubicBezTo>
                    <a:cubicBezTo>
                      <a:pt x="281" y="84"/>
                      <a:pt x="343" y="218"/>
                      <a:pt x="383" y="277"/>
                    </a:cubicBezTo>
                    <a:cubicBezTo>
                      <a:pt x="424" y="335"/>
                      <a:pt x="453" y="361"/>
                      <a:pt x="490" y="395"/>
                    </a:cubicBezTo>
                    <a:cubicBezTo>
                      <a:pt x="527" y="429"/>
                      <a:pt x="576" y="461"/>
                      <a:pt x="603" y="479"/>
                    </a:cubicBezTo>
                    <a:cubicBezTo>
                      <a:pt x="630" y="497"/>
                      <a:pt x="633" y="492"/>
                      <a:pt x="655" y="503"/>
                    </a:cubicBezTo>
                    <a:cubicBezTo>
                      <a:pt x="677" y="514"/>
                      <a:pt x="719" y="537"/>
                      <a:pt x="733" y="545"/>
                    </a:cubicBezTo>
                    <a:lnTo>
                      <a:pt x="737" y="549"/>
                    </a:lnTo>
                    <a:lnTo>
                      <a:pt x="738" y="645"/>
                    </a:lnTo>
                  </a:path>
                </a:pathLst>
              </a:custGeom>
              <a:solidFill>
                <a:srgbClr val="E11521">
                  <a:alpha val="50000"/>
                </a:srgbClr>
              </a:solidFill>
              <a:ln>
                <a:noFill/>
              </a:ln>
              <a:effectLst/>
              <a:extLst>
                <a:ext uri="{91240B29-F687-4F45-9708-019B960494DF}">
                  <a14:hiddenLine xmlns:a14="http://schemas.microsoft.com/office/drawing/2010/main" w="12700" cap="flat" cmpd="sng">
                    <a:solidFill>
                      <a:srgbClr val="E11521">
                        <a:alpha val="50000"/>
                      </a:srgbClr>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3" name="Freeform 16"/>
              <p:cNvSpPr>
                <a:spLocks/>
              </p:cNvSpPr>
              <p:nvPr/>
            </p:nvSpPr>
            <p:spPr bwMode="auto">
              <a:xfrm>
                <a:off x="2654300" y="5942013"/>
                <a:ext cx="550863" cy="153987"/>
              </a:xfrm>
              <a:custGeom>
                <a:avLst/>
                <a:gdLst>
                  <a:gd name="T0" fmla="*/ 1 w 347"/>
                  <a:gd name="T1" fmla="*/ 102 h 102"/>
                  <a:gd name="T2" fmla="*/ 0 w 347"/>
                  <a:gd name="T3" fmla="*/ 0 h 102"/>
                  <a:gd name="T4" fmla="*/ 61 w 347"/>
                  <a:gd name="T5" fmla="*/ 27 h 102"/>
                  <a:gd name="T6" fmla="*/ 119 w 347"/>
                  <a:gd name="T7" fmla="*/ 45 h 102"/>
                  <a:gd name="T8" fmla="*/ 199 w 347"/>
                  <a:gd name="T9" fmla="*/ 72 h 102"/>
                  <a:gd name="T10" fmla="*/ 237 w 347"/>
                  <a:gd name="T11" fmla="*/ 78 h 102"/>
                  <a:gd name="T12" fmla="*/ 298 w 347"/>
                  <a:gd name="T13" fmla="*/ 86 h 102"/>
                  <a:gd name="T14" fmla="*/ 347 w 347"/>
                  <a:gd name="T15" fmla="*/ 97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102">
                    <a:moveTo>
                      <a:pt x="1" y="102"/>
                    </a:moveTo>
                    <a:lnTo>
                      <a:pt x="0" y="0"/>
                    </a:lnTo>
                    <a:lnTo>
                      <a:pt x="61" y="27"/>
                    </a:lnTo>
                    <a:lnTo>
                      <a:pt x="119" y="45"/>
                    </a:lnTo>
                    <a:lnTo>
                      <a:pt x="199" y="72"/>
                    </a:lnTo>
                    <a:cubicBezTo>
                      <a:pt x="218" y="78"/>
                      <a:pt x="221" y="76"/>
                      <a:pt x="237" y="78"/>
                    </a:cubicBezTo>
                    <a:lnTo>
                      <a:pt x="298" y="86"/>
                    </a:lnTo>
                    <a:cubicBezTo>
                      <a:pt x="316" y="89"/>
                      <a:pt x="337" y="95"/>
                      <a:pt x="347" y="97"/>
                    </a:cubicBezTo>
                  </a:path>
                </a:pathLst>
              </a:custGeom>
              <a:solidFill>
                <a:schemeClr val="folHlink">
                  <a:alpha val="50000"/>
                </a:schemeClr>
              </a:solidFill>
              <a:ln>
                <a:noFill/>
              </a:ln>
              <a:effectLst/>
              <a:extLst>
                <a:ext uri="{91240B29-F687-4F45-9708-019B960494DF}">
                  <a14:hiddenLine xmlns:a14="http://schemas.microsoft.com/office/drawing/2010/main" w="12700" cap="flat" cmpd="sng">
                    <a:solidFill>
                      <a:srgbClr val="242985">
                        <a:alpha val="30000"/>
                      </a:srgbClr>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14" name="Group 22"/>
              <p:cNvGrpSpPr>
                <a:grpSpLocks/>
              </p:cNvGrpSpPr>
              <p:nvPr/>
            </p:nvGrpSpPr>
            <p:grpSpPr bwMode="auto">
              <a:xfrm>
                <a:off x="2312991" y="5938836"/>
                <a:ext cx="701675" cy="404812"/>
                <a:chOff x="2768" y="3750"/>
                <a:chExt cx="442" cy="255"/>
              </a:xfrm>
            </p:grpSpPr>
            <p:sp>
              <p:nvSpPr>
                <p:cNvPr id="21" name="Rectangle 23"/>
                <p:cNvSpPr>
                  <a:spLocks noChangeArrowheads="1"/>
                </p:cNvSpPr>
                <p:nvPr/>
              </p:nvSpPr>
              <p:spPr bwMode="auto">
                <a:xfrm>
                  <a:off x="2768" y="3873"/>
                  <a:ext cx="442"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E1152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1600" dirty="0">
                      <a:solidFill>
                        <a:srgbClr val="000000"/>
                      </a:solidFill>
                    </a:rPr>
                    <a:t>36.781</a:t>
                  </a:r>
                  <a:endParaRPr lang="en-US" sz="1600" baseline="-25000" dirty="0">
                    <a:solidFill>
                      <a:srgbClr val="000000"/>
                    </a:solidFill>
                  </a:endParaRPr>
                </a:p>
              </p:txBody>
            </p:sp>
            <p:sp>
              <p:nvSpPr>
                <p:cNvPr id="22" name="Line 24"/>
                <p:cNvSpPr>
                  <a:spLocks noChangeShapeType="1"/>
                </p:cNvSpPr>
                <p:nvPr/>
              </p:nvSpPr>
              <p:spPr bwMode="auto">
                <a:xfrm>
                  <a:off x="2989" y="3750"/>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15" name="Group 25"/>
              <p:cNvGrpSpPr>
                <a:grpSpLocks/>
              </p:cNvGrpSpPr>
              <p:nvPr/>
            </p:nvGrpSpPr>
            <p:grpSpPr bwMode="auto">
              <a:xfrm>
                <a:off x="1135063" y="5938836"/>
                <a:ext cx="706438" cy="411162"/>
                <a:chOff x="2026" y="3750"/>
                <a:chExt cx="445" cy="259"/>
              </a:xfrm>
            </p:grpSpPr>
            <p:sp>
              <p:nvSpPr>
                <p:cNvPr id="19" name="Rectangle 26"/>
                <p:cNvSpPr>
                  <a:spLocks noChangeArrowheads="1"/>
                </p:cNvSpPr>
                <p:nvPr/>
              </p:nvSpPr>
              <p:spPr bwMode="auto">
                <a:xfrm>
                  <a:off x="2026" y="3877"/>
                  <a:ext cx="445"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E1152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1600" dirty="0">
                      <a:solidFill>
                        <a:srgbClr val="000000"/>
                      </a:solidFill>
                    </a:rPr>
                    <a:t>10.982</a:t>
                  </a:r>
                  <a:endParaRPr lang="en-US" sz="1600" baseline="-25000" dirty="0">
                    <a:solidFill>
                      <a:srgbClr val="000000"/>
                    </a:solidFill>
                  </a:endParaRPr>
                </a:p>
              </p:txBody>
            </p:sp>
            <p:sp>
              <p:nvSpPr>
                <p:cNvPr id="20" name="Line 27"/>
                <p:cNvSpPr>
                  <a:spLocks noChangeShapeType="1"/>
                </p:cNvSpPr>
                <p:nvPr/>
              </p:nvSpPr>
              <p:spPr bwMode="auto">
                <a:xfrm>
                  <a:off x="2250" y="3750"/>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sp>
          <p:nvSpPr>
            <p:cNvPr id="25" name="Text Box 31"/>
            <p:cNvSpPr txBox="1">
              <a:spLocks noChangeArrowheads="1"/>
            </p:cNvSpPr>
            <p:nvPr/>
          </p:nvSpPr>
          <p:spPr bwMode="auto">
            <a:xfrm>
              <a:off x="1676400" y="3504405"/>
              <a:ext cx="2971800" cy="427038"/>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r>
                <a:rPr lang="en-US" sz="2200" b="1" dirty="0">
                  <a:solidFill>
                    <a:srgbClr val="C00000"/>
                  </a:solidFill>
                </a:rPr>
                <a:t>Fail to reject </a:t>
              </a:r>
              <a:r>
                <a:rPr lang="en-US" sz="2200" b="1" i="1" dirty="0">
                  <a:solidFill>
                    <a:srgbClr val="C00000"/>
                  </a:solidFill>
                </a:rPr>
                <a:t>H</a:t>
              </a:r>
              <a:r>
                <a:rPr lang="en-US" sz="2200" b="1" baseline="-25000" dirty="0">
                  <a:solidFill>
                    <a:srgbClr val="C00000"/>
                  </a:solidFill>
                </a:rPr>
                <a:t>0</a:t>
              </a:r>
              <a:r>
                <a:rPr lang="en-US" sz="2200" b="1" dirty="0">
                  <a:solidFill>
                    <a:srgbClr val="C00000"/>
                  </a:solidFill>
                </a:rPr>
                <a:t>.</a:t>
              </a:r>
            </a:p>
          </p:txBody>
        </p:sp>
        <p:sp>
          <p:nvSpPr>
            <p:cNvPr id="26" name="Rectangle 32"/>
            <p:cNvSpPr>
              <a:spLocks noChangeArrowheads="1"/>
            </p:cNvSpPr>
            <p:nvPr/>
          </p:nvSpPr>
          <p:spPr bwMode="auto">
            <a:xfrm>
              <a:off x="990600" y="4218383"/>
              <a:ext cx="4601260"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200" b="1" dirty="0" smtClean="0">
                  <a:solidFill>
                    <a:srgbClr val="000000"/>
                  </a:solidFill>
                </a:rPr>
                <a:t>Conclusion</a:t>
              </a:r>
              <a:r>
                <a:rPr lang="en-US" sz="2200" dirty="0" smtClean="0">
                  <a:solidFill>
                    <a:srgbClr val="000000"/>
                  </a:solidFill>
                </a:rPr>
                <a:t>:</a:t>
              </a:r>
            </a:p>
            <a:p>
              <a:r>
                <a:rPr lang="en-US" sz="2200" dirty="0" smtClean="0">
                  <a:solidFill>
                    <a:srgbClr val="000000"/>
                  </a:solidFill>
                </a:rPr>
                <a:t>At </a:t>
              </a:r>
              <a:r>
                <a:rPr lang="en-US" sz="2200" i="1" dirty="0">
                  <a:solidFill>
                    <a:srgbClr val="000000"/>
                  </a:solidFill>
                  <a:sym typeface="Symbol" pitchFamily="18" charset="2"/>
                </a:rPr>
                <a:t> </a:t>
              </a:r>
              <a:r>
                <a:rPr lang="en-US" sz="2200" dirty="0">
                  <a:solidFill>
                    <a:srgbClr val="000000"/>
                  </a:solidFill>
                  <a:sym typeface="Symbol" pitchFamily="18" charset="2"/>
                </a:rPr>
                <a:t>= 0.05,</a:t>
              </a:r>
              <a:r>
                <a:rPr lang="en-US" sz="2200" dirty="0">
                  <a:solidFill>
                    <a:srgbClr val="000000"/>
                  </a:solidFill>
                </a:rPr>
                <a:t> there is not enough evidence to reject the claim that the variance of the float time is 5 seconds.</a:t>
              </a:r>
            </a:p>
          </p:txBody>
        </p:sp>
        <p:sp>
          <p:nvSpPr>
            <p:cNvPr id="16" name="TextBox 15"/>
            <p:cNvSpPr txBox="1"/>
            <p:nvPr/>
          </p:nvSpPr>
          <p:spPr>
            <a:xfrm>
              <a:off x="5743532" y="5432206"/>
              <a:ext cx="266318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smtClean="0"/>
                <a:t>From Chi-square Table</a:t>
              </a:r>
              <a:endParaRPr lang="en-US" dirty="0"/>
            </a:p>
          </p:txBody>
        </p:sp>
        <p:sp>
          <p:nvSpPr>
            <p:cNvPr id="17" name="Down Arrow 16"/>
            <p:cNvSpPr/>
            <p:nvPr/>
          </p:nvSpPr>
          <p:spPr>
            <a:xfrm rot="10800000">
              <a:off x="6041530" y="4975668"/>
              <a:ext cx="253698" cy="40698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Down Arrow 28"/>
            <p:cNvSpPr/>
            <p:nvPr/>
          </p:nvSpPr>
          <p:spPr>
            <a:xfrm rot="10800000">
              <a:off x="7394080" y="4965846"/>
              <a:ext cx="253698" cy="429653"/>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30" name="Curved Connector 29"/>
            <p:cNvCxnSpPr>
              <a:stCxn id="32" idx="6"/>
            </p:cNvCxnSpPr>
            <p:nvPr/>
          </p:nvCxnSpPr>
          <p:spPr>
            <a:xfrm>
              <a:off x="5972860" y="2757721"/>
              <a:ext cx="637388" cy="1871804"/>
            </a:xfrm>
            <a:prstGeom prst="curvedConnector2">
              <a:avLst/>
            </a:prstGeom>
            <a:ln>
              <a:tailEnd type="arrow"/>
            </a:ln>
          </p:spPr>
          <p:style>
            <a:lnRef idx="3">
              <a:schemeClr val="accent3"/>
            </a:lnRef>
            <a:fillRef idx="0">
              <a:schemeClr val="accent3"/>
            </a:fillRef>
            <a:effectRef idx="2">
              <a:schemeClr val="accent3"/>
            </a:effectRef>
            <a:fontRef idx="minor">
              <a:schemeClr val="tx1"/>
            </a:fontRef>
          </p:style>
        </p:cxnSp>
      </p:grpSp>
      <p:sp>
        <p:nvSpPr>
          <p:cNvPr id="18" name="Slide Number Placeholder 17"/>
          <p:cNvSpPr>
            <a:spLocks noGrp="1"/>
          </p:cNvSpPr>
          <p:nvPr>
            <p:ph type="sldNum" sz="quarter" idx="12"/>
          </p:nvPr>
        </p:nvSpPr>
        <p:spPr>
          <a:xfrm>
            <a:off x="7121223" y="6424860"/>
            <a:ext cx="1905000" cy="379413"/>
          </a:xfrm>
        </p:spPr>
        <p:txBody>
          <a:bodyPr/>
          <a:lstStyle/>
          <a:p>
            <a:fld id="{F0A36534-A445-4384-B331-50FF58D48B59}" type="slidenum">
              <a:rPr lang="en-US" smtClean="0">
                <a:solidFill>
                  <a:schemeClr val="bg1"/>
                </a:solidFill>
              </a:rPr>
              <a:t>85</a:t>
            </a:fld>
            <a:endParaRPr lang="en-US" dirty="0">
              <a:solidFill>
                <a:schemeClr val="bg1"/>
              </a:solidFill>
            </a:endParaRPr>
          </a:p>
        </p:txBody>
      </p:sp>
      <p:sp>
        <p:nvSpPr>
          <p:cNvPr id="32" name="Oval 31"/>
          <p:cNvSpPr/>
          <p:nvPr/>
        </p:nvSpPr>
        <p:spPr bwMode="auto">
          <a:xfrm>
            <a:off x="4916733" y="2327212"/>
            <a:ext cx="990600"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grpSp>
        <p:nvGrpSpPr>
          <p:cNvPr id="33" name="Group 32"/>
          <p:cNvGrpSpPr/>
          <p:nvPr/>
        </p:nvGrpSpPr>
        <p:grpSpPr>
          <a:xfrm>
            <a:off x="5003568" y="990600"/>
            <a:ext cx="3459957" cy="888677"/>
            <a:chOff x="1765221" y="5055513"/>
            <a:chExt cx="3459957" cy="888677"/>
          </a:xfrm>
        </p:grpSpPr>
        <p:sp>
          <p:nvSpPr>
            <p:cNvPr id="34" name="Rectangle 5"/>
            <p:cNvSpPr>
              <a:spLocks noChangeArrowheads="1"/>
            </p:cNvSpPr>
            <p:nvPr/>
          </p:nvSpPr>
          <p:spPr bwMode="auto">
            <a:xfrm>
              <a:off x="1765221" y="5055513"/>
              <a:ext cx="277992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200" b="1" i="1" dirty="0" smtClean="0">
                  <a:solidFill>
                    <a:srgbClr val="000000"/>
                  </a:solidFill>
                </a:rPr>
                <a:t>H</a:t>
              </a:r>
              <a:r>
                <a:rPr lang="en-US" sz="2200" b="1" baseline="-25000" dirty="0" smtClean="0">
                  <a:solidFill>
                    <a:srgbClr val="000000"/>
                  </a:solidFill>
                </a:rPr>
                <a:t>0 </a:t>
              </a:r>
              <a:r>
                <a:rPr lang="en-US" sz="2200" b="1" dirty="0" smtClean="0">
                  <a:solidFill>
                    <a:srgbClr val="000000"/>
                  </a:solidFill>
                </a:rPr>
                <a:t>:</a:t>
              </a:r>
              <a:r>
                <a:rPr lang="en-US" sz="2200" b="1" dirty="0" smtClean="0">
                  <a:solidFill>
                    <a:srgbClr val="000000"/>
                  </a:solidFill>
                  <a:sym typeface="Symbol" pitchFamily="18" charset="2"/>
                </a:rPr>
                <a:t> </a:t>
              </a:r>
              <a:r>
                <a:rPr lang="en-US" sz="2200" b="1" i="1" dirty="0" smtClean="0">
                  <a:solidFill>
                    <a:srgbClr val="000000"/>
                  </a:solidFill>
                  <a:sym typeface="Symbol" pitchFamily="18" charset="2"/>
                </a:rPr>
                <a:t> </a:t>
              </a:r>
              <a:r>
                <a:rPr lang="en-US" sz="2200" b="1" baseline="30000" dirty="0" smtClean="0">
                  <a:solidFill>
                    <a:srgbClr val="000000"/>
                  </a:solidFill>
                  <a:sym typeface="Symbol" pitchFamily="18" charset="2"/>
                </a:rPr>
                <a:t>2</a:t>
              </a:r>
              <a:r>
                <a:rPr lang="en-US" sz="2200" b="1" dirty="0" smtClean="0">
                  <a:solidFill>
                    <a:srgbClr val="000000"/>
                  </a:solidFill>
                  <a:sym typeface="Symbol" pitchFamily="18" charset="2"/>
                </a:rPr>
                <a:t> </a:t>
              </a:r>
              <a:r>
                <a:rPr lang="en-US" sz="2200" b="1" dirty="0">
                  <a:solidFill>
                    <a:srgbClr val="000000"/>
                  </a:solidFill>
                  <a:sym typeface="Symbol" pitchFamily="18" charset="2"/>
                </a:rPr>
                <a:t>= 5 </a:t>
              </a:r>
              <a:r>
                <a:rPr lang="en-US" sz="2200" dirty="0">
                  <a:solidFill>
                    <a:srgbClr val="000000"/>
                  </a:solidFill>
                </a:rPr>
                <a:t>(C</a:t>
              </a:r>
              <a:r>
                <a:rPr lang="en-US" altLang="en-US" sz="2200" dirty="0">
                  <a:solidFill>
                    <a:srgbClr val="000000"/>
                  </a:solidFill>
                </a:rPr>
                <a:t>laim)</a:t>
              </a:r>
              <a:r>
                <a:rPr lang="en-US" sz="2200" dirty="0">
                  <a:solidFill>
                    <a:srgbClr val="000000"/>
                  </a:solidFill>
                  <a:sym typeface="Symbol" pitchFamily="18" charset="2"/>
                </a:rPr>
                <a:t> </a:t>
              </a:r>
            </a:p>
          </p:txBody>
        </p:sp>
        <p:sp>
          <p:nvSpPr>
            <p:cNvPr id="35" name="Rectangle 34"/>
            <p:cNvSpPr>
              <a:spLocks noChangeArrowheads="1"/>
            </p:cNvSpPr>
            <p:nvPr/>
          </p:nvSpPr>
          <p:spPr bwMode="auto">
            <a:xfrm>
              <a:off x="1810465" y="5517152"/>
              <a:ext cx="341471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200" b="1" dirty="0" smtClean="0">
                  <a:solidFill>
                    <a:srgbClr val="000000"/>
                  </a:solidFill>
                  <a:sym typeface="Symbol" pitchFamily="18" charset="2"/>
                </a:rPr>
                <a:t>H</a:t>
              </a:r>
              <a:r>
                <a:rPr lang="en-US" sz="2200" b="1" i="1" baseline="-25000" dirty="0" smtClean="0">
                  <a:solidFill>
                    <a:srgbClr val="000000"/>
                  </a:solidFill>
                </a:rPr>
                <a:t>1 </a:t>
              </a:r>
              <a:r>
                <a:rPr lang="en-US" sz="2200" b="1" dirty="0" smtClean="0">
                  <a:solidFill>
                    <a:srgbClr val="000000"/>
                  </a:solidFill>
                </a:rPr>
                <a:t>: </a:t>
              </a:r>
              <a:r>
                <a:rPr lang="en-US" sz="2200" b="1" i="1" dirty="0" smtClean="0">
                  <a:solidFill>
                    <a:srgbClr val="000000"/>
                  </a:solidFill>
                  <a:sym typeface="Symbol" pitchFamily="18" charset="2"/>
                </a:rPr>
                <a:t> </a:t>
              </a:r>
              <a:r>
                <a:rPr lang="en-US" sz="2200" b="1" baseline="30000" dirty="0" smtClean="0">
                  <a:solidFill>
                    <a:srgbClr val="000000"/>
                  </a:solidFill>
                  <a:sym typeface="Symbol" pitchFamily="18" charset="2"/>
                </a:rPr>
                <a:t>2</a:t>
              </a:r>
              <a:r>
                <a:rPr lang="en-US" sz="2200" b="1" dirty="0" smtClean="0">
                  <a:solidFill>
                    <a:srgbClr val="000000"/>
                  </a:solidFill>
                  <a:sym typeface="Symbol" pitchFamily="18" charset="2"/>
                </a:rPr>
                <a:t> </a:t>
              </a:r>
              <a:r>
                <a:rPr lang="en-US" sz="2200" b="1" dirty="0">
                  <a:solidFill>
                    <a:srgbClr val="000000"/>
                  </a:solidFill>
                  <a:sym typeface="Symbol" pitchFamily="18" charset="2"/>
                </a:rPr>
                <a:t> 5 </a:t>
              </a:r>
            </a:p>
          </p:txBody>
        </p:sp>
      </p:grpSp>
    </p:spTree>
    <p:extLst>
      <p:ext uri="{BB962C8B-B14F-4D97-AF65-F5344CB8AC3E}">
        <p14:creationId xmlns:p14="http://schemas.microsoft.com/office/powerpoint/2010/main" val="414890787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3" y="2362200"/>
            <a:ext cx="6859587" cy="1447800"/>
          </a:xfrm>
        </p:spPr>
        <p:txBody>
          <a:bodyPr/>
          <a:lstStyle/>
          <a:p>
            <a:pPr rtl="0"/>
            <a:r>
              <a:rPr lang="en-US" sz="4400" dirty="0"/>
              <a:t>Two-Sample </a:t>
            </a:r>
            <a:r>
              <a:rPr lang="en-US" sz="4400" dirty="0" smtClean="0"/>
              <a:t/>
            </a:r>
            <a:br>
              <a:rPr lang="en-US" sz="4400" dirty="0" smtClean="0"/>
            </a:br>
            <a:r>
              <a:rPr lang="en-US" sz="4400" dirty="0" smtClean="0"/>
              <a:t>Inferences</a:t>
            </a:r>
            <a:endParaRPr lang="en-US" sz="4400" dirty="0"/>
          </a:p>
        </p:txBody>
      </p:sp>
      <p:sp>
        <p:nvSpPr>
          <p:cNvPr id="5" name="Slide Number Placeholder 4"/>
          <p:cNvSpPr>
            <a:spLocks noGrp="1"/>
          </p:cNvSpPr>
          <p:nvPr>
            <p:ph type="sldNum" sz="quarter" idx="12"/>
          </p:nvPr>
        </p:nvSpPr>
        <p:spPr>
          <a:xfrm>
            <a:off x="7086600" y="6478587"/>
            <a:ext cx="1905000" cy="379413"/>
          </a:xfrm>
        </p:spPr>
        <p:txBody>
          <a:bodyPr/>
          <a:lstStyle/>
          <a:p>
            <a:fld id="{1B3F9DB5-009F-4381-8721-695F951B7799}" type="slidenum">
              <a:rPr lang="en-US" smtClean="0">
                <a:solidFill>
                  <a:schemeClr val="bg1"/>
                </a:solidFill>
              </a:rPr>
              <a:t>86</a:t>
            </a:fld>
            <a:endParaRPr lang="en-US" dirty="0">
              <a:solidFill>
                <a:schemeClr val="bg1"/>
              </a:solidFill>
            </a:endParaRPr>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1" y="2664069"/>
            <a:ext cx="4191000" cy="3279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58616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848599" cy="914400"/>
          </a:xfrm>
        </p:spPr>
        <p:txBody>
          <a:bodyPr>
            <a:noAutofit/>
          </a:bodyPr>
          <a:lstStyle/>
          <a:p>
            <a:pPr rtl="0"/>
            <a:r>
              <a:rPr lang="en-US" sz="2800" dirty="0"/>
              <a:t>Hypothesis </a:t>
            </a:r>
            <a:r>
              <a:rPr lang="en-US" sz="2800" dirty="0" smtClean="0"/>
              <a:t>Testing: </a:t>
            </a:r>
            <a:r>
              <a:rPr lang="en-US" sz="2400" b="1" dirty="0" smtClean="0"/>
              <a:t>Two-Sample </a:t>
            </a:r>
            <a:r>
              <a:rPr lang="en-US" sz="2400" b="1" dirty="0"/>
              <a:t>Inference</a:t>
            </a:r>
            <a:endParaRPr lang="en-US" sz="2800" b="1" dirty="0"/>
          </a:p>
        </p:txBody>
      </p:sp>
      <p:sp>
        <p:nvSpPr>
          <p:cNvPr id="3" name="Content Placeholder 2"/>
          <p:cNvSpPr>
            <a:spLocks noGrp="1"/>
          </p:cNvSpPr>
          <p:nvPr>
            <p:ph idx="1"/>
          </p:nvPr>
        </p:nvSpPr>
        <p:spPr/>
        <p:txBody>
          <a:bodyPr>
            <a:normAutofit lnSpcReduction="10000"/>
          </a:bodyPr>
          <a:lstStyle/>
          <a:p>
            <a:pPr algn="l" rtl="0"/>
            <a:r>
              <a:rPr lang="en-US" sz="2800" dirty="0"/>
              <a:t>A more frequently encountered situation is the two-sample </a:t>
            </a:r>
            <a:r>
              <a:rPr lang="en-US" sz="2800" dirty="0" smtClean="0"/>
              <a:t>hypothesis-testing problem.</a:t>
            </a:r>
          </a:p>
          <a:p>
            <a:pPr algn="l" rtl="0"/>
            <a:r>
              <a:rPr lang="en-US" sz="2800" dirty="0"/>
              <a:t>In a two-sample hypothesis-testing problem, the underlying parameters of </a:t>
            </a:r>
            <a:r>
              <a:rPr lang="en-US" sz="2800" dirty="0" smtClean="0"/>
              <a:t>two different </a:t>
            </a:r>
            <a:r>
              <a:rPr lang="en-US" sz="2800" dirty="0"/>
              <a:t>populations, neither of whose values is assumed known, are </a:t>
            </a:r>
            <a:r>
              <a:rPr lang="en-US" sz="2800" dirty="0" smtClean="0"/>
              <a:t>compared.</a:t>
            </a:r>
          </a:p>
          <a:p>
            <a:pPr algn="l" rtl="0"/>
            <a:r>
              <a:rPr lang="en-US" sz="2800" dirty="0"/>
              <a:t>Distinguish between </a:t>
            </a:r>
            <a:r>
              <a:rPr lang="en-US" sz="2800" b="1" dirty="0">
                <a:solidFill>
                  <a:srgbClr val="C00000"/>
                </a:solidFill>
              </a:rPr>
              <a:t>Independent</a:t>
            </a:r>
            <a:r>
              <a:rPr lang="en-US" sz="2800" dirty="0"/>
              <a:t> and </a:t>
            </a:r>
            <a:r>
              <a:rPr lang="en-US" sz="2800" b="1" dirty="0">
                <a:solidFill>
                  <a:srgbClr val="C00000"/>
                </a:solidFill>
              </a:rPr>
              <a:t>Dependent</a:t>
            </a:r>
            <a:r>
              <a:rPr lang="en-US" sz="2800" dirty="0"/>
              <a:t> </a:t>
            </a:r>
            <a:r>
              <a:rPr lang="en-US" sz="2800" dirty="0" smtClean="0"/>
              <a:t>Sampling.</a:t>
            </a:r>
          </a:p>
          <a:p>
            <a:pPr marL="0" indent="0" algn="l" rtl="0">
              <a:buNone/>
            </a:pPr>
            <a:endParaRPr lang="en-US" sz="2800" dirty="0"/>
          </a:p>
          <a:p>
            <a:pPr algn="l" rtl="0"/>
            <a:endParaRPr lang="en-US" sz="2800" dirty="0"/>
          </a:p>
        </p:txBody>
      </p:sp>
      <p:sp>
        <p:nvSpPr>
          <p:cNvPr id="4" name="Slide Number Placeholder 3"/>
          <p:cNvSpPr>
            <a:spLocks noGrp="1"/>
          </p:cNvSpPr>
          <p:nvPr>
            <p:ph type="sldNum" sz="quarter" idx="12"/>
          </p:nvPr>
        </p:nvSpPr>
        <p:spPr/>
        <p:txBody>
          <a:bodyPr/>
          <a:lstStyle/>
          <a:p>
            <a:fld id="{F0A36534-A445-4384-B331-50FF58D48B59}" type="slidenum">
              <a:rPr lang="en-US" smtClean="0"/>
              <a:t>87</a:t>
            </a:fld>
            <a:endParaRPr lang="en-US" dirty="0"/>
          </a:p>
        </p:txBody>
      </p:sp>
    </p:spTree>
    <p:extLst>
      <p:ext uri="{BB962C8B-B14F-4D97-AF65-F5344CB8AC3E}">
        <p14:creationId xmlns:p14="http://schemas.microsoft.com/office/powerpoint/2010/main" val="324761661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66800"/>
            <a:ext cx="4648200" cy="5029200"/>
          </a:xfrm>
        </p:spPr>
        <p:txBody>
          <a:bodyPr>
            <a:normAutofit fontScale="92500" lnSpcReduction="20000"/>
          </a:bodyPr>
          <a:lstStyle/>
          <a:p>
            <a:pPr algn="l" rtl="0"/>
            <a:r>
              <a:rPr lang="en-US" sz="2800" dirty="0"/>
              <a:t>Two samples are said to be </a:t>
            </a:r>
            <a:r>
              <a:rPr lang="en-US" sz="2800" b="1" dirty="0">
                <a:solidFill>
                  <a:srgbClr val="C00000"/>
                </a:solidFill>
              </a:rPr>
              <a:t>independent</a:t>
            </a:r>
            <a:r>
              <a:rPr lang="en-US" sz="2800" dirty="0"/>
              <a:t> when the data points in one sample </a:t>
            </a:r>
            <a:r>
              <a:rPr lang="en-US" sz="2800" dirty="0" smtClean="0"/>
              <a:t>are unrelated </a:t>
            </a:r>
            <a:r>
              <a:rPr lang="en-US" sz="2800" dirty="0"/>
              <a:t>to the data points in the second sample</a:t>
            </a:r>
            <a:r>
              <a:rPr lang="en-US" sz="2800" dirty="0" smtClean="0"/>
              <a:t>.</a:t>
            </a:r>
          </a:p>
          <a:p>
            <a:pPr algn="l" rtl="0"/>
            <a:r>
              <a:rPr lang="en-US" sz="2800" dirty="0"/>
              <a:t>Two samples are said to be </a:t>
            </a:r>
            <a:r>
              <a:rPr lang="en-US" sz="2800" b="1" dirty="0">
                <a:solidFill>
                  <a:srgbClr val="C00000"/>
                </a:solidFill>
              </a:rPr>
              <a:t>Dependent</a:t>
            </a:r>
            <a:r>
              <a:rPr lang="en-US" sz="2800" dirty="0">
                <a:solidFill>
                  <a:srgbClr val="C00000"/>
                </a:solidFill>
              </a:rPr>
              <a:t> </a:t>
            </a:r>
            <a:r>
              <a:rPr lang="en-US" sz="2800" dirty="0" smtClean="0"/>
              <a:t>(</a:t>
            </a:r>
            <a:r>
              <a:rPr lang="en-US" sz="2800" b="1" dirty="0" smtClean="0">
                <a:solidFill>
                  <a:srgbClr val="00B050"/>
                </a:solidFill>
              </a:rPr>
              <a:t>paired)</a:t>
            </a:r>
            <a:r>
              <a:rPr lang="en-US" sz="2800" dirty="0" smtClean="0"/>
              <a:t> </a:t>
            </a:r>
            <a:r>
              <a:rPr lang="en-US" sz="2800" dirty="0"/>
              <a:t>when each data point in the first sample </a:t>
            </a:r>
            <a:r>
              <a:rPr lang="en-US" sz="2800" dirty="0" smtClean="0"/>
              <a:t>is matched </a:t>
            </a:r>
            <a:r>
              <a:rPr lang="en-US" sz="2800" dirty="0"/>
              <a:t>and is related to a unique data point in the second sample</a:t>
            </a:r>
            <a:r>
              <a:rPr lang="en-US" sz="2800" dirty="0" smtClean="0"/>
              <a:t>.</a:t>
            </a:r>
          </a:p>
          <a:p>
            <a:pPr algn="l" rtl="0"/>
            <a:r>
              <a:rPr lang="en-US" sz="2800" dirty="0"/>
              <a:t>Dependent samples are often referred to as </a:t>
            </a:r>
            <a:r>
              <a:rPr lang="en-US" sz="2800" b="1" dirty="0">
                <a:solidFill>
                  <a:srgbClr val="C00000"/>
                </a:solidFill>
              </a:rPr>
              <a:t>matched-pairs</a:t>
            </a:r>
            <a:r>
              <a:rPr lang="en-US" sz="2800" dirty="0">
                <a:solidFill>
                  <a:srgbClr val="C00000"/>
                </a:solidFill>
              </a:rPr>
              <a:t> </a:t>
            </a:r>
            <a:r>
              <a:rPr lang="en-US" sz="2800" dirty="0"/>
              <a:t>samples.</a:t>
            </a:r>
          </a:p>
          <a:p>
            <a:pPr algn="l" rtl="0"/>
            <a:endParaRPr lang="en-US" sz="2800" dirty="0" smtClean="0"/>
          </a:p>
          <a:p>
            <a:pPr algn="l" rtl="0"/>
            <a:endParaRPr lang="en-US" sz="2800" dirty="0"/>
          </a:p>
        </p:txBody>
      </p:sp>
      <p:sp>
        <p:nvSpPr>
          <p:cNvPr id="4" name="Slide Number Placeholder 3"/>
          <p:cNvSpPr>
            <a:spLocks noGrp="1"/>
          </p:cNvSpPr>
          <p:nvPr>
            <p:ph type="sldNum" sz="quarter" idx="12"/>
          </p:nvPr>
        </p:nvSpPr>
        <p:spPr>
          <a:xfrm>
            <a:off x="7196138" y="6480025"/>
            <a:ext cx="1905000" cy="379413"/>
          </a:xfrm>
        </p:spPr>
        <p:txBody>
          <a:bodyPr/>
          <a:lstStyle/>
          <a:p>
            <a:fld id="{F0A36534-A445-4384-B331-50FF58D48B59}" type="slidenum">
              <a:rPr lang="en-US" smtClean="0">
                <a:solidFill>
                  <a:schemeClr val="bg1"/>
                </a:solidFill>
              </a:rPr>
              <a:t>88</a:t>
            </a:fld>
            <a:endParaRPr lang="en-US" dirty="0">
              <a:solidFill>
                <a:schemeClr val="bg1"/>
              </a:solidFill>
            </a:endParaRPr>
          </a:p>
        </p:txBody>
      </p:sp>
      <p:pic>
        <p:nvPicPr>
          <p:cNvPr id="6" name="Picture 6" descr="Sub-Population 1 has a Y Mean of μ_1, and Sub-Population 2 has a Y Mean of μ_2. From Sub-population 1 we take an SRS of size n_1, and from Sub-population 2 we take an SRS of size n_2. Both of these samples are independ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838200"/>
            <a:ext cx="3593143" cy="2590800"/>
          </a:xfrm>
          <a:prstGeom prst="rect">
            <a:avLst/>
          </a:prstGeom>
          <a:noFill/>
          <a:ln w="28575">
            <a:solidFill>
              <a:schemeClr val="bg1"/>
            </a:solidFill>
          </a:ln>
          <a:extLst>
            <a:ext uri="{909E8E84-426E-40DD-AFC4-6F175D3DCCD1}">
              <a14:hiddenFill xmlns:a14="http://schemas.microsoft.com/office/drawing/2010/main">
                <a:solidFill>
                  <a:srgbClr val="FFFFFF"/>
                </a:solidFill>
              </a14:hiddenFill>
            </a:ext>
          </a:extLst>
        </p:spPr>
      </p:pic>
      <p:pic>
        <p:nvPicPr>
          <p:cNvPr id="54274" name="Picture 2" descr="Sub-Population 1 has a Y Mean of μ_1, and Sub-Population 2 has a Y Mean of μ_2. From Sub-population 1 we take an SRS of size n_1, and from Sub-population 2 we take an SRS by using a paired method with respect to the SRS for Sub-population 1, generating a SRS of size n_2. The two samples are paired/match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199" y="3429000"/>
            <a:ext cx="3593143"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17719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66940"/>
            <a:ext cx="6859587" cy="585660"/>
          </a:xfrm>
        </p:spPr>
        <p:txBody>
          <a:bodyPr/>
          <a:lstStyle/>
          <a:p>
            <a:r>
              <a:rPr lang="en-US" sz="2800" dirty="0"/>
              <a:t>The Paired </a:t>
            </a:r>
            <a:r>
              <a:rPr lang="en-US" sz="2800" i="1" dirty="0"/>
              <a:t>t </a:t>
            </a:r>
            <a:r>
              <a:rPr lang="en-US" sz="2800" dirty="0" smtClean="0"/>
              <a:t>- test</a:t>
            </a:r>
            <a:endParaRPr lang="en-US" sz="2800" dirty="0"/>
          </a:p>
        </p:txBody>
      </p:sp>
      <p:sp>
        <p:nvSpPr>
          <p:cNvPr id="3" name="Content Placeholder 2"/>
          <p:cNvSpPr>
            <a:spLocks noGrp="1"/>
          </p:cNvSpPr>
          <p:nvPr>
            <p:ph idx="1"/>
          </p:nvPr>
        </p:nvSpPr>
        <p:spPr>
          <a:xfrm>
            <a:off x="762000" y="1981200"/>
            <a:ext cx="7467600" cy="4267200"/>
          </a:xfrm>
        </p:spPr>
        <p:txBody>
          <a:bodyPr>
            <a:normAutofit fontScale="92500" lnSpcReduction="10000"/>
          </a:bodyPr>
          <a:lstStyle/>
          <a:p>
            <a:pPr algn="l" rtl="0"/>
            <a:r>
              <a:rPr lang="en-US" sz="2800" dirty="0"/>
              <a:t>Statistical inference methods on matched-pairs data use the same methods as inference on a single population mean with </a:t>
            </a:r>
            <a:r>
              <a:rPr lang="en-US" sz="2800" dirty="0">
                <a:sym typeface="Symbol" pitchFamily="18" charset="2"/>
              </a:rPr>
              <a:t> unknown, except that the </a:t>
            </a:r>
            <a:r>
              <a:rPr lang="en-US" sz="2800" b="1" dirty="0">
                <a:sym typeface="Symbol" pitchFamily="18" charset="2"/>
              </a:rPr>
              <a:t>differences</a:t>
            </a:r>
            <a:r>
              <a:rPr lang="en-US" sz="2800" dirty="0">
                <a:sym typeface="Symbol" pitchFamily="18" charset="2"/>
              </a:rPr>
              <a:t> are analyzed</a:t>
            </a:r>
            <a:r>
              <a:rPr lang="en-US" sz="2800" dirty="0" smtClean="0">
                <a:sym typeface="Symbol" pitchFamily="18" charset="2"/>
              </a:rPr>
              <a:t>.</a:t>
            </a:r>
          </a:p>
          <a:p>
            <a:pPr algn="l" rtl="0"/>
            <a:endParaRPr lang="en-US" sz="2000" dirty="0" smtClean="0"/>
          </a:p>
          <a:p>
            <a:pPr marL="0" indent="0" algn="l" rtl="0">
              <a:buNone/>
            </a:pPr>
            <a:r>
              <a:rPr lang="en-US" sz="2800" i="1" dirty="0" smtClean="0"/>
              <a:t>			</a:t>
            </a:r>
            <a:r>
              <a:rPr lang="en-US" sz="3600" b="1" i="1" dirty="0" smtClean="0"/>
              <a:t>d</a:t>
            </a:r>
            <a:r>
              <a:rPr lang="en-US" sz="3600" b="1" i="1" baseline="-30000" dirty="0" smtClean="0"/>
              <a:t>i</a:t>
            </a:r>
            <a:r>
              <a:rPr lang="en-US" sz="3600" b="1" i="1" dirty="0" smtClean="0"/>
              <a:t> </a:t>
            </a:r>
            <a:r>
              <a:rPr lang="en-US" sz="3600" b="1" i="1" dirty="0"/>
              <a:t>= x</a:t>
            </a:r>
            <a:r>
              <a:rPr lang="en-US" sz="3600" b="1" i="1" baseline="-30000" dirty="0"/>
              <a:t>i2</a:t>
            </a:r>
            <a:r>
              <a:rPr lang="en-US" sz="3600" b="1" i="1" dirty="0"/>
              <a:t> − </a:t>
            </a:r>
            <a:r>
              <a:rPr lang="en-US" sz="3600" b="1" i="1" dirty="0" smtClean="0"/>
              <a:t>x</a:t>
            </a:r>
            <a:r>
              <a:rPr lang="en-US" sz="3600" b="1" i="1" baseline="-30000" dirty="0" smtClean="0"/>
              <a:t>i1</a:t>
            </a:r>
            <a:endParaRPr lang="en-US" sz="3600" b="1" i="1" dirty="0" smtClean="0"/>
          </a:p>
          <a:p>
            <a:pPr algn="l" rtl="0"/>
            <a:endParaRPr lang="en-US" sz="2800" b="1" i="1" dirty="0" smtClean="0"/>
          </a:p>
          <a:p>
            <a:pPr algn="l" rtl="0"/>
            <a:r>
              <a:rPr lang="en-US" sz="2800" dirty="0" smtClean="0"/>
              <a:t>The hypothesis testing problem </a:t>
            </a:r>
            <a:r>
              <a:rPr lang="en-US" sz="2800" dirty="0"/>
              <a:t>can thus </a:t>
            </a:r>
            <a:r>
              <a:rPr lang="en-US" sz="2800" dirty="0" smtClean="0"/>
              <a:t>be considered </a:t>
            </a:r>
            <a:r>
              <a:rPr lang="en-US" sz="2800" dirty="0"/>
              <a:t>a </a:t>
            </a:r>
            <a:r>
              <a:rPr lang="en-US" sz="2800" b="1" i="1" dirty="0"/>
              <a:t>one-sample t test based on the differences </a:t>
            </a:r>
            <a:r>
              <a:rPr lang="en-US" sz="2800" b="1" dirty="0"/>
              <a:t>(</a:t>
            </a:r>
            <a:r>
              <a:rPr lang="en-US" sz="2800" b="1" i="1" dirty="0" smtClean="0"/>
              <a:t>d</a:t>
            </a:r>
            <a:r>
              <a:rPr lang="en-US" sz="3600" b="1" i="1" baseline="-30000" dirty="0" smtClean="0"/>
              <a:t>i </a:t>
            </a:r>
            <a:r>
              <a:rPr lang="en-US" sz="2800" b="1" dirty="0" smtClean="0"/>
              <a:t>).</a:t>
            </a:r>
            <a:endParaRPr lang="en-US" sz="2800" b="1" dirty="0"/>
          </a:p>
        </p:txBody>
      </p:sp>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89</a:t>
            </a:fld>
            <a:endParaRPr lang="en-US" dirty="0">
              <a:solidFill>
                <a:schemeClr val="bg1"/>
              </a:solidFill>
            </a:endParaRPr>
          </a:p>
        </p:txBody>
      </p:sp>
      <p:sp>
        <p:nvSpPr>
          <p:cNvPr id="6" name="Rectangle 5"/>
          <p:cNvSpPr/>
          <p:nvPr/>
        </p:nvSpPr>
        <p:spPr>
          <a:xfrm>
            <a:off x="838200" y="558225"/>
            <a:ext cx="8305800" cy="584775"/>
          </a:xfrm>
          <a:prstGeom prst="rect">
            <a:avLst/>
          </a:prstGeom>
        </p:spPr>
        <p:txBody>
          <a:bodyPr wrap="square">
            <a:spAutoFit/>
          </a:bodyPr>
          <a:lstStyle/>
          <a:p>
            <a:r>
              <a:rPr lang="en-US" sz="3200" b="1" kern="0" dirty="0" smtClean="0">
                <a:solidFill>
                  <a:srgbClr val="000000"/>
                </a:solidFill>
                <a:ea typeface="+mj-ea"/>
                <a:cs typeface="+mj-cs"/>
              </a:rPr>
              <a:t>Inference about Two Population Means</a:t>
            </a:r>
            <a:endParaRPr lang="en-US" dirty="0"/>
          </a:p>
        </p:txBody>
      </p:sp>
    </p:spTree>
    <p:extLst>
      <p:ext uri="{BB962C8B-B14F-4D97-AF65-F5344CB8AC3E}">
        <p14:creationId xmlns:p14="http://schemas.microsoft.com/office/powerpoint/2010/main" val="38497985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685800" y="685800"/>
            <a:ext cx="8077200" cy="5715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rgbClr val="000000"/>
                </a:solidFill>
              </a:rPr>
              <a:t>A </a:t>
            </a:r>
            <a:r>
              <a:rPr lang="en-US" sz="2000" b="1" dirty="0" smtClean="0">
                <a:solidFill>
                  <a:srgbClr val="000000"/>
                </a:solidFill>
              </a:rPr>
              <a:t>point estimate </a:t>
            </a:r>
            <a:r>
              <a:rPr lang="en-US" sz="2000" dirty="0" smtClean="0">
                <a:solidFill>
                  <a:srgbClr val="000000"/>
                </a:solidFill>
              </a:rPr>
              <a:t>draws </a:t>
            </a:r>
            <a:r>
              <a:rPr lang="en-US" sz="2000" dirty="0">
                <a:solidFill>
                  <a:srgbClr val="000000"/>
                </a:solidFill>
              </a:rPr>
              <a:t>inferences about a population by estimating the value of an unknown parameter using a </a:t>
            </a:r>
            <a:r>
              <a:rPr lang="en-US" sz="2000" u="sng" dirty="0">
                <a:solidFill>
                  <a:srgbClr val="000000"/>
                </a:solidFill>
              </a:rPr>
              <a:t>single</a:t>
            </a:r>
            <a:r>
              <a:rPr lang="en-US" sz="2000" dirty="0">
                <a:solidFill>
                  <a:srgbClr val="000000"/>
                </a:solidFill>
              </a:rPr>
              <a:t> value or </a:t>
            </a:r>
            <a:r>
              <a:rPr lang="en-US" sz="2000" dirty="0" smtClean="0">
                <a:solidFill>
                  <a:srgbClr val="000000"/>
                </a:solidFill>
              </a:rPr>
              <a:t>point.</a:t>
            </a:r>
          </a:p>
          <a:p>
            <a:pPr lvl="1">
              <a:lnSpc>
                <a:spcPct val="90000"/>
              </a:lnSpc>
            </a:pPr>
            <a:r>
              <a:rPr lang="en-US" sz="1800" dirty="0" smtClean="0">
                <a:solidFill>
                  <a:srgbClr val="000000"/>
                </a:solidFill>
              </a:rPr>
              <a:t>How much uncertainty is associated with a point estimate of a population parameter?</a:t>
            </a:r>
          </a:p>
          <a:p>
            <a:r>
              <a:rPr lang="en-US" sz="2000" dirty="0">
                <a:solidFill>
                  <a:srgbClr val="000000"/>
                </a:solidFill>
              </a:rPr>
              <a:t>An</a:t>
            </a:r>
            <a:r>
              <a:rPr lang="en-US" sz="2000" dirty="0" smtClean="0">
                <a:solidFill>
                  <a:srgbClr val="C00000"/>
                </a:solidFill>
              </a:rPr>
              <a:t> </a:t>
            </a:r>
            <a:r>
              <a:rPr lang="en-US" sz="2000" b="1" dirty="0" smtClean="0">
                <a:solidFill>
                  <a:srgbClr val="000000"/>
                </a:solidFill>
              </a:rPr>
              <a:t>interval estimate </a:t>
            </a:r>
            <a:r>
              <a:rPr lang="en-US" sz="2000" dirty="0" smtClean="0">
                <a:solidFill>
                  <a:srgbClr val="000000"/>
                </a:solidFill>
              </a:rPr>
              <a:t>provides more information about a population characteristic than does a point estimate.  It provides a confidence level for the estimate. Such interval estimates are called </a:t>
            </a:r>
            <a:r>
              <a:rPr lang="en-US" sz="2000" b="1" dirty="0" smtClean="0">
                <a:solidFill>
                  <a:srgbClr val="C00000"/>
                </a:solidFill>
              </a:rPr>
              <a:t>confidence intervals.</a:t>
            </a:r>
          </a:p>
          <a:p>
            <a:endParaRPr lang="en-US" sz="2400" dirty="0"/>
          </a:p>
        </p:txBody>
      </p:sp>
      <p:sp>
        <p:nvSpPr>
          <p:cNvPr id="6" name="Line 4"/>
          <p:cNvSpPr>
            <a:spLocks noChangeShapeType="1"/>
          </p:cNvSpPr>
          <p:nvPr/>
        </p:nvSpPr>
        <p:spPr bwMode="auto">
          <a:xfrm>
            <a:off x="1219200" y="3886200"/>
            <a:ext cx="6553200"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5"/>
          <p:cNvSpPr>
            <a:spLocks noChangeShapeType="1"/>
          </p:cNvSpPr>
          <p:nvPr/>
        </p:nvSpPr>
        <p:spPr bwMode="auto">
          <a:xfrm>
            <a:off x="1219200" y="3657600"/>
            <a:ext cx="0" cy="533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Line 6"/>
          <p:cNvSpPr>
            <a:spLocks noChangeShapeType="1"/>
          </p:cNvSpPr>
          <p:nvPr/>
        </p:nvSpPr>
        <p:spPr bwMode="auto">
          <a:xfrm>
            <a:off x="7775575" y="3657600"/>
            <a:ext cx="0" cy="533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AutoShape 7"/>
          <p:cNvSpPr>
            <a:spLocks noChangeArrowheads="1"/>
          </p:cNvSpPr>
          <p:nvPr/>
        </p:nvSpPr>
        <p:spPr bwMode="auto">
          <a:xfrm>
            <a:off x="4419600" y="3733800"/>
            <a:ext cx="152400" cy="304800"/>
          </a:xfrm>
          <a:prstGeom prst="diamond">
            <a:avLst/>
          </a:prstGeom>
          <a:ln>
            <a:headEnd/>
            <a:tailEnd/>
          </a:ln>
          <a:extLst/>
        </p:spPr>
        <p:style>
          <a:lnRef idx="3">
            <a:schemeClr val="lt1"/>
          </a:lnRef>
          <a:fillRef idx="1">
            <a:schemeClr val="accent3"/>
          </a:fillRef>
          <a:effectRef idx="1">
            <a:schemeClr val="accent3"/>
          </a:effectRef>
          <a:fontRef idx="minor">
            <a:schemeClr val="lt1"/>
          </a:fontRef>
        </p:style>
        <p:txBody>
          <a:bodyPr wrap="none" anchor="ctr"/>
          <a:lstStyle/>
          <a:p>
            <a:endParaRPr lang="en-US">
              <a:solidFill>
                <a:srgbClr val="FFFF00"/>
              </a:solidFill>
            </a:endParaRPr>
          </a:p>
        </p:txBody>
      </p:sp>
      <p:sp>
        <p:nvSpPr>
          <p:cNvPr id="10" name="AutoShape 8"/>
          <p:cNvSpPr>
            <a:spLocks noChangeArrowheads="1"/>
          </p:cNvSpPr>
          <p:nvPr/>
        </p:nvSpPr>
        <p:spPr bwMode="auto">
          <a:xfrm>
            <a:off x="4422775" y="4114800"/>
            <a:ext cx="152400" cy="685800"/>
          </a:xfrm>
          <a:prstGeom prst="upArrow">
            <a:avLst>
              <a:gd name="adj1" fmla="val 50000"/>
              <a:gd name="adj2" fmla="val 112500"/>
            </a:avLst>
          </a:prstGeom>
          <a:solidFill>
            <a:srgbClr val="0000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9"/>
          <p:cNvSpPr txBox="1">
            <a:spLocks noChangeArrowheads="1"/>
          </p:cNvSpPr>
          <p:nvPr/>
        </p:nvSpPr>
        <p:spPr bwMode="auto">
          <a:xfrm>
            <a:off x="2822575" y="4800600"/>
            <a:ext cx="3581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b="1" baseline="0" dirty="0">
                <a:solidFill>
                  <a:srgbClr val="000000"/>
                </a:solidFill>
              </a:rPr>
              <a:t>Point Estimate</a:t>
            </a:r>
          </a:p>
        </p:txBody>
      </p:sp>
      <p:sp>
        <p:nvSpPr>
          <p:cNvPr id="12" name="Text Box 10"/>
          <p:cNvSpPr txBox="1">
            <a:spLocks noChangeArrowheads="1"/>
          </p:cNvSpPr>
          <p:nvPr/>
        </p:nvSpPr>
        <p:spPr bwMode="auto">
          <a:xfrm>
            <a:off x="688975" y="4343400"/>
            <a:ext cx="175260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20000"/>
              </a:spcBef>
            </a:pPr>
            <a:r>
              <a:rPr lang="en-US" sz="2000" b="1" baseline="0" dirty="0">
                <a:solidFill>
                  <a:srgbClr val="000000"/>
                </a:solidFill>
              </a:rPr>
              <a:t>Lower </a:t>
            </a:r>
          </a:p>
          <a:p>
            <a:pPr eaLnBrk="0" hangingPunct="0">
              <a:spcBef>
                <a:spcPct val="20000"/>
              </a:spcBef>
            </a:pPr>
            <a:r>
              <a:rPr lang="en-US" sz="2000" b="1" baseline="0" dirty="0">
                <a:solidFill>
                  <a:srgbClr val="000000"/>
                </a:solidFill>
              </a:rPr>
              <a:t>Confidence </a:t>
            </a:r>
          </a:p>
          <a:p>
            <a:pPr eaLnBrk="0" hangingPunct="0">
              <a:spcBef>
                <a:spcPct val="20000"/>
              </a:spcBef>
            </a:pPr>
            <a:r>
              <a:rPr lang="en-US" sz="2000" b="1" baseline="0" dirty="0">
                <a:solidFill>
                  <a:srgbClr val="000000"/>
                </a:solidFill>
              </a:rPr>
              <a:t>Limit</a:t>
            </a:r>
          </a:p>
        </p:txBody>
      </p:sp>
      <p:sp>
        <p:nvSpPr>
          <p:cNvPr id="13" name="Line 11"/>
          <p:cNvSpPr>
            <a:spLocks noChangeShapeType="1"/>
          </p:cNvSpPr>
          <p:nvPr/>
        </p:nvSpPr>
        <p:spPr bwMode="auto">
          <a:xfrm>
            <a:off x="1219200" y="5486400"/>
            <a:ext cx="6553200" cy="0"/>
          </a:xfrm>
          <a:prstGeom prst="line">
            <a:avLst/>
          </a:prstGeom>
          <a:ln>
            <a:solidFill>
              <a:srgbClr val="FFFF00"/>
            </a:solidFill>
            <a:headEnd type="triangle" w="med" len="med"/>
            <a:tailEnd type="triangle" w="med" len="med"/>
          </a:ln>
          <a:extLst/>
        </p:spPr>
        <p:style>
          <a:lnRef idx="3">
            <a:schemeClr val="accent5"/>
          </a:lnRef>
          <a:fillRef idx="0">
            <a:schemeClr val="accent5"/>
          </a:fillRef>
          <a:effectRef idx="2">
            <a:schemeClr val="accent5"/>
          </a:effectRef>
          <a:fontRef idx="minor">
            <a:schemeClr val="tx1"/>
          </a:fontRef>
        </p:style>
        <p:txBody>
          <a:bodyPr wrap="none"/>
          <a:lstStyle/>
          <a:p>
            <a:endParaRPr lang="en-US"/>
          </a:p>
        </p:txBody>
      </p:sp>
      <p:sp>
        <p:nvSpPr>
          <p:cNvPr id="14" name="Text Box 12"/>
          <p:cNvSpPr txBox="1">
            <a:spLocks noChangeArrowheads="1"/>
          </p:cNvSpPr>
          <p:nvPr/>
        </p:nvSpPr>
        <p:spPr bwMode="auto">
          <a:xfrm>
            <a:off x="1905000" y="5486400"/>
            <a:ext cx="4953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spcBef>
                <a:spcPct val="50000"/>
              </a:spcBef>
            </a:pPr>
            <a:r>
              <a:rPr lang="en-US" sz="2000" b="1" baseline="0" dirty="0">
                <a:solidFill>
                  <a:srgbClr val="000000"/>
                </a:solidFill>
              </a:rPr>
              <a:t>Width of </a:t>
            </a:r>
            <a:r>
              <a:rPr lang="en-US" sz="2000" b="1" dirty="0" smtClean="0">
                <a:solidFill>
                  <a:srgbClr val="000000"/>
                </a:solidFill>
              </a:rPr>
              <a:t> </a:t>
            </a:r>
            <a:r>
              <a:rPr lang="en-US" sz="2000" b="1" baseline="0" dirty="0" smtClean="0">
                <a:solidFill>
                  <a:srgbClr val="000000"/>
                </a:solidFill>
              </a:rPr>
              <a:t>confidence </a:t>
            </a:r>
            <a:r>
              <a:rPr lang="en-US" sz="2000" b="1" baseline="0" dirty="0">
                <a:solidFill>
                  <a:srgbClr val="000000"/>
                </a:solidFill>
              </a:rPr>
              <a:t>interval</a:t>
            </a:r>
          </a:p>
        </p:txBody>
      </p:sp>
      <p:sp>
        <p:nvSpPr>
          <p:cNvPr id="15" name="Rectangle 13"/>
          <p:cNvSpPr>
            <a:spLocks noChangeArrowheads="1"/>
          </p:cNvSpPr>
          <p:nvPr/>
        </p:nvSpPr>
        <p:spPr bwMode="auto">
          <a:xfrm>
            <a:off x="7010400" y="4191000"/>
            <a:ext cx="1752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lang="en-US" sz="2000" b="1" baseline="0" dirty="0">
                <a:solidFill>
                  <a:srgbClr val="000000"/>
                </a:solidFill>
              </a:rPr>
              <a:t>Upper </a:t>
            </a:r>
          </a:p>
          <a:p>
            <a:pPr eaLnBrk="0" hangingPunct="0">
              <a:spcBef>
                <a:spcPct val="50000"/>
              </a:spcBef>
            </a:pPr>
            <a:r>
              <a:rPr lang="en-US" sz="2000" b="1" baseline="0" dirty="0">
                <a:solidFill>
                  <a:srgbClr val="000000"/>
                </a:solidFill>
              </a:rPr>
              <a:t>Confidence </a:t>
            </a:r>
          </a:p>
          <a:p>
            <a:pPr eaLnBrk="0" hangingPunct="0">
              <a:spcBef>
                <a:spcPct val="50000"/>
              </a:spcBef>
            </a:pPr>
            <a:r>
              <a:rPr lang="en-US" sz="2000" b="1" baseline="0" dirty="0">
                <a:solidFill>
                  <a:srgbClr val="000000"/>
                </a:solidFill>
              </a:rPr>
              <a:t>Limit</a:t>
            </a:r>
          </a:p>
        </p:txBody>
      </p:sp>
      <p:sp>
        <p:nvSpPr>
          <p:cNvPr id="2" name="Slide Number Placeholder 1"/>
          <p:cNvSpPr>
            <a:spLocks noGrp="1"/>
          </p:cNvSpPr>
          <p:nvPr>
            <p:ph type="sldNum" sz="quarter" idx="12"/>
          </p:nvPr>
        </p:nvSpPr>
        <p:spPr>
          <a:xfrm>
            <a:off x="7162800" y="6386744"/>
            <a:ext cx="1905000" cy="379413"/>
          </a:xfrm>
        </p:spPr>
        <p:txBody>
          <a:bodyPr/>
          <a:lstStyle/>
          <a:p>
            <a:fld id="{F0A36534-A445-4384-B331-50FF58D48B59}" type="slidenum">
              <a:rPr lang="en-US" sz="1400" smtClean="0">
                <a:solidFill>
                  <a:schemeClr val="bg1"/>
                </a:solidFill>
              </a:rPr>
              <a:t>9</a:t>
            </a:fld>
            <a:endParaRPr lang="en-US" sz="1400" dirty="0">
              <a:solidFill>
                <a:schemeClr val="bg1"/>
              </a:solidFill>
            </a:endParaRPr>
          </a:p>
        </p:txBody>
      </p:sp>
    </p:spTree>
    <p:extLst>
      <p:ext uri="{BB962C8B-B14F-4D97-AF65-F5344CB8AC3E}">
        <p14:creationId xmlns:p14="http://schemas.microsoft.com/office/powerpoint/2010/main" val="263173956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066800"/>
            <a:ext cx="7239000" cy="4876800"/>
          </a:xfrm>
        </p:spPr>
        <p:txBody>
          <a:bodyPr>
            <a:normAutofit/>
          </a:bodyPr>
          <a:lstStyle/>
          <a:p>
            <a:pPr algn="l" rtl="0">
              <a:lnSpc>
                <a:spcPct val="90000"/>
              </a:lnSpc>
            </a:pPr>
            <a:r>
              <a:rPr lang="en-US" sz="3200" dirty="0"/>
              <a:t>To test hypotheses regarding the mean difference of matched-pairs data, the following must be satisfied</a:t>
            </a:r>
            <a:r>
              <a:rPr lang="en-US" sz="3200" dirty="0" smtClean="0"/>
              <a:t>:</a:t>
            </a:r>
          </a:p>
          <a:p>
            <a:pPr marL="0" indent="0" algn="l" rtl="0">
              <a:lnSpc>
                <a:spcPct val="90000"/>
              </a:lnSpc>
              <a:buNone/>
            </a:pPr>
            <a:endParaRPr lang="en-US" sz="3200" dirty="0"/>
          </a:p>
          <a:p>
            <a:pPr marL="857250" lvl="1" indent="-457200" algn="l" rtl="0" eaLnBrk="0" hangingPunct="0">
              <a:lnSpc>
                <a:spcPct val="90000"/>
              </a:lnSpc>
              <a:spcBef>
                <a:spcPts val="0"/>
              </a:spcBef>
              <a:buFont typeface="+mj-lt"/>
              <a:buAutoNum type="arabicPeriod"/>
            </a:pPr>
            <a:r>
              <a:rPr lang="en-US" sz="2800" dirty="0"/>
              <a:t>the sample is obtained using simple random sampling</a:t>
            </a:r>
          </a:p>
          <a:p>
            <a:pPr marL="857250" lvl="1" indent="-457200" algn="l" rtl="0" eaLnBrk="0" hangingPunct="0">
              <a:lnSpc>
                <a:spcPct val="90000"/>
              </a:lnSpc>
              <a:spcBef>
                <a:spcPts val="0"/>
              </a:spcBef>
              <a:buFont typeface="+mj-lt"/>
              <a:buAutoNum type="arabicPeriod"/>
            </a:pPr>
            <a:r>
              <a:rPr lang="en-US" sz="2800" dirty="0"/>
              <a:t>the sample data are matched pairs,</a:t>
            </a:r>
          </a:p>
          <a:p>
            <a:pPr marL="857250" lvl="1" indent="-457200" algn="l" rtl="0" eaLnBrk="0" hangingPunct="0">
              <a:lnSpc>
                <a:spcPct val="90000"/>
              </a:lnSpc>
              <a:spcBef>
                <a:spcPts val="0"/>
              </a:spcBef>
              <a:buFont typeface="+mj-lt"/>
              <a:buAutoNum type="arabicPeriod"/>
            </a:pPr>
            <a:r>
              <a:rPr lang="en-US" sz="2800" dirty="0"/>
              <a:t>the differences are normally distributed with no outliers or the sample size, </a:t>
            </a:r>
            <a:r>
              <a:rPr lang="en-US" sz="2800" i="1" dirty="0"/>
              <a:t>n</a:t>
            </a:r>
            <a:r>
              <a:rPr lang="en-US" sz="2800" dirty="0"/>
              <a:t>, is large (</a:t>
            </a:r>
            <a:r>
              <a:rPr lang="en-US" sz="2800" i="1" dirty="0"/>
              <a:t>n </a:t>
            </a:r>
            <a:r>
              <a:rPr lang="en-US" sz="2800" dirty="0"/>
              <a:t>≥ 30).</a:t>
            </a:r>
          </a:p>
          <a:p>
            <a:pPr algn="l" rtl="0"/>
            <a:endParaRPr lang="en-US" sz="4400" dirty="0"/>
          </a:p>
        </p:txBody>
      </p:sp>
      <p:sp>
        <p:nvSpPr>
          <p:cNvPr id="4" name="Slide Number Placeholder 3"/>
          <p:cNvSpPr>
            <a:spLocks noGrp="1"/>
          </p:cNvSpPr>
          <p:nvPr>
            <p:ph type="sldNum" sz="quarter" idx="12"/>
          </p:nvPr>
        </p:nvSpPr>
        <p:spPr>
          <a:xfrm>
            <a:off x="7162800" y="6471398"/>
            <a:ext cx="1905000" cy="379413"/>
          </a:xfrm>
        </p:spPr>
        <p:txBody>
          <a:bodyPr/>
          <a:lstStyle/>
          <a:p>
            <a:fld id="{F0A36534-A445-4384-B331-50FF58D48B59}" type="slidenum">
              <a:rPr lang="en-US" smtClean="0">
                <a:solidFill>
                  <a:schemeClr val="bg1"/>
                </a:solidFill>
              </a:rPr>
              <a:t>90</a:t>
            </a:fld>
            <a:endParaRPr lang="en-US" dirty="0">
              <a:solidFill>
                <a:schemeClr val="bg1"/>
              </a:solidFill>
            </a:endParaRPr>
          </a:p>
        </p:txBody>
      </p:sp>
    </p:spTree>
    <p:extLst>
      <p:ext uri="{BB962C8B-B14F-4D97-AF65-F5344CB8AC3E}">
        <p14:creationId xmlns:p14="http://schemas.microsoft.com/office/powerpoint/2010/main" val="190261918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14400"/>
            <a:ext cx="7696200" cy="3048000"/>
          </a:xfrm>
        </p:spPr>
        <p:txBody>
          <a:bodyPr>
            <a:normAutofit/>
          </a:bodyPr>
          <a:lstStyle/>
          <a:p>
            <a:pPr marL="0" indent="0" algn="l" rtl="0">
              <a:buNone/>
            </a:pPr>
            <a:r>
              <a:rPr lang="en-US" sz="2800" b="1" dirty="0"/>
              <a:t>Step 1:</a:t>
            </a:r>
          </a:p>
          <a:p>
            <a:pPr algn="l" rtl="0"/>
            <a:r>
              <a:rPr lang="en-US" sz="2800" dirty="0" smtClean="0"/>
              <a:t>Determine </a:t>
            </a:r>
            <a:r>
              <a:rPr lang="en-US" sz="2800" dirty="0"/>
              <a:t>the null and alternative 	 	     hypotheses. The hypotheses can </a:t>
            </a:r>
            <a:r>
              <a:rPr lang="en-US" sz="2800" dirty="0" smtClean="0"/>
              <a:t>be structured </a:t>
            </a:r>
            <a:r>
              <a:rPr lang="en-US" sz="2800" dirty="0"/>
              <a:t>in one of three ways, where </a:t>
            </a:r>
            <a:r>
              <a:rPr lang="el-GR" sz="2800" b="1" dirty="0" smtClean="0">
                <a:latin typeface="Times New Roman"/>
                <a:cs typeface="Times New Roman"/>
              </a:rPr>
              <a:t>μ</a:t>
            </a:r>
            <a:r>
              <a:rPr lang="en-US" sz="2800" b="1" baseline="-30000" dirty="0" smtClean="0">
                <a:latin typeface="Times New Roman"/>
                <a:cs typeface="Times New Roman"/>
              </a:rPr>
              <a:t>d</a:t>
            </a:r>
            <a:r>
              <a:rPr lang="en-US" sz="2800" dirty="0"/>
              <a:t> </a:t>
            </a:r>
            <a:r>
              <a:rPr lang="en-US" sz="2800" dirty="0" smtClean="0"/>
              <a:t>is </a:t>
            </a:r>
            <a:r>
              <a:rPr lang="en-US" sz="2800" dirty="0"/>
              <a:t>the population mean difference </a:t>
            </a:r>
            <a:r>
              <a:rPr lang="en-US" sz="2800" dirty="0" smtClean="0"/>
              <a:t>of the </a:t>
            </a:r>
            <a:r>
              <a:rPr lang="en-US" sz="2800" dirty="0"/>
              <a:t>matched-pairs data.</a:t>
            </a:r>
          </a:p>
        </p:txBody>
      </p:sp>
      <p:pic>
        <p:nvPicPr>
          <p:cNvPr id="4" name="Picture 3" descr="T11_585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100512"/>
            <a:ext cx="7605713" cy="1690688"/>
          </a:xfrm>
          <a:prstGeom prst="rect">
            <a:avLst/>
          </a:prstGeom>
          <a:solidFill>
            <a:schemeClr val="tx2">
              <a:lumMod val="20000"/>
              <a:lumOff val="80000"/>
            </a:schemeClr>
          </a:solidFill>
          <a:ln>
            <a:noFill/>
          </a:ln>
          <a:extLst/>
        </p:spPr>
      </p:pic>
      <p:sp>
        <p:nvSpPr>
          <p:cNvPr id="5" name="Slide Number Placeholder 4"/>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91</a:t>
            </a:fld>
            <a:endParaRPr lang="en-US" dirty="0">
              <a:solidFill>
                <a:schemeClr val="bg1"/>
              </a:solidFill>
            </a:endParaRPr>
          </a:p>
        </p:txBody>
      </p:sp>
    </p:spTree>
    <p:extLst>
      <p:ext uri="{BB962C8B-B14F-4D97-AF65-F5344CB8AC3E}">
        <p14:creationId xmlns:p14="http://schemas.microsoft.com/office/powerpoint/2010/main" val="177321505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066800"/>
            <a:ext cx="7467600" cy="5105400"/>
          </a:xfrm>
        </p:spPr>
        <p:txBody>
          <a:bodyPr>
            <a:normAutofit/>
          </a:bodyPr>
          <a:lstStyle/>
          <a:p>
            <a:pPr marL="0" lvl="0" indent="0" algn="l" rtl="0" fontAlgn="base">
              <a:spcBef>
                <a:spcPct val="0"/>
              </a:spcBef>
              <a:spcAft>
                <a:spcPct val="0"/>
              </a:spcAft>
              <a:buNone/>
            </a:pPr>
            <a:r>
              <a:rPr lang="en-US" sz="2800" b="1" dirty="0">
                <a:cs typeface="Arial" pitchFamily="34" charset="0"/>
              </a:rPr>
              <a:t>Step 2</a:t>
            </a:r>
            <a:r>
              <a:rPr lang="en-US" sz="2800" b="1" dirty="0" smtClean="0">
                <a:cs typeface="Arial" pitchFamily="34" charset="0"/>
              </a:rPr>
              <a:t>:</a:t>
            </a:r>
            <a:r>
              <a:rPr lang="en-US" sz="3200" b="1" dirty="0" smtClean="0">
                <a:cs typeface="Arial" pitchFamily="34" charset="0"/>
              </a:rPr>
              <a:t> </a:t>
            </a:r>
          </a:p>
          <a:p>
            <a:pPr algn="l" rtl="0" fontAlgn="base">
              <a:spcBef>
                <a:spcPct val="0"/>
              </a:spcBef>
              <a:spcAft>
                <a:spcPct val="0"/>
              </a:spcAft>
            </a:pPr>
            <a:r>
              <a:rPr lang="en-US" sz="2800" dirty="0" smtClean="0">
                <a:cs typeface="Arial" pitchFamily="34" charset="0"/>
              </a:rPr>
              <a:t>Select </a:t>
            </a:r>
            <a:r>
              <a:rPr lang="en-US" sz="2800" dirty="0">
                <a:cs typeface="Arial" pitchFamily="34" charset="0"/>
              </a:rPr>
              <a:t>a level of significance, </a:t>
            </a:r>
            <a:r>
              <a:rPr lang="en-US" sz="2800" b="1" i="1" dirty="0">
                <a:cs typeface="Arial" pitchFamily="34" charset="0"/>
                <a:sym typeface="Symbol" pitchFamily="18" charset="2"/>
              </a:rPr>
              <a:t></a:t>
            </a:r>
            <a:r>
              <a:rPr lang="en-US" sz="2800" dirty="0">
                <a:cs typeface="Arial" pitchFamily="34" charset="0"/>
              </a:rPr>
              <a:t>, based </a:t>
            </a:r>
            <a:r>
              <a:rPr lang="en-US" sz="2800" dirty="0" smtClean="0">
                <a:cs typeface="Arial" pitchFamily="34" charset="0"/>
              </a:rPr>
              <a:t>on the seriousness </a:t>
            </a:r>
            <a:r>
              <a:rPr lang="en-US" sz="2800" dirty="0">
                <a:cs typeface="Arial" pitchFamily="34" charset="0"/>
              </a:rPr>
              <a:t>of making a </a:t>
            </a:r>
            <a:r>
              <a:rPr lang="en-US" sz="2800" dirty="0" smtClean="0">
                <a:cs typeface="Arial" pitchFamily="34" charset="0"/>
              </a:rPr>
              <a:t>Type </a:t>
            </a:r>
            <a:r>
              <a:rPr lang="en-US" sz="2800" dirty="0">
                <a:cs typeface="Arial" pitchFamily="34" charset="0"/>
              </a:rPr>
              <a:t>I error</a:t>
            </a:r>
            <a:r>
              <a:rPr lang="en-US" sz="2800" dirty="0" smtClean="0">
                <a:cs typeface="Arial" pitchFamily="34" charset="0"/>
              </a:rPr>
              <a:t>.</a:t>
            </a:r>
          </a:p>
          <a:p>
            <a:pPr marL="0" indent="0" algn="l" rtl="0" fontAlgn="base">
              <a:spcBef>
                <a:spcPct val="0"/>
              </a:spcBef>
              <a:spcAft>
                <a:spcPct val="0"/>
              </a:spcAft>
              <a:buNone/>
            </a:pPr>
            <a:r>
              <a:rPr lang="en-US" sz="2800" b="1" dirty="0">
                <a:cs typeface="Arial" pitchFamily="34" charset="0"/>
              </a:rPr>
              <a:t>Step 3</a:t>
            </a:r>
            <a:r>
              <a:rPr lang="en-US" sz="2800" b="1" dirty="0" smtClean="0">
                <a:cs typeface="Arial" pitchFamily="34" charset="0"/>
              </a:rPr>
              <a:t>:</a:t>
            </a:r>
          </a:p>
          <a:p>
            <a:pPr algn="l" rtl="0" fontAlgn="base">
              <a:spcBef>
                <a:spcPct val="0"/>
              </a:spcBef>
              <a:spcAft>
                <a:spcPct val="0"/>
              </a:spcAft>
            </a:pPr>
            <a:r>
              <a:rPr lang="en-US" sz="2800" dirty="0">
                <a:cs typeface="Arial" pitchFamily="34" charset="0"/>
              </a:rPr>
              <a:t>Compute the test </a:t>
            </a:r>
            <a:r>
              <a:rPr lang="en-US" sz="2800" dirty="0" smtClean="0">
                <a:cs typeface="Arial" pitchFamily="34" charset="0"/>
              </a:rPr>
              <a:t>statistic</a:t>
            </a:r>
            <a:endParaRPr lang="en-US" sz="2800" dirty="0">
              <a:cs typeface="Arial" pitchFamily="34" charset="0"/>
            </a:endParaRPr>
          </a:p>
          <a:p>
            <a:pPr marL="0" indent="0" algn="l" rtl="0" fontAlgn="base">
              <a:spcBef>
                <a:spcPct val="0"/>
              </a:spcBef>
              <a:spcAft>
                <a:spcPct val="0"/>
              </a:spcAft>
              <a:buNone/>
            </a:pPr>
            <a:r>
              <a:rPr lang="en-US" sz="2800" dirty="0" smtClean="0">
                <a:cs typeface="Arial" pitchFamily="34" charset="0"/>
              </a:rPr>
              <a:t>	</a:t>
            </a:r>
            <a:r>
              <a:rPr lang="en-US" dirty="0" smtClean="0">
                <a:cs typeface="Arial" pitchFamily="34" charset="0"/>
              </a:rPr>
              <a:t>which </a:t>
            </a:r>
            <a:r>
              <a:rPr lang="en-US" dirty="0">
                <a:cs typeface="Arial" pitchFamily="34" charset="0"/>
              </a:rPr>
              <a:t>approximately </a:t>
            </a:r>
            <a:r>
              <a:rPr lang="en-US" dirty="0" smtClean="0">
                <a:cs typeface="Arial" pitchFamily="34" charset="0"/>
              </a:rPr>
              <a:t>follows</a:t>
            </a:r>
          </a:p>
          <a:p>
            <a:pPr marL="0" indent="0" algn="l" rtl="0" fontAlgn="base">
              <a:spcBef>
                <a:spcPct val="0"/>
              </a:spcBef>
              <a:spcAft>
                <a:spcPct val="0"/>
              </a:spcAft>
              <a:buNone/>
            </a:pPr>
            <a:r>
              <a:rPr lang="en-US" dirty="0" smtClean="0">
                <a:cs typeface="Arial" pitchFamily="34" charset="0"/>
              </a:rPr>
              <a:t>     	Student’ t-distribution with</a:t>
            </a:r>
          </a:p>
          <a:p>
            <a:pPr marL="0" indent="0" algn="l" rtl="0" fontAlgn="base">
              <a:spcBef>
                <a:spcPct val="0"/>
              </a:spcBef>
              <a:spcAft>
                <a:spcPct val="0"/>
              </a:spcAft>
              <a:buNone/>
            </a:pPr>
            <a:r>
              <a:rPr lang="en-US" dirty="0">
                <a:cs typeface="Arial" pitchFamily="34" charset="0"/>
              </a:rPr>
              <a:t> </a:t>
            </a:r>
            <a:r>
              <a:rPr lang="en-US" dirty="0" smtClean="0">
                <a:cs typeface="Arial" pitchFamily="34" charset="0"/>
              </a:rPr>
              <a:t>    	n-1 </a:t>
            </a:r>
            <a:r>
              <a:rPr lang="en-US" dirty="0">
                <a:cs typeface="Arial" pitchFamily="34" charset="0"/>
              </a:rPr>
              <a:t>degrees of </a:t>
            </a:r>
            <a:r>
              <a:rPr lang="en-US" dirty="0" smtClean="0">
                <a:cs typeface="Arial" pitchFamily="34" charset="0"/>
              </a:rPr>
              <a:t>freedom</a:t>
            </a:r>
          </a:p>
          <a:p>
            <a:pPr marL="0" indent="0" algn="l" rtl="0" fontAlgn="base">
              <a:spcBef>
                <a:spcPct val="0"/>
              </a:spcBef>
              <a:spcAft>
                <a:spcPct val="0"/>
              </a:spcAft>
              <a:buNone/>
            </a:pPr>
            <a:endParaRPr lang="en-US" dirty="0" smtClean="0">
              <a:cs typeface="Arial" pitchFamily="34" charset="0"/>
            </a:endParaRPr>
          </a:p>
          <a:p>
            <a:pPr algn="l" rtl="0" fontAlgn="base">
              <a:spcBef>
                <a:spcPct val="0"/>
              </a:spcBef>
              <a:spcAft>
                <a:spcPct val="0"/>
              </a:spcAft>
            </a:pPr>
            <a:r>
              <a:rPr lang="en-US" sz="2800" dirty="0">
                <a:cs typeface="Arial" pitchFamily="34" charset="0"/>
              </a:rPr>
              <a:t>The values of   </a:t>
            </a:r>
            <a:r>
              <a:rPr lang="en-US" sz="2800" dirty="0" smtClean="0">
                <a:cs typeface="Arial" pitchFamily="34" charset="0"/>
              </a:rPr>
              <a:t>   </a:t>
            </a:r>
            <a:r>
              <a:rPr lang="en-US" sz="2800" dirty="0">
                <a:cs typeface="Arial" pitchFamily="34" charset="0"/>
              </a:rPr>
              <a:t>and s</a:t>
            </a:r>
            <a:r>
              <a:rPr lang="en-US" sz="2800" baseline="-25000" dirty="0">
                <a:cs typeface="Arial" pitchFamily="34" charset="0"/>
              </a:rPr>
              <a:t>d</a:t>
            </a:r>
            <a:r>
              <a:rPr lang="en-US" sz="2800" dirty="0">
                <a:cs typeface="Arial" pitchFamily="34" charset="0"/>
              </a:rPr>
              <a:t> are </a:t>
            </a:r>
            <a:r>
              <a:rPr lang="en-US" sz="2800" dirty="0" smtClean="0">
                <a:cs typeface="Arial" pitchFamily="34" charset="0"/>
              </a:rPr>
              <a:t>the </a:t>
            </a:r>
            <a:r>
              <a:rPr lang="en-US" sz="2800" dirty="0">
                <a:cs typeface="Arial" pitchFamily="34" charset="0"/>
              </a:rPr>
              <a:t>mean and standard deviation of the </a:t>
            </a:r>
            <a:r>
              <a:rPr lang="en-US" sz="2800" dirty="0" smtClean="0">
                <a:cs typeface="Arial" pitchFamily="34" charset="0"/>
              </a:rPr>
              <a:t>differenced </a:t>
            </a:r>
            <a:r>
              <a:rPr lang="en-US" sz="2800" dirty="0">
                <a:cs typeface="Arial" pitchFamily="34" charset="0"/>
              </a:rPr>
              <a:t>data.</a:t>
            </a:r>
          </a:p>
          <a:p>
            <a:pPr algn="l" rtl="0" fontAlgn="base">
              <a:spcBef>
                <a:spcPct val="0"/>
              </a:spcBef>
              <a:spcAft>
                <a:spcPct val="0"/>
              </a:spcAft>
            </a:pPr>
            <a:endParaRPr lang="en-US" sz="2800" dirty="0">
              <a:cs typeface="Arial"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604852204"/>
              </p:ext>
            </p:extLst>
          </p:nvPr>
        </p:nvGraphicFramePr>
        <p:xfrm>
          <a:off x="5864225" y="2978150"/>
          <a:ext cx="1917700" cy="1822450"/>
        </p:xfrm>
        <a:graphic>
          <a:graphicData uri="http://schemas.openxmlformats.org/presentationml/2006/ole">
            <mc:AlternateContent xmlns:mc="http://schemas.openxmlformats.org/markup-compatibility/2006">
              <mc:Choice xmlns:v="urn:schemas-microsoft-com:vml" Requires="v">
                <p:oleObj spid="_x0000_s23612" name="Equation" r:id="rId3" imgW="495000" imgH="634680" progId="Equation.3">
                  <p:embed/>
                </p:oleObj>
              </mc:Choice>
              <mc:Fallback>
                <p:oleObj name="Equation" r:id="rId3" imgW="495000" imgH="634680" progId="Equation.3">
                  <p:embed/>
                  <p:pic>
                    <p:nvPicPr>
                      <p:cNvPr id="0" name=""/>
                      <p:cNvPicPr>
                        <a:picLocks noChangeAspect="1" noChangeArrowheads="1"/>
                      </p:cNvPicPr>
                      <p:nvPr/>
                    </p:nvPicPr>
                    <p:blipFill>
                      <a:blip r:embed="rId4"/>
                      <a:srcRect/>
                      <a:stretch>
                        <a:fillRect/>
                      </a:stretch>
                    </p:blipFill>
                    <p:spPr bwMode="auto">
                      <a:xfrm>
                        <a:off x="5864225" y="2978150"/>
                        <a:ext cx="1917700" cy="1822450"/>
                      </a:xfrm>
                      <a:prstGeom prst="rect">
                        <a:avLst/>
                      </a:prstGeom>
                      <a:solidFill>
                        <a:schemeClr val="bg1"/>
                      </a:solidFill>
                      <a:ln>
                        <a:noFill/>
                      </a:ln>
                      <a:effectLst/>
                    </p:spPr>
                  </p:pic>
                </p:oleObj>
              </mc:Fallback>
            </mc:AlternateContent>
          </a:graphicData>
        </a:graphic>
      </p:graphicFrame>
      <p:pic>
        <p:nvPicPr>
          <p:cNvPr id="563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4876800"/>
            <a:ext cx="352588" cy="45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F0A36534-A445-4384-B331-50FF58D48B59}" type="slidenum">
              <a:rPr lang="en-US" smtClean="0"/>
              <a:t>92</a:t>
            </a:fld>
            <a:endParaRPr lang="en-US" dirty="0"/>
          </a:p>
        </p:txBody>
      </p:sp>
    </p:spTree>
    <p:extLst>
      <p:ext uri="{BB962C8B-B14F-4D97-AF65-F5344CB8AC3E}">
        <p14:creationId xmlns:p14="http://schemas.microsoft.com/office/powerpoint/2010/main" val="190851689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990600"/>
            <a:ext cx="8001000" cy="2667000"/>
          </a:xfrm>
        </p:spPr>
        <p:txBody>
          <a:bodyPr>
            <a:normAutofit fontScale="92500"/>
          </a:bodyPr>
          <a:lstStyle/>
          <a:p>
            <a:pPr marL="0" indent="0" algn="l" rtl="0" fontAlgn="base">
              <a:lnSpc>
                <a:spcPct val="90000"/>
              </a:lnSpc>
              <a:spcBef>
                <a:spcPct val="0"/>
              </a:spcBef>
              <a:spcAft>
                <a:spcPct val="0"/>
              </a:spcAft>
              <a:buFont typeface="Arial" pitchFamily="34" charset="0"/>
              <a:buNone/>
            </a:pPr>
            <a:r>
              <a:rPr lang="en-US" sz="2800" b="1" dirty="0">
                <a:cs typeface="Arial" pitchFamily="34" charset="0"/>
              </a:rPr>
              <a:t>Step 4:  </a:t>
            </a:r>
          </a:p>
          <a:p>
            <a:pPr algn="l" rtl="0">
              <a:lnSpc>
                <a:spcPct val="90000"/>
              </a:lnSpc>
              <a:spcBef>
                <a:spcPct val="0"/>
              </a:spcBef>
            </a:pPr>
            <a:r>
              <a:rPr lang="en-US" sz="2800" dirty="0">
                <a:cs typeface="Arial" pitchFamily="34" charset="0"/>
              </a:rPr>
              <a:t>Use Table </a:t>
            </a:r>
            <a:r>
              <a:rPr lang="en-US" sz="2800" dirty="0" smtClean="0">
                <a:cs typeface="Arial" pitchFamily="34" charset="0"/>
              </a:rPr>
              <a:t>t </a:t>
            </a:r>
            <a:r>
              <a:rPr lang="en-US" sz="2800" dirty="0">
                <a:cs typeface="Arial" pitchFamily="34" charset="0"/>
              </a:rPr>
              <a:t>to determine the </a:t>
            </a:r>
            <a:r>
              <a:rPr lang="en-US" sz="2800" dirty="0" smtClean="0">
                <a:cs typeface="Arial" pitchFamily="34" charset="0"/>
              </a:rPr>
              <a:t>critical value </a:t>
            </a:r>
            <a:r>
              <a:rPr lang="en-US" sz="2800" dirty="0">
                <a:cs typeface="Arial" pitchFamily="34" charset="0"/>
              </a:rPr>
              <a:t>using n-1 degrees of </a:t>
            </a:r>
            <a:r>
              <a:rPr lang="en-US" sz="2800" dirty="0" smtClean="0">
                <a:cs typeface="Arial" pitchFamily="34" charset="0"/>
              </a:rPr>
              <a:t>freedom.</a:t>
            </a:r>
          </a:p>
          <a:p>
            <a:pPr algn="l" rtl="0">
              <a:lnSpc>
                <a:spcPct val="90000"/>
              </a:lnSpc>
              <a:spcBef>
                <a:spcPct val="0"/>
              </a:spcBef>
            </a:pPr>
            <a:endParaRPr lang="en-US" sz="2800" dirty="0" smtClean="0">
              <a:cs typeface="Arial" pitchFamily="34" charset="0"/>
            </a:endParaRPr>
          </a:p>
          <a:p>
            <a:pPr marL="0" indent="0" algn="l" rtl="0" fontAlgn="base">
              <a:lnSpc>
                <a:spcPct val="90000"/>
              </a:lnSpc>
              <a:spcBef>
                <a:spcPct val="0"/>
              </a:spcBef>
              <a:spcAft>
                <a:spcPct val="0"/>
              </a:spcAft>
              <a:buNone/>
            </a:pPr>
            <a:r>
              <a:rPr lang="en-US" sz="2800" b="1" dirty="0">
                <a:cs typeface="Arial" pitchFamily="34" charset="0"/>
              </a:rPr>
              <a:t>Step 5: </a:t>
            </a:r>
            <a:endParaRPr lang="en-US" sz="2800" b="1" dirty="0" smtClean="0">
              <a:cs typeface="Arial" pitchFamily="34" charset="0"/>
            </a:endParaRPr>
          </a:p>
          <a:p>
            <a:pPr algn="l" rtl="0" fontAlgn="base">
              <a:lnSpc>
                <a:spcPct val="90000"/>
              </a:lnSpc>
              <a:spcBef>
                <a:spcPct val="0"/>
              </a:spcBef>
              <a:spcAft>
                <a:spcPct val="0"/>
              </a:spcAft>
            </a:pPr>
            <a:r>
              <a:rPr lang="en-US" sz="2800" dirty="0" smtClean="0">
                <a:cs typeface="Arial" pitchFamily="34" charset="0"/>
              </a:rPr>
              <a:t>Compare the critical value with the test statistic:</a:t>
            </a:r>
            <a:endParaRPr lang="en-US" sz="2800" dirty="0" smtClean="0">
              <a:latin typeface="Times New Roman" pitchFamily="18" charset="0"/>
            </a:endParaRPr>
          </a:p>
          <a:p>
            <a:pPr algn="l" rtl="0" fontAlgn="base">
              <a:lnSpc>
                <a:spcPct val="90000"/>
              </a:lnSpc>
              <a:spcBef>
                <a:spcPct val="0"/>
              </a:spcBef>
              <a:spcAft>
                <a:spcPct val="0"/>
              </a:spcAft>
            </a:pPr>
            <a:r>
              <a:rPr lang="en-US" sz="2800" dirty="0" smtClean="0">
                <a:cs typeface="Arial" pitchFamily="34" charset="0"/>
              </a:rPr>
              <a:t>If </a:t>
            </a:r>
            <a:r>
              <a:rPr lang="en-US" sz="2800" dirty="0">
                <a:cs typeface="Arial" pitchFamily="34" charset="0"/>
              </a:rPr>
              <a:t>P-value &lt; </a:t>
            </a:r>
            <a:r>
              <a:rPr lang="en-US" sz="2800" dirty="0">
                <a:cs typeface="Arial" pitchFamily="34" charset="0"/>
                <a:sym typeface="Symbol" pitchFamily="18" charset="2"/>
              </a:rPr>
              <a:t>, reject the null hypothesis</a:t>
            </a:r>
            <a:r>
              <a:rPr lang="en-US" sz="2800" dirty="0">
                <a:latin typeface="Times New Roman" pitchFamily="18" charset="0"/>
                <a:sym typeface="Symbol" pitchFamily="18" charset="2"/>
              </a:rPr>
              <a:t>.</a:t>
            </a:r>
            <a:endParaRPr lang="en-US" sz="2400" dirty="0">
              <a:latin typeface="Times New Roman" pitchFamily="18" charset="0"/>
            </a:endParaRPr>
          </a:p>
          <a:p>
            <a:pPr algn="l" rtl="0" fontAlgn="base">
              <a:lnSpc>
                <a:spcPct val="90000"/>
              </a:lnSpc>
              <a:spcBef>
                <a:spcPct val="0"/>
              </a:spcBef>
              <a:spcAft>
                <a:spcPct val="0"/>
              </a:spcAft>
            </a:pPr>
            <a:endParaRPr lang="en-US" sz="2800" dirty="0">
              <a:cs typeface="Arial" pitchFamily="34" charset="0"/>
            </a:endParaRPr>
          </a:p>
        </p:txBody>
      </p:sp>
      <p:pic>
        <p:nvPicPr>
          <p:cNvPr id="4" name="Picture 17" descr="11_585_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971027"/>
            <a:ext cx="7848600" cy="1839912"/>
          </a:xfrm>
          <a:prstGeom prst="rect">
            <a:avLst/>
          </a:prstGeom>
          <a:solidFill>
            <a:schemeClr val="bg1"/>
          </a:solidFill>
          <a:extLst/>
        </p:spPr>
      </p:pic>
      <p:sp>
        <p:nvSpPr>
          <p:cNvPr id="5" name="Slide Number Placeholder 4"/>
          <p:cNvSpPr>
            <a:spLocks noGrp="1"/>
          </p:cNvSpPr>
          <p:nvPr>
            <p:ph type="sldNum" sz="quarter" idx="12"/>
          </p:nvPr>
        </p:nvSpPr>
        <p:spPr>
          <a:xfrm>
            <a:off x="7201619" y="6400800"/>
            <a:ext cx="1905000" cy="379413"/>
          </a:xfrm>
        </p:spPr>
        <p:txBody>
          <a:bodyPr/>
          <a:lstStyle/>
          <a:p>
            <a:fld id="{F0A36534-A445-4384-B331-50FF58D48B59}" type="slidenum">
              <a:rPr lang="en-US" smtClean="0">
                <a:solidFill>
                  <a:schemeClr val="bg1"/>
                </a:solidFill>
              </a:rPr>
              <a:t>93</a:t>
            </a:fld>
            <a:endParaRPr lang="en-US" dirty="0">
              <a:solidFill>
                <a:schemeClr val="bg1"/>
              </a:solidFill>
            </a:endParaRPr>
          </a:p>
        </p:txBody>
      </p:sp>
    </p:spTree>
    <p:extLst>
      <p:ext uri="{BB962C8B-B14F-4D97-AF65-F5344CB8AC3E}">
        <p14:creationId xmlns:p14="http://schemas.microsoft.com/office/powerpoint/2010/main" val="145267462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6859587" cy="838200"/>
          </a:xfrm>
        </p:spPr>
        <p:txBody>
          <a:bodyPr>
            <a:normAutofit/>
          </a:bodyPr>
          <a:lstStyle/>
          <a:p>
            <a:pPr rtl="0"/>
            <a:r>
              <a:rPr lang="en-US" sz="4000" dirty="0" smtClean="0"/>
              <a:t>Example: </a:t>
            </a:r>
            <a:r>
              <a:rPr lang="en-US" sz="3200" dirty="0" smtClean="0"/>
              <a:t>Hypertension</a:t>
            </a:r>
            <a:endParaRPr lang="en-US" sz="3200" dirty="0"/>
          </a:p>
        </p:txBody>
      </p:sp>
      <p:sp>
        <p:nvSpPr>
          <p:cNvPr id="3" name="Content Placeholder 2"/>
          <p:cNvSpPr>
            <a:spLocks noGrp="1"/>
          </p:cNvSpPr>
          <p:nvPr>
            <p:ph idx="1"/>
          </p:nvPr>
        </p:nvSpPr>
        <p:spPr>
          <a:xfrm>
            <a:off x="914400" y="1447800"/>
            <a:ext cx="7620000" cy="4267200"/>
          </a:xfrm>
        </p:spPr>
        <p:txBody>
          <a:bodyPr>
            <a:noAutofit/>
          </a:bodyPr>
          <a:lstStyle/>
          <a:p>
            <a:pPr algn="l" rtl="0"/>
            <a:r>
              <a:rPr lang="en-US" dirty="0"/>
              <a:t>Let’s say we are interested in the relationship between oral </a:t>
            </a:r>
            <a:r>
              <a:rPr lang="en-US" dirty="0" smtClean="0"/>
              <a:t>contraceptive (OC</a:t>
            </a:r>
            <a:r>
              <a:rPr lang="en-US" dirty="0"/>
              <a:t>) use and blood pressure in women</a:t>
            </a:r>
            <a:r>
              <a:rPr lang="en-US" dirty="0" smtClean="0"/>
              <a:t>.</a:t>
            </a:r>
          </a:p>
          <a:p>
            <a:pPr algn="l" rtl="0"/>
            <a:r>
              <a:rPr lang="en-US" dirty="0"/>
              <a:t>Identify a group of </a:t>
            </a:r>
            <a:r>
              <a:rPr lang="en-US" dirty="0" smtClean="0"/>
              <a:t>non-pregnant</a:t>
            </a:r>
            <a:r>
              <a:rPr lang="en-US" dirty="0"/>
              <a:t>, premenopausal women of </a:t>
            </a:r>
            <a:r>
              <a:rPr lang="en-US" dirty="0" smtClean="0"/>
              <a:t>childbearing age </a:t>
            </a:r>
            <a:r>
              <a:rPr lang="en-US"/>
              <a:t>(</a:t>
            </a:r>
            <a:r>
              <a:rPr lang="en-US" smtClean="0"/>
              <a:t>16 – 49 </a:t>
            </a:r>
            <a:r>
              <a:rPr lang="en-US" dirty="0"/>
              <a:t>years) who are not currently OC users, and measure their </a:t>
            </a:r>
            <a:r>
              <a:rPr lang="en-US" dirty="0" smtClean="0"/>
              <a:t>blood pressure</a:t>
            </a:r>
            <a:r>
              <a:rPr lang="en-US" dirty="0"/>
              <a:t>, which will be called the </a:t>
            </a:r>
            <a:r>
              <a:rPr lang="en-US" b="1" i="1" dirty="0"/>
              <a:t>baseline blood pressure</a:t>
            </a:r>
            <a:r>
              <a:rPr lang="en-US" dirty="0"/>
              <a:t>.</a:t>
            </a:r>
          </a:p>
          <a:p>
            <a:pPr algn="l" rtl="0"/>
            <a:r>
              <a:rPr lang="en-US" dirty="0" smtClean="0"/>
              <a:t>Rescreen </a:t>
            </a:r>
            <a:r>
              <a:rPr lang="en-US" dirty="0"/>
              <a:t>these women 1 year later to ascertain a subgroup who have </a:t>
            </a:r>
            <a:r>
              <a:rPr lang="en-US" dirty="0" smtClean="0"/>
              <a:t>remained non-pregnant </a:t>
            </a:r>
            <a:r>
              <a:rPr lang="en-US" dirty="0"/>
              <a:t>throughout the year and have become OC users. </a:t>
            </a:r>
            <a:r>
              <a:rPr lang="en-US" dirty="0" smtClean="0"/>
              <a:t>This subgroup </a:t>
            </a:r>
            <a:r>
              <a:rPr lang="en-US" dirty="0"/>
              <a:t>is the </a:t>
            </a:r>
            <a:r>
              <a:rPr lang="en-US" b="1" dirty="0"/>
              <a:t>study population</a:t>
            </a:r>
            <a:r>
              <a:rPr lang="en-US" dirty="0" smtClean="0"/>
              <a:t>.</a:t>
            </a:r>
            <a:endParaRPr lang="en-US" dirty="0"/>
          </a:p>
        </p:txBody>
      </p:sp>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94</a:t>
            </a:fld>
            <a:endParaRPr lang="en-US" dirty="0">
              <a:solidFill>
                <a:schemeClr val="bg1"/>
              </a:solidFill>
            </a:endParaRPr>
          </a:p>
        </p:txBody>
      </p:sp>
    </p:spTree>
    <p:extLst>
      <p:ext uri="{BB962C8B-B14F-4D97-AF65-F5344CB8AC3E}">
        <p14:creationId xmlns:p14="http://schemas.microsoft.com/office/powerpoint/2010/main" val="155632165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19200"/>
            <a:ext cx="7696200" cy="4724400"/>
          </a:xfrm>
        </p:spPr>
        <p:txBody>
          <a:bodyPr/>
          <a:lstStyle/>
          <a:p>
            <a:pPr lvl="0" algn="l" rtl="0"/>
            <a:r>
              <a:rPr lang="en-US" dirty="0"/>
              <a:t>Measure the blood pressure of the study population at the follow-up visit</a:t>
            </a:r>
            <a:r>
              <a:rPr lang="en-US" dirty="0" smtClean="0"/>
              <a:t>.</a:t>
            </a:r>
          </a:p>
          <a:p>
            <a:pPr algn="l" rtl="0"/>
            <a:r>
              <a:rPr lang="en-US" dirty="0"/>
              <a:t>Compare the baseline and follow-up blood pressure of the women in the study population to determine the difference between blood pressure levels of women when they </a:t>
            </a:r>
            <a:r>
              <a:rPr lang="en-US" i="1" dirty="0"/>
              <a:t>were </a:t>
            </a:r>
            <a:r>
              <a:rPr lang="en-US" dirty="0"/>
              <a:t>using the pill at follow-up and when they </a:t>
            </a:r>
            <a:r>
              <a:rPr lang="en-US" i="1" dirty="0"/>
              <a:t>were not </a:t>
            </a:r>
            <a:r>
              <a:rPr lang="en-US" dirty="0"/>
              <a:t>using the pill at baseline</a:t>
            </a:r>
            <a:r>
              <a:rPr lang="en-US" dirty="0" smtClean="0"/>
              <a:t>.</a:t>
            </a:r>
          </a:p>
          <a:p>
            <a:pPr algn="l" rtl="0"/>
            <a:r>
              <a:rPr lang="en-US" dirty="0"/>
              <a:t>Assume that the SBP of the </a:t>
            </a:r>
            <a:r>
              <a:rPr lang="en-US" i="1" dirty="0" err="1"/>
              <a:t>i</a:t>
            </a:r>
            <a:r>
              <a:rPr lang="en-US" baseline="-25000" dirty="0" err="1"/>
              <a:t>th</a:t>
            </a:r>
            <a:r>
              <a:rPr lang="en-US" dirty="0"/>
              <a:t> woman is normally distributed at baseline with mean </a:t>
            </a:r>
            <a:r>
              <a:rPr lang="en-US" i="1" dirty="0" err="1"/>
              <a:t>μ</a:t>
            </a:r>
            <a:r>
              <a:rPr lang="en-US" i="1" baseline="-25000" dirty="0" err="1"/>
              <a:t>i</a:t>
            </a:r>
            <a:r>
              <a:rPr lang="en-US" i="1" dirty="0"/>
              <a:t> </a:t>
            </a:r>
            <a:r>
              <a:rPr lang="en-US" dirty="0"/>
              <a:t>and variance σ</a:t>
            </a:r>
            <a:r>
              <a:rPr lang="en-US" baseline="30000" dirty="0"/>
              <a:t>2</a:t>
            </a:r>
            <a:r>
              <a:rPr lang="en-US" dirty="0"/>
              <a:t> and at follow-up with mean </a:t>
            </a:r>
            <a:r>
              <a:rPr lang="en-US" dirty="0" err="1"/>
              <a:t>μ</a:t>
            </a:r>
            <a:r>
              <a:rPr lang="en-US" i="1" baseline="-25000" dirty="0" err="1"/>
              <a:t>i</a:t>
            </a:r>
            <a:r>
              <a:rPr lang="en-US" i="1" dirty="0"/>
              <a:t> </a:t>
            </a:r>
            <a:r>
              <a:rPr lang="en-US" dirty="0"/>
              <a:t>+ </a:t>
            </a:r>
            <a:r>
              <a:rPr lang="en-US" i="1" dirty="0" smtClean="0"/>
              <a:t>d</a:t>
            </a:r>
            <a:r>
              <a:rPr lang="en-US" dirty="0" smtClean="0"/>
              <a:t> </a:t>
            </a:r>
            <a:r>
              <a:rPr lang="en-US" dirty="0"/>
              <a:t>and variance σ</a:t>
            </a:r>
            <a:r>
              <a:rPr lang="en-US" baseline="30000" dirty="0"/>
              <a:t>2</a:t>
            </a:r>
            <a:r>
              <a:rPr lang="en-US" dirty="0"/>
              <a:t>.</a:t>
            </a:r>
          </a:p>
          <a:p>
            <a:pPr algn="l" rtl="0"/>
            <a:endParaRPr lang="en-US" dirty="0"/>
          </a:p>
          <a:p>
            <a:pPr lvl="0" algn="l" rtl="0"/>
            <a:endParaRPr lang="en-US" dirty="0"/>
          </a:p>
          <a:p>
            <a:pPr algn="l" rtl="0"/>
            <a:endParaRPr lang="ar-SA" sz="2800" dirty="0"/>
          </a:p>
        </p:txBody>
      </p:sp>
      <p:sp>
        <p:nvSpPr>
          <p:cNvPr id="5" name="Slide Number Placeholder 4"/>
          <p:cNvSpPr>
            <a:spLocks noGrp="1"/>
          </p:cNvSpPr>
          <p:nvPr>
            <p:ph type="sldNum" sz="quarter" idx="12"/>
          </p:nvPr>
        </p:nvSpPr>
        <p:spPr>
          <a:xfrm>
            <a:off x="7162800" y="6400800"/>
            <a:ext cx="1905000" cy="379413"/>
          </a:xfrm>
        </p:spPr>
        <p:txBody>
          <a:bodyPr/>
          <a:lstStyle/>
          <a:p>
            <a:fld id="{1B3F9DB5-009F-4381-8721-695F951B7799}" type="slidenum">
              <a:rPr lang="en-US" smtClean="0">
                <a:solidFill>
                  <a:schemeClr val="bg1"/>
                </a:solidFill>
              </a:rPr>
              <a:t>95</a:t>
            </a:fld>
            <a:endParaRPr lang="en-US" dirty="0">
              <a:solidFill>
                <a:schemeClr val="bg1"/>
              </a:solidFill>
            </a:endParaRPr>
          </a:p>
        </p:txBody>
      </p:sp>
    </p:spTree>
    <p:extLst>
      <p:ext uri="{BB962C8B-B14F-4D97-AF65-F5344CB8AC3E}">
        <p14:creationId xmlns:p14="http://schemas.microsoft.com/office/powerpoint/2010/main" val="113233763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848600" cy="5105400"/>
          </a:xfrm>
        </p:spPr>
        <p:txBody>
          <a:bodyPr>
            <a:normAutofit/>
          </a:bodyPr>
          <a:lstStyle/>
          <a:p>
            <a:pPr algn="l" rtl="0"/>
            <a:r>
              <a:rPr lang="en-US" sz="2400" dirty="0" smtClean="0"/>
              <a:t>If </a:t>
            </a:r>
            <a:r>
              <a:rPr lang="en-US" sz="2400" i="1" dirty="0" smtClean="0"/>
              <a:t>d</a:t>
            </a:r>
            <a:r>
              <a:rPr lang="en-US" sz="2400" dirty="0" smtClean="0"/>
              <a:t> </a:t>
            </a:r>
            <a:r>
              <a:rPr lang="en-US" sz="2400" dirty="0"/>
              <a:t>= 0, then there is no difference between mean </a:t>
            </a:r>
            <a:r>
              <a:rPr lang="en-US" sz="2400" dirty="0" smtClean="0"/>
              <a:t>baseline and </a:t>
            </a:r>
            <a:r>
              <a:rPr lang="en-US" sz="2400" dirty="0"/>
              <a:t>follow-up SBP. If </a:t>
            </a:r>
            <a:r>
              <a:rPr lang="en-US" sz="2400" i="1" dirty="0" smtClean="0"/>
              <a:t>d</a:t>
            </a:r>
            <a:r>
              <a:rPr lang="en-US" sz="2400" dirty="0" smtClean="0"/>
              <a:t> </a:t>
            </a:r>
            <a:r>
              <a:rPr lang="en-US" sz="2400" dirty="0"/>
              <a:t>&gt; 0, then using OC pills is </a:t>
            </a:r>
            <a:r>
              <a:rPr lang="en-US" sz="2400" dirty="0" smtClean="0"/>
              <a:t>associate with </a:t>
            </a:r>
            <a:r>
              <a:rPr lang="en-US" sz="2400" dirty="0"/>
              <a:t>a raised </a:t>
            </a:r>
            <a:r>
              <a:rPr lang="en-US" sz="2400" dirty="0" smtClean="0"/>
              <a:t>mean SBP</a:t>
            </a:r>
            <a:r>
              <a:rPr lang="en-US" sz="2400" dirty="0"/>
              <a:t>. If </a:t>
            </a:r>
            <a:r>
              <a:rPr lang="en-US" sz="2400" i="1" dirty="0" smtClean="0"/>
              <a:t>d</a:t>
            </a:r>
            <a:r>
              <a:rPr lang="en-US" sz="2400" dirty="0" smtClean="0"/>
              <a:t> </a:t>
            </a:r>
            <a:r>
              <a:rPr lang="en-US" sz="2400" dirty="0"/>
              <a:t>&lt; 0, then using OC pills </a:t>
            </a:r>
            <a:r>
              <a:rPr lang="en-US" sz="2400" dirty="0" smtClean="0"/>
              <a:t>is associated </a:t>
            </a:r>
            <a:r>
              <a:rPr lang="en-US" sz="2400" dirty="0"/>
              <a:t>with a lowered mean SBP</a:t>
            </a:r>
            <a:r>
              <a:rPr lang="en-US" sz="2400" dirty="0" smtClean="0"/>
              <a:t>.</a:t>
            </a:r>
          </a:p>
          <a:p>
            <a:pPr algn="l" rtl="0"/>
            <a:endParaRPr lang="en-US" sz="2400" dirty="0" smtClean="0"/>
          </a:p>
          <a:p>
            <a:pPr algn="l" rtl="0"/>
            <a:r>
              <a:rPr lang="en-US" sz="2400" dirty="0"/>
              <a:t>We want to test the </a:t>
            </a:r>
            <a:r>
              <a:rPr lang="en-US" sz="2400" dirty="0" smtClean="0"/>
              <a:t>hypothesis:</a:t>
            </a:r>
          </a:p>
          <a:p>
            <a:pPr algn="l" rtl="0"/>
            <a:endParaRPr lang="en-US" sz="2400" dirty="0" smtClean="0"/>
          </a:p>
          <a:p>
            <a:pPr marL="0" indent="0" algn="l" rtl="0">
              <a:buNone/>
            </a:pPr>
            <a:r>
              <a:rPr lang="en-US" sz="2400" dirty="0"/>
              <a:t>	</a:t>
            </a:r>
            <a:r>
              <a:rPr lang="en-US" sz="2400" dirty="0" smtClean="0"/>
              <a:t>	</a:t>
            </a:r>
            <a:r>
              <a:rPr lang="en-US" sz="2800" b="1" dirty="0" smtClean="0">
                <a:solidFill>
                  <a:srgbClr val="C00000"/>
                </a:solidFill>
              </a:rPr>
              <a:t> </a:t>
            </a:r>
            <a:r>
              <a:rPr lang="en-US" sz="2800" b="1" i="1" dirty="0"/>
              <a:t>H</a:t>
            </a:r>
            <a:r>
              <a:rPr lang="en-US" sz="2800" b="1" i="1" baseline="-25000" dirty="0"/>
              <a:t>0</a:t>
            </a:r>
            <a:r>
              <a:rPr lang="en-US" sz="2800" b="1" dirty="0"/>
              <a:t>: </a:t>
            </a:r>
            <a:r>
              <a:rPr lang="el-GR" sz="2800" b="1" dirty="0">
                <a:latin typeface="Times New Roman"/>
                <a:cs typeface="Times New Roman"/>
              </a:rPr>
              <a:t>μ</a:t>
            </a:r>
            <a:r>
              <a:rPr lang="en-US" sz="2800" b="1" baseline="-30000" dirty="0">
                <a:latin typeface="Times New Roman"/>
                <a:cs typeface="Times New Roman"/>
              </a:rPr>
              <a:t>d</a:t>
            </a:r>
            <a:r>
              <a:rPr lang="en-US" sz="2800" b="1" dirty="0" smtClean="0"/>
              <a:t> </a:t>
            </a:r>
            <a:r>
              <a:rPr lang="en-US" sz="2800" b="1" dirty="0"/>
              <a:t>= 0 </a:t>
            </a:r>
            <a:r>
              <a:rPr lang="en-US" sz="2800" b="1" dirty="0" smtClean="0"/>
              <a:t>  vs</a:t>
            </a:r>
            <a:r>
              <a:rPr lang="en-US" sz="2800" b="1" dirty="0"/>
              <a:t>. </a:t>
            </a:r>
            <a:r>
              <a:rPr lang="en-US" sz="2800" b="1" dirty="0" smtClean="0"/>
              <a:t>  </a:t>
            </a:r>
            <a:r>
              <a:rPr lang="en-US" sz="2800" b="1" i="1" dirty="0" smtClean="0"/>
              <a:t>H</a:t>
            </a:r>
            <a:r>
              <a:rPr lang="en-US" sz="2800" b="1" i="1" baseline="-25000" dirty="0" smtClean="0"/>
              <a:t>1</a:t>
            </a:r>
            <a:r>
              <a:rPr lang="en-US" sz="2800" b="1" dirty="0"/>
              <a:t>: </a:t>
            </a:r>
            <a:r>
              <a:rPr lang="el-GR" sz="2800" b="1" dirty="0">
                <a:latin typeface="Times New Roman"/>
                <a:cs typeface="Times New Roman"/>
              </a:rPr>
              <a:t>μ</a:t>
            </a:r>
            <a:r>
              <a:rPr lang="en-US" sz="2800" b="1" baseline="-30000" dirty="0">
                <a:latin typeface="Times New Roman"/>
                <a:cs typeface="Times New Roman"/>
              </a:rPr>
              <a:t>d</a:t>
            </a:r>
            <a:r>
              <a:rPr lang="en-US" sz="2800" b="1" dirty="0" smtClean="0"/>
              <a:t> ≠ </a:t>
            </a:r>
            <a:r>
              <a:rPr lang="en-US" sz="2800" b="1" dirty="0"/>
              <a:t>0</a:t>
            </a:r>
            <a:r>
              <a:rPr lang="en-US" sz="2800" b="1" dirty="0" smtClean="0"/>
              <a:t>.</a:t>
            </a:r>
          </a:p>
          <a:p>
            <a:pPr marL="0" indent="0" algn="l" rtl="0">
              <a:buNone/>
            </a:pPr>
            <a:endParaRPr lang="en-US" sz="2400" b="1" dirty="0" smtClean="0">
              <a:solidFill>
                <a:srgbClr val="C00000"/>
              </a:solidFill>
            </a:endParaRPr>
          </a:p>
          <a:p>
            <a:pPr algn="l" rtl="0"/>
            <a:r>
              <a:rPr lang="en-US" sz="2400" dirty="0"/>
              <a:t>How should we do this?</a:t>
            </a:r>
          </a:p>
        </p:txBody>
      </p:sp>
      <p:sp>
        <p:nvSpPr>
          <p:cNvPr id="4" name="Slide Number Placeholder 3"/>
          <p:cNvSpPr>
            <a:spLocks noGrp="1"/>
          </p:cNvSpPr>
          <p:nvPr>
            <p:ph type="sldNum" sz="quarter" idx="12"/>
          </p:nvPr>
        </p:nvSpPr>
        <p:spPr>
          <a:xfrm>
            <a:off x="7086600" y="6400800"/>
            <a:ext cx="1905000" cy="379413"/>
          </a:xfrm>
        </p:spPr>
        <p:txBody>
          <a:bodyPr/>
          <a:lstStyle/>
          <a:p>
            <a:fld id="{F0A36534-A445-4384-B331-50FF58D48B59}" type="slidenum">
              <a:rPr lang="en-US" smtClean="0">
                <a:solidFill>
                  <a:schemeClr val="bg1"/>
                </a:solidFill>
              </a:rPr>
              <a:t>96</a:t>
            </a:fld>
            <a:endParaRPr lang="en-US" dirty="0">
              <a:solidFill>
                <a:schemeClr val="bg1"/>
              </a:solidFill>
            </a:endParaRPr>
          </a:p>
        </p:txBody>
      </p:sp>
    </p:spTree>
    <p:extLst>
      <p:ext uri="{BB962C8B-B14F-4D97-AF65-F5344CB8AC3E}">
        <p14:creationId xmlns:p14="http://schemas.microsoft.com/office/powerpoint/2010/main" val="285982907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6859587" cy="685800"/>
          </a:xfrm>
        </p:spPr>
        <p:txBody>
          <a:bodyPr>
            <a:normAutofit/>
          </a:bodyPr>
          <a:lstStyle/>
          <a:p>
            <a:pPr rtl="0"/>
            <a:r>
              <a:rPr lang="en-US" sz="2800" dirty="0"/>
              <a:t>Solution</a:t>
            </a:r>
            <a:r>
              <a:rPr lang="en-US" sz="2800" dirty="0" smtClean="0"/>
              <a:t>:</a:t>
            </a:r>
            <a:endParaRPr lang="en-US" sz="2800" dirty="0"/>
          </a:p>
        </p:txBody>
      </p:sp>
      <p:sp>
        <p:nvSpPr>
          <p:cNvPr id="3" name="Content Placeholder 2"/>
          <p:cNvSpPr>
            <a:spLocks noGrp="1"/>
          </p:cNvSpPr>
          <p:nvPr>
            <p:ph idx="1"/>
          </p:nvPr>
        </p:nvSpPr>
        <p:spPr>
          <a:xfrm>
            <a:off x="457200" y="1600200"/>
            <a:ext cx="4800600" cy="4525963"/>
          </a:xfrm>
        </p:spPr>
        <p:txBody>
          <a:bodyPr>
            <a:normAutofit fontScale="92500" lnSpcReduction="10000"/>
          </a:bodyPr>
          <a:lstStyle/>
          <a:p>
            <a:pPr algn="l" rtl="0"/>
            <a:r>
              <a:rPr lang="en-US" dirty="0" smtClean="0"/>
              <a:t>Using SPSS</a:t>
            </a:r>
          </a:p>
          <a:p>
            <a:pPr lvl="1" algn="l" rtl="0"/>
            <a:r>
              <a:rPr lang="en-US" dirty="0"/>
              <a:t>After Importing your dataset, and providing names to variables, click on:</a:t>
            </a:r>
          </a:p>
          <a:p>
            <a:pPr lvl="1" algn="l" rtl="0"/>
            <a:endParaRPr lang="en-US" dirty="0" smtClean="0"/>
          </a:p>
          <a:p>
            <a:pPr lvl="1" algn="l" rtl="0"/>
            <a:r>
              <a:rPr lang="en-US" dirty="0" smtClean="0"/>
              <a:t>ANALYZE </a:t>
            </a:r>
            <a:r>
              <a:rPr lang="en-US" dirty="0">
                <a:sym typeface="Symbol" pitchFamily="18" charset="2"/>
              </a:rPr>
              <a:t> COMPARE MEANS  PAIRED SAMPLES </a:t>
            </a:r>
            <a:r>
              <a:rPr lang="en-US" dirty="0" smtClean="0">
                <a:sym typeface="Symbol" pitchFamily="18" charset="2"/>
              </a:rPr>
              <a:t>T-TEST</a:t>
            </a:r>
          </a:p>
          <a:p>
            <a:pPr lvl="1" algn="l" rtl="0"/>
            <a:endParaRPr lang="en-US" dirty="0">
              <a:sym typeface="Symbol" pitchFamily="18" charset="2"/>
            </a:endParaRPr>
          </a:p>
          <a:p>
            <a:pPr lvl="1" algn="l" rtl="0"/>
            <a:endParaRPr lang="en-US" dirty="0">
              <a:sym typeface="Symbol" pitchFamily="18" charset="2"/>
            </a:endParaRPr>
          </a:p>
          <a:p>
            <a:pPr lvl="1" algn="l" rtl="0"/>
            <a:r>
              <a:rPr lang="en-US" dirty="0">
                <a:sym typeface="Symbol" pitchFamily="18" charset="2"/>
              </a:rPr>
              <a:t>For PAIRED VARIABLES, Select the two dependent (response) variables (the analysis will be based on first variable minus second variable)</a:t>
            </a:r>
          </a:p>
          <a:p>
            <a:pPr algn="l" rtl="0"/>
            <a:endParaRPr lang="en-US" dirty="0"/>
          </a:p>
        </p:txBody>
      </p:sp>
      <p:pic>
        <p:nvPicPr>
          <p:cNvPr id="573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2664" b="45322"/>
          <a:stretch/>
        </p:blipFill>
        <p:spPr bwMode="auto">
          <a:xfrm>
            <a:off x="5257800" y="1354873"/>
            <a:ext cx="3581400" cy="1997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505200"/>
            <a:ext cx="3660422"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a:xfrm>
            <a:off x="7121079" y="6400800"/>
            <a:ext cx="1905000" cy="379413"/>
          </a:xfrm>
        </p:spPr>
        <p:txBody>
          <a:bodyPr/>
          <a:lstStyle/>
          <a:p>
            <a:fld id="{F0A36534-A445-4384-B331-50FF58D48B59}" type="slidenum">
              <a:rPr lang="en-US" smtClean="0">
                <a:solidFill>
                  <a:schemeClr val="bg1"/>
                </a:solidFill>
              </a:rPr>
              <a:t>97</a:t>
            </a:fld>
            <a:endParaRPr lang="en-US" dirty="0">
              <a:solidFill>
                <a:schemeClr val="bg1"/>
              </a:solidFill>
            </a:endParaRPr>
          </a:p>
        </p:txBody>
      </p:sp>
    </p:spTree>
    <p:extLst>
      <p:ext uri="{BB962C8B-B14F-4D97-AF65-F5344CB8AC3E}">
        <p14:creationId xmlns:p14="http://schemas.microsoft.com/office/powerpoint/2010/main" val="85188465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6422" y="513248"/>
            <a:ext cx="413385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3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623487"/>
            <a:ext cx="4238625"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3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828800"/>
            <a:ext cx="4101592"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3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3124200"/>
            <a:ext cx="794301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01588" y="5029200"/>
            <a:ext cx="8458200"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solidFill>
                  <a:srgbClr val="000000"/>
                </a:solidFill>
              </a:rPr>
              <a:t>Since  </a:t>
            </a:r>
            <a:r>
              <a:rPr lang="en-US" sz="2000" dirty="0">
                <a:solidFill>
                  <a:srgbClr val="000000"/>
                </a:solidFill>
              </a:rPr>
              <a:t>the exact two-sided </a:t>
            </a:r>
            <a:r>
              <a:rPr lang="en-US" sz="2000" i="1" dirty="0">
                <a:solidFill>
                  <a:srgbClr val="000000"/>
                </a:solidFill>
              </a:rPr>
              <a:t>p</a:t>
            </a:r>
            <a:r>
              <a:rPr lang="en-US" sz="2000" dirty="0">
                <a:solidFill>
                  <a:srgbClr val="000000"/>
                </a:solidFill>
              </a:rPr>
              <a:t>-value = .</a:t>
            </a:r>
            <a:r>
              <a:rPr lang="en-US" sz="2000" dirty="0" smtClean="0">
                <a:solidFill>
                  <a:srgbClr val="000000"/>
                </a:solidFill>
              </a:rPr>
              <a:t>009 &lt; 0.05, </a:t>
            </a:r>
            <a:r>
              <a:rPr lang="en-US" sz="2000" dirty="0">
                <a:solidFill>
                  <a:srgbClr val="000000"/>
                </a:solidFill>
              </a:rPr>
              <a:t>we reject the </a:t>
            </a:r>
            <a:r>
              <a:rPr lang="en-US" sz="2000" dirty="0" smtClean="0">
                <a:solidFill>
                  <a:srgbClr val="000000"/>
                </a:solidFill>
              </a:rPr>
              <a:t>null hypothesis. Therefore, </a:t>
            </a:r>
            <a:r>
              <a:rPr lang="en-US" sz="2000" dirty="0">
                <a:solidFill>
                  <a:srgbClr val="000000"/>
                </a:solidFill>
              </a:rPr>
              <a:t>we can </a:t>
            </a:r>
            <a:r>
              <a:rPr lang="en-US" sz="2000" dirty="0" smtClean="0">
                <a:solidFill>
                  <a:srgbClr val="000000"/>
                </a:solidFill>
              </a:rPr>
              <a:t>conclude that </a:t>
            </a:r>
            <a:r>
              <a:rPr lang="en-US" sz="2000" dirty="0">
                <a:solidFill>
                  <a:srgbClr val="000000"/>
                </a:solidFill>
              </a:rPr>
              <a:t>starting OC use </a:t>
            </a:r>
            <a:r>
              <a:rPr lang="en-US" sz="2000" dirty="0" smtClean="0">
                <a:solidFill>
                  <a:srgbClr val="000000"/>
                </a:solidFill>
              </a:rPr>
              <a:t>is associated </a:t>
            </a:r>
            <a:r>
              <a:rPr lang="en-US" sz="2000" dirty="0">
                <a:solidFill>
                  <a:srgbClr val="000000"/>
                </a:solidFill>
              </a:rPr>
              <a:t>with a significant change in blood pressure.</a:t>
            </a:r>
          </a:p>
        </p:txBody>
      </p:sp>
      <p:cxnSp>
        <p:nvCxnSpPr>
          <p:cNvPr id="7" name="Straight Arrow Connector 6"/>
          <p:cNvCxnSpPr/>
          <p:nvPr/>
        </p:nvCxnSpPr>
        <p:spPr>
          <a:xfrm>
            <a:off x="1192323" y="3408849"/>
            <a:ext cx="869248" cy="1047556"/>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pic>
        <p:nvPicPr>
          <p:cNvPr id="15"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5576" y="2951648"/>
            <a:ext cx="352588" cy="45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Arrow Connector 19"/>
          <p:cNvCxnSpPr/>
          <p:nvPr/>
        </p:nvCxnSpPr>
        <p:spPr>
          <a:xfrm>
            <a:off x="8184448" y="3856145"/>
            <a:ext cx="0" cy="417805"/>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sp>
        <p:nvSpPr>
          <p:cNvPr id="17" name="Rectangle 16"/>
          <p:cNvSpPr/>
          <p:nvPr/>
        </p:nvSpPr>
        <p:spPr>
          <a:xfrm>
            <a:off x="2145877" y="2818660"/>
            <a:ext cx="521631" cy="523220"/>
          </a:xfrm>
          <a:prstGeom prst="rect">
            <a:avLst/>
          </a:prstGeom>
        </p:spPr>
        <p:txBody>
          <a:bodyPr wrap="square">
            <a:spAutoFit/>
          </a:bodyPr>
          <a:lstStyle/>
          <a:p>
            <a:r>
              <a:rPr lang="en-US" sz="2800" dirty="0" err="1">
                <a:cs typeface="Arial" pitchFamily="34" charset="0"/>
              </a:rPr>
              <a:t>s</a:t>
            </a:r>
            <a:r>
              <a:rPr lang="en-US" sz="2800" baseline="-25000" dirty="0" err="1">
                <a:cs typeface="Arial" pitchFamily="34" charset="0"/>
              </a:rPr>
              <a:t>d</a:t>
            </a:r>
            <a:endParaRPr lang="en-US" sz="2800" dirty="0"/>
          </a:p>
        </p:txBody>
      </p:sp>
      <p:cxnSp>
        <p:nvCxnSpPr>
          <p:cNvPr id="24" name="Straight Arrow Connector 23"/>
          <p:cNvCxnSpPr/>
          <p:nvPr/>
        </p:nvCxnSpPr>
        <p:spPr>
          <a:xfrm>
            <a:off x="2322386" y="3341880"/>
            <a:ext cx="801814" cy="1291895"/>
          </a:xfrm>
          <a:prstGeom prst="straightConnector1">
            <a:avLst/>
          </a:prstGeom>
          <a:ln>
            <a:solidFill>
              <a:srgbClr val="C00000"/>
            </a:solidFill>
            <a:tailEnd type="arrow"/>
          </a:ln>
        </p:spPr>
        <p:style>
          <a:lnRef idx="2">
            <a:schemeClr val="accent2"/>
          </a:lnRef>
          <a:fillRef idx="0">
            <a:schemeClr val="accent2"/>
          </a:fillRef>
          <a:effectRef idx="1">
            <a:schemeClr val="accent2"/>
          </a:effectRef>
          <a:fontRef idx="minor">
            <a:schemeClr val="tx1"/>
          </a:fontRef>
        </p:style>
      </p:cxnSp>
      <p:sp>
        <p:nvSpPr>
          <p:cNvPr id="21" name="Rectangle 20"/>
          <p:cNvSpPr/>
          <p:nvPr/>
        </p:nvSpPr>
        <p:spPr>
          <a:xfrm>
            <a:off x="7532703" y="3481920"/>
            <a:ext cx="1077896" cy="369332"/>
          </a:xfrm>
          <a:prstGeom prst="rect">
            <a:avLst/>
          </a:prstGeom>
          <a:ln>
            <a:solidFill>
              <a:srgbClr val="C00000"/>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b="1" dirty="0"/>
              <a:t>p-value</a:t>
            </a:r>
          </a:p>
        </p:txBody>
      </p:sp>
      <p:sp>
        <p:nvSpPr>
          <p:cNvPr id="2" name="Slide Number Placeholder 1"/>
          <p:cNvSpPr>
            <a:spLocks noGrp="1"/>
          </p:cNvSpPr>
          <p:nvPr>
            <p:ph type="sldNum" sz="quarter" idx="12"/>
          </p:nvPr>
        </p:nvSpPr>
        <p:spPr>
          <a:xfrm>
            <a:off x="7054788" y="6400800"/>
            <a:ext cx="1905000" cy="379413"/>
          </a:xfrm>
        </p:spPr>
        <p:txBody>
          <a:bodyPr/>
          <a:lstStyle/>
          <a:p>
            <a:fld id="{F0A36534-A445-4384-B331-50FF58D48B59}" type="slidenum">
              <a:rPr lang="en-US" sz="1600" smtClean="0">
                <a:solidFill>
                  <a:schemeClr val="bg1"/>
                </a:solidFill>
              </a:rPr>
              <a:t>98</a:t>
            </a:fld>
            <a:endParaRPr lang="en-US" sz="1600" dirty="0">
              <a:solidFill>
                <a:schemeClr val="bg1"/>
              </a:solidFill>
            </a:endParaRPr>
          </a:p>
        </p:txBody>
      </p:sp>
      <p:sp>
        <p:nvSpPr>
          <p:cNvPr id="18" name="Oval 17"/>
          <p:cNvSpPr/>
          <p:nvPr/>
        </p:nvSpPr>
        <p:spPr bwMode="auto">
          <a:xfrm>
            <a:off x="7485078" y="4286550"/>
            <a:ext cx="990600"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
        <p:nvSpPr>
          <p:cNvPr id="19" name="Oval 18"/>
          <p:cNvSpPr/>
          <p:nvPr/>
        </p:nvSpPr>
        <p:spPr bwMode="auto">
          <a:xfrm>
            <a:off x="1905000" y="4273950"/>
            <a:ext cx="679196"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
        <p:nvSpPr>
          <p:cNvPr id="22" name="Oval 21"/>
          <p:cNvSpPr/>
          <p:nvPr/>
        </p:nvSpPr>
        <p:spPr bwMode="auto">
          <a:xfrm>
            <a:off x="2652712" y="4273951"/>
            <a:ext cx="827088" cy="679050"/>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
        <p:nvSpPr>
          <p:cNvPr id="23" name="Oval 22"/>
          <p:cNvSpPr/>
          <p:nvPr/>
        </p:nvSpPr>
        <p:spPr bwMode="auto">
          <a:xfrm>
            <a:off x="6096000" y="4332230"/>
            <a:ext cx="990600" cy="653851"/>
          </a:xfrm>
          <a:prstGeom prst="ellipse">
            <a:avLst/>
          </a:prstGeom>
          <a:noFill/>
          <a:ln w="2857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97335400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542" y="914399"/>
            <a:ext cx="7474258" cy="4424065"/>
          </a:xfrm>
        </p:spPr>
        <p:txBody>
          <a:bodyPr>
            <a:normAutofit/>
          </a:bodyPr>
          <a:lstStyle/>
          <a:p>
            <a:pPr algn="l" rtl="0"/>
            <a:r>
              <a:rPr lang="en-US" sz="2800" dirty="0" smtClean="0"/>
              <a:t>A </a:t>
            </a:r>
            <a:r>
              <a:rPr lang="en-US" sz="2800" dirty="0"/>
              <a:t>two-sided 100% × (1 − α) CI for the true mean difference </a:t>
            </a:r>
            <a:r>
              <a:rPr lang="en-US" sz="2800" dirty="0" smtClean="0"/>
              <a:t>(</a:t>
            </a:r>
            <a:r>
              <a:rPr lang="el-GR" sz="2800" b="1" dirty="0">
                <a:latin typeface="Times New Roman"/>
                <a:cs typeface="Times New Roman"/>
              </a:rPr>
              <a:t>μ</a:t>
            </a:r>
            <a:r>
              <a:rPr lang="en-US" sz="2800" b="1" baseline="-30000" dirty="0">
                <a:latin typeface="Times New Roman"/>
                <a:cs typeface="Times New Roman"/>
              </a:rPr>
              <a:t>d</a:t>
            </a:r>
            <a:r>
              <a:rPr lang="en-US" sz="2800" dirty="0" smtClean="0"/>
              <a:t>) </a:t>
            </a:r>
            <a:r>
              <a:rPr lang="en-US" sz="2800" dirty="0"/>
              <a:t>between </a:t>
            </a:r>
            <a:r>
              <a:rPr lang="en-US" sz="2800" dirty="0" smtClean="0"/>
              <a:t>two paired </a:t>
            </a:r>
            <a:r>
              <a:rPr lang="en-US" sz="2800" dirty="0"/>
              <a:t>samples is given </a:t>
            </a:r>
            <a:r>
              <a:rPr lang="en-US" sz="2800" dirty="0" smtClean="0"/>
              <a:t>by:</a:t>
            </a:r>
          </a:p>
          <a:p>
            <a:pPr algn="l" rtl="0"/>
            <a:endParaRPr lang="en-US" sz="2800" dirty="0"/>
          </a:p>
        </p:txBody>
      </p:sp>
      <p:graphicFrame>
        <p:nvGraphicFramePr>
          <p:cNvPr id="5" name="Object 4"/>
          <p:cNvGraphicFramePr>
            <a:graphicFrameLocks noChangeAspect="1"/>
          </p:cNvGraphicFramePr>
          <p:nvPr>
            <p:extLst>
              <p:ext uri="{D42A27DB-BD31-4B8C-83A1-F6EECF244321}">
                <p14:modId xmlns:p14="http://schemas.microsoft.com/office/powerpoint/2010/main" val="2129225580"/>
              </p:ext>
            </p:extLst>
          </p:nvPr>
        </p:nvGraphicFramePr>
        <p:xfrm>
          <a:off x="1787679" y="2743200"/>
          <a:ext cx="2863850" cy="1187450"/>
        </p:xfrm>
        <a:graphic>
          <a:graphicData uri="http://schemas.openxmlformats.org/presentationml/2006/ole">
            <mc:AlternateContent xmlns:mc="http://schemas.openxmlformats.org/markup-compatibility/2006">
              <mc:Choice xmlns:v="urn:schemas-microsoft-com:vml" Requires="v">
                <p:oleObj spid="_x0000_s24690" name="Equation" r:id="rId3" imgW="1041120" imgH="431640" progId="Equation.3">
                  <p:embed/>
                </p:oleObj>
              </mc:Choice>
              <mc:Fallback>
                <p:oleObj name="Equation" r:id="rId3" imgW="1041120" imgH="431640" progId="Equation.3">
                  <p:embed/>
                  <p:pic>
                    <p:nvPicPr>
                      <p:cNvPr id="0" name=""/>
                      <p:cNvPicPr>
                        <a:picLocks noChangeAspect="1" noChangeArrowheads="1"/>
                      </p:cNvPicPr>
                      <p:nvPr/>
                    </p:nvPicPr>
                    <p:blipFill>
                      <a:blip r:embed="rId4"/>
                      <a:srcRect/>
                      <a:stretch>
                        <a:fillRect/>
                      </a:stretch>
                    </p:blipFill>
                    <p:spPr bwMode="auto">
                      <a:xfrm>
                        <a:off x="1787679" y="2743200"/>
                        <a:ext cx="2863850" cy="1187450"/>
                      </a:xfrm>
                      <a:prstGeom prst="rect">
                        <a:avLst/>
                      </a:prstGeom>
                      <a:solidFill>
                        <a:schemeClr val="bg1"/>
                      </a:solidFill>
                      <a:ln>
                        <a:noFill/>
                      </a:ln>
                      <a:effectLs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224656141"/>
              </p:ext>
            </p:extLst>
          </p:nvPr>
        </p:nvGraphicFramePr>
        <p:xfrm>
          <a:off x="4648200" y="2743200"/>
          <a:ext cx="2654300" cy="1187450"/>
        </p:xfrm>
        <a:graphic>
          <a:graphicData uri="http://schemas.openxmlformats.org/presentationml/2006/ole">
            <mc:AlternateContent xmlns:mc="http://schemas.openxmlformats.org/markup-compatibility/2006">
              <mc:Choice xmlns:v="urn:schemas-microsoft-com:vml" Requires="v">
                <p:oleObj spid="_x0000_s24691" name="Equation" r:id="rId5" imgW="965160" imgH="431640" progId="Equation.3">
                  <p:embed/>
                </p:oleObj>
              </mc:Choice>
              <mc:Fallback>
                <p:oleObj name="Equation" r:id="rId5" imgW="965160" imgH="431640" progId="Equation.3">
                  <p:embed/>
                  <p:pic>
                    <p:nvPicPr>
                      <p:cNvPr id="0" name=""/>
                      <p:cNvPicPr>
                        <a:picLocks noChangeAspect="1" noChangeArrowheads="1"/>
                      </p:cNvPicPr>
                      <p:nvPr/>
                    </p:nvPicPr>
                    <p:blipFill>
                      <a:blip r:embed="rId6"/>
                      <a:srcRect/>
                      <a:stretch>
                        <a:fillRect/>
                      </a:stretch>
                    </p:blipFill>
                    <p:spPr bwMode="auto">
                      <a:xfrm>
                        <a:off x="4648200" y="2743200"/>
                        <a:ext cx="2654300" cy="1187450"/>
                      </a:xfrm>
                      <a:prstGeom prst="rect">
                        <a:avLst/>
                      </a:prstGeom>
                      <a:solidFill>
                        <a:schemeClr val="bg1"/>
                      </a:solidFill>
                      <a:ln>
                        <a:noFill/>
                      </a:ln>
                      <a:effectLst/>
                      <a:extLst/>
                    </p:spPr>
                  </p:pic>
                </p:oleObj>
              </mc:Fallback>
            </mc:AlternateContent>
          </a:graphicData>
        </a:graphic>
      </p:graphicFrame>
      <p:sp>
        <p:nvSpPr>
          <p:cNvPr id="7" name="Rectangle 6"/>
          <p:cNvSpPr/>
          <p:nvPr/>
        </p:nvSpPr>
        <p:spPr>
          <a:xfrm>
            <a:off x="997258" y="5486400"/>
            <a:ext cx="7308542" cy="707886"/>
          </a:xfrm>
          <a:prstGeom prst="rect">
            <a:avLst/>
          </a:prstGeom>
        </p:spPr>
        <p:txBody>
          <a:bodyPr wrap="square">
            <a:spAutoFit/>
          </a:bodyPr>
          <a:lstStyle/>
          <a:p>
            <a:r>
              <a:rPr lang="en-US" sz="2000" dirty="0">
                <a:solidFill>
                  <a:srgbClr val="000000"/>
                </a:solidFill>
              </a:rPr>
              <a:t>Note that the conclusion from the hypothesis test and the confidence interval are the </a:t>
            </a:r>
            <a:r>
              <a:rPr lang="en-US" sz="2000" dirty="0" smtClean="0">
                <a:solidFill>
                  <a:srgbClr val="000000"/>
                </a:solidFill>
              </a:rPr>
              <a:t>same!</a:t>
            </a:r>
            <a:endParaRPr lang="en-US" sz="2000" dirty="0">
              <a:solidFill>
                <a:srgbClr val="000000"/>
              </a:solidFill>
            </a:endParaRPr>
          </a:p>
        </p:txBody>
      </p:sp>
      <p:sp>
        <p:nvSpPr>
          <p:cNvPr id="8" name="Rectangle 7"/>
          <p:cNvSpPr/>
          <p:nvPr/>
        </p:nvSpPr>
        <p:spPr>
          <a:xfrm>
            <a:off x="992819" y="4343400"/>
            <a:ext cx="6698942" cy="707886"/>
          </a:xfrm>
          <a:prstGeom prst="rect">
            <a:avLst/>
          </a:prstGeom>
        </p:spPr>
        <p:txBody>
          <a:bodyPr wrap="square">
            <a:spAutoFit/>
          </a:bodyPr>
          <a:lstStyle/>
          <a:p>
            <a:r>
              <a:rPr lang="en-US" sz="2000" dirty="0" smtClean="0">
                <a:solidFill>
                  <a:srgbClr val="000000"/>
                </a:solidFill>
              </a:rPr>
              <a:t>Compute </a:t>
            </a:r>
            <a:r>
              <a:rPr lang="en-US" sz="2000" dirty="0">
                <a:solidFill>
                  <a:srgbClr val="000000"/>
                </a:solidFill>
              </a:rPr>
              <a:t>a 95% CI for the true increase </a:t>
            </a:r>
            <a:r>
              <a:rPr lang="en-US" sz="2000" dirty="0" smtClean="0">
                <a:solidFill>
                  <a:srgbClr val="000000"/>
                </a:solidFill>
              </a:rPr>
              <a:t>in mean </a:t>
            </a:r>
            <a:r>
              <a:rPr lang="en-US" sz="2000" dirty="0">
                <a:solidFill>
                  <a:srgbClr val="000000"/>
                </a:solidFill>
              </a:rPr>
              <a:t>SBP after starting OCs.</a:t>
            </a:r>
          </a:p>
        </p:txBody>
      </p:sp>
      <p:sp>
        <p:nvSpPr>
          <p:cNvPr id="9" name="Rectangle 8"/>
          <p:cNvSpPr/>
          <p:nvPr/>
        </p:nvSpPr>
        <p:spPr>
          <a:xfrm>
            <a:off x="3237390" y="4876800"/>
            <a:ext cx="2209800" cy="461665"/>
          </a:xfrm>
          <a:prstGeom prst="rect">
            <a:avLst/>
          </a:prstGeom>
        </p:spPr>
        <p:txBody>
          <a:bodyPr wrap="square">
            <a:spAutoFit/>
          </a:bodyPr>
          <a:lstStyle/>
          <a:p>
            <a:r>
              <a:rPr lang="en-US" sz="2400" b="1" dirty="0">
                <a:solidFill>
                  <a:srgbClr val="000000"/>
                </a:solidFill>
              </a:rPr>
              <a:t>(1.53, 8.07)</a:t>
            </a:r>
          </a:p>
        </p:txBody>
      </p:sp>
      <p:sp>
        <p:nvSpPr>
          <p:cNvPr id="4" name="Slide Number Placeholder 3"/>
          <p:cNvSpPr>
            <a:spLocks noGrp="1"/>
          </p:cNvSpPr>
          <p:nvPr>
            <p:ph type="sldNum" sz="quarter" idx="12"/>
          </p:nvPr>
        </p:nvSpPr>
        <p:spPr>
          <a:xfrm>
            <a:off x="7162800" y="6400800"/>
            <a:ext cx="1905000" cy="379413"/>
          </a:xfrm>
        </p:spPr>
        <p:txBody>
          <a:bodyPr/>
          <a:lstStyle/>
          <a:p>
            <a:fld id="{F0A36534-A445-4384-B331-50FF58D48B59}" type="slidenum">
              <a:rPr lang="en-US" smtClean="0">
                <a:solidFill>
                  <a:schemeClr val="bg1"/>
                </a:solidFill>
              </a:rPr>
              <a:t>99</a:t>
            </a:fld>
            <a:endParaRPr lang="en-US" dirty="0">
              <a:solidFill>
                <a:schemeClr val="bg1"/>
              </a:solidFill>
            </a:endParaRPr>
          </a:p>
        </p:txBody>
      </p:sp>
    </p:spTree>
    <p:extLst>
      <p:ext uri="{BB962C8B-B14F-4D97-AF65-F5344CB8AC3E}">
        <p14:creationId xmlns:p14="http://schemas.microsoft.com/office/powerpoint/2010/main" val="3923621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5">
  <a:themeElements>
    <a:clrScheme name="Default Design 1">
      <a:dk1>
        <a:srgbClr val="336699"/>
      </a:dk1>
      <a:lt1>
        <a:srgbClr val="FFFFFF"/>
      </a:lt1>
      <a:dk2>
        <a:srgbClr val="0066FF"/>
      </a:dk2>
      <a:lt2>
        <a:srgbClr val="AFB5D2"/>
      </a:lt2>
      <a:accent1>
        <a:srgbClr val="66CCFF"/>
      </a:accent1>
      <a:accent2>
        <a:srgbClr val="99FFCC"/>
      </a:accent2>
      <a:accent3>
        <a:srgbClr val="FFFFFF"/>
      </a:accent3>
      <a:accent4>
        <a:srgbClr val="2A5682"/>
      </a:accent4>
      <a:accent5>
        <a:srgbClr val="B8E2FF"/>
      </a:accent5>
      <a:accent6>
        <a:srgbClr val="8AE7B9"/>
      </a:accent6>
      <a:hlink>
        <a:srgbClr val="FF99FF"/>
      </a:hlink>
      <a:folHlink>
        <a:srgbClr val="CCCCFF"/>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Default Design 1">
        <a:dk1>
          <a:srgbClr val="336699"/>
        </a:dk1>
        <a:lt1>
          <a:srgbClr val="FFFFFF"/>
        </a:lt1>
        <a:dk2>
          <a:srgbClr val="0066FF"/>
        </a:dk2>
        <a:lt2>
          <a:srgbClr val="AFB5D2"/>
        </a:lt2>
        <a:accent1>
          <a:srgbClr val="66CCFF"/>
        </a:accent1>
        <a:accent2>
          <a:srgbClr val="99FFCC"/>
        </a:accent2>
        <a:accent3>
          <a:srgbClr val="FFFFFF"/>
        </a:accent3>
        <a:accent4>
          <a:srgbClr val="2A5682"/>
        </a:accent4>
        <a:accent5>
          <a:srgbClr val="B8E2FF"/>
        </a:accent5>
        <a:accent6>
          <a:srgbClr val="8AE7B9"/>
        </a:accent6>
        <a:hlink>
          <a:srgbClr val="FF99FF"/>
        </a:hlink>
        <a:folHlink>
          <a:srgbClr val="CCCCFF"/>
        </a:folHlink>
      </a:clrScheme>
      <a:clrMap bg1="lt1" tx1="dk1" bg2="lt2" tx2="dk2" accent1="accent1" accent2="accent2" accent3="accent3" accent4="accent4" accent5="accent5" accent6="accent6" hlink="hlink" folHlink="folHlink"/>
    </a:extraClrScheme>
    <a:extraClrScheme>
      <a:clrScheme name="Default Design 2">
        <a:dk1>
          <a:srgbClr val="003366"/>
        </a:dk1>
        <a:lt1>
          <a:srgbClr val="CCECFF"/>
        </a:lt1>
        <a:dk2>
          <a:srgbClr val="4B3384"/>
        </a:dk2>
        <a:lt2>
          <a:srgbClr val="849CBB"/>
        </a:lt2>
        <a:accent1>
          <a:srgbClr val="90DBFF"/>
        </a:accent1>
        <a:accent2>
          <a:srgbClr val="99FFCC"/>
        </a:accent2>
        <a:accent3>
          <a:srgbClr val="E2F4FF"/>
        </a:accent3>
        <a:accent4>
          <a:srgbClr val="002A56"/>
        </a:accent4>
        <a:accent5>
          <a:srgbClr val="C6EAFF"/>
        </a:accent5>
        <a:accent6>
          <a:srgbClr val="8AE7B9"/>
        </a:accent6>
        <a:hlink>
          <a:srgbClr val="DFC0FF"/>
        </a:hlink>
        <a:folHlink>
          <a:srgbClr val="6DC5DE"/>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B2B2B2"/>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Theme5</Template>
  <TotalTime>1713</TotalTime>
  <Words>5901</Words>
  <Application>Microsoft Office PowerPoint</Application>
  <PresentationFormat>On-screen Show (4:3)</PresentationFormat>
  <Paragraphs>859</Paragraphs>
  <Slides>126</Slides>
  <Notes>5</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126</vt:i4>
      </vt:variant>
    </vt:vector>
  </HeadingPairs>
  <TitlesOfParts>
    <vt:vector size="131" baseType="lpstr">
      <vt:lpstr>Theme5</vt:lpstr>
      <vt:lpstr>Equation</vt:lpstr>
      <vt:lpstr>Worksheet</vt:lpstr>
      <vt:lpstr>Microsoft Equation 3.0</vt:lpstr>
      <vt:lpstr>معادلة</vt:lpstr>
      <vt:lpstr>Inferential  Statistics</vt:lpstr>
      <vt:lpstr>PowerPoint Presentation</vt:lpstr>
      <vt:lpstr>PowerPoint Presentation</vt:lpstr>
      <vt:lpstr>Inferential Statistics</vt:lpstr>
      <vt:lpstr>Parameters and Statistics</vt:lpstr>
      <vt:lpstr>PowerPoint Presentation</vt:lpstr>
      <vt:lpstr>PowerPoint Presentation</vt:lpstr>
      <vt:lpstr>Introduction</vt:lpstr>
      <vt:lpstr>PowerPoint Presentation</vt:lpstr>
      <vt:lpstr>PowerPoint Presentation</vt:lpstr>
      <vt:lpstr>PowerPoint Presentation</vt:lpstr>
      <vt:lpstr>Choosing a good estimator</vt:lpstr>
      <vt:lpstr>Sampling Distribution</vt:lpstr>
      <vt:lpstr>Central Limit Theorem</vt:lpstr>
      <vt:lpstr>Example</vt:lpstr>
      <vt:lpstr>PowerPoint Presentation</vt:lpstr>
      <vt:lpstr>PowerPoint Presentation</vt:lpstr>
      <vt:lpstr>PowerPoint Presentation</vt:lpstr>
      <vt:lpstr>Sampling Error</vt:lpstr>
      <vt:lpstr>PowerPoint Presentation</vt:lpstr>
      <vt:lpstr>Estimating the Population Mean </vt:lpstr>
      <vt:lpstr>PowerPoint Presentation</vt:lpstr>
      <vt:lpstr>Example</vt:lpstr>
      <vt:lpstr>PowerPoint Presentation</vt:lpstr>
      <vt:lpstr>PowerPoint Presentation</vt:lpstr>
      <vt:lpstr>PowerPoint Presentation</vt:lpstr>
      <vt:lpstr>PowerPoint Presentation</vt:lpstr>
      <vt:lpstr>Case 1: Interval Estimation of μ when X is normally distributed</vt:lpstr>
      <vt:lpstr>PowerPoint Presentation</vt:lpstr>
      <vt:lpstr>Case 2: Interval Estimation of μ when X is not normally distributed but σ  is known</vt:lpstr>
      <vt:lpstr>Case 3: Interval Estimation of μ when X is normally distributed and σ is unknown</vt:lpstr>
      <vt:lpstr>Student’s t Distribution</vt:lpstr>
      <vt:lpstr>PowerPoint Presentation</vt:lpstr>
      <vt:lpstr>Example: Left ventricular ejection            fraction (LVEF)</vt:lpstr>
      <vt:lpstr>PowerPoint Presentation</vt:lpstr>
      <vt:lpstr>PowerPoint Presentation</vt:lpstr>
      <vt:lpstr>Estimating the population variance σ2</vt:lpstr>
      <vt:lpstr>Sampling Distribution of s 2  (Normal Data)</vt:lpstr>
      <vt:lpstr>Chi-Square distributions </vt:lpstr>
      <vt:lpstr>PowerPoint Presentation</vt:lpstr>
      <vt:lpstr>Interval Estimation of σ2</vt:lpstr>
      <vt:lpstr>PowerPoint Presentation</vt:lpstr>
      <vt:lpstr>Example</vt:lpstr>
      <vt:lpstr>Estimation of a population  proportion  P</vt:lpstr>
      <vt:lpstr>PowerPoint Presentation</vt:lpstr>
      <vt:lpstr>Point estimation of P</vt:lpstr>
      <vt:lpstr>Sampling Distribution of Proportion</vt:lpstr>
      <vt:lpstr>Confidence Interval for the Population Proportion</vt:lpstr>
      <vt:lpstr>PowerPoint Presentation</vt:lpstr>
      <vt:lpstr>Example</vt:lpstr>
      <vt:lpstr>PowerPoint Presentation</vt:lpstr>
      <vt:lpstr>PowerPoint Presentation</vt:lpstr>
      <vt:lpstr>Introduction</vt:lpstr>
      <vt:lpstr>PowerPoint Presentation</vt:lpstr>
      <vt:lpstr>General Concepts</vt:lpstr>
      <vt:lpstr>Elements of a statistical hypothesis test</vt:lpstr>
      <vt:lpstr>4 possible outcomes in hypothesis testing</vt:lpstr>
      <vt:lpstr>PowerPoint Presentation</vt:lpstr>
      <vt:lpstr>One-Sample Inferences</vt:lpstr>
      <vt:lpstr>One-Sided Tests</vt:lpstr>
      <vt:lpstr>PowerPoint Presentation</vt:lpstr>
      <vt:lpstr>PowerPoint Presentation</vt:lpstr>
      <vt:lpstr>PowerPoint Presentation</vt:lpstr>
      <vt:lpstr>P-Value</vt:lpstr>
      <vt:lpstr>PowerPoint Presentation</vt:lpstr>
      <vt:lpstr>Two-Sided Tests</vt:lpstr>
      <vt:lpstr>PowerPoint Presentation</vt:lpstr>
      <vt:lpstr>PowerPoint Presentation</vt:lpstr>
      <vt:lpstr>Example 1</vt:lpstr>
      <vt:lpstr>PowerPoint Presentation</vt:lpstr>
      <vt:lpstr>PowerPoint Presentation</vt:lpstr>
      <vt:lpstr>Example 2</vt:lpstr>
      <vt:lpstr>PowerPoint Presentation</vt:lpstr>
      <vt:lpstr>PowerPoint Presentation</vt:lpstr>
      <vt:lpstr>One-Sample Test for the Population Proportion P (binomial distribution) </vt:lpstr>
      <vt:lpstr>PowerPoint Presentation</vt:lpstr>
      <vt:lpstr>Example</vt:lpstr>
      <vt:lpstr>PowerPoint Presentation</vt:lpstr>
      <vt:lpstr>PowerPoint Presentation</vt:lpstr>
      <vt:lpstr>One-Sample Test for Variance and Standard Deviation</vt:lpstr>
      <vt:lpstr>PowerPoint Presentation</vt:lpstr>
      <vt:lpstr>PowerPoint Presentation</vt:lpstr>
      <vt:lpstr>PowerPoint Presentation</vt:lpstr>
      <vt:lpstr>Example</vt:lpstr>
      <vt:lpstr>PowerPoint Presentation</vt:lpstr>
      <vt:lpstr>Two-Sample  Inferences</vt:lpstr>
      <vt:lpstr>Hypothesis Testing: Two-Sample Inference</vt:lpstr>
      <vt:lpstr>PowerPoint Presentation</vt:lpstr>
      <vt:lpstr>The Paired t - test</vt:lpstr>
      <vt:lpstr>PowerPoint Presentation</vt:lpstr>
      <vt:lpstr>PowerPoint Presentation</vt:lpstr>
      <vt:lpstr>PowerPoint Presentation</vt:lpstr>
      <vt:lpstr>PowerPoint Presentation</vt:lpstr>
      <vt:lpstr>Example: Hypertension</vt:lpstr>
      <vt:lpstr>PowerPoint Presentation</vt:lpstr>
      <vt:lpstr>PowerPoint Presentation</vt:lpstr>
      <vt:lpstr>Solution:</vt:lpstr>
      <vt:lpstr>PowerPoint Presentation</vt:lpstr>
      <vt:lpstr>PowerPoint Presentation</vt:lpstr>
      <vt:lpstr>Two-Sample T-Test for Independent Samples</vt:lpstr>
      <vt:lpstr>PowerPoint Presentation</vt:lpstr>
      <vt:lpstr>PowerPoint Presentation</vt:lpstr>
      <vt:lpstr>Constructing a (1-)100 % Confidence Interval for the Difference of Two Means: equal variances</vt:lpstr>
      <vt:lpstr>Unequal variance</vt:lpstr>
      <vt:lpstr>Constructing a (1-)100 % Confidence Interval for the Difference of Two Means (Unequal variance)</vt:lpstr>
      <vt:lpstr>Equality of variance</vt:lpstr>
      <vt:lpstr>Testing for the Equality of Two Variances</vt:lpstr>
      <vt:lpstr>Strategy for testing for the equality of means in two independent, normally distributed samples</vt:lpstr>
      <vt:lpstr>Example</vt:lpstr>
      <vt:lpstr>Solution</vt:lpstr>
      <vt:lpstr>PowerPoint Presentation</vt:lpstr>
      <vt:lpstr>Conclusion</vt:lpstr>
      <vt:lpstr>The Treatment of Outliers</vt:lpstr>
      <vt:lpstr>Box-Plot</vt:lpstr>
      <vt:lpstr>Inference about Two Population Proportions</vt:lpstr>
      <vt:lpstr>PowerPoint Presentation</vt:lpstr>
      <vt:lpstr>PowerPoint Presentation</vt:lpstr>
      <vt:lpstr>PowerPoint Presentation</vt:lpstr>
      <vt:lpstr>Example</vt:lpstr>
      <vt:lpstr>Solution:</vt:lpstr>
      <vt:lpstr>PowerPoint Presentation</vt:lpstr>
      <vt:lpstr>PowerPoint Presentation</vt:lpstr>
      <vt:lpstr>PowerPoint Presentation</vt:lpstr>
      <vt:lpstr>Constructing a (1-)100% Confidence Interval for the Difference between Two Population Proportions</vt:lpstr>
      <vt:lpstr>The Relationship Between Hypothesis Testing and Confidence Intervals</vt:lpstr>
      <vt:lpstr>PowerPoint Presentation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Inferential  Statistics</dc:title>
  <dc:creator>User</dc:creator>
  <cp:lastModifiedBy>Mohammed Alahmed</cp:lastModifiedBy>
  <cp:revision>115</cp:revision>
  <dcterms:created xsi:type="dcterms:W3CDTF">2013-12-16T17:26:40Z</dcterms:created>
  <dcterms:modified xsi:type="dcterms:W3CDTF">2014-11-12T10:58:01Z</dcterms:modified>
</cp:coreProperties>
</file>