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5" r:id="rId3"/>
    <p:sldId id="266" r:id="rId4"/>
    <p:sldId id="267" r:id="rId5"/>
    <p:sldId id="268" r:id="rId6"/>
    <p:sldId id="269" r:id="rId7"/>
    <p:sldId id="257" r:id="rId8"/>
    <p:sldId id="258" r:id="rId9"/>
    <p:sldId id="259" r:id="rId10"/>
    <p:sldId id="260" r:id="rId11"/>
    <p:sldId id="261" r:id="rId12"/>
    <p:sldId id="262" r:id="rId13"/>
    <p:sldId id="270" r:id="rId14"/>
    <p:sldId id="271" r:id="rId15"/>
    <p:sldId id="272" r:id="rId16"/>
    <p:sldId id="263"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p:normalViewPr>
  <p:slideViewPr>
    <p:cSldViewPr snapToGrid="0">
      <p:cViewPr varScale="1">
        <p:scale>
          <a:sx n="49" d="100"/>
          <a:sy n="49" d="100"/>
        </p:scale>
        <p:origin x="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235DB9-DB5E-4DED-B700-7AC2AEF2BDDC}" type="datetimeFigureOut">
              <a:rPr lang="en-US" smtClean="0"/>
              <a:t>4/3/2014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304430-D1C2-4B3E-95DD-DB2A0F469DBE}" type="slidenum">
              <a:rPr lang="en-US" smtClean="0"/>
              <a:t>‹#›</a:t>
            </a:fld>
            <a:endParaRPr lang="en-US"/>
          </a:p>
        </p:txBody>
      </p:sp>
    </p:spTree>
    <p:extLst>
      <p:ext uri="{BB962C8B-B14F-4D97-AF65-F5344CB8AC3E}">
        <p14:creationId xmlns:p14="http://schemas.microsoft.com/office/powerpoint/2010/main" val="388738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61CA9186-2D37-401C-AD2F-685E5D274A27}" type="slidenum">
              <a:rPr lang="en-US" smtClean="0"/>
              <a:t>7</a:t>
            </a:fld>
            <a:endParaRPr lang="en-US"/>
          </a:p>
        </p:txBody>
      </p:sp>
    </p:spTree>
    <p:extLst>
      <p:ext uri="{BB962C8B-B14F-4D97-AF65-F5344CB8AC3E}">
        <p14:creationId xmlns:p14="http://schemas.microsoft.com/office/powerpoint/2010/main" val="2034371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 antagonistic activity of </a:t>
            </a:r>
            <a:r>
              <a:rPr lang="en-US" dirty="0" err="1" smtClean="0">
                <a:effectLst/>
              </a:rPr>
              <a:t>biocontrol</a:t>
            </a:r>
            <a:r>
              <a:rPr lang="en-US" baseline="0" dirty="0" smtClean="0">
                <a:effectLst/>
              </a:rPr>
              <a:t> bacterial agent </a:t>
            </a:r>
            <a:r>
              <a:rPr lang="en-GB" i="1" dirty="0" err="1" smtClean="0">
                <a:effectLst/>
              </a:rPr>
              <a:t>Paenibacillus</a:t>
            </a:r>
            <a:r>
              <a:rPr lang="en-GB" i="1" dirty="0" smtClean="0">
                <a:effectLst/>
              </a:rPr>
              <a:t> </a:t>
            </a:r>
            <a:r>
              <a:rPr lang="en-GB" i="1" dirty="0" err="1" smtClean="0">
                <a:effectLst/>
              </a:rPr>
              <a:t>alvei</a:t>
            </a:r>
            <a:r>
              <a:rPr lang="en-GB" dirty="0" smtClean="0">
                <a:effectLst/>
              </a:rPr>
              <a:t> strain </a:t>
            </a:r>
            <a:r>
              <a:rPr lang="en-US" dirty="0" smtClean="0">
                <a:effectLst/>
              </a:rPr>
              <a:t>K-165 against </a:t>
            </a:r>
            <a:r>
              <a:rPr lang="en-GB" dirty="0" smtClean="0">
                <a:effectLst/>
              </a:rPr>
              <a:t>black</a:t>
            </a:r>
            <a:r>
              <a:rPr lang="en-GB" baseline="0" dirty="0" smtClean="0">
                <a:effectLst/>
              </a:rPr>
              <a:t> root rot (of cotton) fungus </a:t>
            </a:r>
            <a:r>
              <a:rPr lang="en-GB" i="1" dirty="0" err="1" smtClean="0">
                <a:effectLst/>
              </a:rPr>
              <a:t>Thielaviopsis</a:t>
            </a:r>
            <a:r>
              <a:rPr lang="en-GB" i="1" dirty="0" smtClean="0">
                <a:effectLst/>
              </a:rPr>
              <a:t> </a:t>
            </a:r>
            <a:r>
              <a:rPr lang="en-US" i="1" dirty="0" err="1" smtClean="0">
                <a:effectLst/>
              </a:rPr>
              <a:t>basicola</a:t>
            </a:r>
            <a:r>
              <a:rPr lang="en-US" dirty="0" smtClean="0">
                <a:effectLst/>
              </a:rPr>
              <a:t> was tested in a dual culture test. K-165 was streaked ∼2.5 cm from the edge of a Petri plate (9 cm diameter) containing V-8 juice agar, and allowed to grow for 48 h. A disc (5 mm diameter) taken from the edge of an actively growing colony of </a:t>
            </a:r>
            <a:r>
              <a:rPr lang="en-US" i="1" dirty="0" smtClean="0">
                <a:effectLst/>
              </a:rPr>
              <a:t>T. </a:t>
            </a:r>
            <a:r>
              <a:rPr lang="en-US" i="1" dirty="0" err="1" smtClean="0">
                <a:effectLst/>
              </a:rPr>
              <a:t>basicola</a:t>
            </a:r>
            <a:r>
              <a:rPr lang="en-US" dirty="0" smtClean="0">
                <a:effectLst/>
              </a:rPr>
              <a:t> on V-8 agar was then placed in the dish 2.5 cm from the edge on the opposite to K-165 side. The plates were incubated in the dark for up to 15 days at 25 °C.</a:t>
            </a:r>
            <a:endParaRPr lang="ar-SA" dirty="0"/>
          </a:p>
        </p:txBody>
      </p:sp>
      <p:sp>
        <p:nvSpPr>
          <p:cNvPr id="4" name="Slide Number Placeholder 3"/>
          <p:cNvSpPr>
            <a:spLocks noGrp="1"/>
          </p:cNvSpPr>
          <p:nvPr>
            <p:ph type="sldNum" sz="quarter" idx="10"/>
          </p:nvPr>
        </p:nvSpPr>
        <p:spPr/>
        <p:txBody>
          <a:bodyPr/>
          <a:lstStyle/>
          <a:p>
            <a:fld id="{61CA9186-2D37-401C-AD2F-685E5D274A27}" type="slidenum">
              <a:rPr lang="en-US" smtClean="0"/>
              <a:t>8</a:t>
            </a:fld>
            <a:endParaRPr lang="en-US"/>
          </a:p>
        </p:txBody>
      </p:sp>
    </p:spTree>
    <p:extLst>
      <p:ext uri="{BB962C8B-B14F-4D97-AF65-F5344CB8AC3E}">
        <p14:creationId xmlns:p14="http://schemas.microsoft.com/office/powerpoint/2010/main" val="133586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microorganism investigated in this study was found to produce IAA and </a:t>
            </a:r>
            <a:r>
              <a:rPr lang="en-US" sz="1200" kern="1200" dirty="0" err="1" smtClean="0">
                <a:solidFill>
                  <a:schemeClr val="tx1"/>
                </a:solidFill>
                <a:effectLst/>
                <a:latin typeface="+mn-lt"/>
                <a:ea typeface="+mn-ea"/>
                <a:cs typeface="+mn-cs"/>
              </a:rPr>
              <a:t>siderophore</a:t>
            </a:r>
            <a:r>
              <a:rPr lang="en-US" sz="1200" kern="1200" dirty="0" smtClean="0">
                <a:solidFill>
                  <a:schemeClr val="tx1"/>
                </a:solidFill>
                <a:effectLst/>
                <a:latin typeface="+mn-lt"/>
                <a:ea typeface="+mn-ea"/>
                <a:cs typeface="+mn-cs"/>
              </a:rPr>
              <a:t>, which can chelate metal ions, related to the bound phosphorous and release phosphorous from complex [</a:t>
            </a:r>
            <a:r>
              <a:rPr lang="en-US" sz="1200" kern="1200" dirty="0" smtClean="0">
                <a:solidFill>
                  <a:schemeClr val="tx1"/>
                </a:solidFill>
                <a:effectLst/>
                <a:latin typeface="+mn-lt"/>
                <a:ea typeface="+mn-ea"/>
                <a:cs typeface="+mn-cs"/>
                <a:hlinkClick r:id="" action="ppaction://hlinkfile"/>
              </a:rPr>
              <a:t>1</a:t>
            </a:r>
            <a:r>
              <a:rPr lang="en-US" sz="1200" kern="1200" dirty="0" smtClean="0">
                <a:solidFill>
                  <a:schemeClr val="tx1"/>
                </a:solidFill>
                <a:effectLst/>
                <a:latin typeface="+mn-lt"/>
                <a:ea typeface="+mn-ea"/>
                <a:cs typeface="+mn-cs"/>
              </a:rPr>
              <a:t>]. Microbial production of HCN has been suggested as an important antifungal feature to control root fungi pathogen [</a:t>
            </a:r>
            <a:r>
              <a:rPr lang="en-US" sz="1200" kern="1200" dirty="0" smtClean="0">
                <a:solidFill>
                  <a:schemeClr val="tx1"/>
                </a:solidFill>
                <a:effectLst/>
                <a:latin typeface="+mn-lt"/>
                <a:ea typeface="+mn-ea"/>
                <a:cs typeface="+mn-cs"/>
                <a:hlinkClick r:id="" action="ppaction://hlinkfile"/>
              </a:rPr>
              <a:t>18</a:t>
            </a:r>
            <a:r>
              <a:rPr lang="en-US" sz="1200" kern="1200" dirty="0" smtClean="0">
                <a:solidFill>
                  <a:schemeClr val="tx1"/>
                </a:solidFill>
                <a:effectLst/>
                <a:latin typeface="+mn-lt"/>
                <a:ea typeface="+mn-ea"/>
                <a:cs typeface="+mn-cs"/>
              </a:rPr>
              <a:t>]. Cyanide acts as a general metabolic inhibitor to avoid predation or competition. The host plants are generally not harmfully affected by inoculation with HCN production bacteria and </a:t>
            </a:r>
            <a:r>
              <a:rPr lang="en-US" sz="1200" kern="1200" dirty="0" err="1" smtClean="0">
                <a:solidFill>
                  <a:schemeClr val="tx1"/>
                </a:solidFill>
                <a:effectLst/>
                <a:latin typeface="+mn-lt"/>
                <a:ea typeface="+mn-ea"/>
                <a:cs typeface="+mn-cs"/>
              </a:rPr>
              <a:t>hostspecific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rhizobacteria</a:t>
            </a:r>
            <a:r>
              <a:rPr lang="en-US" sz="1200" kern="1200" dirty="0" smtClean="0">
                <a:solidFill>
                  <a:schemeClr val="tx1"/>
                </a:solidFill>
                <a:effectLst/>
                <a:latin typeface="+mn-lt"/>
                <a:ea typeface="+mn-ea"/>
                <a:cs typeface="+mn-cs"/>
              </a:rPr>
              <a:t> can operate as biological control agents [</a:t>
            </a:r>
            <a:r>
              <a:rPr lang="en-US" sz="1200" kern="1200" dirty="0" smtClean="0">
                <a:solidFill>
                  <a:schemeClr val="tx1"/>
                </a:solidFill>
                <a:effectLst/>
                <a:latin typeface="+mn-lt"/>
                <a:ea typeface="+mn-ea"/>
                <a:cs typeface="+mn-cs"/>
                <a:hlinkClick r:id="" action="ppaction://hlinkfile"/>
              </a:rPr>
              <a:t>19</a:t>
            </a:r>
            <a:r>
              <a:rPr lang="en-US" sz="1200" kern="1200" dirty="0" smtClean="0">
                <a:solidFill>
                  <a:schemeClr val="tx1"/>
                </a:solidFill>
                <a:effectLst/>
                <a:latin typeface="+mn-lt"/>
                <a:ea typeface="+mn-ea"/>
                <a:cs typeface="+mn-cs"/>
              </a:rPr>
              <a:t>]. All the twenty bacterial isolates (except DL21) inhibited the pathogen in the dual culture assay, whereas isolates TS3B5, TS3C8 and TS11 showed the maximum percent inhibition of radial growth (PIRG) 65%, 52% and 51%, respectively</a:t>
            </a:r>
            <a:endParaRPr lang="ar-SA" dirty="0" smtClean="0"/>
          </a:p>
          <a:p>
            <a:r>
              <a:rPr lang="en-US" sz="1200" i="1" kern="1200" dirty="0" smtClean="0">
                <a:solidFill>
                  <a:schemeClr val="tx1"/>
                </a:solidFill>
                <a:effectLst/>
                <a:latin typeface="+mn-lt"/>
                <a:ea typeface="+mn-ea"/>
                <a:cs typeface="+mn-cs"/>
              </a:rPr>
              <a:t>Pseudomonas </a:t>
            </a:r>
            <a:r>
              <a:rPr lang="en-US" sz="1200" i="1" kern="1200" dirty="0" err="1" smtClean="0">
                <a:solidFill>
                  <a:schemeClr val="tx1"/>
                </a:solidFill>
                <a:effectLst/>
                <a:latin typeface="+mn-lt"/>
                <a:ea typeface="+mn-ea"/>
                <a:cs typeface="+mn-cs"/>
              </a:rPr>
              <a:t>fluorescens</a:t>
            </a:r>
            <a:r>
              <a:rPr lang="en-US" sz="1200" kern="1200" dirty="0" smtClean="0">
                <a:solidFill>
                  <a:schemeClr val="tx1"/>
                </a:solidFill>
                <a:effectLst/>
                <a:latin typeface="+mn-lt"/>
                <a:ea typeface="+mn-ea"/>
                <a:cs typeface="+mn-cs"/>
              </a:rPr>
              <a:t> bacteria, a major constituent of </a:t>
            </a:r>
            <a:r>
              <a:rPr lang="en-US" sz="1200" kern="1200" dirty="0" err="1" smtClean="0">
                <a:solidFill>
                  <a:schemeClr val="tx1"/>
                </a:solidFill>
                <a:effectLst/>
                <a:latin typeface="+mn-lt"/>
                <a:ea typeface="+mn-ea"/>
                <a:cs typeface="+mn-cs"/>
              </a:rPr>
              <a:t>Rhizobacteria</a:t>
            </a:r>
            <a:r>
              <a:rPr lang="en-US" sz="1200" kern="1200" dirty="0" smtClean="0">
                <a:solidFill>
                  <a:schemeClr val="tx1"/>
                </a:solidFill>
                <a:effectLst/>
                <a:latin typeface="+mn-lt"/>
                <a:ea typeface="+mn-ea"/>
                <a:cs typeface="+mn-cs"/>
              </a:rPr>
              <a:t>, encourage the plant growth through their diverse mechanisms. In this investigation, 20 strains of </a:t>
            </a:r>
            <a:r>
              <a:rPr lang="en-US" sz="1200" i="1" kern="1200" dirty="0" smtClean="0">
                <a:solidFill>
                  <a:schemeClr val="tx1"/>
                </a:solidFill>
                <a:effectLst/>
                <a:latin typeface="+mn-lt"/>
                <a:ea typeface="+mn-ea"/>
                <a:cs typeface="+mn-cs"/>
              </a:rPr>
              <a:t>Pseudomonads</a:t>
            </a:r>
            <a:r>
              <a:rPr lang="en-US" sz="1200" kern="1200" dirty="0" smtClean="0">
                <a:solidFill>
                  <a:schemeClr val="tx1"/>
                </a:solidFill>
                <a:effectLst/>
                <a:latin typeface="+mn-lt"/>
                <a:ea typeface="+mn-ea"/>
                <a:cs typeface="+mn-cs"/>
              </a:rPr>
              <a:t> isolated from the </a:t>
            </a:r>
            <a:r>
              <a:rPr lang="en-US" sz="1200" kern="1200" dirty="0" err="1" smtClean="0">
                <a:solidFill>
                  <a:schemeClr val="tx1"/>
                </a:solidFill>
                <a:effectLst/>
                <a:latin typeface="+mn-lt"/>
                <a:ea typeface="+mn-ea"/>
                <a:cs typeface="+mn-cs"/>
              </a:rPr>
              <a:t>rhizosphere</a:t>
            </a:r>
            <a:r>
              <a:rPr lang="en-US" sz="1200" kern="1200" dirty="0" smtClean="0">
                <a:solidFill>
                  <a:schemeClr val="tx1"/>
                </a:solidFill>
                <a:effectLst/>
                <a:latin typeface="+mn-lt"/>
                <a:ea typeface="+mn-ea"/>
                <a:cs typeface="+mn-cs"/>
              </a:rPr>
              <a:t> soils of paddy areas in Malaysia and were screened for their plant growth promoting activity. All the 20 tested isolates of </a:t>
            </a:r>
            <a:r>
              <a:rPr lang="en-US" sz="1200" i="1" kern="1200" dirty="0" smtClean="0">
                <a:solidFill>
                  <a:schemeClr val="tx1"/>
                </a:solidFill>
                <a:effectLst/>
                <a:latin typeface="+mn-lt"/>
                <a:ea typeface="+mn-ea"/>
                <a:cs typeface="+mn-cs"/>
              </a:rPr>
              <a:t>Pseudomonads</a:t>
            </a:r>
            <a:r>
              <a:rPr lang="en-US" sz="1200" kern="1200" dirty="0" smtClean="0">
                <a:solidFill>
                  <a:schemeClr val="tx1"/>
                </a:solidFill>
                <a:effectLst/>
                <a:latin typeface="+mn-lt"/>
                <a:ea typeface="+mn-ea"/>
                <a:cs typeface="+mn-cs"/>
              </a:rPr>
              <a:t> were positive for the production of </a:t>
            </a:r>
            <a:r>
              <a:rPr lang="en-US" sz="1200" kern="1200" dirty="0" err="1" smtClean="0">
                <a:solidFill>
                  <a:schemeClr val="tx1"/>
                </a:solidFill>
                <a:effectLst/>
                <a:latin typeface="+mn-lt"/>
                <a:ea typeface="+mn-ea"/>
                <a:cs typeface="+mn-cs"/>
              </a:rPr>
              <a:t>siderophores</a:t>
            </a:r>
            <a:r>
              <a:rPr lang="en-US" sz="1200" kern="1200" dirty="0" smtClean="0">
                <a:solidFill>
                  <a:schemeClr val="tx1"/>
                </a:solidFill>
                <a:effectLst/>
                <a:latin typeface="+mn-lt"/>
                <a:ea typeface="+mn-ea"/>
                <a:cs typeface="+mn-cs"/>
              </a:rPr>
              <a:t> and HCN, while of the 20 antagonist bacteria strains, 15 strains (75%) showed positive for the production of plant growth-promoting hormone, IAA. Among the 20 isolates, 18 isolates (90%) produced phosphate </a:t>
            </a:r>
            <a:r>
              <a:rPr lang="en-US" sz="1200" kern="1200" dirty="0" err="1" smtClean="0">
                <a:solidFill>
                  <a:schemeClr val="tx1"/>
                </a:solidFill>
                <a:effectLst/>
                <a:latin typeface="+mn-lt"/>
                <a:ea typeface="+mn-ea"/>
                <a:cs typeface="+mn-cs"/>
              </a:rPr>
              <a:t>solubilisation</a:t>
            </a:r>
            <a:r>
              <a:rPr lang="en-US" sz="1200" kern="1200" dirty="0" smtClean="0">
                <a:solidFill>
                  <a:schemeClr val="tx1"/>
                </a:solidFill>
                <a:effectLst/>
                <a:latin typeface="+mn-lt"/>
                <a:ea typeface="+mn-ea"/>
                <a:cs typeface="+mn-cs"/>
              </a:rPr>
              <a:t> on NBRIP medium. All the twenty bacterial isolates (except DL21) inhibited the pathogen in the dual culture assay. Following API 20NE biochemical identification kit, of the 20 isolates, 15 strains were identified as </a:t>
            </a:r>
            <a:r>
              <a:rPr lang="en-US" sz="1200" i="1" kern="1200" dirty="0" smtClean="0">
                <a:solidFill>
                  <a:schemeClr val="tx1"/>
                </a:solidFill>
                <a:effectLst/>
                <a:latin typeface="+mn-lt"/>
                <a:ea typeface="+mn-ea"/>
                <a:cs typeface="+mn-cs"/>
              </a:rPr>
              <a:t>Pseudomonas </a:t>
            </a:r>
            <a:r>
              <a:rPr lang="en-US" sz="1200" i="1" kern="1200" dirty="0" err="1" smtClean="0">
                <a:solidFill>
                  <a:schemeClr val="tx1"/>
                </a:solidFill>
                <a:effectLst/>
                <a:latin typeface="+mn-lt"/>
                <a:ea typeface="+mn-ea"/>
                <a:cs typeface="+mn-cs"/>
              </a:rPr>
              <a:t>fluorescens</a:t>
            </a:r>
            <a:r>
              <a:rPr lang="en-US" sz="1200" kern="1200" dirty="0" smtClean="0">
                <a:solidFill>
                  <a:schemeClr val="tx1"/>
                </a:solidFill>
                <a:effectLst/>
                <a:latin typeface="+mn-lt"/>
                <a:ea typeface="+mn-ea"/>
                <a:cs typeface="+mn-cs"/>
              </a:rPr>
              <a:t>, 3 isolates belong to the species of</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P.luteola</a:t>
            </a:r>
            <a:r>
              <a:rPr lang="en-US" sz="1200" kern="1200" dirty="0" smtClean="0">
                <a:solidFill>
                  <a:schemeClr val="tx1"/>
                </a:solidFill>
                <a:effectLst/>
                <a:latin typeface="+mn-lt"/>
                <a:ea typeface="+mn-ea"/>
                <a:cs typeface="+mn-cs"/>
              </a:rPr>
              <a:t>, one isolates to the </a:t>
            </a:r>
            <a:r>
              <a:rPr lang="en-US" sz="1200" i="1" kern="1200" dirty="0" err="1" smtClean="0">
                <a:solidFill>
                  <a:schemeClr val="tx1"/>
                </a:solidFill>
                <a:effectLst/>
                <a:latin typeface="+mn-lt"/>
                <a:ea typeface="+mn-ea"/>
                <a:cs typeface="+mn-cs"/>
              </a:rPr>
              <a:t>P.aeruginosa</a:t>
            </a:r>
            <a:r>
              <a:rPr lang="en-US" sz="1200" kern="1200" dirty="0" smtClean="0">
                <a:solidFill>
                  <a:schemeClr val="tx1"/>
                </a:solidFill>
                <a:effectLst/>
                <a:latin typeface="+mn-lt"/>
                <a:ea typeface="+mn-ea"/>
                <a:cs typeface="+mn-cs"/>
              </a:rPr>
              <a:t> and a single isolate (TS14) showed a doubtful identification.</a:t>
            </a:r>
            <a:endParaRPr lang="ar-SA" dirty="0"/>
          </a:p>
        </p:txBody>
      </p:sp>
      <p:sp>
        <p:nvSpPr>
          <p:cNvPr id="4" name="Slide Number Placeholder 3"/>
          <p:cNvSpPr>
            <a:spLocks noGrp="1"/>
          </p:cNvSpPr>
          <p:nvPr>
            <p:ph type="sldNum" sz="quarter" idx="10"/>
          </p:nvPr>
        </p:nvSpPr>
        <p:spPr/>
        <p:txBody>
          <a:bodyPr/>
          <a:lstStyle/>
          <a:p>
            <a:fld id="{61CA9186-2D37-401C-AD2F-685E5D274A27}" type="slidenum">
              <a:rPr lang="en-US" smtClean="0"/>
              <a:t>9</a:t>
            </a:fld>
            <a:endParaRPr lang="en-US"/>
          </a:p>
        </p:txBody>
      </p:sp>
    </p:spTree>
    <p:extLst>
      <p:ext uri="{BB962C8B-B14F-4D97-AF65-F5344CB8AC3E}">
        <p14:creationId xmlns:p14="http://schemas.microsoft.com/office/powerpoint/2010/main" val="3231923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Dual culture of </a:t>
            </a:r>
            <a:r>
              <a:rPr lang="en-US" i="1" dirty="0" err="1" smtClean="0">
                <a:effectLst/>
              </a:rPr>
              <a:t>Alternaria</a:t>
            </a:r>
            <a:r>
              <a:rPr lang="en-US" dirty="0" smtClean="0">
                <a:effectLst/>
              </a:rPr>
              <a:t> sp. and </a:t>
            </a:r>
            <a:r>
              <a:rPr lang="en-US" i="1" dirty="0" smtClean="0">
                <a:effectLst/>
              </a:rPr>
              <a:t>M. </a:t>
            </a:r>
            <a:r>
              <a:rPr lang="en-US" i="1" dirty="0" err="1" smtClean="0">
                <a:effectLst/>
              </a:rPr>
              <a:t>pulcherrima</a:t>
            </a:r>
            <a:r>
              <a:rPr lang="en-US" dirty="0" smtClean="0">
                <a:effectLst/>
              </a:rPr>
              <a:t> BIO126 (left dish) and GS37 (right dish) on APPLE substrate in Petri dishes for 12 days at room temperature in the dark. It is possible to notice the inhibition of the pathogen mycelium growth on the direction of the yeast strip side.</a:t>
            </a:r>
            <a:endParaRPr lang="ar-SA" dirty="0" smtClean="0">
              <a:effectLst/>
            </a:endParaRPr>
          </a:p>
          <a:p>
            <a:r>
              <a:rPr lang="en-US" dirty="0" smtClean="0">
                <a:effectLst/>
              </a:rPr>
              <a:t>The mechanisms of action and efficacy of four isolates (GS37, GS88, GA102, and BIO126) of the yeast </a:t>
            </a:r>
            <a:r>
              <a:rPr lang="en-US" i="1" dirty="0" err="1" smtClean="0">
                <a:effectLst/>
              </a:rPr>
              <a:t>Metschnikowia</a:t>
            </a:r>
            <a:r>
              <a:rPr lang="en-US" i="1" dirty="0" smtClean="0">
                <a:effectLst/>
              </a:rPr>
              <a:t> </a:t>
            </a:r>
            <a:r>
              <a:rPr lang="en-US" i="1" dirty="0" err="1" smtClean="0">
                <a:effectLst/>
              </a:rPr>
              <a:t>pulcherrima</a:t>
            </a:r>
            <a:r>
              <a:rPr lang="en-US" dirty="0" smtClean="0">
                <a:effectLst/>
              </a:rPr>
              <a:t> against </a:t>
            </a:r>
            <a:r>
              <a:rPr lang="en-US" i="1" dirty="0" smtClean="0">
                <a:effectLst/>
              </a:rPr>
              <a:t>Botrytis </a:t>
            </a:r>
            <a:r>
              <a:rPr lang="en-US" i="1" dirty="0" err="1" smtClean="0">
                <a:effectLst/>
              </a:rPr>
              <a:t>cinerea</a:t>
            </a:r>
            <a:r>
              <a:rPr lang="en-US" dirty="0" smtClean="0">
                <a:effectLst/>
              </a:rPr>
              <a:t>, </a:t>
            </a:r>
            <a:r>
              <a:rPr lang="en-US" i="1" dirty="0" err="1" smtClean="0">
                <a:effectLst/>
              </a:rPr>
              <a:t>Penicillium</a:t>
            </a:r>
            <a:r>
              <a:rPr lang="en-US" i="1" dirty="0" smtClean="0">
                <a:effectLst/>
              </a:rPr>
              <a:t> </a:t>
            </a:r>
            <a:r>
              <a:rPr lang="en-US" i="1" dirty="0" err="1" smtClean="0">
                <a:effectLst/>
              </a:rPr>
              <a:t>expansum</a:t>
            </a:r>
            <a:r>
              <a:rPr lang="en-US" dirty="0" smtClean="0">
                <a:effectLst/>
              </a:rPr>
              <a:t>, </a:t>
            </a:r>
            <a:r>
              <a:rPr lang="en-US" i="1" dirty="0" err="1" smtClean="0">
                <a:effectLst/>
              </a:rPr>
              <a:t>Alternaria</a:t>
            </a:r>
            <a:r>
              <a:rPr lang="en-US" dirty="0" smtClean="0">
                <a:effectLst/>
              </a:rPr>
              <a:t> sp., and </a:t>
            </a:r>
            <a:r>
              <a:rPr lang="en-US" i="1" dirty="0" err="1" smtClean="0">
                <a:effectLst/>
              </a:rPr>
              <a:t>Monilia</a:t>
            </a:r>
            <a:r>
              <a:rPr lang="en-US" dirty="0" smtClean="0">
                <a:effectLst/>
              </a:rPr>
              <a:t> sp., all postharvest pathogens of apple fruit, were studied in vitro and on apples, in controlled and semi-commercial conditions. An application of a cell suspension (10</a:t>
            </a:r>
            <a:r>
              <a:rPr lang="en-US" baseline="30000" dirty="0" smtClean="0">
                <a:effectLst/>
              </a:rPr>
              <a:t>8</a:t>
            </a:r>
            <a:r>
              <a:rPr lang="en-US" dirty="0" smtClean="0">
                <a:effectLst/>
              </a:rPr>
              <a:t> cells per ml) of the antagonists in artificial wounds of apples reduced growth of </a:t>
            </a:r>
            <a:r>
              <a:rPr lang="en-US" i="1" dirty="0" smtClean="0">
                <a:effectLst/>
              </a:rPr>
              <a:t>B. </a:t>
            </a:r>
            <a:r>
              <a:rPr lang="en-US" i="1" dirty="0" err="1" smtClean="0">
                <a:effectLst/>
              </a:rPr>
              <a:t>cinerea</a:t>
            </a:r>
            <a:r>
              <a:rPr lang="en-US" dirty="0" smtClean="0">
                <a:effectLst/>
              </a:rPr>
              <a:t> and </a:t>
            </a:r>
            <a:r>
              <a:rPr lang="en-US" i="1" dirty="0" smtClean="0">
                <a:effectLst/>
              </a:rPr>
              <a:t>P. </a:t>
            </a:r>
            <a:r>
              <a:rPr lang="en-US" i="1" dirty="0" err="1" smtClean="0">
                <a:effectLst/>
              </a:rPr>
              <a:t>expansum</a:t>
            </a:r>
            <a:r>
              <a:rPr lang="en-US" dirty="0" smtClean="0">
                <a:effectLst/>
              </a:rPr>
              <a:t> after storage at 23 °C. A complete suppression of the pathogen was obtained against </a:t>
            </a:r>
            <a:r>
              <a:rPr lang="en-US" i="1" dirty="0" err="1" smtClean="0">
                <a:effectLst/>
              </a:rPr>
              <a:t>Monilia</a:t>
            </a:r>
            <a:r>
              <a:rPr lang="en-US" dirty="0" smtClean="0">
                <a:effectLst/>
              </a:rPr>
              <a:t> sp., stored at 23 °C, and against </a:t>
            </a:r>
            <a:r>
              <a:rPr lang="en-US" i="1" dirty="0" smtClean="0">
                <a:effectLst/>
              </a:rPr>
              <a:t>B. </a:t>
            </a:r>
            <a:r>
              <a:rPr lang="en-US" i="1" dirty="0" err="1" smtClean="0">
                <a:effectLst/>
              </a:rPr>
              <a:t>cinerea</a:t>
            </a:r>
            <a:r>
              <a:rPr lang="en-US" dirty="0" smtClean="0">
                <a:effectLst/>
              </a:rPr>
              <a:t> and </a:t>
            </a:r>
            <a:r>
              <a:rPr lang="en-US" i="1" dirty="0" smtClean="0">
                <a:effectLst/>
              </a:rPr>
              <a:t>P. </a:t>
            </a:r>
            <a:r>
              <a:rPr lang="en-US" i="1" dirty="0" err="1" smtClean="0">
                <a:effectLst/>
              </a:rPr>
              <a:t>expansum</a:t>
            </a:r>
            <a:r>
              <a:rPr lang="en-US" dirty="0" smtClean="0">
                <a:effectLst/>
              </a:rPr>
              <a:t>, stored at 4 °C. The results against </a:t>
            </a:r>
            <a:r>
              <a:rPr lang="en-US" i="1" dirty="0" err="1" smtClean="0">
                <a:effectLst/>
              </a:rPr>
              <a:t>Alternaria</a:t>
            </a:r>
            <a:r>
              <a:rPr lang="en-US" dirty="0" smtClean="0">
                <a:effectLst/>
              </a:rPr>
              <a:t> sp. were more variable. Applications of culture filtrates and autoclaved cells of the isolates were ineffective in reducing the diameter of the lesions on the fruit, supporting the hypothesis that living cells are necessary for </a:t>
            </a:r>
            <a:r>
              <a:rPr lang="en-US" dirty="0" err="1" smtClean="0">
                <a:effectLst/>
              </a:rPr>
              <a:t>biocontrol</a:t>
            </a:r>
            <a:r>
              <a:rPr lang="en-US" dirty="0" smtClean="0">
                <a:effectLst/>
              </a:rPr>
              <a:t>. In experiments of antagonism in vitro, on different solid substrates, a reduction in the mycelium growth of the pathogens resulted, so that, at least in vitro, the antagonists could produce some diffusible toxic metabolites. In co-cultivation in vitro on a synthetic medium, </a:t>
            </a:r>
            <a:r>
              <a:rPr lang="en-US" i="1" dirty="0" smtClean="0">
                <a:effectLst/>
              </a:rPr>
              <a:t>B. </a:t>
            </a:r>
            <a:r>
              <a:rPr lang="en-US" i="1" dirty="0" err="1" smtClean="0">
                <a:effectLst/>
              </a:rPr>
              <a:t>cinerea</a:t>
            </a:r>
            <a:r>
              <a:rPr lang="en-US" dirty="0" smtClean="0">
                <a:effectLst/>
              </a:rPr>
              <a:t> spore (10</a:t>
            </a:r>
            <a:r>
              <a:rPr lang="en-US" baseline="30000" dirty="0" smtClean="0">
                <a:effectLst/>
              </a:rPr>
              <a:t>5</a:t>
            </a:r>
            <a:r>
              <a:rPr lang="en-US" dirty="0" smtClean="0">
                <a:effectLst/>
              </a:rPr>
              <a:t> ml</a:t>
            </a:r>
            <a:r>
              <a:rPr lang="en-US" baseline="30000" dirty="0" smtClean="0">
                <a:effectLst/>
              </a:rPr>
              <a:t>−1</a:t>
            </a:r>
            <a:r>
              <a:rPr lang="en-US" dirty="0" smtClean="0">
                <a:effectLst/>
              </a:rPr>
              <a:t>) germination was completely inhibited by the presence of 10</a:t>
            </a:r>
            <a:r>
              <a:rPr lang="en-US" baseline="30000" dirty="0" smtClean="0">
                <a:effectLst/>
              </a:rPr>
              <a:t>8</a:t>
            </a:r>
            <a:r>
              <a:rPr lang="en-US" dirty="0" smtClean="0">
                <a:effectLst/>
              </a:rPr>
              <a:t> cells of the antagonists, while culture filtrates and autoclaved suspensions were not able to reduce germination. Dipping boxes of apples cv. Golden delicious in a suspension of 10</a:t>
            </a:r>
            <a:r>
              <a:rPr lang="en-US" baseline="30000" dirty="0" smtClean="0">
                <a:effectLst/>
              </a:rPr>
              <a:t>7</a:t>
            </a:r>
            <a:r>
              <a:rPr lang="en-US" dirty="0" smtClean="0">
                <a:effectLst/>
              </a:rPr>
              <a:t> antagonist cells per ml and storing for 8 months in controlled atmosphere at 1 °C, showed levels of control against </a:t>
            </a:r>
            <a:r>
              <a:rPr lang="en-US" i="1" dirty="0" smtClean="0">
                <a:effectLst/>
              </a:rPr>
              <a:t>B. </a:t>
            </a:r>
            <a:r>
              <a:rPr lang="en-US" i="1" dirty="0" err="1" smtClean="0">
                <a:effectLst/>
              </a:rPr>
              <a:t>cinerea</a:t>
            </a:r>
            <a:r>
              <a:rPr lang="en-US" dirty="0" smtClean="0">
                <a:effectLst/>
              </a:rPr>
              <a:t> and </a:t>
            </a:r>
            <a:r>
              <a:rPr lang="en-US" i="1" dirty="0" smtClean="0">
                <a:effectLst/>
              </a:rPr>
              <a:t>P. </a:t>
            </a:r>
            <a:r>
              <a:rPr lang="en-US" i="1" dirty="0" err="1" smtClean="0">
                <a:effectLst/>
              </a:rPr>
              <a:t>expansum</a:t>
            </a:r>
            <a:r>
              <a:rPr lang="en-US" dirty="0" smtClean="0">
                <a:effectLst/>
              </a:rPr>
              <a:t> similar to those from </a:t>
            </a:r>
            <a:r>
              <a:rPr lang="en-US" dirty="0" err="1" smtClean="0">
                <a:effectLst/>
              </a:rPr>
              <a:t>thiabendazole</a:t>
            </a:r>
            <a:r>
              <a:rPr lang="en-US" dirty="0" smtClean="0">
                <a:effectLst/>
              </a:rPr>
              <a:t>.</a:t>
            </a:r>
            <a:endParaRPr lang="ar-SA" dirty="0"/>
          </a:p>
        </p:txBody>
      </p:sp>
      <p:sp>
        <p:nvSpPr>
          <p:cNvPr id="4" name="Slide Number Placeholder 3"/>
          <p:cNvSpPr>
            <a:spLocks noGrp="1"/>
          </p:cNvSpPr>
          <p:nvPr>
            <p:ph type="sldNum" sz="quarter" idx="10"/>
          </p:nvPr>
        </p:nvSpPr>
        <p:spPr/>
        <p:txBody>
          <a:bodyPr/>
          <a:lstStyle/>
          <a:p>
            <a:fld id="{61CA9186-2D37-401C-AD2F-685E5D274A27}" type="slidenum">
              <a:rPr lang="en-US" smtClean="0"/>
              <a:t>12</a:t>
            </a:fld>
            <a:endParaRPr lang="en-US"/>
          </a:p>
        </p:txBody>
      </p:sp>
    </p:spTree>
    <p:extLst>
      <p:ext uri="{BB962C8B-B14F-4D97-AF65-F5344CB8AC3E}">
        <p14:creationId xmlns:p14="http://schemas.microsoft.com/office/powerpoint/2010/main" val="3988754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3D078E-7757-48DE-B1B8-209F8A8DE124}" type="slidenum">
              <a:rPr lang="en-US"/>
              <a:pPr/>
              <a:t>17</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3439524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93A413-CB26-42BE-AD66-DB84844999EA}"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324209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3A413-CB26-42BE-AD66-DB84844999EA}"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1746115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3A413-CB26-42BE-AD66-DB84844999EA}"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672160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inset - Purple">
    <p:spTree>
      <p:nvGrpSpPr>
        <p:cNvPr id="1" name=""/>
        <p:cNvGrpSpPr/>
        <p:nvPr/>
      </p:nvGrpSpPr>
      <p:grpSpPr>
        <a:xfrm>
          <a:off x="0" y="0"/>
          <a:ext cx="0" cy="0"/>
          <a:chOff x="0" y="0"/>
          <a:chExt cx="0" cy="0"/>
        </a:xfrm>
      </p:grpSpPr>
      <p:cxnSp>
        <p:nvCxnSpPr>
          <p:cNvPr id="61" name="Connecteur droit 60"/>
          <p:cNvCxnSpPr/>
          <p:nvPr userDrawn="1"/>
        </p:nvCxnSpPr>
        <p:spPr>
          <a:xfrm flipV="1">
            <a:off x="335360" y="1556937"/>
            <a:ext cx="9409045" cy="5240038"/>
          </a:xfrm>
          <a:prstGeom prst="line">
            <a:avLst/>
          </a:prstGeom>
          <a:ln>
            <a:solidFill>
              <a:schemeClr val="tx1">
                <a:lumMod val="50000"/>
                <a:lumOff val="50000"/>
              </a:schemeClr>
            </a:solidFill>
            <a:tailEnd type="triangle" w="lg" len="lg"/>
          </a:ln>
        </p:spPr>
        <p:style>
          <a:lnRef idx="1">
            <a:schemeClr val="accent2"/>
          </a:lnRef>
          <a:fillRef idx="0">
            <a:schemeClr val="accent2"/>
          </a:fillRef>
          <a:effectRef idx="0">
            <a:schemeClr val="accent2"/>
          </a:effectRef>
          <a:fontRef idx="minor">
            <a:schemeClr val="tx1"/>
          </a:fontRef>
        </p:style>
      </p:cxnSp>
      <p:sp>
        <p:nvSpPr>
          <p:cNvPr id="7" name="Rectangle 6"/>
          <p:cNvSpPr/>
          <p:nvPr userDrawn="1"/>
        </p:nvSpPr>
        <p:spPr>
          <a:xfrm>
            <a:off x="0" y="0"/>
            <a:ext cx="39837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re 1"/>
          <p:cNvSpPr>
            <a:spLocks noGrp="1"/>
          </p:cNvSpPr>
          <p:nvPr>
            <p:ph type="title" hasCustomPrompt="1"/>
          </p:nvPr>
        </p:nvSpPr>
        <p:spPr>
          <a:xfrm rot="19380000">
            <a:off x="5749642" y="4279572"/>
            <a:ext cx="5444797" cy="623917"/>
          </a:xfrm>
        </p:spPr>
        <p:txBody>
          <a:bodyPr vert="horz" lIns="91440" tIns="45720" rIns="91440" bIns="45720" rtlCol="0" anchor="t">
            <a:normAutofit/>
          </a:bodyPr>
          <a:lstStyle>
            <a:lvl1pPr marL="171450" indent="-171450">
              <a:buFont typeface="Arial" pitchFamily="34" charset="0"/>
              <a:buNone/>
              <a:defRPr lang="en-US" sz="1200">
                <a:solidFill>
                  <a:schemeClr val="tx2">
                    <a:lumMod val="50000"/>
                    <a:lumOff val="50000"/>
                  </a:schemeClr>
                </a:solidFill>
                <a:latin typeface="Arial" pitchFamily="34" charset="0"/>
                <a:ea typeface="+mn-ea"/>
                <a:cs typeface="Arial" pitchFamily="34" charset="0"/>
              </a:defRPr>
            </a:lvl1pPr>
          </a:lstStyle>
          <a:p>
            <a:pPr marL="0" lvl="0" indent="0" algn="l">
              <a:spcBef>
                <a:spcPct val="20000"/>
              </a:spcBef>
              <a:buFont typeface="Arial" pitchFamily="34" charset="0"/>
            </a:pPr>
            <a:r>
              <a:rPr lang="en-US" dirty="0" smtClean="0"/>
              <a:t>Click to edit Master subtitle style</a:t>
            </a:r>
          </a:p>
        </p:txBody>
      </p:sp>
      <p:sp>
        <p:nvSpPr>
          <p:cNvPr id="3" name="Espace réservé du texte 2"/>
          <p:cNvSpPr>
            <a:spLocks noGrp="1"/>
          </p:cNvSpPr>
          <p:nvPr>
            <p:ph type="body" idx="1" hasCustomPrompt="1"/>
          </p:nvPr>
        </p:nvSpPr>
        <p:spPr>
          <a:xfrm rot="19380000">
            <a:off x="4845537" y="1718161"/>
            <a:ext cx="7499609" cy="903720"/>
          </a:xfrm>
        </p:spPr>
        <p:txBody>
          <a:bodyPr vert="horz" lIns="91440" tIns="45720" rIns="91440" bIns="45720" rtlCol="0" anchor="t">
            <a:normAutofit/>
          </a:bodyPr>
          <a:lstStyle>
            <a:lvl1pPr marL="342900" indent="-342900">
              <a:buNone/>
              <a:defRPr lang="fr-FR" sz="1800" smtClean="0">
                <a:solidFill>
                  <a:schemeClr val="accent1"/>
                </a:solidFill>
                <a:latin typeface="Arial Black" pitchFamily="34" charset="0"/>
              </a:defRPr>
            </a:lvl1pPr>
          </a:lstStyle>
          <a:p>
            <a:pPr marL="0" lvl="0" indent="0"/>
            <a:r>
              <a:rPr lang="en-US" noProof="0" dirty="0" smtClean="0"/>
              <a:t>Click to edit Master title style</a:t>
            </a:r>
            <a:endParaRPr lang="fr-FR" dirty="0" smtClean="0"/>
          </a:p>
        </p:txBody>
      </p:sp>
      <p:cxnSp>
        <p:nvCxnSpPr>
          <p:cNvPr id="32" name="Connecteur droit 31"/>
          <p:cNvCxnSpPr/>
          <p:nvPr userDrawn="1"/>
        </p:nvCxnSpPr>
        <p:spPr>
          <a:xfrm flipV="1">
            <a:off x="4422805" y="3680444"/>
            <a:ext cx="5705643" cy="3177557"/>
          </a:xfrm>
          <a:prstGeom prst="line">
            <a:avLst/>
          </a:prstGeom>
          <a:ln>
            <a:solidFill>
              <a:schemeClr val="tx1">
                <a:lumMod val="50000"/>
                <a:lumOff val="50000"/>
              </a:schemeClr>
            </a:solidFill>
            <a:tailEnd type="triangle" w="lg" len="lg"/>
          </a:ln>
        </p:spPr>
        <p:style>
          <a:lnRef idx="1">
            <a:schemeClr val="accent5"/>
          </a:lnRef>
          <a:fillRef idx="0">
            <a:schemeClr val="accent5"/>
          </a:fillRef>
          <a:effectRef idx="0">
            <a:schemeClr val="accent5"/>
          </a:effectRef>
          <a:fontRef idx="minor">
            <a:schemeClr val="tx1"/>
          </a:fontRef>
        </p:style>
      </p:cxnSp>
      <p:cxnSp>
        <p:nvCxnSpPr>
          <p:cNvPr id="63" name="Connecteur droit 62"/>
          <p:cNvCxnSpPr/>
          <p:nvPr userDrawn="1"/>
        </p:nvCxnSpPr>
        <p:spPr>
          <a:xfrm flipV="1">
            <a:off x="4942487" y="5850368"/>
            <a:ext cx="1809315" cy="1007633"/>
          </a:xfrm>
          <a:prstGeom prst="line">
            <a:avLst/>
          </a:prstGeom>
          <a:ln>
            <a:solidFill>
              <a:schemeClr val="tx1">
                <a:lumMod val="50000"/>
                <a:lumOff val="50000"/>
              </a:schemeClr>
            </a:solidFill>
            <a:tailEnd type="triangle" w="lg" len="lg"/>
          </a:ln>
        </p:spPr>
        <p:style>
          <a:lnRef idx="1">
            <a:schemeClr val="accent2"/>
          </a:lnRef>
          <a:fillRef idx="0">
            <a:schemeClr val="accent2"/>
          </a:fillRef>
          <a:effectRef idx="0">
            <a:schemeClr val="accent2"/>
          </a:effectRef>
          <a:fontRef idx="minor">
            <a:schemeClr val="tx1"/>
          </a:fontRef>
        </p:style>
      </p:cxnSp>
      <p:sp>
        <p:nvSpPr>
          <p:cNvPr id="74" name="Espace réservé du numéro de diapositive 5"/>
          <p:cNvSpPr>
            <a:spLocks noGrp="1"/>
          </p:cNvSpPr>
          <p:nvPr>
            <p:ph type="sldNum" sz="quarter" idx="12"/>
          </p:nvPr>
        </p:nvSpPr>
        <p:spPr>
          <a:xfrm>
            <a:off x="8737600" y="6356351"/>
            <a:ext cx="2844800" cy="365125"/>
          </a:xfrm>
        </p:spPr>
        <p:txBody>
          <a:bodyPr/>
          <a:lstStyle>
            <a:lvl1pPr>
              <a:defRPr>
                <a:solidFill>
                  <a:schemeClr val="tx2">
                    <a:lumMod val="50000"/>
                    <a:lumOff val="50000"/>
                  </a:schemeClr>
                </a:solidFill>
                <a:latin typeface="Arial" pitchFamily="34" charset="0"/>
                <a:cs typeface="Arial" pitchFamily="34" charset="0"/>
              </a:defRPr>
            </a:lvl1pPr>
          </a:lstStyle>
          <a:p>
            <a:fld id="{3A084D34-C332-482D-81B3-2699B44368FB}" type="slidenum">
              <a:rPr lang="en-US" smtClean="0"/>
              <a:pPr/>
              <a:t>‹#›</a:t>
            </a:fld>
            <a:endParaRPr lang="en-US"/>
          </a:p>
        </p:txBody>
      </p:sp>
      <p:pic>
        <p:nvPicPr>
          <p:cNvPr id="102"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210" b="4975"/>
          <a:stretch/>
        </p:blipFill>
        <p:spPr bwMode="auto">
          <a:xfrm>
            <a:off x="1" y="2208734"/>
            <a:ext cx="4837775" cy="464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2" name="Groupe 111"/>
          <p:cNvGrpSpPr/>
          <p:nvPr userDrawn="1"/>
        </p:nvGrpSpPr>
        <p:grpSpPr>
          <a:xfrm rot="16730549">
            <a:off x="3935196" y="2955470"/>
            <a:ext cx="955253" cy="2137376"/>
            <a:chOff x="3131840" y="1238868"/>
            <a:chExt cx="1440160" cy="2416765"/>
          </a:xfrm>
          <a:solidFill>
            <a:schemeClr val="accent1"/>
          </a:solidFill>
        </p:grpSpPr>
        <p:grpSp>
          <p:nvGrpSpPr>
            <p:cNvPr id="113" name="Groupe 112"/>
            <p:cNvGrpSpPr/>
            <p:nvPr/>
          </p:nvGrpSpPr>
          <p:grpSpPr>
            <a:xfrm>
              <a:off x="4283968" y="1988840"/>
              <a:ext cx="288032" cy="1440160"/>
              <a:chOff x="4283968" y="1988840"/>
              <a:chExt cx="288032" cy="1440160"/>
            </a:xfrm>
            <a:grpFill/>
          </p:grpSpPr>
          <p:sp>
            <p:nvSpPr>
              <p:cNvPr id="118" name="Rectangle 117"/>
              <p:cNvSpPr/>
              <p:nvPr/>
            </p:nvSpPr>
            <p:spPr>
              <a:xfrm>
                <a:off x="4283968" y="2132856"/>
                <a:ext cx="288032" cy="12961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9" name="Ellipse 118"/>
              <p:cNvSpPr/>
              <p:nvPr/>
            </p:nvSpPr>
            <p:spPr>
              <a:xfrm>
                <a:off x="4283968" y="1988840"/>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14" name="Groupe 113"/>
            <p:cNvGrpSpPr/>
            <p:nvPr/>
          </p:nvGrpSpPr>
          <p:grpSpPr>
            <a:xfrm rot="16200000">
              <a:off x="3707904" y="2564904"/>
              <a:ext cx="288032" cy="1440160"/>
              <a:chOff x="4283968" y="1988840"/>
              <a:chExt cx="288032" cy="1440160"/>
            </a:xfrm>
            <a:grpFill/>
          </p:grpSpPr>
          <p:sp>
            <p:nvSpPr>
              <p:cNvPr id="116" name="Rectangle 115"/>
              <p:cNvSpPr/>
              <p:nvPr/>
            </p:nvSpPr>
            <p:spPr>
              <a:xfrm>
                <a:off x="4283968" y="2132856"/>
                <a:ext cx="288032" cy="12961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7" name="Ellipse 116"/>
              <p:cNvSpPr/>
              <p:nvPr/>
            </p:nvSpPr>
            <p:spPr>
              <a:xfrm>
                <a:off x="4283968" y="1988840"/>
                <a:ext cx="288032" cy="28803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15" name="Rectangle 114"/>
            <p:cNvSpPr/>
            <p:nvPr/>
          </p:nvSpPr>
          <p:spPr>
            <a:xfrm rot="2700000">
              <a:off x="2381869" y="2267231"/>
              <a:ext cx="2416765"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31054350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3A413-CB26-42BE-AD66-DB84844999EA}"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285608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3A413-CB26-42BE-AD66-DB84844999EA}"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244394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93A413-CB26-42BE-AD66-DB84844999EA}"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3788183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93A413-CB26-42BE-AD66-DB84844999EA}" type="datetimeFigureOut">
              <a:rPr lang="en-US" smtClean="0"/>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2355183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93A413-CB26-42BE-AD66-DB84844999EA}" type="datetimeFigureOut">
              <a:rPr lang="en-US" smtClean="0"/>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292581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3A413-CB26-42BE-AD66-DB84844999EA}" type="datetimeFigureOut">
              <a:rPr lang="en-US" smtClean="0"/>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175723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3A413-CB26-42BE-AD66-DB84844999EA}"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268525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3A413-CB26-42BE-AD66-DB84844999EA}"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CA8A-FA17-43E8-B1A6-60FD283D248A}" type="slidenum">
              <a:rPr lang="en-US" smtClean="0"/>
              <a:t>‹#›</a:t>
            </a:fld>
            <a:endParaRPr lang="en-US"/>
          </a:p>
        </p:txBody>
      </p:sp>
    </p:spTree>
    <p:extLst>
      <p:ext uri="{BB962C8B-B14F-4D97-AF65-F5344CB8AC3E}">
        <p14:creationId xmlns:p14="http://schemas.microsoft.com/office/powerpoint/2010/main" val="421312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3A413-CB26-42BE-AD66-DB84844999EA}" type="datetimeFigureOut">
              <a:rPr lang="en-US" smtClean="0"/>
              <a:t>4/3/2014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3CA8A-FA17-43E8-B1A6-60FD283D248A}" type="slidenum">
              <a:rPr lang="en-US" smtClean="0"/>
              <a:t>‹#›</a:t>
            </a:fld>
            <a:endParaRPr lang="en-US"/>
          </a:p>
        </p:txBody>
      </p:sp>
    </p:spTree>
    <p:extLst>
      <p:ext uri="{BB962C8B-B14F-4D97-AF65-F5344CB8AC3E}">
        <p14:creationId xmlns:p14="http://schemas.microsoft.com/office/powerpoint/2010/main" val="3496728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استخدام المضادات الحيوية المنتجة من الكائنات الدقيقة في الصناعه</a:t>
            </a:r>
            <a:endParaRPr lang="en-US" dirty="0"/>
          </a:p>
        </p:txBody>
      </p:sp>
      <p:sp>
        <p:nvSpPr>
          <p:cNvPr id="3" name="Subtitle 2"/>
          <p:cNvSpPr>
            <a:spLocks noGrp="1"/>
          </p:cNvSpPr>
          <p:nvPr>
            <p:ph type="subTitle" idx="1"/>
          </p:nvPr>
        </p:nvSpPr>
        <p:spPr/>
        <p:txBody>
          <a:bodyPr/>
          <a:lstStyle/>
          <a:p>
            <a:r>
              <a:rPr lang="ar-SA" dirty="0" smtClean="0"/>
              <a:t>465 </a:t>
            </a:r>
            <a:r>
              <a:rPr lang="en-US" smtClean="0"/>
              <a:t>MIC</a:t>
            </a:r>
            <a:endParaRPr lang="en-US"/>
          </a:p>
        </p:txBody>
      </p:sp>
    </p:spTree>
    <p:extLst>
      <p:ext uri="{BB962C8B-B14F-4D97-AF65-F5344CB8AC3E}">
        <p14:creationId xmlns:p14="http://schemas.microsoft.com/office/powerpoint/2010/main" val="203483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rtl="1"/>
            <a:r>
              <a:rPr lang="ar-SA" dirty="0" smtClean="0"/>
              <a:t>بكتيريا مضادة لفطر </a:t>
            </a:r>
            <a:r>
              <a:rPr lang="en-GB" i="1" dirty="0" err="1" smtClean="0"/>
              <a:t>Aspergillus</a:t>
            </a:r>
            <a:r>
              <a:rPr lang="en-GB" i="1" dirty="0" smtClean="0"/>
              <a:t> </a:t>
            </a:r>
            <a:r>
              <a:rPr lang="en-GB" i="1" dirty="0" err="1" smtClean="0"/>
              <a:t>flavus</a:t>
            </a:r>
            <a:r>
              <a:rPr lang="ar-SA" dirty="0" smtClean="0"/>
              <a:t> </a:t>
            </a:r>
            <a:endParaRPr lang="ar-S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1624" y="2001737"/>
            <a:ext cx="7410400" cy="4205402"/>
          </a:xfrm>
        </p:spPr>
      </p:pic>
      <p:sp>
        <p:nvSpPr>
          <p:cNvPr id="3" name="Footer Placeholder 2"/>
          <p:cNvSpPr>
            <a:spLocks noGrp="1"/>
          </p:cNvSpPr>
          <p:nvPr>
            <p:ph type="ftr" sz="quarter" idx="11"/>
          </p:nvPr>
        </p:nvSpPr>
        <p:spPr/>
        <p:txBody>
          <a:bodyPr/>
          <a:lstStyle/>
          <a:p>
            <a:r>
              <a:rPr lang="ar-SA" smtClean="0"/>
              <a:t>أمل الغامدي - رؤى القفيدي - هيا الدوسري</a:t>
            </a:r>
            <a:endParaRPr lang="en-US" dirty="0" smtClean="0"/>
          </a:p>
        </p:txBody>
      </p:sp>
      <p:sp>
        <p:nvSpPr>
          <p:cNvPr id="5" name="Text Placeholder 2"/>
          <p:cNvSpPr txBox="1">
            <a:spLocks/>
          </p:cNvSpPr>
          <p:nvPr/>
        </p:nvSpPr>
        <p:spPr>
          <a:xfrm rot="16200000">
            <a:off x="-384213" y="3537012"/>
            <a:ext cx="4536505"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bg1"/>
                </a:solidFill>
              </a:rPr>
              <a:t>بكتيريا ضد فطر </a:t>
            </a:r>
            <a:endParaRPr lang="ar-SA" sz="3200" b="1" dirty="0">
              <a:solidFill>
                <a:schemeClr val="bg1"/>
              </a:solidFill>
            </a:endParaRPr>
          </a:p>
        </p:txBody>
      </p:sp>
      <p:cxnSp>
        <p:nvCxnSpPr>
          <p:cNvPr id="6" name="Straight Arrow Connector 5"/>
          <p:cNvCxnSpPr/>
          <p:nvPr/>
        </p:nvCxnSpPr>
        <p:spPr>
          <a:xfrm flipH="1">
            <a:off x="6240016" y="1988840"/>
            <a:ext cx="2304256" cy="8280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7392144" y="2034808"/>
            <a:ext cx="2520280" cy="225828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 Placeholder 2"/>
          <p:cNvSpPr txBox="1">
            <a:spLocks/>
          </p:cNvSpPr>
          <p:nvPr/>
        </p:nvSpPr>
        <p:spPr>
          <a:xfrm>
            <a:off x="8544273" y="1638763"/>
            <a:ext cx="1627157" cy="39604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النمو الفطري </a:t>
            </a:r>
            <a:endParaRPr lang="ar-SA" sz="3200" b="1" dirty="0">
              <a:solidFill>
                <a:schemeClr val="tx1"/>
              </a:solidFill>
              <a:effectLst>
                <a:outerShdw blurRad="38100" dist="38100" dir="2700000" algn="tl">
                  <a:srgbClr val="000000">
                    <a:alpha val="43137"/>
                  </a:srgbClr>
                </a:outerShdw>
              </a:effectLst>
            </a:endParaRPr>
          </a:p>
        </p:txBody>
      </p:sp>
      <p:cxnSp>
        <p:nvCxnSpPr>
          <p:cNvPr id="12" name="Straight Arrow Connector 11"/>
          <p:cNvCxnSpPr>
            <a:stCxn id="8" idx="2"/>
          </p:cNvCxnSpPr>
          <p:nvPr/>
        </p:nvCxnSpPr>
        <p:spPr>
          <a:xfrm flipH="1">
            <a:off x="4655841" y="2034808"/>
            <a:ext cx="4702011" cy="261832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53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rtl="1"/>
            <a:r>
              <a:rPr lang="ar-SA" dirty="0" smtClean="0"/>
              <a:t>بكتيريا </a:t>
            </a:r>
            <a:r>
              <a:rPr lang="en-GB" i="1" dirty="0" err="1" smtClean="0"/>
              <a:t>Paenibacillus</a:t>
            </a:r>
            <a:r>
              <a:rPr lang="en-GB" i="1" dirty="0" smtClean="0"/>
              <a:t> </a:t>
            </a:r>
            <a:r>
              <a:rPr lang="en-GB" i="1" dirty="0" err="1" smtClean="0"/>
              <a:t>polymyxa</a:t>
            </a:r>
            <a:r>
              <a:rPr lang="en-GB" dirty="0" smtClean="0"/>
              <a:t> strain SG-6</a:t>
            </a:r>
            <a:r>
              <a:rPr lang="ar-SA" dirty="0" smtClean="0"/>
              <a:t> مضاده لنمو فطر </a:t>
            </a:r>
            <a:r>
              <a:rPr lang="en-GB" i="1" dirty="0" err="1" smtClean="0"/>
              <a:t>Penicillium</a:t>
            </a:r>
            <a:r>
              <a:rPr lang="en-GB" i="1" dirty="0" smtClean="0"/>
              <a:t> </a:t>
            </a:r>
            <a:r>
              <a:rPr lang="en-GB" i="1" dirty="0" err="1" smtClean="0"/>
              <a:t>digitatum</a:t>
            </a:r>
            <a:endParaRPr lang="ar-SA"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0" y="2718158"/>
            <a:ext cx="4572000" cy="2290046"/>
          </a:xfrm>
          <a:prstGeom prst="rect">
            <a:avLst/>
          </a:prstGeom>
        </p:spPr>
      </p:pic>
      <p:sp>
        <p:nvSpPr>
          <p:cNvPr id="3" name="Footer Placeholder 2"/>
          <p:cNvSpPr>
            <a:spLocks noGrp="1"/>
          </p:cNvSpPr>
          <p:nvPr>
            <p:ph type="ftr" sz="quarter" idx="11"/>
          </p:nvPr>
        </p:nvSpPr>
        <p:spPr/>
        <p:txBody>
          <a:bodyPr/>
          <a:lstStyle/>
          <a:p>
            <a:r>
              <a:rPr lang="ar-SA" smtClean="0"/>
              <a:t>أمل الغامدي - رؤى القفيدي - هيا الدوسري</a:t>
            </a:r>
            <a:endParaRPr lang="en-US" dirty="0" smtClean="0"/>
          </a:p>
        </p:txBody>
      </p:sp>
      <p:sp>
        <p:nvSpPr>
          <p:cNvPr id="5" name="Text Placeholder 2"/>
          <p:cNvSpPr txBox="1">
            <a:spLocks/>
          </p:cNvSpPr>
          <p:nvPr/>
        </p:nvSpPr>
        <p:spPr>
          <a:xfrm rot="16200000">
            <a:off x="-384213" y="3537012"/>
            <a:ext cx="4536505"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bg1"/>
                </a:solidFill>
              </a:rPr>
              <a:t>بكتيريا ضد فطر </a:t>
            </a:r>
            <a:endParaRPr lang="ar-SA" sz="3200" b="1" dirty="0">
              <a:solidFill>
                <a:schemeClr val="bg1"/>
              </a:solidFill>
            </a:endParaRPr>
          </a:p>
        </p:txBody>
      </p:sp>
      <p:sp>
        <p:nvSpPr>
          <p:cNvPr id="6" name="Text Placeholder 2"/>
          <p:cNvSpPr txBox="1">
            <a:spLocks/>
          </p:cNvSpPr>
          <p:nvPr/>
        </p:nvSpPr>
        <p:spPr>
          <a:xfrm>
            <a:off x="3855368" y="5013177"/>
            <a:ext cx="2096617" cy="52066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bg1"/>
                </a:solidFill>
                <a:effectLst>
                  <a:outerShdw blurRad="38100" dist="38100" dir="2700000" algn="tl">
                    <a:srgbClr val="000000">
                      <a:alpha val="43137"/>
                    </a:srgbClr>
                  </a:outerShdw>
                </a:effectLst>
              </a:rPr>
              <a:t>الكونترول للمقارنه</a:t>
            </a:r>
            <a:endParaRPr lang="ar-SA"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1450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3632" y="692696"/>
            <a:ext cx="7632848" cy="1143000"/>
          </a:xfrm>
        </p:spPr>
        <p:style>
          <a:lnRef idx="1">
            <a:schemeClr val="accent1"/>
          </a:lnRef>
          <a:fillRef idx="2">
            <a:schemeClr val="accent1"/>
          </a:fillRef>
          <a:effectRef idx="1">
            <a:schemeClr val="accent1"/>
          </a:effectRef>
          <a:fontRef idx="minor">
            <a:schemeClr val="dk1"/>
          </a:fontRef>
        </p:style>
        <p:txBody>
          <a:bodyPr>
            <a:normAutofit/>
          </a:bodyPr>
          <a:lstStyle/>
          <a:p>
            <a:pPr rtl="1"/>
            <a:r>
              <a:rPr lang="ar-SA" sz="2500" dirty="0">
                <a:effectLst>
                  <a:outerShdw blurRad="38100" dist="38100" dir="2700000" algn="tl">
                    <a:srgbClr val="000000">
                      <a:alpha val="43137"/>
                    </a:srgbClr>
                  </a:outerShdw>
                </a:effectLst>
              </a:rPr>
              <a:t>تأثير سلالات من فطر الخميره </a:t>
            </a:r>
            <a:r>
              <a:rPr lang="en-US" sz="2500" i="1" dirty="0" err="1">
                <a:effectLst>
                  <a:outerShdw blurRad="38100" dist="38100" dir="2700000" algn="tl">
                    <a:srgbClr val="000000">
                      <a:alpha val="43137"/>
                    </a:srgbClr>
                  </a:outerShdw>
                </a:effectLst>
              </a:rPr>
              <a:t>Metschnikowia</a:t>
            </a:r>
            <a:r>
              <a:rPr lang="en-US" sz="2500" i="1" dirty="0">
                <a:effectLst>
                  <a:outerShdw blurRad="38100" dist="38100" dir="2700000" algn="tl">
                    <a:srgbClr val="000000">
                      <a:alpha val="43137"/>
                    </a:srgbClr>
                  </a:outerShdw>
                </a:effectLst>
              </a:rPr>
              <a:t> </a:t>
            </a:r>
            <a:r>
              <a:rPr lang="en-US" sz="2500" i="1" dirty="0" err="1">
                <a:effectLst>
                  <a:outerShdw blurRad="38100" dist="38100" dir="2700000" algn="tl">
                    <a:srgbClr val="000000">
                      <a:alpha val="43137"/>
                    </a:srgbClr>
                  </a:outerShdw>
                </a:effectLst>
              </a:rPr>
              <a:t>pulcherrima</a:t>
            </a:r>
            <a:r>
              <a:rPr lang="en-US" sz="2500" dirty="0">
                <a:effectLst>
                  <a:outerShdw blurRad="38100" dist="38100" dir="2700000" algn="tl">
                    <a:srgbClr val="000000">
                      <a:alpha val="43137"/>
                    </a:srgbClr>
                  </a:outerShdw>
                </a:effectLst>
              </a:rPr>
              <a:t> </a:t>
            </a:r>
            <a:r>
              <a:rPr lang="ar-SA" sz="2500" dirty="0">
                <a:effectLst>
                  <a:outerShdw blurRad="38100" dist="38100" dir="2700000" algn="tl">
                    <a:srgbClr val="000000">
                      <a:alpha val="43137"/>
                    </a:srgbClr>
                  </a:outerShdw>
                </a:effectLst>
              </a:rPr>
              <a:t> على فطر </a:t>
            </a:r>
            <a:r>
              <a:rPr lang="en-GB" sz="2500" i="1" dirty="0" err="1">
                <a:effectLst>
                  <a:outerShdw blurRad="38100" dist="38100" dir="2700000" algn="tl">
                    <a:srgbClr val="000000">
                      <a:alpha val="43137"/>
                    </a:srgbClr>
                  </a:outerShdw>
                </a:effectLst>
              </a:rPr>
              <a:t>Alternaria</a:t>
            </a:r>
            <a:r>
              <a:rPr lang="en-GB" sz="2500" dirty="0">
                <a:effectLst>
                  <a:outerShdw blurRad="38100" dist="38100" dir="2700000" algn="tl">
                    <a:srgbClr val="000000">
                      <a:alpha val="43137"/>
                    </a:srgbClr>
                  </a:outerShdw>
                </a:effectLst>
              </a:rPr>
              <a:t> sp.</a:t>
            </a:r>
            <a:endParaRPr lang="ar-SA" sz="2500" dirty="0">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59697" y="2492897"/>
            <a:ext cx="5180331" cy="312774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3" name="Footer Placeholder 2"/>
          <p:cNvSpPr>
            <a:spLocks noGrp="1"/>
          </p:cNvSpPr>
          <p:nvPr>
            <p:ph type="ftr" sz="quarter" idx="11"/>
          </p:nvPr>
        </p:nvSpPr>
        <p:spPr/>
        <p:txBody>
          <a:bodyPr/>
          <a:lstStyle/>
          <a:p>
            <a:r>
              <a:rPr lang="ar-SA" smtClean="0"/>
              <a:t>أمل الغامدي - رؤى القفيدي - هيا الدوسري</a:t>
            </a:r>
            <a:endParaRPr lang="en-US" dirty="0" smtClean="0"/>
          </a:p>
        </p:txBody>
      </p:sp>
      <p:sp>
        <p:nvSpPr>
          <p:cNvPr id="5" name="Text Placeholder 2"/>
          <p:cNvSpPr txBox="1">
            <a:spLocks/>
          </p:cNvSpPr>
          <p:nvPr/>
        </p:nvSpPr>
        <p:spPr>
          <a:xfrm rot="16200000">
            <a:off x="-384213" y="3537012"/>
            <a:ext cx="4536505"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bg1"/>
                </a:solidFill>
              </a:rPr>
              <a:t>فطر الخميرة ضد فطر </a:t>
            </a:r>
            <a:endParaRPr lang="ar-SA" sz="3200" b="1" dirty="0">
              <a:solidFill>
                <a:schemeClr val="bg1"/>
              </a:solidFill>
            </a:endParaRPr>
          </a:p>
        </p:txBody>
      </p:sp>
      <p:sp>
        <p:nvSpPr>
          <p:cNvPr id="6" name="Text Placeholder 2"/>
          <p:cNvSpPr txBox="1">
            <a:spLocks/>
          </p:cNvSpPr>
          <p:nvPr/>
        </p:nvSpPr>
        <p:spPr>
          <a:xfrm>
            <a:off x="4088360" y="5719541"/>
            <a:ext cx="1287560" cy="30412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تكرار 2</a:t>
            </a:r>
            <a:endParaRPr lang="ar-SA" sz="3200" b="1" dirty="0">
              <a:solidFill>
                <a:schemeClr val="tx1"/>
              </a:solidFill>
              <a:effectLst>
                <a:outerShdw blurRad="38100" dist="38100" dir="2700000" algn="tl">
                  <a:srgbClr val="000000">
                    <a:alpha val="43137"/>
                  </a:srgbClr>
                </a:outerShdw>
              </a:effectLst>
            </a:endParaRPr>
          </a:p>
        </p:txBody>
      </p:sp>
      <p:sp>
        <p:nvSpPr>
          <p:cNvPr id="7" name="Text Placeholder 2"/>
          <p:cNvSpPr txBox="1">
            <a:spLocks/>
          </p:cNvSpPr>
          <p:nvPr/>
        </p:nvSpPr>
        <p:spPr>
          <a:xfrm>
            <a:off x="6600057" y="5724926"/>
            <a:ext cx="1448545" cy="330385"/>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تكرار 1</a:t>
            </a:r>
            <a:endParaRPr lang="ar-SA" sz="3200" b="1" dirty="0">
              <a:solidFill>
                <a:schemeClr val="tx1"/>
              </a:solidFill>
              <a:effectLst>
                <a:outerShdw blurRad="38100" dist="38100" dir="2700000" algn="tl">
                  <a:srgbClr val="000000">
                    <a:alpha val="43137"/>
                  </a:srgbClr>
                </a:outerShdw>
              </a:effectLst>
            </a:endParaRPr>
          </a:p>
        </p:txBody>
      </p:sp>
      <p:cxnSp>
        <p:nvCxnSpPr>
          <p:cNvPr id="8" name="Straight Arrow Connector 7"/>
          <p:cNvCxnSpPr/>
          <p:nvPr/>
        </p:nvCxnSpPr>
        <p:spPr>
          <a:xfrm flipH="1">
            <a:off x="4943872" y="2684312"/>
            <a:ext cx="864096" cy="7920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088360" y="4864968"/>
            <a:ext cx="432048" cy="44827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276020" y="4797152"/>
            <a:ext cx="324036" cy="58390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600056" y="2681571"/>
            <a:ext cx="792088" cy="7920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 Placeholder 2"/>
          <p:cNvSpPr txBox="1">
            <a:spLocks/>
          </p:cNvSpPr>
          <p:nvPr/>
        </p:nvSpPr>
        <p:spPr>
          <a:xfrm>
            <a:off x="4520408" y="5228993"/>
            <a:ext cx="1917630" cy="30412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rgbClr val="0070C0"/>
                </a:solidFill>
                <a:effectLst>
                  <a:outerShdw blurRad="38100" dist="38100" dir="2700000" algn="tl">
                    <a:srgbClr val="000000">
                      <a:alpha val="43137"/>
                    </a:srgbClr>
                  </a:outerShdw>
                </a:effectLst>
              </a:rPr>
              <a:t>خط النمو للخميرة المضاده</a:t>
            </a:r>
            <a:endParaRPr lang="ar-SA" sz="3200" b="1" dirty="0">
              <a:solidFill>
                <a:srgbClr val="0070C0"/>
              </a:solidFill>
              <a:effectLst>
                <a:outerShdw blurRad="38100" dist="38100" dir="2700000" algn="tl">
                  <a:srgbClr val="000000">
                    <a:alpha val="43137"/>
                  </a:srgbClr>
                </a:outerShdw>
              </a:effectLst>
            </a:endParaRPr>
          </a:p>
        </p:txBody>
      </p:sp>
      <p:sp>
        <p:nvSpPr>
          <p:cNvPr id="18" name="Text Placeholder 2"/>
          <p:cNvSpPr txBox="1">
            <a:spLocks/>
          </p:cNvSpPr>
          <p:nvPr/>
        </p:nvSpPr>
        <p:spPr>
          <a:xfrm>
            <a:off x="5159896" y="2377445"/>
            <a:ext cx="1917630" cy="30412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rgbClr val="0070C0"/>
                </a:solidFill>
                <a:effectLst>
                  <a:outerShdw blurRad="38100" dist="38100" dir="2700000" algn="tl">
                    <a:srgbClr val="000000">
                      <a:alpha val="43137"/>
                    </a:srgbClr>
                  </a:outerShdw>
                </a:effectLst>
              </a:rPr>
              <a:t>النمو الفطري المثبط</a:t>
            </a:r>
            <a:endParaRPr lang="ar-SA" sz="32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8994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4655841" y="1844824"/>
            <a:ext cx="5624707" cy="1152128"/>
          </a:xfrm>
        </p:spPr>
        <p:style>
          <a:lnRef idx="1">
            <a:schemeClr val="accent6"/>
          </a:lnRef>
          <a:fillRef idx="2">
            <a:schemeClr val="accent6"/>
          </a:fillRef>
          <a:effectRef idx="1">
            <a:schemeClr val="accent6"/>
          </a:effectRef>
          <a:fontRef idx="minor">
            <a:schemeClr val="dk1"/>
          </a:fontRef>
        </p:style>
        <p:txBody>
          <a:bodyPr>
            <a:noAutofit/>
          </a:bodyPr>
          <a:lstStyle/>
          <a:p>
            <a:pPr lvl="0" algn="ctr" rtl="1"/>
            <a:r>
              <a:rPr lang="ar-SA" sz="2000" b="1" dirty="0">
                <a:solidFill>
                  <a:schemeClr val="tx1"/>
                </a:solidFill>
              </a:rPr>
              <a:t>هناك طريقتين لاختبار قدرة الأكتينوميسيتات على إنتاج المضادات الحيوية، أولاهما: طريقة </a:t>
            </a:r>
            <a:r>
              <a:rPr lang="en-US" sz="2000" b="1" dirty="0">
                <a:solidFill>
                  <a:schemeClr val="tx1"/>
                </a:solidFill>
              </a:rPr>
              <a:t>conventional spot </a:t>
            </a:r>
            <a:r>
              <a:rPr lang="ar-SA" sz="2000" b="1" dirty="0">
                <a:solidFill>
                  <a:schemeClr val="tx1"/>
                </a:solidFill>
              </a:rPr>
              <a:t> وثانيهما: طريقة </a:t>
            </a:r>
            <a:r>
              <a:rPr lang="en-US" sz="2000" b="1" dirty="0">
                <a:solidFill>
                  <a:schemeClr val="tx1"/>
                </a:solidFill>
              </a:rPr>
              <a:t>single line streak</a:t>
            </a:r>
            <a:r>
              <a:rPr lang="ar-SA" sz="2000" b="1" dirty="0">
                <a:solidFill>
                  <a:schemeClr val="tx1"/>
                </a:solidFill>
              </a:rPr>
              <a:t>.</a:t>
            </a:r>
            <a:endParaRPr lang="en-US" sz="2000" b="1" dirty="0">
              <a:solidFill>
                <a:schemeClr val="tx1"/>
              </a:solidFill>
            </a:endParaRPr>
          </a:p>
        </p:txBody>
      </p:sp>
      <p:sp>
        <p:nvSpPr>
          <p:cNvPr id="2" name="Rectangle 1"/>
          <p:cNvSpPr/>
          <p:nvPr/>
        </p:nvSpPr>
        <p:spPr>
          <a:xfrm>
            <a:off x="4655840" y="332657"/>
            <a:ext cx="5832648" cy="954107"/>
          </a:xfrm>
          <a:prstGeom prst="rect">
            <a:avLst/>
          </a:prstGeom>
        </p:spPr>
        <p:txBody>
          <a:bodyPr wrap="square">
            <a:spAutoFit/>
          </a:bodyPr>
          <a:lstStyle/>
          <a:p>
            <a:pPr algn="ctr" rtl="1"/>
            <a:r>
              <a:rPr lang="ar-SA" sz="2800" dirty="0"/>
              <a:t>أثر المضادات الحيوية المنتجة من الأكتينوميسيتات المعزولة على البكتيريا الممرضة:</a:t>
            </a:r>
          </a:p>
        </p:txBody>
      </p:sp>
    </p:spTree>
    <p:extLst>
      <p:ext uri="{BB962C8B-B14F-4D97-AF65-F5344CB8AC3E}">
        <p14:creationId xmlns:p14="http://schemas.microsoft.com/office/powerpoint/2010/main" val="2105388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rtl="1"/>
            <a:r>
              <a:rPr lang="ar-SA" dirty="0"/>
              <a:t>طريقة </a:t>
            </a:r>
            <a:r>
              <a:rPr lang="en-US" dirty="0"/>
              <a:t>conventional spot</a:t>
            </a:r>
            <a:r>
              <a:rPr lang="ar-SA" dirty="0"/>
              <a:t>:</a:t>
            </a:r>
            <a:endParaRPr lang="en-US" dirty="0"/>
          </a:p>
        </p:txBody>
      </p:sp>
      <p:sp>
        <p:nvSpPr>
          <p:cNvPr id="5" name="Espace réservé du contenu 4"/>
          <p:cNvSpPr>
            <a:spLocks noGrp="1"/>
          </p:cNvSpPr>
          <p:nvPr>
            <p:ph idx="1"/>
          </p:nvPr>
        </p:nvSpPr>
        <p:spPr/>
        <p:txBody>
          <a:bodyPr/>
          <a:lstStyle/>
          <a:p>
            <a:pPr marL="457200" indent="-457200" algn="r" rtl="1">
              <a:buFont typeface="+mj-lt"/>
              <a:buAutoNum type="arabicPeriod"/>
            </a:pPr>
            <a:r>
              <a:rPr lang="ar-SA" dirty="0" smtClean="0"/>
              <a:t>يتم </a:t>
            </a:r>
            <a:r>
              <a:rPr lang="ar-SA" dirty="0"/>
              <a:t>تلقيح الأكتينوميسيتات على بيئة كازين النشا على هيئة بيضاوية في طرف طبق بتري        ومن ثم يحضن الطبق عند درجة حرارة 28 ْم لمدة ستة </a:t>
            </a:r>
            <a:r>
              <a:rPr lang="ar-SA" dirty="0" smtClean="0"/>
              <a:t>أيام.</a:t>
            </a:r>
            <a:endParaRPr lang="ar-SA" dirty="0"/>
          </a:p>
          <a:p>
            <a:pPr marL="457200" indent="-457200" algn="r" rtl="1">
              <a:buFont typeface="+mj-lt"/>
              <a:buAutoNum type="arabicPeriod"/>
            </a:pPr>
            <a:r>
              <a:rPr lang="ar-SA" dirty="0" smtClean="0"/>
              <a:t>بعد </a:t>
            </a:r>
            <a:r>
              <a:rPr lang="ar-SA" dirty="0"/>
              <a:t>انقضاء فترة التحضين يتم </a:t>
            </a:r>
            <a:r>
              <a:rPr lang="ar-SA" dirty="0" smtClean="0"/>
              <a:t>تعريض </a:t>
            </a:r>
            <a:r>
              <a:rPr lang="ar-SA" dirty="0"/>
              <a:t>الطبق للكلورفورم عن طريق وضع الكلورفورم في غطاء طبق بتري و من ثم قلب طبق بتري النامي عليه أكتينوميسيتات على الغطاء لمدة 40 </a:t>
            </a:r>
            <a:r>
              <a:rPr lang="ar-SA" dirty="0" smtClean="0"/>
              <a:t>دقيقة.</a:t>
            </a:r>
            <a:endParaRPr lang="ar-SA" dirty="0"/>
          </a:p>
          <a:p>
            <a:pPr marL="457200" indent="-457200" algn="r" rtl="1">
              <a:buFont typeface="+mj-lt"/>
              <a:buAutoNum type="arabicPeriod"/>
            </a:pPr>
            <a:r>
              <a:rPr lang="ar-SA" dirty="0" smtClean="0"/>
              <a:t>يُضاف </a:t>
            </a:r>
            <a:r>
              <a:rPr lang="ar-SA" dirty="0"/>
              <a:t>0.6% من بيئة الآجار المغذي الملقحة بالبكتيريا الممرضة قبل أن تتصلب على بيئة كازين النشا النامية عليها الأكتينوميسيتات.</a:t>
            </a:r>
            <a:r>
              <a:rPr lang="en-US" dirty="0"/>
              <a:t/>
            </a:r>
            <a:br>
              <a:rPr lang="en-US" dirty="0"/>
            </a:br>
            <a:r>
              <a:rPr lang="ar-SA" dirty="0"/>
              <a:t>تحضين الطبق لمدة 24 ساعة عند درجة حرارة 37 ْم.</a:t>
            </a:r>
            <a:endParaRPr lang="en-US" dirty="0"/>
          </a:p>
        </p:txBody>
      </p:sp>
      <p:sp>
        <p:nvSpPr>
          <p:cNvPr id="7" name="Espace réservé du pied de page 6"/>
          <p:cNvSpPr>
            <a:spLocks noGrp="1"/>
          </p:cNvSpPr>
          <p:nvPr>
            <p:ph type="ftr" sz="quarter" idx="11"/>
          </p:nvPr>
        </p:nvSpPr>
        <p:spPr/>
        <p:txBody>
          <a:bodyPr/>
          <a:lstStyle/>
          <a:p>
            <a:r>
              <a:rPr lang="ar-SA" smtClean="0"/>
              <a:t>أمل الغامدي - رؤى القفيدي - هيا الدوسري</a:t>
            </a:r>
            <a:endParaRPr lang="en-US"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4232" y="2060848"/>
            <a:ext cx="304800" cy="323850"/>
          </a:xfrm>
          <a:prstGeom prst="rect">
            <a:avLst/>
          </a:prstGeo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1560497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rtl="1"/>
            <a:r>
              <a:rPr lang="ar-SA" dirty="0"/>
              <a:t>طريقة </a:t>
            </a:r>
            <a:r>
              <a:rPr lang="en-US" dirty="0"/>
              <a:t>single line streak</a:t>
            </a:r>
            <a:r>
              <a:rPr lang="ar-SA" dirty="0"/>
              <a:t>:</a:t>
            </a:r>
            <a:endParaRPr lang="en-US" dirty="0"/>
          </a:p>
        </p:txBody>
      </p:sp>
      <p:sp>
        <p:nvSpPr>
          <p:cNvPr id="5" name="Espace réservé du contenu 4"/>
          <p:cNvSpPr>
            <a:spLocks noGrp="1"/>
          </p:cNvSpPr>
          <p:nvPr>
            <p:ph idx="1"/>
          </p:nvPr>
        </p:nvSpPr>
        <p:spPr/>
        <p:txBody>
          <a:bodyPr/>
          <a:lstStyle/>
          <a:p>
            <a:pPr marL="457200" indent="-457200" algn="just" rtl="1">
              <a:buFont typeface="+mj-lt"/>
              <a:buAutoNum type="arabicPeriod"/>
            </a:pPr>
            <a:r>
              <a:rPr lang="ar-SA" dirty="0" smtClean="0">
                <a:effectLst>
                  <a:outerShdw blurRad="38100" dist="38100" dir="2700000" algn="tl">
                    <a:srgbClr val="000000">
                      <a:alpha val="43137"/>
                    </a:srgbClr>
                  </a:outerShdw>
                </a:effectLst>
              </a:rPr>
              <a:t>يتم </a:t>
            </a:r>
            <a:r>
              <a:rPr lang="ar-SA" dirty="0">
                <a:effectLst>
                  <a:outerShdw blurRad="38100" dist="38100" dir="2700000" algn="tl">
                    <a:srgbClr val="000000">
                      <a:alpha val="43137"/>
                    </a:srgbClr>
                  </a:outerShdw>
                </a:effectLst>
              </a:rPr>
              <a:t>تلقيح الأكتينوميسيتات على هيئة خط </a:t>
            </a:r>
            <a:endParaRPr lang="en-US" dirty="0">
              <a:effectLst>
                <a:outerShdw blurRad="38100" dist="38100" dir="2700000" algn="tl">
                  <a:srgbClr val="000000">
                    <a:alpha val="43137"/>
                  </a:srgbClr>
                </a:outerShdw>
              </a:effectLst>
            </a:endParaRPr>
          </a:p>
          <a:p>
            <a:pPr marL="457200" indent="-457200" algn="just" rtl="1">
              <a:buFont typeface="+mj-lt"/>
              <a:buAutoNum type="arabicPeriod"/>
            </a:pPr>
            <a:r>
              <a:rPr lang="ar-SA" dirty="0">
                <a:effectLst>
                  <a:outerShdw blurRad="38100" dist="38100" dir="2700000" algn="tl">
                    <a:srgbClr val="000000">
                      <a:alpha val="43137"/>
                    </a:srgbClr>
                  </a:outerShdw>
                </a:effectLst>
              </a:rPr>
              <a:t>على بيئة كازين النشا وتحضينها لمدة 4 أيام عند درجة حرارة 28 ْم لإعطائها فرصة لإنتاج المضادات الحيوية.</a:t>
            </a:r>
            <a:endParaRPr lang="en-US" dirty="0">
              <a:effectLst>
                <a:outerShdw blurRad="38100" dist="38100" dir="2700000" algn="tl">
                  <a:srgbClr val="000000">
                    <a:alpha val="43137"/>
                  </a:srgbClr>
                </a:outerShdw>
              </a:effectLst>
            </a:endParaRPr>
          </a:p>
          <a:p>
            <a:pPr marL="457200" indent="-457200" algn="just" rtl="1">
              <a:buFont typeface="+mj-lt"/>
              <a:buAutoNum type="arabicPeriod"/>
            </a:pPr>
            <a:r>
              <a:rPr lang="ar-SA" dirty="0">
                <a:effectLst>
                  <a:outerShdw blurRad="38100" dist="38100" dir="2700000" algn="tl">
                    <a:srgbClr val="000000">
                      <a:alpha val="43137"/>
                    </a:srgbClr>
                  </a:outerShdw>
                </a:effectLst>
              </a:rPr>
              <a:t>بعد فترة التحضين يتم تلقيح الطبق بشكل عمودي مع الأكتينوميسيتات وتحضن لمدة 24 ساعة عند درجة حرارة 37 ْم.</a:t>
            </a:r>
            <a:endParaRPr lang="en-US" dirty="0">
              <a:effectLst>
                <a:outerShdw blurRad="38100" dist="38100" dir="2700000" algn="tl">
                  <a:srgbClr val="000000">
                    <a:alpha val="43137"/>
                  </a:srgbClr>
                </a:outerShdw>
              </a:effectLst>
            </a:endParaRPr>
          </a:p>
        </p:txBody>
      </p:sp>
      <p:sp>
        <p:nvSpPr>
          <p:cNvPr id="7" name="Espace réservé du pied de page 6"/>
          <p:cNvSpPr>
            <a:spLocks noGrp="1"/>
          </p:cNvSpPr>
          <p:nvPr>
            <p:ph type="ftr" sz="quarter" idx="11"/>
          </p:nvPr>
        </p:nvSpPr>
        <p:spPr/>
        <p:txBody>
          <a:bodyPr/>
          <a:lstStyle/>
          <a:p>
            <a:r>
              <a:rPr lang="ar-SA" smtClean="0"/>
              <a:t>أمل الغامدي - رؤى القفيدي - هيا الدوسري</a:t>
            </a:r>
            <a:endParaRPr lang="en-US" dirty="0" smtClean="0"/>
          </a:p>
        </p:txBody>
      </p:sp>
      <p:sp>
        <p:nvSpPr>
          <p:cNvPr id="2" name="AutoShape 2"/>
          <p:cNvSpPr>
            <a:spLocks noChangeArrowheads="1"/>
          </p:cNvSpPr>
          <p:nvPr/>
        </p:nvSpPr>
        <p:spPr bwMode="auto">
          <a:xfrm>
            <a:off x="4439816" y="1844825"/>
            <a:ext cx="1179984" cy="90487"/>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ar-SA"/>
          </a:p>
        </p:txBody>
      </p:sp>
    </p:spTree>
    <p:extLst>
      <p:ext uri="{BB962C8B-B14F-4D97-AF65-F5344CB8AC3E}">
        <p14:creationId xmlns:p14="http://schemas.microsoft.com/office/powerpoint/2010/main" val="4011396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تختلف أنواع المضادات الحيوية (مثال)</a:t>
            </a:r>
            <a:endParaRPr lang="ar-SA" dirty="0"/>
          </a:p>
        </p:txBody>
      </p:sp>
      <p:graphicFrame>
        <p:nvGraphicFramePr>
          <p:cNvPr id="4" name="Content Placeholder 3"/>
          <p:cNvGraphicFramePr>
            <a:graphicFrameLocks noGrp="1"/>
          </p:cNvGraphicFramePr>
          <p:nvPr>
            <p:ph idx="1"/>
            <p:extLst/>
          </p:nvPr>
        </p:nvGraphicFramePr>
        <p:xfrm>
          <a:off x="1703514" y="1600200"/>
          <a:ext cx="8856983" cy="4023360"/>
        </p:xfrm>
        <a:graphic>
          <a:graphicData uri="http://schemas.openxmlformats.org/drawingml/2006/table">
            <a:tbl>
              <a:tblPr rtl="1" firstRow="1" bandRow="1">
                <a:tableStyleId>{5C22544A-7EE6-4342-B048-85BDC9FD1C3A}</a:tableStyleId>
              </a:tblPr>
              <a:tblGrid>
                <a:gridCol w="990690"/>
                <a:gridCol w="1507724"/>
                <a:gridCol w="2183376"/>
                <a:gridCol w="2055670"/>
                <a:gridCol w="2119523"/>
              </a:tblGrid>
              <a:tr h="370840">
                <a:tc>
                  <a:txBody>
                    <a:bodyPr/>
                    <a:lstStyle/>
                    <a:p>
                      <a:pPr algn="ctr" rtl="1"/>
                      <a:r>
                        <a:rPr lang="ar-SA" dirty="0" smtClean="0"/>
                        <a:t>وجه الاختلاف</a:t>
                      </a:r>
                      <a:endParaRPr lang="ar-SA" dirty="0"/>
                    </a:p>
                  </a:txBody>
                  <a:tcPr/>
                </a:tc>
                <a:tc>
                  <a:txBody>
                    <a:bodyPr/>
                    <a:lstStyle/>
                    <a:p>
                      <a:pPr algn="ctr" rtl="1"/>
                      <a:r>
                        <a:rPr lang="ar-SA" dirty="0" smtClean="0"/>
                        <a:t>البنسلينات</a:t>
                      </a:r>
                      <a:endParaRPr lang="ar-SA" dirty="0"/>
                    </a:p>
                  </a:txBody>
                  <a:tcPr/>
                </a:tc>
                <a:tc>
                  <a:txBody>
                    <a:bodyPr/>
                    <a:lstStyle/>
                    <a:p>
                      <a:pPr algn="ctr" rtl="1"/>
                      <a:r>
                        <a:rPr lang="ar-SA" dirty="0" smtClean="0"/>
                        <a:t>الأمينوجليكوسيد، الأمينوسيكليتول،</a:t>
                      </a:r>
                      <a:r>
                        <a:rPr lang="ar-SA" baseline="0" dirty="0" smtClean="0"/>
                        <a:t> ماكرولويد، كيتولونات، الفيوران، عديدات الببتيد </a:t>
                      </a:r>
                      <a:endParaRPr lang="ar-SA" dirty="0"/>
                    </a:p>
                  </a:txBody>
                  <a:tcPr/>
                </a:tc>
                <a:tc>
                  <a:txBody>
                    <a:bodyPr/>
                    <a:lstStyle/>
                    <a:p>
                      <a:pPr algn="ctr" rtl="1"/>
                      <a:r>
                        <a:rPr lang="ar-SA" dirty="0" smtClean="0"/>
                        <a:t>لينكوساميد، الفيومورات، الباسيتراسين</a:t>
                      </a:r>
                      <a:endParaRPr lang="ar-SA" dirty="0"/>
                    </a:p>
                  </a:txBody>
                  <a:tcPr/>
                </a:tc>
                <a:tc>
                  <a:txBody>
                    <a:bodyPr/>
                    <a:lstStyle/>
                    <a:p>
                      <a:pPr algn="ctr" rtl="1"/>
                      <a:r>
                        <a:rPr lang="ar-SA" dirty="0" smtClean="0"/>
                        <a:t>تتراسيكلين، السلفوناميد  </a:t>
                      </a:r>
                      <a:endParaRPr lang="ar-SA" dirty="0"/>
                    </a:p>
                  </a:txBody>
                  <a:tcPr/>
                </a:tc>
              </a:tr>
              <a:tr h="370840">
                <a:tc>
                  <a:txBody>
                    <a:bodyPr/>
                    <a:lstStyle/>
                    <a:p>
                      <a:pPr algn="ctr" rtl="1"/>
                      <a:r>
                        <a:rPr lang="ar-SA" dirty="0" smtClean="0"/>
                        <a:t>الكائن المنتج</a:t>
                      </a:r>
                      <a:endParaRPr lang="ar-SA" dirty="0"/>
                    </a:p>
                  </a:txBody>
                  <a:tcPr/>
                </a:tc>
                <a:tc>
                  <a:txBody>
                    <a:bodyPr/>
                    <a:lstStyle/>
                    <a:p>
                      <a:pPr algn="ctr" rtl="1"/>
                      <a:r>
                        <a:rPr lang="ar-SA" dirty="0" smtClean="0"/>
                        <a:t>فطريات</a:t>
                      </a:r>
                      <a:endParaRPr lang="ar-SA" dirty="0"/>
                    </a:p>
                  </a:txBody>
                  <a:tcPr/>
                </a:tc>
                <a:tc>
                  <a:txBody>
                    <a:bodyPr/>
                    <a:lstStyle/>
                    <a:p>
                      <a:pPr algn="ctr" rtl="1"/>
                      <a:r>
                        <a:rPr lang="ar-SA" dirty="0" smtClean="0"/>
                        <a:t>الأكتينوميسيتات</a:t>
                      </a:r>
                      <a:r>
                        <a:rPr lang="ar-SA" baseline="0" dirty="0" smtClean="0"/>
                        <a:t> (بكتيريا موجبة الجرام)</a:t>
                      </a:r>
                      <a:endParaRPr lang="ar-SA" dirty="0"/>
                    </a:p>
                  </a:txBody>
                  <a:tcPr/>
                </a:tc>
                <a:tc>
                  <a:txBody>
                    <a:bodyPr/>
                    <a:lstStyle/>
                    <a:p>
                      <a:pPr algn="ctr" rtl="1"/>
                      <a:r>
                        <a:rPr lang="ar-SA" dirty="0" smtClean="0"/>
                        <a:t>بكتيريا</a:t>
                      </a:r>
                      <a:endParaRPr lang="ar-SA" dirty="0"/>
                    </a:p>
                  </a:txBody>
                  <a:tcPr/>
                </a:tc>
                <a:tc>
                  <a:txBody>
                    <a:bodyPr/>
                    <a:lstStyle/>
                    <a:p>
                      <a:pPr algn="ctr" rtl="1"/>
                      <a:r>
                        <a:rPr lang="ar-SA" dirty="0" smtClean="0"/>
                        <a:t>بكتيريا</a:t>
                      </a:r>
                      <a:endParaRPr lang="ar-SA" dirty="0"/>
                    </a:p>
                  </a:txBody>
                  <a:tcPr/>
                </a:tc>
              </a:tr>
              <a:tr h="370840">
                <a:tc>
                  <a:txBody>
                    <a:bodyPr/>
                    <a:lstStyle/>
                    <a:p>
                      <a:pPr algn="ctr" rtl="1"/>
                      <a:r>
                        <a:rPr lang="ar-SA" dirty="0" smtClean="0"/>
                        <a:t>الكائن</a:t>
                      </a:r>
                      <a:r>
                        <a:rPr lang="ar-SA" baseline="0" dirty="0" smtClean="0"/>
                        <a:t> الحساس</a:t>
                      </a:r>
                      <a:endParaRPr lang="ar-SA" dirty="0"/>
                    </a:p>
                  </a:txBody>
                  <a:tcPr/>
                </a:tc>
                <a:tc>
                  <a:txBody>
                    <a:bodyPr/>
                    <a:lstStyle/>
                    <a:p>
                      <a:pPr algn="ctr" rtl="1"/>
                      <a:r>
                        <a:rPr lang="ar-SA" dirty="0" smtClean="0"/>
                        <a:t>غالباً البكتيريا الموجبة</a:t>
                      </a:r>
                      <a:r>
                        <a:rPr lang="ar-SA" baseline="0" dirty="0" smtClean="0"/>
                        <a:t> اجرام</a:t>
                      </a:r>
                      <a:endParaRPr lang="ar-SA" dirty="0"/>
                    </a:p>
                  </a:txBody>
                  <a:tcPr/>
                </a:tc>
                <a:tc>
                  <a:txBody>
                    <a:bodyPr/>
                    <a:lstStyle/>
                    <a:p>
                      <a:pPr algn="ctr" rtl="1"/>
                      <a:r>
                        <a:rPr lang="ar-SA" dirty="0" smtClean="0"/>
                        <a:t>البكتيريا السالبة لجرام أكثر</a:t>
                      </a:r>
                      <a:r>
                        <a:rPr lang="ar-SA" baseline="0" dirty="0" smtClean="0"/>
                        <a:t> تأثرا بها</a:t>
                      </a:r>
                      <a:endParaRPr lang="ar-SA"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البكتيريا الموجبة لجرام </a:t>
                      </a:r>
                      <a:r>
                        <a:rPr lang="ar-SA" baseline="0" dirty="0" smtClean="0"/>
                        <a:t>والميكوبلازما</a:t>
                      </a:r>
                      <a:endParaRPr lang="ar-SA"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يؤثى على البكتيريا الموجبه والسالبة</a:t>
                      </a:r>
                      <a:r>
                        <a:rPr lang="ar-SA" baseline="0" dirty="0" smtClean="0"/>
                        <a:t> لجرام والميكوبلازما</a:t>
                      </a:r>
                      <a:endParaRPr lang="ar-SA" dirty="0" smtClean="0"/>
                    </a:p>
                  </a:txBody>
                  <a:tcPr/>
                </a:tc>
              </a:tr>
              <a:tr h="370840">
                <a:tc>
                  <a:txBody>
                    <a:bodyPr/>
                    <a:lstStyle/>
                    <a:p>
                      <a:pPr algn="ctr" rtl="1"/>
                      <a:r>
                        <a:rPr lang="ar-SA" dirty="0" smtClean="0"/>
                        <a:t>طريقة التأثير</a:t>
                      </a:r>
                      <a:endParaRPr lang="ar-SA" dirty="0"/>
                    </a:p>
                  </a:txBody>
                  <a:tcPr/>
                </a:tc>
                <a:tc>
                  <a:txBody>
                    <a:bodyPr/>
                    <a:lstStyle/>
                    <a:p>
                      <a:pPr algn="ctr" rtl="1"/>
                      <a:r>
                        <a:rPr lang="ar-SA" dirty="0" smtClean="0"/>
                        <a:t>تصنيع</a:t>
                      </a:r>
                      <a:r>
                        <a:rPr lang="ar-SA" baseline="0" dirty="0" smtClean="0"/>
                        <a:t> الجدار</a:t>
                      </a:r>
                      <a:endParaRPr lang="ar-SA" dirty="0"/>
                    </a:p>
                  </a:txBody>
                  <a:tcPr/>
                </a:tc>
                <a:tc>
                  <a:txBody>
                    <a:bodyPr/>
                    <a:lstStyle/>
                    <a:p>
                      <a:pPr algn="ctr" rtl="1"/>
                      <a:r>
                        <a:rPr lang="ar-SA" dirty="0" smtClean="0"/>
                        <a:t>تصنيع</a:t>
                      </a:r>
                      <a:r>
                        <a:rPr lang="ar-SA" baseline="0" dirty="0" smtClean="0"/>
                        <a:t> البروتين والترجمه من </a:t>
                      </a:r>
                      <a:r>
                        <a:rPr lang="en-GB" baseline="0" dirty="0" smtClean="0"/>
                        <a:t>mRNA</a:t>
                      </a:r>
                      <a:endParaRPr lang="ar-SA" dirty="0"/>
                    </a:p>
                  </a:txBody>
                  <a:tcPr/>
                </a:tc>
                <a:tc>
                  <a:txBody>
                    <a:bodyPr/>
                    <a:lstStyle/>
                    <a:p>
                      <a:pPr algn="ctr" rtl="1"/>
                      <a:endParaRPr lang="ar-SA" dirty="0"/>
                    </a:p>
                  </a:txBody>
                  <a:tcPr/>
                </a:tc>
                <a:tc>
                  <a:txBody>
                    <a:bodyPr/>
                    <a:lstStyle/>
                    <a:p>
                      <a:pPr algn="ctr" rtl="1"/>
                      <a:endParaRPr lang="ar-SA" dirty="0"/>
                    </a:p>
                  </a:txBody>
                  <a:tcPr/>
                </a:tc>
              </a:tr>
              <a:tr h="370840">
                <a:tc>
                  <a:txBody>
                    <a:bodyPr/>
                    <a:lstStyle/>
                    <a:p>
                      <a:pPr algn="ctr" rtl="1"/>
                      <a:r>
                        <a:rPr lang="ar-SA" dirty="0" smtClean="0"/>
                        <a:t>الأنواع الشائعه</a:t>
                      </a:r>
                      <a:endParaRPr lang="ar-SA" dirty="0"/>
                    </a:p>
                  </a:txBody>
                  <a:tcPr/>
                </a:tc>
                <a:tc>
                  <a:txBody>
                    <a:bodyPr/>
                    <a:lstStyle/>
                    <a:p>
                      <a:pPr algn="ctr" rtl="1"/>
                      <a:r>
                        <a:rPr lang="ar-SA" dirty="0" smtClean="0"/>
                        <a:t>؟</a:t>
                      </a:r>
                      <a:endParaRPr lang="ar-SA" dirty="0"/>
                    </a:p>
                  </a:txBody>
                  <a:tcPr/>
                </a:tc>
                <a:tc>
                  <a:txBody>
                    <a:bodyPr/>
                    <a:lstStyle/>
                    <a:p>
                      <a:pPr algn="ctr" rtl="1"/>
                      <a:r>
                        <a:rPr lang="ar-SA" dirty="0" smtClean="0"/>
                        <a:t>؟</a:t>
                      </a:r>
                      <a:endParaRPr lang="ar-SA" dirty="0"/>
                    </a:p>
                  </a:txBody>
                  <a:tcPr/>
                </a:tc>
                <a:tc>
                  <a:txBody>
                    <a:bodyPr/>
                    <a:lstStyle/>
                    <a:p>
                      <a:pPr algn="ctr" rtl="1"/>
                      <a:r>
                        <a:rPr lang="ar-SA" dirty="0" smtClean="0"/>
                        <a:t>؟</a:t>
                      </a:r>
                      <a:endParaRPr lang="ar-SA" dirty="0"/>
                    </a:p>
                  </a:txBody>
                  <a:tcPr/>
                </a:tc>
                <a:tc>
                  <a:txBody>
                    <a:bodyPr/>
                    <a:lstStyle/>
                    <a:p>
                      <a:pPr algn="ctr" rtl="1"/>
                      <a:r>
                        <a:rPr lang="ar-SA" smtClean="0"/>
                        <a:t>؟</a:t>
                      </a:r>
                      <a:endParaRPr lang="ar-SA" dirty="0"/>
                    </a:p>
                  </a:txBody>
                  <a:tcPr/>
                </a:tc>
              </a:tr>
            </a:tbl>
          </a:graphicData>
        </a:graphic>
      </p:graphicFrame>
      <p:sp>
        <p:nvSpPr>
          <p:cNvPr id="3" name="Footer Placeholder 2"/>
          <p:cNvSpPr>
            <a:spLocks noGrp="1"/>
          </p:cNvSpPr>
          <p:nvPr>
            <p:ph type="ftr" sz="quarter" idx="11"/>
          </p:nvPr>
        </p:nvSpPr>
        <p:spPr/>
        <p:txBody>
          <a:bodyPr/>
          <a:lstStyle/>
          <a:p>
            <a:r>
              <a:rPr lang="ar-SA" smtClean="0"/>
              <a:t>أمل الغامدي - رؤى القفيدي - هيا الدوسري</a:t>
            </a:r>
            <a:endParaRPr lang="en-US" dirty="0" smtClean="0"/>
          </a:p>
        </p:txBody>
      </p:sp>
    </p:spTree>
    <p:extLst>
      <p:ext uri="{BB962C8B-B14F-4D97-AF65-F5344CB8AC3E}">
        <p14:creationId xmlns:p14="http://schemas.microsoft.com/office/powerpoint/2010/main" val="843354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4184068" y="188640"/>
            <a:ext cx="3960440" cy="2592288"/>
          </a:xfrm>
          <a:prstGeom prst="cloudCallou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SA" sz="3200" b="1" dirty="0">
                <a:effectLst>
                  <a:outerShdw blurRad="38100" dist="38100" dir="2700000" algn="tl">
                    <a:srgbClr val="000000">
                      <a:alpha val="43137"/>
                    </a:srgbClr>
                  </a:outerShdw>
                </a:effectLst>
              </a:rPr>
              <a:t>شكراً لحسن الاستماع</a:t>
            </a:r>
            <a:endParaRPr lang="ar-SA"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627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xtLst/>
        </p:spPr>
        <p:style>
          <a:lnRef idx="0">
            <a:scrgbClr r="0" g="0" b="0"/>
          </a:lnRef>
          <a:fillRef idx="1003">
            <a:schemeClr val="lt2"/>
          </a:fillRef>
          <a:effectRef idx="0">
            <a:scrgbClr r="0" g="0" b="0"/>
          </a:effectRef>
          <a:fontRef idx="major"/>
        </p:style>
        <p:txBody>
          <a:bodyPr>
            <a:normAutofit/>
          </a:bodyPr>
          <a:lstStyle/>
          <a:p>
            <a:pPr marL="514350" indent="-514350" algn="r" rtl="1">
              <a:lnSpc>
                <a:spcPct val="120000"/>
              </a:lnSpc>
              <a:buFont typeface="+mj-lt"/>
              <a:buAutoNum type="arabicPeriod"/>
              <a:defRPr/>
            </a:pPr>
            <a:r>
              <a:rPr lang="ar-SA" b="1" dirty="0" smtClean="0"/>
              <a:t>يضاف </a:t>
            </a:r>
            <a:r>
              <a:rPr lang="ar-SA" b="1" dirty="0"/>
              <a:t>1 جرام من التربة إلى 100 مل من الماء الفسيولوجي (</a:t>
            </a:r>
            <a:r>
              <a:rPr lang="en-US" b="1" dirty="0" err="1"/>
              <a:t>NaCl</a:t>
            </a:r>
            <a:r>
              <a:rPr lang="en-US" b="1" dirty="0"/>
              <a:t> 8.5 g/l</a:t>
            </a:r>
            <a:r>
              <a:rPr lang="ar-SA" b="1" dirty="0"/>
              <a:t>) لعمل معلق.</a:t>
            </a:r>
            <a:endParaRPr lang="en-US" b="1" dirty="0"/>
          </a:p>
          <a:p>
            <a:pPr marL="514350" indent="-514350" algn="r" rtl="1">
              <a:lnSpc>
                <a:spcPct val="120000"/>
              </a:lnSpc>
              <a:buFont typeface="+mj-lt"/>
              <a:buAutoNum type="arabicPeriod"/>
              <a:defRPr/>
            </a:pPr>
            <a:r>
              <a:rPr lang="ar-SA" b="1" dirty="0"/>
              <a:t>تحضين أنابيب المعلق في حضان هزاز على سرعة 200 لفة في الدقيقة (</a:t>
            </a:r>
            <a:r>
              <a:rPr lang="en-US" b="1" dirty="0"/>
              <a:t>rpm</a:t>
            </a:r>
            <a:r>
              <a:rPr lang="ar-SA" b="1" dirty="0"/>
              <a:t>) لمدة 30 دقيقة وعند درجة حرارة 28 ْم.</a:t>
            </a:r>
            <a:endParaRPr lang="en-US" b="1" dirty="0"/>
          </a:p>
          <a:p>
            <a:pPr marL="514350" indent="-514350" algn="r" rtl="1">
              <a:lnSpc>
                <a:spcPct val="120000"/>
              </a:lnSpc>
              <a:buFont typeface="+mj-lt"/>
              <a:buAutoNum type="arabicPeriod"/>
              <a:defRPr/>
            </a:pPr>
            <a:r>
              <a:rPr lang="ar-SA" b="1" dirty="0"/>
              <a:t>بعد إخراج الأنابيب من الحضان تترك لفترة حتى يتكون لدينا طبقتين راسب و رائق ومن ثم نقوم بعمل 5 تخفيفات تبدأ من 10</a:t>
            </a:r>
            <a:r>
              <a:rPr lang="ar-SA" b="1" baseline="30000" dirty="0"/>
              <a:t>-1  </a:t>
            </a:r>
            <a:r>
              <a:rPr lang="ar-SA" b="1" dirty="0"/>
              <a:t>إلى 10</a:t>
            </a:r>
            <a:r>
              <a:rPr lang="ar-SA" b="1" baseline="30000" dirty="0"/>
              <a:t>-5 </a:t>
            </a:r>
            <a:r>
              <a:rPr lang="ar-SA" b="1" dirty="0"/>
              <a:t> وذلك باستخدام الماء الفسيولوجي.</a:t>
            </a:r>
            <a:endParaRPr lang="en-US" b="1" dirty="0"/>
          </a:p>
          <a:p>
            <a:pPr marL="514350" indent="-514350" algn="r" rtl="1">
              <a:lnSpc>
                <a:spcPct val="120000"/>
              </a:lnSpc>
              <a:buFont typeface="+mj-lt"/>
              <a:buAutoNum type="arabicPeriod"/>
              <a:defRPr/>
            </a:pPr>
            <a:r>
              <a:rPr lang="ar-SA" b="1" dirty="0"/>
              <a:t>يتم وضع الأنابيب المخففة على جهاز </a:t>
            </a:r>
            <a:r>
              <a:rPr lang="en-US" b="1" dirty="0"/>
              <a:t>Vortex</a:t>
            </a:r>
            <a:r>
              <a:rPr lang="ar-SA" b="1" dirty="0"/>
              <a:t> لخلط المحتويات جيدا على أعلى سرعة</a:t>
            </a:r>
            <a:r>
              <a:rPr lang="ar-SA" b="1" dirty="0" smtClean="0"/>
              <a:t>.</a:t>
            </a:r>
            <a:endParaRPr lang="en-US" b="1" dirty="0"/>
          </a:p>
        </p:txBody>
      </p:sp>
      <p:sp>
        <p:nvSpPr>
          <p:cNvPr id="4" name="Rectangle 3"/>
          <p:cNvSpPr/>
          <p:nvPr/>
        </p:nvSpPr>
        <p:spPr>
          <a:xfrm>
            <a:off x="2589214" y="744538"/>
            <a:ext cx="6981825" cy="584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lgn="ctr" rtl="1">
              <a:defRPr/>
            </a:pPr>
            <a:r>
              <a:rPr lang="ar-SA" sz="3200" b="1" dirty="0">
                <a:solidFill>
                  <a:schemeClr val="tx1"/>
                </a:solidFill>
                <a:effectLst>
                  <a:outerShdw blurRad="38100" dist="38100" dir="2700000" algn="tl">
                    <a:srgbClr val="000000">
                      <a:alpha val="43137"/>
                    </a:srgbClr>
                  </a:outerShdw>
                </a:effectLst>
              </a:rPr>
              <a:t> عزل الأكتينوميسيتات وظروف الزراعه على الآجار</a:t>
            </a:r>
          </a:p>
        </p:txBody>
      </p:sp>
    </p:spTree>
    <p:extLst>
      <p:ext uri="{BB962C8B-B14F-4D97-AF65-F5344CB8AC3E}">
        <p14:creationId xmlns:p14="http://schemas.microsoft.com/office/powerpoint/2010/main" val="149433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24_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51038" y="1700214"/>
            <a:ext cx="8393112" cy="3944937"/>
          </a:xfrm>
        </p:spPr>
      </p:pic>
      <p:sp>
        <p:nvSpPr>
          <p:cNvPr id="5" name="Rectangle 4"/>
          <p:cNvSpPr/>
          <p:nvPr/>
        </p:nvSpPr>
        <p:spPr>
          <a:xfrm>
            <a:off x="3041650" y="744538"/>
            <a:ext cx="6076950" cy="584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lgn="ctr" rtl="1">
              <a:defRPr/>
            </a:pPr>
            <a:r>
              <a:rPr lang="ar-SA" sz="3200" b="1" dirty="0">
                <a:solidFill>
                  <a:schemeClr val="tx1"/>
                </a:solidFill>
                <a:effectLst>
                  <a:outerShdw blurRad="38100" dist="38100" dir="2700000" algn="tl">
                    <a:srgbClr val="000000">
                      <a:alpha val="43137"/>
                    </a:srgbClr>
                  </a:outerShdw>
                </a:effectLst>
              </a:rPr>
              <a:t>شكل يوضح نمو الأكتينوميسيتات على الآجار</a:t>
            </a:r>
          </a:p>
        </p:txBody>
      </p:sp>
    </p:spTree>
    <p:extLst>
      <p:ext uri="{BB962C8B-B14F-4D97-AF65-F5344CB8AC3E}">
        <p14:creationId xmlns:p14="http://schemas.microsoft.com/office/powerpoint/2010/main" val="2038417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xtLst/>
        </p:spPr>
        <p:style>
          <a:lnRef idx="0">
            <a:scrgbClr r="0" g="0" b="0"/>
          </a:lnRef>
          <a:fillRef idx="1003">
            <a:schemeClr val="lt2"/>
          </a:fillRef>
          <a:effectRef idx="0">
            <a:scrgbClr r="0" g="0" b="0"/>
          </a:effectRef>
          <a:fontRef idx="major"/>
        </p:style>
        <p:txBody>
          <a:bodyPr>
            <a:normAutofit fontScale="85000" lnSpcReduction="10000"/>
          </a:bodyPr>
          <a:lstStyle/>
          <a:p>
            <a:pPr marL="514350" indent="-514350" algn="r" rtl="1">
              <a:lnSpc>
                <a:spcPct val="120000"/>
              </a:lnSpc>
              <a:buFont typeface="+mj-lt"/>
              <a:buAutoNum type="arabicPeriod" startAt="5"/>
              <a:defRPr/>
            </a:pPr>
            <a:r>
              <a:rPr lang="ar-SA" b="1" dirty="0" smtClean="0"/>
              <a:t>يتم سحب 0.1 مل من كل التخفيفات من 10</a:t>
            </a:r>
            <a:r>
              <a:rPr lang="ar-SA" b="1" baseline="30000" dirty="0" smtClean="0"/>
              <a:t>-2 </a:t>
            </a:r>
            <a:r>
              <a:rPr lang="ar-SA" b="1" dirty="0" smtClean="0"/>
              <a:t>إلى 10</a:t>
            </a:r>
            <a:r>
              <a:rPr lang="ar-SA" b="1" baseline="30000" dirty="0" smtClean="0"/>
              <a:t>-5</a:t>
            </a:r>
            <a:r>
              <a:rPr lang="ar-SA" b="1" dirty="0" smtClean="0"/>
              <a:t> ويتم تلقيح بيئة آجار عزل الأكتينومايسيتات (</a:t>
            </a:r>
            <a:r>
              <a:rPr lang="en-US" b="1" dirty="0" err="1" smtClean="0"/>
              <a:t>actinomycetes</a:t>
            </a:r>
            <a:r>
              <a:rPr lang="en-US" b="1" dirty="0" smtClean="0"/>
              <a:t> isolation agar</a:t>
            </a:r>
            <a:r>
              <a:rPr lang="ar-SA" b="1" dirty="0" smtClean="0"/>
              <a:t>) ونفس الكمية نلقح بها بيئة كازين النشا (</a:t>
            </a:r>
            <a:r>
              <a:rPr lang="en-US" b="1" dirty="0" smtClean="0"/>
              <a:t>starch casein</a:t>
            </a:r>
            <a:r>
              <a:rPr lang="ar-SA" b="1" dirty="0" smtClean="0"/>
              <a:t>).</a:t>
            </a:r>
          </a:p>
          <a:p>
            <a:pPr marL="514350" indent="-514350" algn="r" rtl="1">
              <a:lnSpc>
                <a:spcPct val="120000"/>
              </a:lnSpc>
              <a:buFont typeface="+mj-lt"/>
              <a:buAutoNum type="arabicPeriod" startAt="5"/>
              <a:defRPr/>
            </a:pPr>
            <a:r>
              <a:rPr lang="ar-SA" b="1" dirty="0" smtClean="0"/>
              <a:t>وقد تمت إضافة المضاد الحيوي </a:t>
            </a:r>
            <a:r>
              <a:rPr lang="en-US" b="1" dirty="0" err="1" smtClean="0"/>
              <a:t>riphampicin</a:t>
            </a:r>
            <a:r>
              <a:rPr lang="en-US" b="1" dirty="0" smtClean="0"/>
              <a:t> 2.5 mg/ml</a:t>
            </a:r>
            <a:r>
              <a:rPr lang="ar-SA" b="1" dirty="0" smtClean="0"/>
              <a:t> و مضاد </a:t>
            </a:r>
            <a:r>
              <a:rPr lang="en-US" b="1" dirty="0" smtClean="0"/>
              <a:t>amphotericin B 75mg/ml</a:t>
            </a:r>
            <a:r>
              <a:rPr lang="ar-SA" b="1" dirty="0" smtClean="0"/>
              <a:t> لتثبيط نمو البكتيريا و الفطريات على التوالي.</a:t>
            </a:r>
            <a:endParaRPr lang="en-US" b="1" dirty="0" smtClean="0"/>
          </a:p>
          <a:p>
            <a:pPr marL="514350" indent="-514350" algn="r" rtl="1">
              <a:buFont typeface="+mj-lt"/>
              <a:buAutoNum type="arabicPeriod" startAt="5"/>
              <a:defRPr/>
            </a:pPr>
            <a:endParaRPr lang="en-US" b="1" dirty="0" smtClean="0"/>
          </a:p>
          <a:p>
            <a:pPr marL="514350" indent="-514350" algn="r" rtl="1">
              <a:buFont typeface="+mj-lt"/>
              <a:buAutoNum type="arabicPeriod" startAt="5"/>
              <a:defRPr/>
            </a:pPr>
            <a:r>
              <a:rPr lang="ar-SA" b="1" dirty="0" smtClean="0"/>
              <a:t>يتم </a:t>
            </a:r>
            <a:r>
              <a:rPr lang="ar-SA" b="1" dirty="0"/>
              <a:t>تحضين الأطباق عند درجة حرارة 28 ْم و درجة حرارة 37 ْم.</a:t>
            </a:r>
            <a:endParaRPr lang="en-US" b="1" dirty="0"/>
          </a:p>
          <a:p>
            <a:pPr marL="514350" indent="-514350" algn="r" rtl="1">
              <a:buFont typeface="+mj-lt"/>
              <a:buAutoNum type="arabicPeriod" startAt="5"/>
              <a:defRPr/>
            </a:pPr>
            <a:r>
              <a:rPr lang="ar-SA" b="1" dirty="0"/>
              <a:t>تتم قراءة النتيجة بعد 48 و 72 و 96 ساعة</a:t>
            </a:r>
            <a:r>
              <a:rPr lang="ar-SA" b="1" dirty="0" smtClean="0"/>
              <a:t>.</a:t>
            </a:r>
          </a:p>
          <a:p>
            <a:pPr marL="514350" indent="-514350" algn="r" rtl="1">
              <a:buFont typeface="+mj-lt"/>
              <a:buAutoNum type="arabicPeriod" startAt="5"/>
              <a:defRPr/>
            </a:pPr>
            <a:endParaRPr lang="en-US" b="1" dirty="0"/>
          </a:p>
          <a:p>
            <a:pPr marL="514350" indent="-514350" algn="r" rtl="1">
              <a:buFont typeface="+mj-lt"/>
              <a:buAutoNum type="arabicPeriod" startAt="5"/>
              <a:defRPr/>
            </a:pPr>
            <a:r>
              <a:rPr lang="ar-SA" b="1" dirty="0" smtClean="0"/>
              <a:t>يُفضل إعادة </a:t>
            </a:r>
            <a:r>
              <a:rPr lang="ar-SA" b="1" dirty="0"/>
              <a:t>تلقيح بيئة آجار كازين النشا مما يؤدي إلى حصولنا على مستعمرات بكتيريا الأكتينوميسيتات</a:t>
            </a:r>
            <a:r>
              <a:rPr lang="ar-SA" b="1" dirty="0" smtClean="0"/>
              <a:t>.</a:t>
            </a:r>
          </a:p>
          <a:p>
            <a:pPr marL="514350" indent="-514350" algn="r" rtl="1">
              <a:buFont typeface="+mj-lt"/>
              <a:buAutoNum type="arabicPeriod" startAt="5"/>
              <a:defRPr/>
            </a:pPr>
            <a:endParaRPr lang="ar-SA" b="1" dirty="0"/>
          </a:p>
        </p:txBody>
      </p:sp>
      <p:sp>
        <p:nvSpPr>
          <p:cNvPr id="5" name="Rectangle 4"/>
          <p:cNvSpPr/>
          <p:nvPr/>
        </p:nvSpPr>
        <p:spPr>
          <a:xfrm>
            <a:off x="2589214" y="744538"/>
            <a:ext cx="6981825" cy="584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lgn="ctr" rtl="1">
              <a:defRPr/>
            </a:pPr>
            <a:r>
              <a:rPr lang="ar-SA" sz="3200" b="1" dirty="0">
                <a:solidFill>
                  <a:schemeClr val="tx1"/>
                </a:solidFill>
                <a:effectLst>
                  <a:outerShdw blurRad="38100" dist="38100" dir="2700000" algn="tl">
                    <a:srgbClr val="000000">
                      <a:alpha val="43137"/>
                    </a:srgbClr>
                  </a:outerShdw>
                </a:effectLst>
              </a:rPr>
              <a:t> عزل الأكتينوميسيتات وظروف الزراعه على الآجار</a:t>
            </a:r>
          </a:p>
        </p:txBody>
      </p:sp>
    </p:spTree>
    <p:extLst>
      <p:ext uri="{BB962C8B-B14F-4D97-AF65-F5344CB8AC3E}">
        <p14:creationId xmlns:p14="http://schemas.microsoft.com/office/powerpoint/2010/main" val="38069107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24_0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36839" y="2328864"/>
            <a:ext cx="6797675" cy="4600575"/>
          </a:xfrm>
        </p:spPr>
      </p:pic>
      <p:sp>
        <p:nvSpPr>
          <p:cNvPr id="3" name="TextBox 2"/>
          <p:cNvSpPr txBox="1"/>
          <p:nvPr/>
        </p:nvSpPr>
        <p:spPr>
          <a:xfrm>
            <a:off x="1842049" y="755374"/>
            <a:ext cx="8309113" cy="1569660"/>
          </a:xfrm>
          <a:prstGeom prst="rect">
            <a:avLst/>
          </a:prstGeom>
        </p:spPr>
        <p:style>
          <a:lnRef idx="2">
            <a:schemeClr val="accent6">
              <a:shade val="50000"/>
            </a:schemeClr>
          </a:lnRef>
          <a:fillRef idx="1003">
            <a:schemeClr val="lt2"/>
          </a:fillRef>
          <a:effectRef idx="0">
            <a:schemeClr val="accent6"/>
          </a:effectRef>
          <a:fontRef idx="minor">
            <a:schemeClr val="lt1"/>
          </a:fontRef>
        </p:style>
        <p:txBody>
          <a:bodyPr rtlCol="1">
            <a:spAutoFit/>
          </a:bodyPr>
          <a:lstStyle/>
          <a:p>
            <a:pPr algn="just" rtl="1">
              <a:defRPr/>
            </a:pPr>
            <a:r>
              <a:rPr lang="ar-SA" sz="2400" b="1" u="sng" dirty="0">
                <a:solidFill>
                  <a:schemeClr val="tx1"/>
                </a:solidFill>
              </a:rPr>
              <a:t>صبغ جرام:</a:t>
            </a:r>
            <a:r>
              <a:rPr lang="ar-SA" sz="2400" b="1" dirty="0">
                <a:solidFill>
                  <a:schemeClr val="tx1"/>
                </a:solidFill>
              </a:rPr>
              <a:t> يتم عمل غشاء بكتيري معتاد من مستعمرات الأكتينوميسيتات وصبغها بإتباع خطوات صبغ جرام  ومن ثم فحصها تحت الميكروسكوب الضوئي.</a:t>
            </a:r>
          </a:p>
          <a:p>
            <a:pPr algn="just" rtl="1">
              <a:defRPr/>
            </a:pPr>
            <a:r>
              <a:rPr lang="ar-SA" sz="2400" b="1" dirty="0">
                <a:solidFill>
                  <a:schemeClr val="tx1"/>
                </a:solidFill>
              </a:rPr>
              <a:t>يتم حفظ المستعمرات التي حصلنا عليها في أنابيب مائلة عند درجة حرارة 4 ْم، لمدة شهرين وللحفاظ عليها لمدة اطول يمكننا القيام بتجديدها باستمرار.</a:t>
            </a:r>
            <a:endParaRPr lang="ar-SA" sz="2400" dirty="0">
              <a:solidFill>
                <a:schemeClr val="tx1"/>
              </a:solidFill>
            </a:endParaRPr>
          </a:p>
        </p:txBody>
      </p:sp>
      <p:sp>
        <p:nvSpPr>
          <p:cNvPr id="5" name="Rectangle 4"/>
          <p:cNvSpPr/>
          <p:nvPr/>
        </p:nvSpPr>
        <p:spPr>
          <a:xfrm>
            <a:off x="2359025" y="158750"/>
            <a:ext cx="7196138" cy="5857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rtl="1">
              <a:defRPr/>
            </a:pPr>
            <a:r>
              <a:rPr lang="ar-SA" sz="3200" b="1" dirty="0">
                <a:solidFill>
                  <a:schemeClr val="tx1"/>
                </a:solidFill>
                <a:effectLst>
                  <a:outerShdw blurRad="38100" dist="38100" dir="2700000" algn="tl">
                    <a:srgbClr val="000000">
                      <a:alpha val="43137"/>
                    </a:srgbClr>
                  </a:outerShdw>
                </a:effectLst>
              </a:rPr>
              <a:t> عزل الأكتينوميسيتات وظروف الزراعه على الآجار</a:t>
            </a:r>
          </a:p>
        </p:txBody>
      </p:sp>
    </p:spTree>
    <p:extLst>
      <p:ext uri="{BB962C8B-B14F-4D97-AF65-F5344CB8AC3E}">
        <p14:creationId xmlns:p14="http://schemas.microsoft.com/office/powerpoint/2010/main" val="3853351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24_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59039" y="1914525"/>
            <a:ext cx="7254875" cy="4883150"/>
          </a:xfrm>
        </p:spPr>
      </p:pic>
      <p:sp>
        <p:nvSpPr>
          <p:cNvPr id="6" name="Rectangle 5"/>
          <p:cNvSpPr/>
          <p:nvPr/>
        </p:nvSpPr>
        <p:spPr>
          <a:xfrm>
            <a:off x="3086101" y="744538"/>
            <a:ext cx="5986463" cy="584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lgn="ctr" rtl="1">
              <a:defRPr/>
            </a:pPr>
            <a:r>
              <a:rPr lang="ar-SA" sz="3200" b="1" dirty="0">
                <a:solidFill>
                  <a:schemeClr val="tx1"/>
                </a:solidFill>
                <a:effectLst>
                  <a:outerShdw blurRad="38100" dist="38100" dir="2700000" algn="tl">
                    <a:srgbClr val="000000">
                      <a:alpha val="43137"/>
                    </a:srgbClr>
                  </a:outerShdw>
                </a:effectLst>
              </a:rPr>
              <a:t> جراثيم الأكتينوميسيتات بالمجهر الالكتروني</a:t>
            </a:r>
          </a:p>
        </p:txBody>
      </p:sp>
    </p:spTree>
    <p:extLst>
      <p:ext uri="{BB962C8B-B14F-4D97-AF65-F5344CB8AC3E}">
        <p14:creationId xmlns:p14="http://schemas.microsoft.com/office/powerpoint/2010/main" val="42703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4876" y="2190874"/>
            <a:ext cx="6173493" cy="3030622"/>
          </a:xfrm>
          <a:prstGeom prst="rect">
            <a:avLst/>
          </a:prstGeom>
        </p:spPr>
      </p:pic>
      <p:sp>
        <p:nvSpPr>
          <p:cNvPr id="5" name="Title 4"/>
          <p:cNvSpPr>
            <a:spLocks noGrp="1"/>
          </p:cNvSpPr>
          <p:nvPr>
            <p:ph type="title"/>
          </p:nvPr>
        </p:nvSpPr>
        <p:spPr>
          <a:xfrm>
            <a:off x="3381410" y="404664"/>
            <a:ext cx="6067154"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dirty="0" smtClean="0"/>
              <a:t>تضاد سلالة بكتيرية لفطر ممرض للنبات</a:t>
            </a:r>
            <a:endParaRPr lang="ar-SA" dirty="0"/>
          </a:p>
        </p:txBody>
      </p:sp>
      <p:sp>
        <p:nvSpPr>
          <p:cNvPr id="2" name="Footer Placeholder 1"/>
          <p:cNvSpPr>
            <a:spLocks noGrp="1"/>
          </p:cNvSpPr>
          <p:nvPr>
            <p:ph type="ftr" sz="quarter" idx="11"/>
          </p:nvPr>
        </p:nvSpPr>
        <p:spPr/>
        <p:txBody>
          <a:bodyPr/>
          <a:lstStyle/>
          <a:p>
            <a:r>
              <a:rPr lang="ar-SA" smtClean="0"/>
              <a:t>أمل الغامدي - رؤى القفيدي - هيا الدوسري</a:t>
            </a:r>
            <a:endParaRPr lang="en-US" dirty="0" smtClean="0"/>
          </a:p>
        </p:txBody>
      </p:sp>
      <p:sp>
        <p:nvSpPr>
          <p:cNvPr id="6" name="Text Placeholder 2"/>
          <p:cNvSpPr txBox="1">
            <a:spLocks/>
          </p:cNvSpPr>
          <p:nvPr/>
        </p:nvSpPr>
        <p:spPr>
          <a:xfrm>
            <a:off x="8491460" y="4960388"/>
            <a:ext cx="2096617" cy="79208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خط النمو البكتيري المضاد المفرز للمادة المضادة في الطبق </a:t>
            </a:r>
            <a:endParaRPr lang="ar-SA" sz="3200" b="1" dirty="0">
              <a:solidFill>
                <a:schemeClr val="tx1"/>
              </a:solidFill>
              <a:effectLst>
                <a:outerShdw blurRad="38100" dist="38100" dir="2700000" algn="tl">
                  <a:srgbClr val="000000">
                    <a:alpha val="43137"/>
                  </a:srgbClr>
                </a:outerShdw>
              </a:effectLst>
            </a:endParaRPr>
          </a:p>
        </p:txBody>
      </p:sp>
      <p:sp>
        <p:nvSpPr>
          <p:cNvPr id="7" name="Text Placeholder 2"/>
          <p:cNvSpPr txBox="1">
            <a:spLocks/>
          </p:cNvSpPr>
          <p:nvPr/>
        </p:nvSpPr>
        <p:spPr>
          <a:xfrm>
            <a:off x="3730547" y="5231816"/>
            <a:ext cx="2096617" cy="52066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طبق الكونترول يوضح طبيعة النمو الفطري</a:t>
            </a:r>
            <a:endParaRPr lang="ar-SA" sz="3200" b="1" dirty="0">
              <a:solidFill>
                <a:schemeClr val="tx1"/>
              </a:solidFill>
              <a:effectLst>
                <a:outerShdw blurRad="38100" dist="38100" dir="2700000" algn="tl">
                  <a:srgbClr val="000000">
                    <a:alpha val="43137"/>
                  </a:srgbClr>
                </a:outerShdw>
              </a:effectLst>
            </a:endParaRPr>
          </a:p>
        </p:txBody>
      </p:sp>
      <p:cxnSp>
        <p:nvCxnSpPr>
          <p:cNvPr id="8" name="Straight Arrow Connector 7"/>
          <p:cNvCxnSpPr/>
          <p:nvPr/>
        </p:nvCxnSpPr>
        <p:spPr>
          <a:xfrm flipH="1" flipV="1">
            <a:off x="8491459" y="4243102"/>
            <a:ext cx="576064" cy="71728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359403" y="2096852"/>
            <a:ext cx="532636" cy="56207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 Placeholder 2"/>
          <p:cNvSpPr txBox="1">
            <a:spLocks/>
          </p:cNvSpPr>
          <p:nvPr/>
        </p:nvSpPr>
        <p:spPr>
          <a:xfrm>
            <a:off x="5539132" y="1700808"/>
            <a:ext cx="1627157" cy="39604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النمو الفطري </a:t>
            </a:r>
            <a:endParaRPr lang="ar-SA" sz="3200" b="1" dirty="0">
              <a:solidFill>
                <a:schemeClr val="tx1"/>
              </a:solidFill>
              <a:effectLst>
                <a:outerShdw blurRad="38100" dist="38100" dir="2700000" algn="tl">
                  <a:srgbClr val="000000">
                    <a:alpha val="43137"/>
                  </a:srgbClr>
                </a:outerShdw>
              </a:effectLst>
            </a:endParaRPr>
          </a:p>
        </p:txBody>
      </p:sp>
      <p:cxnSp>
        <p:nvCxnSpPr>
          <p:cNvPr id="15" name="Straight Arrow Connector 14"/>
          <p:cNvCxnSpPr/>
          <p:nvPr/>
        </p:nvCxnSpPr>
        <p:spPr>
          <a:xfrm>
            <a:off x="6763267" y="2096852"/>
            <a:ext cx="548736" cy="56207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67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l="50000"/>
          <a:stretch/>
        </p:blipFill>
        <p:spPr>
          <a:xfrm>
            <a:off x="2686375" y="2218710"/>
            <a:ext cx="3299276" cy="3456384"/>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rtl="1"/>
            <a:r>
              <a:rPr lang="ar-SA" dirty="0" smtClean="0">
                <a:effectLst>
                  <a:outerShdw blurRad="38100" dist="38100" dir="2700000" algn="tl">
                    <a:srgbClr val="000000">
                      <a:alpha val="43137"/>
                    </a:srgbClr>
                  </a:outerShdw>
                </a:effectLst>
              </a:rPr>
              <a:t>تأثير التضاد الحيوي لبكتيريا </a:t>
            </a:r>
            <a:r>
              <a:rPr lang="en-GB" i="1" dirty="0" err="1">
                <a:effectLst>
                  <a:outerShdw blurRad="38100" dist="38100" dir="2700000" algn="tl">
                    <a:srgbClr val="000000">
                      <a:alpha val="43137"/>
                    </a:srgbClr>
                  </a:outerShdw>
                </a:effectLst>
              </a:rPr>
              <a:t>Paenibacillus</a:t>
            </a:r>
            <a:r>
              <a:rPr lang="en-GB" i="1" dirty="0">
                <a:effectLst>
                  <a:outerShdw blurRad="38100" dist="38100" dir="2700000" algn="tl">
                    <a:srgbClr val="000000">
                      <a:alpha val="43137"/>
                    </a:srgbClr>
                  </a:outerShdw>
                </a:effectLst>
              </a:rPr>
              <a:t> </a:t>
            </a:r>
            <a:r>
              <a:rPr lang="en-GB" i="1" dirty="0" err="1">
                <a:effectLst>
                  <a:outerShdw blurRad="38100" dist="38100" dir="2700000" algn="tl">
                    <a:srgbClr val="000000">
                      <a:alpha val="43137"/>
                    </a:srgbClr>
                  </a:outerShdw>
                </a:effectLst>
              </a:rPr>
              <a:t>alvei</a:t>
            </a:r>
            <a:r>
              <a:rPr lang="en-GB" dirty="0">
                <a:effectLst>
                  <a:outerShdw blurRad="38100" dist="38100" dir="2700000" algn="tl">
                    <a:srgbClr val="000000">
                      <a:alpha val="43137"/>
                    </a:srgbClr>
                  </a:outerShdw>
                </a:effectLst>
              </a:rPr>
              <a:t> strain </a:t>
            </a:r>
            <a:r>
              <a:rPr lang="en-US" dirty="0">
                <a:effectLst>
                  <a:outerShdw blurRad="38100" dist="38100" dir="2700000" algn="tl">
                    <a:srgbClr val="000000">
                      <a:alpha val="43137"/>
                    </a:srgbClr>
                  </a:outerShdw>
                </a:effectLst>
              </a:rPr>
              <a:t>K-165 </a:t>
            </a:r>
            <a:r>
              <a:rPr lang="ar-SA" dirty="0" smtClean="0">
                <a:effectLst>
                  <a:outerShdw blurRad="38100" dist="38100" dir="2700000" algn="tl">
                    <a:srgbClr val="000000">
                      <a:alpha val="43137"/>
                    </a:srgbClr>
                  </a:outerShdw>
                </a:effectLst>
              </a:rPr>
              <a:t> على فطر </a:t>
            </a:r>
            <a:r>
              <a:rPr lang="en-GB" i="1" dirty="0" err="1">
                <a:effectLst>
                  <a:outerShdw blurRad="38100" dist="38100" dir="2700000" algn="tl">
                    <a:srgbClr val="000000">
                      <a:alpha val="43137"/>
                    </a:srgbClr>
                  </a:outerShdw>
                </a:effectLst>
              </a:rPr>
              <a:t>Thielaviopsis</a:t>
            </a:r>
            <a:r>
              <a:rPr lang="en-GB" i="1" dirty="0">
                <a:effectLst>
                  <a:outerShdw blurRad="38100" dist="38100" dir="2700000" algn="tl">
                    <a:srgbClr val="000000">
                      <a:alpha val="43137"/>
                    </a:srgbClr>
                  </a:outerShdw>
                </a:effectLst>
              </a:rPr>
              <a:t> </a:t>
            </a:r>
            <a:r>
              <a:rPr lang="en-US" i="1" dirty="0" err="1">
                <a:effectLst>
                  <a:outerShdw blurRad="38100" dist="38100" dir="2700000" algn="tl">
                    <a:srgbClr val="000000">
                      <a:alpha val="43137"/>
                    </a:srgbClr>
                  </a:outerShdw>
                </a:effectLst>
              </a:rPr>
              <a:t>basicola</a:t>
            </a:r>
            <a:r>
              <a:rPr lang="en-US" dirty="0">
                <a:effectLst>
                  <a:outerShdw blurRad="38100" dist="38100" dir="2700000" algn="tl">
                    <a:srgbClr val="000000">
                      <a:alpha val="43137"/>
                    </a:srgbClr>
                  </a:outerShdw>
                </a:effectLst>
              </a:rPr>
              <a:t> </a:t>
            </a:r>
            <a:r>
              <a:rPr lang="ar-SA" dirty="0" smtClean="0">
                <a:effectLst>
                  <a:outerShdw blurRad="38100" dist="38100" dir="2700000" algn="tl">
                    <a:srgbClr val="000000">
                      <a:alpha val="43137"/>
                    </a:srgbClr>
                  </a:outerShdw>
                </a:effectLst>
              </a:rPr>
              <a:t> ممرض لنبات القطن </a:t>
            </a:r>
            <a:endParaRPr lang="ar-SA" dirty="0">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1407" r="49875"/>
          <a:stretch/>
        </p:blipFill>
        <p:spPr>
          <a:xfrm>
            <a:off x="6598966" y="2218711"/>
            <a:ext cx="3368282" cy="346362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3" name="Footer Placeholder 2"/>
          <p:cNvSpPr>
            <a:spLocks noGrp="1"/>
          </p:cNvSpPr>
          <p:nvPr>
            <p:ph type="ftr" sz="quarter" idx="11"/>
          </p:nvPr>
        </p:nvSpPr>
        <p:spPr/>
        <p:txBody>
          <a:bodyPr/>
          <a:lstStyle/>
          <a:p>
            <a:r>
              <a:rPr lang="ar-SA" smtClean="0"/>
              <a:t>أمل الغامدي - رؤى القفيدي - هيا الدوسري</a:t>
            </a:r>
            <a:endParaRPr lang="en-US" dirty="0" smtClean="0"/>
          </a:p>
        </p:txBody>
      </p:sp>
      <p:sp>
        <p:nvSpPr>
          <p:cNvPr id="5" name="Text Placeholder 2"/>
          <p:cNvSpPr txBox="1">
            <a:spLocks/>
          </p:cNvSpPr>
          <p:nvPr/>
        </p:nvSpPr>
        <p:spPr>
          <a:xfrm rot="16200000">
            <a:off x="-384213" y="3537012"/>
            <a:ext cx="4536505"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bg1"/>
                </a:solidFill>
              </a:rPr>
              <a:t>بكتيريا ضد فطر </a:t>
            </a:r>
            <a:endParaRPr lang="ar-SA" sz="3200" b="1" dirty="0">
              <a:solidFill>
                <a:schemeClr val="bg1"/>
              </a:solidFill>
            </a:endParaRPr>
          </a:p>
        </p:txBody>
      </p:sp>
      <p:cxnSp>
        <p:nvCxnSpPr>
          <p:cNvPr id="6" name="Straight Arrow Connector 5"/>
          <p:cNvCxnSpPr/>
          <p:nvPr/>
        </p:nvCxnSpPr>
        <p:spPr>
          <a:xfrm>
            <a:off x="6672064" y="1988840"/>
            <a:ext cx="504056" cy="7920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943872" y="2024844"/>
            <a:ext cx="288032" cy="7920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824194" y="5002856"/>
            <a:ext cx="432047" cy="67223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 Placeholder 2"/>
          <p:cNvSpPr txBox="1">
            <a:spLocks/>
          </p:cNvSpPr>
          <p:nvPr/>
        </p:nvSpPr>
        <p:spPr>
          <a:xfrm>
            <a:off x="3135288" y="5750555"/>
            <a:ext cx="2096617" cy="52066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طبق الكونترول يوضح طبيعة النمو الفطري</a:t>
            </a:r>
            <a:endParaRPr lang="ar-SA" sz="3200" b="1" dirty="0">
              <a:solidFill>
                <a:schemeClr val="tx1"/>
              </a:solidFill>
              <a:effectLst>
                <a:outerShdw blurRad="38100" dist="38100" dir="2700000" algn="tl">
                  <a:srgbClr val="000000">
                    <a:alpha val="43137"/>
                  </a:srgbClr>
                </a:outerShdw>
              </a:effectLst>
            </a:endParaRPr>
          </a:p>
        </p:txBody>
      </p:sp>
      <p:sp>
        <p:nvSpPr>
          <p:cNvPr id="10" name="Text Placeholder 2"/>
          <p:cNvSpPr txBox="1">
            <a:spLocks/>
          </p:cNvSpPr>
          <p:nvPr/>
        </p:nvSpPr>
        <p:spPr>
          <a:xfrm>
            <a:off x="7392145" y="5661248"/>
            <a:ext cx="2096617" cy="79208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خط النمو البكتيري المضاد المفرز للمادة المضادة في الطبق </a:t>
            </a:r>
            <a:endParaRPr lang="ar-SA" sz="3200" b="1" dirty="0">
              <a:solidFill>
                <a:schemeClr val="tx1"/>
              </a:solidFill>
              <a:effectLst>
                <a:outerShdw blurRad="38100" dist="38100" dir="2700000" algn="tl">
                  <a:srgbClr val="000000">
                    <a:alpha val="43137"/>
                  </a:srgbClr>
                </a:outerShdw>
              </a:effectLst>
            </a:endParaRPr>
          </a:p>
        </p:txBody>
      </p:sp>
      <p:sp>
        <p:nvSpPr>
          <p:cNvPr id="9" name="Text Placeholder 2"/>
          <p:cNvSpPr txBox="1">
            <a:spLocks/>
          </p:cNvSpPr>
          <p:nvPr/>
        </p:nvSpPr>
        <p:spPr>
          <a:xfrm>
            <a:off x="5159897" y="1700808"/>
            <a:ext cx="1627157" cy="39604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النمو الفطري </a:t>
            </a:r>
            <a:endParaRPr lang="ar-SA"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8581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تأثير بكتيريا </a:t>
            </a:r>
            <a:r>
              <a:rPr lang="en-GB" dirty="0" smtClean="0"/>
              <a:t>Pseudomonas</a:t>
            </a:r>
            <a:r>
              <a:rPr lang="ar-SA" dirty="0" smtClean="0"/>
              <a:t> على فطر </a:t>
            </a:r>
            <a:endParaRPr lang="ar-SA"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38450" y="2491581"/>
            <a:ext cx="6515100" cy="2743200"/>
          </a:xfrm>
        </p:spPr>
      </p:pic>
      <p:sp>
        <p:nvSpPr>
          <p:cNvPr id="5" name="Title 1"/>
          <p:cNvSpPr txBox="1">
            <a:spLocks/>
          </p:cNvSpPr>
          <p:nvPr/>
        </p:nvSpPr>
        <p:spPr>
          <a:xfrm>
            <a:off x="2999656" y="427038"/>
            <a:ext cx="7363544" cy="11430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2500"/>
          </a:bodyPr>
          <a:lstStyle>
            <a:lvl1pPr algn="ctr" defTabSz="914400" rtl="0" eaLnBrk="1" latinLnBrk="0" hangingPunct="1">
              <a:spcBef>
                <a:spcPct val="0"/>
              </a:spcBef>
              <a:buNone/>
              <a:defRPr sz="2800" b="1" kern="1200">
                <a:solidFill>
                  <a:schemeClr val="accent5"/>
                </a:solidFill>
                <a:latin typeface="Arial Black" pitchFamily="34" charset="0"/>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rtl="1"/>
            <a:r>
              <a:rPr lang="ar-SA" dirty="0">
                <a:effectLst>
                  <a:outerShdw blurRad="38100" dist="38100" dir="2700000" algn="tl">
                    <a:srgbClr val="000000">
                      <a:alpha val="43137"/>
                    </a:srgbClr>
                  </a:outerShdw>
                </a:effectLst>
              </a:rPr>
              <a:t>سلالة من بكتيريا </a:t>
            </a:r>
            <a:r>
              <a:rPr lang="en-GB" i="1" dirty="0" err="1">
                <a:effectLst>
                  <a:outerShdw blurRad="38100" dist="38100" dir="2700000" algn="tl">
                    <a:srgbClr val="000000">
                      <a:alpha val="43137"/>
                    </a:srgbClr>
                  </a:outerShdw>
                </a:effectLst>
              </a:rPr>
              <a:t>Pesudomonas</a:t>
            </a:r>
            <a:r>
              <a:rPr lang="en-GB" dirty="0">
                <a:effectLst>
                  <a:outerShdw blurRad="38100" dist="38100" dir="2700000" algn="tl">
                    <a:srgbClr val="000000">
                      <a:alpha val="43137"/>
                    </a:srgbClr>
                  </a:outerShdw>
                </a:effectLst>
              </a:rPr>
              <a:t> </a:t>
            </a:r>
            <a:r>
              <a:rPr lang="en-GB" i="1" dirty="0" err="1">
                <a:effectLst>
                  <a:outerShdw blurRad="38100" dist="38100" dir="2700000" algn="tl">
                    <a:srgbClr val="000000">
                      <a:alpha val="43137"/>
                    </a:srgbClr>
                  </a:outerShdw>
                </a:effectLst>
              </a:rPr>
              <a:t>fluorescens</a:t>
            </a:r>
            <a:r>
              <a:rPr lang="en-GB" dirty="0">
                <a:effectLst>
                  <a:outerShdw blurRad="38100" dist="38100" dir="2700000" algn="tl">
                    <a:srgbClr val="000000">
                      <a:alpha val="43137"/>
                    </a:srgbClr>
                  </a:outerShdw>
                </a:effectLst>
              </a:rPr>
              <a:t> </a:t>
            </a:r>
            <a:r>
              <a:rPr lang="ar-SA" dirty="0">
                <a:effectLst>
                  <a:outerShdw blurRad="38100" dist="38100" dir="2700000" algn="tl">
                    <a:srgbClr val="000000">
                      <a:alpha val="43137"/>
                    </a:srgbClr>
                  </a:outerShdw>
                </a:effectLst>
              </a:rPr>
              <a:t> مضادة لفطر </a:t>
            </a:r>
            <a:r>
              <a:rPr lang="en-GB" dirty="0" err="1">
                <a:effectLst>
                  <a:outerShdw blurRad="38100" dist="38100" dir="2700000" algn="tl">
                    <a:srgbClr val="000000">
                      <a:alpha val="43137"/>
                    </a:srgbClr>
                  </a:outerShdw>
                </a:effectLst>
              </a:rPr>
              <a:t>Pyricularia</a:t>
            </a:r>
            <a:r>
              <a:rPr lang="en-GB" dirty="0">
                <a:effectLst>
                  <a:outerShdw blurRad="38100" dist="38100" dir="2700000" algn="tl">
                    <a:srgbClr val="000000">
                      <a:alpha val="43137"/>
                    </a:srgbClr>
                  </a:outerShdw>
                </a:effectLst>
              </a:rPr>
              <a:t> </a:t>
            </a:r>
            <a:r>
              <a:rPr lang="en-GB" i="1" dirty="0" err="1">
                <a:effectLst>
                  <a:outerShdw blurRad="38100" dist="38100" dir="2700000" algn="tl">
                    <a:srgbClr val="000000">
                      <a:alpha val="43137"/>
                    </a:srgbClr>
                  </a:outerShdw>
                </a:effectLst>
              </a:rPr>
              <a:t>oryzae</a:t>
            </a:r>
            <a:endParaRPr lang="ar-SA" i="1"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ar-SA" smtClean="0"/>
              <a:t>أمل الغامدي - رؤى القفيدي - هيا الدوسري</a:t>
            </a:r>
            <a:endParaRPr lang="en-US" dirty="0" smtClean="0"/>
          </a:p>
        </p:txBody>
      </p:sp>
      <p:sp>
        <p:nvSpPr>
          <p:cNvPr id="6" name="Text Placeholder 2"/>
          <p:cNvSpPr txBox="1">
            <a:spLocks/>
          </p:cNvSpPr>
          <p:nvPr/>
        </p:nvSpPr>
        <p:spPr>
          <a:xfrm rot="16200000">
            <a:off x="-384213" y="3537012"/>
            <a:ext cx="4536505"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bg1"/>
                </a:solidFill>
              </a:rPr>
              <a:t>بكتيريا ضد فطر </a:t>
            </a:r>
            <a:endParaRPr lang="ar-SA" sz="3200" b="1" dirty="0">
              <a:solidFill>
                <a:schemeClr val="bg1"/>
              </a:solidFill>
            </a:endParaRPr>
          </a:p>
        </p:txBody>
      </p:sp>
      <p:sp>
        <p:nvSpPr>
          <p:cNvPr id="7" name="Text Placeholder 2"/>
          <p:cNvSpPr txBox="1">
            <a:spLocks/>
          </p:cNvSpPr>
          <p:nvPr/>
        </p:nvSpPr>
        <p:spPr>
          <a:xfrm>
            <a:off x="3215681" y="5445224"/>
            <a:ext cx="2096617" cy="52066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طبق الكونترول يوضح طبيعة النمو الفطري</a:t>
            </a:r>
          </a:p>
        </p:txBody>
      </p:sp>
      <p:cxnSp>
        <p:nvCxnSpPr>
          <p:cNvPr id="8" name="Straight Arrow Connector 7"/>
          <p:cNvCxnSpPr/>
          <p:nvPr/>
        </p:nvCxnSpPr>
        <p:spPr>
          <a:xfrm flipH="1" flipV="1">
            <a:off x="8203427" y="4599023"/>
            <a:ext cx="576064" cy="71728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263988" y="4751423"/>
            <a:ext cx="0" cy="71728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 Placeholder 2"/>
          <p:cNvSpPr txBox="1">
            <a:spLocks/>
          </p:cNvSpPr>
          <p:nvPr/>
        </p:nvSpPr>
        <p:spPr>
          <a:xfrm>
            <a:off x="7248129" y="5301208"/>
            <a:ext cx="2096617" cy="79208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خط النمو البكتيري المضاد المفرز للمادة المضادة في الطبق </a:t>
            </a:r>
            <a:endParaRPr lang="ar-SA" sz="3200" b="1" dirty="0">
              <a:solidFill>
                <a:schemeClr val="tx1"/>
              </a:solidFill>
              <a:effectLst>
                <a:outerShdw blurRad="38100" dist="38100" dir="2700000" algn="tl">
                  <a:srgbClr val="000000">
                    <a:alpha val="43137"/>
                  </a:srgbClr>
                </a:outerShdw>
              </a:effectLst>
            </a:endParaRPr>
          </a:p>
        </p:txBody>
      </p:sp>
      <p:cxnSp>
        <p:nvCxnSpPr>
          <p:cNvPr id="12" name="Straight Arrow Connector 11"/>
          <p:cNvCxnSpPr/>
          <p:nvPr/>
        </p:nvCxnSpPr>
        <p:spPr>
          <a:xfrm>
            <a:off x="6672064" y="2672916"/>
            <a:ext cx="504056" cy="7920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943872" y="2708920"/>
            <a:ext cx="288032" cy="7920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 Placeholder 2"/>
          <p:cNvSpPr txBox="1">
            <a:spLocks/>
          </p:cNvSpPr>
          <p:nvPr/>
        </p:nvSpPr>
        <p:spPr>
          <a:xfrm>
            <a:off x="5159897" y="2384884"/>
            <a:ext cx="1627157" cy="39604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accent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accent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accent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accent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rtl="1">
              <a:buNone/>
            </a:pPr>
            <a:r>
              <a:rPr lang="ar-SA" sz="3200" b="1" dirty="0">
                <a:solidFill>
                  <a:schemeClr val="tx1"/>
                </a:solidFill>
                <a:effectLst>
                  <a:outerShdw blurRad="38100" dist="38100" dir="2700000" algn="tl">
                    <a:srgbClr val="000000">
                      <a:alpha val="43137"/>
                    </a:srgbClr>
                  </a:outerShdw>
                </a:effectLst>
              </a:rPr>
              <a:t>النمو الفطري </a:t>
            </a:r>
            <a:endParaRPr lang="ar-SA"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2742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1534</Words>
  <Application>Microsoft Office PowerPoint</Application>
  <PresentationFormat>Widescreen</PresentationFormat>
  <Paragraphs>101</Paragraphs>
  <Slides>17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Calibri Light</vt:lpstr>
      <vt:lpstr>Times New Roman</vt:lpstr>
      <vt:lpstr>Office Theme</vt:lpstr>
      <vt:lpstr>استخدام المضادات الحيوية المنتجة من الكائنات الدقيقة في الصناعه</vt:lpstr>
      <vt:lpstr>PowerPoint Presentation</vt:lpstr>
      <vt:lpstr>PowerPoint Presentation</vt:lpstr>
      <vt:lpstr>PowerPoint Presentation</vt:lpstr>
      <vt:lpstr>PowerPoint Presentation</vt:lpstr>
      <vt:lpstr>PowerPoint Presentation</vt:lpstr>
      <vt:lpstr>تضاد سلالة بكتيرية لفطر ممرض للنبات</vt:lpstr>
      <vt:lpstr>تأثير التضاد الحيوي لبكتيريا Paenibacillus alvei strain K-165  على فطر Thielaviopsis basicola  ممرض لنبات القطن </vt:lpstr>
      <vt:lpstr>تأثير بكتيريا Pseudomonas على فطر </vt:lpstr>
      <vt:lpstr>بكتيريا مضادة لفطر Aspergillus flavus </vt:lpstr>
      <vt:lpstr>بكتيريا Paenibacillus polymyxa strain SG-6 مضاده لنمو فطر Penicillium digitatum</vt:lpstr>
      <vt:lpstr>تأثير سلالات من فطر الخميره Metschnikowia pulcherrima  على فطر Alternaria sp.</vt:lpstr>
      <vt:lpstr>PowerPoint Presentation</vt:lpstr>
      <vt:lpstr>طريقة conventional spot:</vt:lpstr>
      <vt:lpstr>طريقة single line streak:</vt:lpstr>
      <vt:lpstr>تختلف أنواع المضادات الحيوية (مثال)</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استخدام المضادات الحيوية المنتجة من الكائنات الدقيقة في الصناعه</dc:title>
  <dc:creator>melo</dc:creator>
  <cp:lastModifiedBy>melo</cp:lastModifiedBy>
  <cp:revision>1</cp:revision>
  <dcterms:created xsi:type="dcterms:W3CDTF">2014-04-03T05:11:42Z</dcterms:created>
  <dcterms:modified xsi:type="dcterms:W3CDTF">2014-04-03T05:11:51Z</dcterms:modified>
</cp:coreProperties>
</file>