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>
        <p:scale>
          <a:sx n="81" d="100"/>
          <a:sy n="81" d="100"/>
        </p:scale>
        <p:origin x="-68" y="-20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4/13/2017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dirty="0"/>
              <a:t>4/13/2017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4/13/2017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4/13/2017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4/13/2017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4/13/2017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4/13/2017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4/13/2017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5" r:id="rId4"/>
    <p:sldLayoutId id="2147483653" r:id="rId5"/>
    <p:sldLayoutId id="2147483654" r:id="rId6"/>
    <p:sldLayoutId id="2147483655" r:id="rId7"/>
    <p:sldLayoutId id="214748366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7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g"/><Relationship Id="rId5" Type="http://schemas.openxmlformats.org/officeDocument/2006/relationships/image" Target="../media/image4.jpg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GB" b="1" dirty="0"/>
              <a:t> </a:t>
            </a:r>
            <a:r>
              <a:rPr lang="ar-SA" b="1" dirty="0"/>
              <a:t>استخلاص الكلوروفيل وتقديره باستخدام جهاز الطيف </a:t>
            </a:r>
            <a:r>
              <a:rPr lang="ar-SA" b="1" dirty="0" smtClean="0"/>
              <a:t>الضوئي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ar-SA" dirty="0" smtClean="0"/>
              <a:t>487 حـــدق</a:t>
            </a:r>
          </a:p>
          <a:p>
            <a:r>
              <a:rPr lang="ar-SA" dirty="0" smtClean="0"/>
              <a:t>مقرر العوالق العملي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08814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dirty="0" smtClean="0"/>
              <a:t>القانون المستخدم: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endParaRPr lang="en-GB" dirty="0"/>
          </a:p>
          <a:p>
            <a:pPr algn="r" rtl="1"/>
            <a:r>
              <a:rPr lang="ar-SA" dirty="0"/>
              <a:t>القانون:</a:t>
            </a:r>
            <a:endParaRPr lang="en-GB" dirty="0"/>
          </a:p>
          <a:p>
            <a:pPr algn="r" rtl="1"/>
            <a:r>
              <a:rPr lang="ar-SA" dirty="0"/>
              <a:t> </a:t>
            </a:r>
            <a:endParaRPr lang="en-GB" dirty="0"/>
          </a:p>
          <a:p>
            <a:pPr algn="r" rtl="1"/>
            <a:r>
              <a:rPr lang="en-US" dirty="0"/>
              <a:t>Chlorophyll a =11.85 E664 -1.54 E647 -0.08 E630</a:t>
            </a:r>
            <a:endParaRPr lang="en-GB" dirty="0"/>
          </a:p>
          <a:p>
            <a:pPr algn="r" rtl="1"/>
            <a:r>
              <a:rPr lang="en-US" dirty="0"/>
              <a:t>Chlorophyll /m³ =  C  x  v/V x 10 mg/m³</a:t>
            </a:r>
            <a:endParaRPr lang="en-GB" dirty="0"/>
          </a:p>
          <a:p>
            <a:pPr algn="r" rtl="1"/>
            <a:r>
              <a:rPr lang="en-US" dirty="0"/>
              <a:t>When V = </a:t>
            </a:r>
            <a:r>
              <a:rPr lang="ar-SA" dirty="0"/>
              <a:t>حجم العينة</a:t>
            </a:r>
            <a:endParaRPr lang="en-GB" dirty="0"/>
          </a:p>
          <a:p>
            <a:pPr algn="r" rtl="1"/>
            <a:r>
              <a:rPr lang="en-US" dirty="0"/>
              <a:t>		v</a:t>
            </a:r>
            <a:r>
              <a:rPr lang="ar-SA" dirty="0"/>
              <a:t> = حجم الاسيتون</a:t>
            </a:r>
            <a:endParaRPr lang="en-GB" dirty="0"/>
          </a:p>
          <a:p>
            <a:pPr algn="r" rt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14004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b="1" dirty="0"/>
              <a:t>البلاستيدات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r" rtl="1"/>
            <a:r>
              <a:rPr lang="ar-SA" dirty="0" smtClean="0"/>
              <a:t>عضيات </a:t>
            </a:r>
            <a:r>
              <a:rPr lang="ar-SA" dirty="0"/>
              <a:t>محدودة بغشاء بها نظام غشائي داخلي  يعرف بالثايلاكويدات التي توجد في حشوة بروتينية </a:t>
            </a:r>
            <a:endParaRPr lang="en-GB" dirty="0"/>
          </a:p>
          <a:p>
            <a:pPr algn="r" rtl="1"/>
            <a:r>
              <a:rPr lang="ar-SA" dirty="0"/>
              <a:t>توجد الثايلاكويدات في الطحالب الخضراء المزرقة فقط حرة في سيتوبلازم شبه هلامي وتحمل الصبغات </a:t>
            </a:r>
            <a:endParaRPr lang="en-GB" dirty="0"/>
          </a:p>
          <a:p>
            <a:pPr algn="r" rtl="1"/>
            <a:r>
              <a:rPr lang="ar-SA" dirty="0"/>
              <a:t>تصطاد البلاستيدات الضوء تحت سطح الماء و تستخدمه لتثبيت الكربون في شكل كربوهيدرات.</a:t>
            </a:r>
            <a:endParaRPr lang="en-GB" dirty="0"/>
          </a:p>
          <a:p>
            <a:pPr algn="r" rtl="1"/>
            <a:r>
              <a:rPr lang="ar-SA" dirty="0"/>
              <a:t>الصبغات المرتبطة باقتناص الطاقة الضوئية اللازمة للبناء الضوئي هي:</a:t>
            </a:r>
            <a:endParaRPr lang="en-GB" dirty="0"/>
          </a:p>
          <a:p>
            <a:pPr algn="r" rtl="1"/>
            <a:r>
              <a:rPr lang="ar-SA" dirty="0"/>
              <a:t>الكاروتينات - البيليبروتينات</a:t>
            </a:r>
            <a:r>
              <a:rPr lang="en-US" dirty="0"/>
              <a:t>  - </a:t>
            </a:r>
            <a:r>
              <a:rPr lang="ar-SA" dirty="0"/>
              <a:t>الكلوروفيل</a:t>
            </a:r>
            <a:r>
              <a:rPr lang="en-US" dirty="0"/>
              <a:t>  A,B,C,D   </a:t>
            </a:r>
            <a:endParaRPr lang="en-GB" dirty="0"/>
          </a:p>
          <a:p>
            <a:pPr algn="r" rtl="1"/>
            <a:r>
              <a:rPr lang="ar-SA" dirty="0"/>
              <a:t> </a:t>
            </a:r>
            <a:endParaRPr lang="en-GB" dirty="0"/>
          </a:p>
          <a:p>
            <a:pPr rtl="1"/>
            <a:r>
              <a:rPr lang="ar-SA" dirty="0"/>
              <a:t> 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24138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/>
              <a:t>أنواع الصبغات الموجودة في العوالق</a:t>
            </a:r>
            <a:r>
              <a:rPr lang="ar-SA" dirty="0"/>
              <a:t>: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r" rtl="1"/>
            <a:r>
              <a:rPr lang="ar-SA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الطحالب </a:t>
            </a:r>
            <a:r>
              <a:rPr lang="ar-SA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الخضراء</a:t>
            </a:r>
            <a:endParaRPr lang="en-GB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r" rtl="1"/>
            <a:r>
              <a:rPr lang="en-US" dirty="0"/>
              <a:t> </a:t>
            </a:r>
            <a:endParaRPr lang="en-GB" dirty="0"/>
          </a:p>
          <a:p>
            <a:pPr algn="r" rtl="1"/>
            <a:r>
              <a:rPr lang="ar-SA" dirty="0"/>
              <a:t>بالاضافة الى الصبغات المساعدة مثل </a:t>
            </a:r>
            <a:r>
              <a:rPr lang="en-US" dirty="0"/>
              <a:t>a</a:t>
            </a:r>
            <a:r>
              <a:rPr lang="ar-SA" dirty="0"/>
              <a:t>كلوروفيل</a:t>
            </a:r>
            <a:r>
              <a:rPr lang="en-US" dirty="0"/>
              <a:t>  </a:t>
            </a:r>
            <a:endParaRPr lang="en-GB" dirty="0"/>
          </a:p>
          <a:p>
            <a:pPr algn="r" rtl="1"/>
            <a:r>
              <a:rPr lang="en-US" dirty="0"/>
              <a:t>b </a:t>
            </a:r>
            <a:r>
              <a:rPr lang="ar-SA" dirty="0"/>
              <a:t>كلوروفيل</a:t>
            </a:r>
            <a:r>
              <a:rPr lang="en-US" dirty="0"/>
              <a:t> ,( </a:t>
            </a:r>
            <a:r>
              <a:rPr lang="ar-SA" dirty="0"/>
              <a:t>و الكاروتينويدات مثل الكاروتينات و الزانثوفيلات </a:t>
            </a:r>
            <a:endParaRPr lang="en-GB" dirty="0"/>
          </a:p>
          <a:p>
            <a:pPr algn="r" rtl="1"/>
            <a:r>
              <a:rPr lang="ar-SA" dirty="0"/>
              <a:t>يوجد كلوروفيل</a:t>
            </a:r>
            <a:r>
              <a:rPr lang="en-US" dirty="0"/>
              <a:t> c , d  </a:t>
            </a:r>
            <a:r>
              <a:rPr lang="ar-SA" dirty="0"/>
              <a:t>في الطحالب البنية و الدياتومات والداينوفلاجيلات</a:t>
            </a:r>
            <a:endParaRPr lang="en-GB" dirty="0"/>
          </a:p>
          <a:p>
            <a:pPr algn="r" rtl="1"/>
            <a:r>
              <a:rPr lang="en-US" dirty="0"/>
              <a:t> </a:t>
            </a:r>
            <a:endParaRPr lang="en-GB" dirty="0"/>
          </a:p>
          <a:p>
            <a:pPr algn="r" rtl="1"/>
            <a:r>
              <a:rPr lang="ar-SA" dirty="0"/>
              <a:t>:</a:t>
            </a:r>
            <a:r>
              <a:rPr lang="en-US" dirty="0"/>
              <a:t>c and d </a:t>
            </a:r>
            <a:r>
              <a:rPr lang="ar-SA" dirty="0"/>
              <a:t>بعضهما عن كلوروفيل</a:t>
            </a:r>
            <a:r>
              <a:rPr lang="en-US" dirty="0"/>
              <a:t> a </a:t>
            </a:r>
            <a:r>
              <a:rPr lang="ar-SA" dirty="0"/>
              <a:t>في يختلف</a:t>
            </a:r>
            <a:endParaRPr lang="en-GB" dirty="0"/>
          </a:p>
          <a:p>
            <a:pPr algn="r" rtl="1"/>
            <a:r>
              <a:rPr lang="ar-SA" dirty="0"/>
              <a:t>تركيبهما الجزيئي</a:t>
            </a:r>
            <a:endParaRPr lang="en-GB" dirty="0"/>
          </a:p>
          <a:p>
            <a:pPr algn="r" rtl="1"/>
            <a:r>
              <a:rPr lang="ar-SA" dirty="0"/>
              <a:t>مدى الامتصاص عندما استخلصت في مذيبات عضوية وفحصت بالاسبكتروفوتوميتر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07922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dirty="0"/>
              <a:t>الطحالب الخضراء المزرقة  و الحمراء</a:t>
            </a:r>
            <a:r>
              <a:rPr lang="ar-SA" dirty="0" smtClean="0"/>
              <a:t>: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r" rtl="1"/>
            <a:r>
              <a:rPr lang="ar-SA" dirty="0" smtClean="0"/>
              <a:t>وتتركز </a:t>
            </a:r>
            <a:r>
              <a:rPr lang="ar-SA" dirty="0"/>
              <a:t>الصبغات منتشرة في منطقة تسمى الكروموبلازم. وتحتوي بالإضافة الى الكلوروفيل</a:t>
            </a:r>
            <a:r>
              <a:rPr lang="en-US" dirty="0"/>
              <a:t> a </a:t>
            </a:r>
            <a:r>
              <a:rPr lang="ar-SA" dirty="0"/>
              <a:t>الكاروتينويدات الى الصبغات المساعدة مثل البيليبروتينات (فيكوبيلينات)  التي توجد كحبيبات تحت المجهر وهي الاجسام الفايكوبيلية التي تتصل بسطح الثايلاكويد, مثل فيكواريثرين في الطحالب الحمراء و الفيكوسيانين في الطحالب الخضراء المزرقة</a:t>
            </a:r>
            <a:r>
              <a:rPr lang="en-US" dirty="0"/>
              <a:t>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9951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 rtl="1"/>
            <a:r>
              <a:rPr lang="ar-SA" b="1" dirty="0"/>
              <a:t>قياس مجاميع العوالق النباتية و الانتاج الاولي</a:t>
            </a:r>
            <a:r>
              <a:rPr lang="en-US" b="1" dirty="0" smtClean="0"/>
              <a:t>: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SA" b="1" dirty="0" smtClean="0"/>
              <a:t>قياسات </a:t>
            </a:r>
            <a:r>
              <a:rPr lang="ar-SA" b="1" dirty="0"/>
              <a:t>الكلوروفيل</a:t>
            </a:r>
            <a:r>
              <a:rPr lang="en-US" b="1" dirty="0"/>
              <a:t>  Chlorophyll Measurements</a:t>
            </a:r>
            <a:endParaRPr lang="en-GB" dirty="0"/>
          </a:p>
          <a:p>
            <a:pPr algn="r" rtl="1"/>
            <a:r>
              <a:rPr lang="ar-SA" dirty="0"/>
              <a:t>من الممكن تقدير غزارة الطحالب باستخلاص الكلوروفيلات و الكاروتينيدات باستعمال مذيبات عضوية(80% او 90% اسيتون او 100% ميثانول)</a:t>
            </a:r>
            <a:endParaRPr lang="en-GB" dirty="0"/>
          </a:p>
          <a:p>
            <a:pPr algn="r" rtl="1"/>
            <a:r>
              <a:rPr lang="ar-SA" b="1" dirty="0"/>
              <a:t>طريقة منحنى النمو وتستخدم للطحالب البحرية الكبيرة مثل</a:t>
            </a:r>
            <a:endParaRPr lang="en-GB" dirty="0"/>
          </a:p>
          <a:p>
            <a:pPr algn="r" rtl="1"/>
            <a:r>
              <a:rPr lang="en-US" b="1" dirty="0"/>
              <a:t>Ulva, </a:t>
            </a:r>
            <a:r>
              <a:rPr lang="en-US" b="1" dirty="0" err="1"/>
              <a:t>Gelidium</a:t>
            </a:r>
            <a:r>
              <a:rPr lang="en-US" b="1" dirty="0"/>
              <a:t>, </a:t>
            </a:r>
            <a:r>
              <a:rPr lang="en-US" b="1" dirty="0" err="1"/>
              <a:t>Sargassum</a:t>
            </a:r>
            <a:r>
              <a:rPr lang="en-US" b="1" dirty="0"/>
              <a:t> </a:t>
            </a:r>
            <a:endParaRPr lang="en-GB" dirty="0"/>
          </a:p>
          <a:p>
            <a:pPr algn="r" rtl="1"/>
            <a:r>
              <a:rPr lang="ar-SA" b="1" dirty="0"/>
              <a:t>طريقة الفصل الكروماتوغرفي: تستخدم للطحالب الملونة مثل البنية والحمراء و الذهبية.</a:t>
            </a:r>
            <a:endParaRPr lang="en-GB" dirty="0"/>
          </a:p>
          <a:p>
            <a:pPr algn="r" rtl="1"/>
            <a:endParaRPr lang="en-GB" dirty="0"/>
          </a:p>
          <a:p>
            <a:pPr algn="r" rt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43812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r" rtl="1"/>
            <a:r>
              <a:rPr lang="ar-SA" sz="2400" b="1" dirty="0"/>
              <a:t>طريقة استخلاص الكلوروفيل  للعينات الكبيرة:</a:t>
            </a:r>
            <a:endParaRPr lang="en-GB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SA" dirty="0" smtClean="0"/>
              <a:t>يرشح </a:t>
            </a:r>
            <a:r>
              <a:rPr lang="ar-SA" dirty="0"/>
              <a:t>الماء عبر شبكة ذات فتحات واسعة للتخلص من العوالق الحيوانية</a:t>
            </a:r>
            <a:endParaRPr lang="en-GB" dirty="0"/>
          </a:p>
          <a:p>
            <a:pPr algn="r" rtl="1"/>
            <a:r>
              <a:rPr lang="ar-SA" dirty="0"/>
              <a:t>يرشح عبر مرشح ليفي زجاجي قطره 7 سم سبق ان عومل بكربونات المغنيسيوم.(عللي) وذلك لابطال مفعول اي حموضة تتكون خلال عملية الاستخلاص. حيث ان الاصباغ تتحلل بوجود الحموض </a:t>
            </a:r>
            <a:endParaRPr lang="en-GB" dirty="0"/>
          </a:p>
          <a:p>
            <a:pPr algn="r" rtl="1"/>
            <a:r>
              <a:rPr lang="ar-SA" dirty="0"/>
              <a:t>وتستغرق عملية الاستخلاص 24  ساعة في الظلام, قد تستغرق فترة اقل عند طحن الراسب في مطحنة مناسبة وتزال الشوائب بالطرد المركزي وتحفظ عند درجة حرارة 1°م.</a:t>
            </a:r>
            <a:r>
              <a:rPr lang="ar-SA" b="1" dirty="0"/>
              <a:t>  </a:t>
            </a:r>
            <a:endParaRPr lang="en-GB" dirty="0"/>
          </a:p>
          <a:p>
            <a:pPr algn="r" rtl="1"/>
            <a:endParaRPr lang="en-GB" dirty="0"/>
          </a:p>
          <a:p>
            <a:pPr algn="r" rt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27610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dirty="0" smtClean="0"/>
              <a:t>التجربه: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r" rtl="1"/>
            <a:r>
              <a:rPr lang="ar-SA" b="1" dirty="0"/>
              <a:t>تقدير النمو الطحلبي باستخلاص الكلوروفيل وتقديره باستخدام جهاز الطيف</a:t>
            </a:r>
            <a:r>
              <a:rPr lang="en-US" b="1" dirty="0"/>
              <a:t>:</a:t>
            </a:r>
            <a:endParaRPr lang="en-GB" dirty="0"/>
          </a:p>
          <a:p>
            <a:pPr algn="r" rtl="1"/>
            <a:r>
              <a:rPr lang="ar-SA" dirty="0"/>
              <a:t>تستخدم هذه الطريقة للطحالب الخيطية مثل</a:t>
            </a:r>
            <a:r>
              <a:rPr lang="en-US" dirty="0"/>
              <a:t>:</a:t>
            </a:r>
            <a:endParaRPr lang="en-GB" dirty="0"/>
          </a:p>
          <a:p>
            <a:pPr algn="r" rtl="1"/>
            <a:r>
              <a:rPr lang="en-US" i="1" dirty="0" err="1"/>
              <a:t>Nodularia</a:t>
            </a:r>
            <a:r>
              <a:rPr lang="en-US" dirty="0"/>
              <a:t>, </a:t>
            </a:r>
            <a:r>
              <a:rPr lang="en-US" i="1" dirty="0" err="1"/>
              <a:t>Nostoc</a:t>
            </a:r>
            <a:r>
              <a:rPr lang="en-US" i="1" dirty="0"/>
              <a:t>, </a:t>
            </a:r>
            <a:r>
              <a:rPr lang="en-US" i="1" dirty="0" err="1"/>
              <a:t>Desmedium</a:t>
            </a:r>
            <a:r>
              <a:rPr lang="en-US" i="1" dirty="0"/>
              <a:t> ,Anabaena</a:t>
            </a:r>
            <a:r>
              <a:rPr lang="ar-SA" i="1" dirty="0"/>
              <a:t>, </a:t>
            </a:r>
            <a:r>
              <a:rPr lang="en-US" i="1" dirty="0"/>
              <a:t>Oscillator</a:t>
            </a:r>
            <a:endParaRPr lang="en-GB" i="1" dirty="0"/>
          </a:p>
          <a:p>
            <a:pPr algn="r" rtl="1"/>
            <a:r>
              <a:rPr lang="ar-SA" dirty="0"/>
              <a:t>الطحالب الخضراء المزرقة</a:t>
            </a:r>
            <a:r>
              <a:rPr lang="en-US" dirty="0"/>
              <a:t>, </a:t>
            </a:r>
            <a:r>
              <a:rPr lang="ar-SA" dirty="0"/>
              <a:t>طحالب خضراء من الدزميدات</a:t>
            </a:r>
            <a:r>
              <a:rPr lang="en-US" dirty="0"/>
              <a:t>.</a:t>
            </a:r>
            <a:endParaRPr lang="en-GB" dirty="0"/>
          </a:p>
          <a:p>
            <a:pPr algn="r" rtl="1"/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14" y="4314825"/>
            <a:ext cx="3810000" cy="254317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66193" y="4893972"/>
            <a:ext cx="2525807" cy="196944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75714" y="5136487"/>
            <a:ext cx="2857500" cy="170497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852" y="2541445"/>
            <a:ext cx="2857500" cy="16002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9086" y="5136487"/>
            <a:ext cx="2533650" cy="180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8483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b="1" dirty="0"/>
              <a:t>الادوات </a:t>
            </a:r>
            <a:r>
              <a:rPr lang="ar-SA" b="1" dirty="0" smtClean="0"/>
              <a:t>المطلوبة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r" rtl="1"/>
            <a:r>
              <a:rPr lang="ar-SA" dirty="0" smtClean="0"/>
              <a:t>جهاز </a:t>
            </a:r>
            <a:r>
              <a:rPr lang="ar-SA" dirty="0" smtClean="0"/>
              <a:t>تحليل الطيف الضوئي</a:t>
            </a:r>
            <a:endParaRPr lang="en-GB" dirty="0"/>
          </a:p>
          <a:p>
            <a:pPr algn="r" rtl="1"/>
            <a:r>
              <a:rPr lang="ar-SA" dirty="0"/>
              <a:t>جهاز طرد مركزي</a:t>
            </a:r>
            <a:endParaRPr lang="en-GB" dirty="0"/>
          </a:p>
          <a:p>
            <a:pPr algn="r" rtl="1"/>
            <a:r>
              <a:rPr lang="ar-SA" dirty="0"/>
              <a:t>العينة المراد تقدير الكلوروفيل بها</a:t>
            </a:r>
            <a:endParaRPr lang="en-GB" dirty="0"/>
          </a:p>
          <a:p>
            <a:pPr algn="r" rtl="1"/>
            <a:r>
              <a:rPr lang="ar-SA" dirty="0"/>
              <a:t>اسيتون 80% او </a:t>
            </a:r>
            <a:r>
              <a:rPr lang="ar-SA" dirty="0" smtClean="0"/>
              <a:t>ميثانول100%.</a:t>
            </a:r>
            <a:endParaRPr lang="en-GB" dirty="0"/>
          </a:p>
          <a:p>
            <a:pPr algn="r" rtl="1"/>
            <a:r>
              <a:rPr lang="ar-SA" dirty="0"/>
              <a:t>هاون </a:t>
            </a:r>
            <a:r>
              <a:rPr lang="ar-SA" dirty="0" smtClean="0"/>
              <a:t>للطحن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04326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dirty="0" smtClean="0"/>
              <a:t>طريقة العمل: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SA" dirty="0" smtClean="0"/>
              <a:t>خذ </a:t>
            </a:r>
            <a:r>
              <a:rPr lang="ar-SA" dirty="0"/>
              <a:t>50 مل من الطحالب الخيطية بالمخبار المدرج</a:t>
            </a:r>
            <a:endParaRPr lang="en-GB" dirty="0"/>
          </a:p>
          <a:p>
            <a:pPr algn="r" rtl="1"/>
            <a:r>
              <a:rPr lang="ar-SA" dirty="0"/>
              <a:t>رشح الطحالب من الماء و اغسلها بالماء المقطر للتخلص من الاملاح التي عليها</a:t>
            </a:r>
            <a:endParaRPr lang="en-GB" dirty="0"/>
          </a:p>
          <a:p>
            <a:pPr algn="r" rtl="1"/>
            <a:r>
              <a:rPr lang="ar-SA" dirty="0"/>
              <a:t>تتم عملية الهرس بالهاون حتى استخلاص الكلورفيل </a:t>
            </a:r>
            <a:endParaRPr lang="en-GB" dirty="0"/>
          </a:p>
          <a:p>
            <a:pPr algn="r" rtl="1"/>
            <a:r>
              <a:rPr lang="ar-SA" dirty="0"/>
              <a:t>تنقل محتويات العينة و الاسيتون من الهاون الى انابيب الطرد المركزي</a:t>
            </a:r>
            <a:endParaRPr lang="en-GB" dirty="0"/>
          </a:p>
          <a:p>
            <a:pPr algn="r" rtl="1"/>
            <a:r>
              <a:rPr lang="ar-SA" dirty="0"/>
              <a:t>توضع في جهاز الطرد المركزي لمدة 5 دقائق </a:t>
            </a:r>
            <a:endParaRPr lang="en-GB" dirty="0"/>
          </a:p>
          <a:p>
            <a:pPr algn="r" rtl="1"/>
            <a:r>
              <a:rPr lang="ar-SA" dirty="0"/>
              <a:t>ننقل محتويات انابيب جهاز الطرد المركزي السائلة الى انابيب جهاز الطيف</a:t>
            </a:r>
            <a:endParaRPr lang="en-GB" dirty="0"/>
          </a:p>
          <a:p>
            <a:pPr algn="r" rtl="1"/>
            <a:r>
              <a:rPr lang="ar-SA" dirty="0"/>
              <a:t>تقرا العينة عند ثلاث اطوال موجية مختلفة ثم التعويض في القانون وحساب كمية الكلوروفيل (664 – 647 – 630 </a:t>
            </a:r>
            <a:r>
              <a:rPr lang="en-US" dirty="0"/>
              <a:t>nm</a:t>
            </a:r>
            <a:endParaRPr lang="en-GB" dirty="0"/>
          </a:p>
          <a:p>
            <a:pPr algn="r" rt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34382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325</TotalTime>
  <Words>416</Words>
  <Application>Microsoft Office PowerPoint</Application>
  <PresentationFormat>Custom</PresentationFormat>
  <Paragraphs>60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Facet</vt:lpstr>
      <vt:lpstr> استخلاص الكلوروفيل وتقديره باستخدام جهاز الطيف الضوئي</vt:lpstr>
      <vt:lpstr>البلاستيدات </vt:lpstr>
      <vt:lpstr>أنواع الصبغات الموجودة في العوالق:</vt:lpstr>
      <vt:lpstr>الطحالب الخضراء المزرقة  و الحمراء:</vt:lpstr>
      <vt:lpstr>قياس مجاميع العوالق النباتية و الانتاج الاولي:</vt:lpstr>
      <vt:lpstr>طريقة استخلاص الكلوروفيل  للعينات الكبيرة:</vt:lpstr>
      <vt:lpstr>التجربه:</vt:lpstr>
      <vt:lpstr>الادوات المطلوبة</vt:lpstr>
      <vt:lpstr>طريقة العمل:</vt:lpstr>
      <vt:lpstr>القانون المستخدم: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استخلاص الكلوروفيل وتقديره باستخدام جهاز الطيف الضوئي</dc:title>
  <dc:creator>m e l o</dc:creator>
  <cp:lastModifiedBy>m e l o</cp:lastModifiedBy>
  <cp:revision>9</cp:revision>
  <dcterms:created xsi:type="dcterms:W3CDTF">2017-04-12T13:30:13Z</dcterms:created>
  <dcterms:modified xsi:type="dcterms:W3CDTF">2017-04-13T05:40:24Z</dcterms:modified>
</cp:coreProperties>
</file>