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docProps/custom.xml" ContentType="application/vnd.openxmlformats-officedocument.custom-properties+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2"/>
  </p:sldMasterIdLst>
  <p:notesMasterIdLst>
    <p:notesMasterId r:id="rId29"/>
  </p:notesMasterIdLst>
  <p:handoutMasterIdLst>
    <p:handoutMasterId r:id="rId30"/>
  </p:handoutMasterIdLst>
  <p:sldIdLst>
    <p:sldId id="256" r:id="rId3"/>
    <p:sldId id="257" r:id="rId4"/>
    <p:sldId id="258" r:id="rId5"/>
    <p:sldId id="259" r:id="rId6"/>
    <p:sldId id="260" r:id="rId7"/>
    <p:sldId id="261" r:id="rId8"/>
    <p:sldId id="262" r:id="rId9"/>
    <p:sldId id="263" r:id="rId10"/>
    <p:sldId id="264" r:id="rId11"/>
    <p:sldId id="265" r:id="rId12"/>
    <p:sldId id="278" r:id="rId13"/>
    <p:sldId id="279" r:id="rId14"/>
    <p:sldId id="267" r:id="rId15"/>
    <p:sldId id="268" r:id="rId16"/>
    <p:sldId id="269" r:id="rId17"/>
    <p:sldId id="270" r:id="rId18"/>
    <p:sldId id="271" r:id="rId19"/>
    <p:sldId id="280" r:id="rId20"/>
    <p:sldId id="274" r:id="rId21"/>
    <p:sldId id="282" r:id="rId22"/>
    <p:sldId id="283" r:id="rId23"/>
    <p:sldId id="275" r:id="rId24"/>
    <p:sldId id="276" r:id="rId25"/>
    <p:sldId id="284" r:id="rId26"/>
    <p:sldId id="285" r:id="rId27"/>
    <p:sldId id="277" r:id="rId2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1" autoAdjust="0"/>
    <p:restoredTop sz="93520" autoAdjust="0"/>
  </p:normalViewPr>
  <p:slideViewPr>
    <p:cSldViewPr>
      <p:cViewPr>
        <p:scale>
          <a:sx n="90" d="100"/>
          <a:sy n="90" d="100"/>
        </p:scale>
        <p:origin x="-918" y="11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notesViewPr>
    <p:cSldViewPr>
      <p:cViewPr varScale="1">
        <p:scale>
          <a:sx n="81" d="100"/>
          <a:sy n="81" d="100"/>
        </p:scale>
        <p:origin x="-2088" y="-78"/>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heme" Target="theme/theme1.xml"/><Relationship Id="rId2" Type="http://schemas.openxmlformats.org/officeDocument/2006/relationships/slideMaster" Target="slideMasters/slideMaster1.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5A721B00-6FC2-41C5-8CC8-B9EEA04C504C}" type="datetimeFigureOut">
              <a:rPr lang="en-US" smtClean="0"/>
              <a:pPr/>
              <a:t>5/25/2013</a:t>
            </a:fld>
            <a:endParaRPr lang="en-US" dirty="0"/>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23498FED-E309-4234-8533-7FE78C077757}" type="slidenum">
              <a:rPr lang="en-US" smtClean="0"/>
              <a:pPr/>
              <a:t>‹#›</a:t>
            </a:fld>
            <a:endParaRPr lang="en-US" dirty="0"/>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964F934-0B1F-4A2D-B327-660F7F58F120}" type="datetimeFigureOut">
              <a:rPr lang="en-US" smtClean="0"/>
              <a:pPr/>
              <a:t>5/25/2013</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04592BD-A84E-44A3-8DF7-E6ED0C1DA784}" type="slidenum">
              <a:rPr lang="en-US" smtClean="0"/>
              <a:pPr/>
              <a:t>‹#›</a:t>
            </a:fld>
            <a:endParaRPr lang="en-US" dirty="0"/>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404592BD-A84E-44A3-8DF7-E6ED0C1DA784}" type="slidenum">
              <a:rPr lang="en-US" smtClean="0"/>
              <a:pPr/>
              <a:t>1</a:t>
            </a:fld>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Slide Image Placeholder 1"/>
          <p:cNvSpPr>
            <a:spLocks noGrp="1" noRot="1" noChangeAspect="1"/>
          </p:cNvSpPr>
          <p:nvPr>
            <p:ph type="sldImg"/>
          </p:nvPr>
        </p:nvSpPr>
        <p:spPr bwMode="auto">
          <a:noFill/>
          <a:ln>
            <a:solidFill>
              <a:srgbClr val="000000"/>
            </a:solidFill>
            <a:miter lim="800000"/>
            <a:headEnd/>
            <a:tailEnd/>
          </a:ln>
        </p:spPr>
      </p:sp>
      <p:sp>
        <p:nvSpPr>
          <p:cNvPr id="17410"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dirty="0"/>
          </a:p>
        </p:txBody>
      </p:sp>
      <p:sp>
        <p:nvSpPr>
          <p:cNvPr id="1741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0559563D-FBF2-4681-9770-E020D9A7A452}" type="slidenum">
              <a:rPr lang="en-US">
                <a:ea typeface="ＭＳ Ｐゴシック" pitchFamily="-72" charset="-128"/>
                <a:cs typeface="ＭＳ Ｐゴシック" pitchFamily="-72" charset="-128"/>
              </a:rPr>
              <a:pPr fontAlgn="base">
                <a:spcBef>
                  <a:spcPct val="0"/>
                </a:spcBef>
                <a:spcAft>
                  <a:spcPct val="0"/>
                </a:spcAft>
              </a:pPr>
              <a:t>3</a:t>
            </a:fld>
            <a:endParaRPr lang="en-US" dirty="0">
              <a:ea typeface="ＭＳ Ｐゴシック" pitchFamily="-72" charset="-128"/>
              <a:cs typeface="ＭＳ Ｐゴシック" pitchFamily="-72" charset="-128"/>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5" name="Rectangle 44"/>
          <p:cNvSpPr/>
          <p:nvPr userDrawn="1"/>
        </p:nvSpPr>
        <p:spPr>
          <a:xfrm>
            <a:off x="0" y="0"/>
            <a:ext cx="9144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44" name="Group 43"/>
          <p:cNvGrpSpPr/>
          <p:nvPr userDrawn="1"/>
        </p:nvGrpSpPr>
        <p:grpSpPr>
          <a:xfrm>
            <a:off x="0" y="2267858"/>
            <a:ext cx="4191000" cy="4590144"/>
            <a:chOff x="-1" y="1600199"/>
            <a:chExt cx="4501019" cy="5257801"/>
          </a:xfrm>
        </p:grpSpPr>
        <p:sp>
          <p:nvSpPr>
            <p:cNvPr id="39" name="Freeform 7"/>
            <p:cNvSpPr>
              <a:spLocks/>
            </p:cNvSpPr>
            <p:nvPr userDrawn="1"/>
          </p:nvSpPr>
          <p:spPr bwMode="auto">
            <a:xfrm>
              <a:off x="-1" y="1600199"/>
              <a:ext cx="4127498" cy="2514600"/>
            </a:xfrm>
            <a:custGeom>
              <a:avLst/>
              <a:gdLst/>
              <a:ahLst/>
              <a:cxnLst>
                <a:cxn ang="0">
                  <a:pos x="0" y="0"/>
                </a:cxn>
                <a:cxn ang="0">
                  <a:pos x="124" y="18"/>
                </a:cxn>
                <a:cxn ang="0">
                  <a:pos x="246" y="40"/>
                </a:cxn>
                <a:cxn ang="0">
                  <a:pos x="365" y="64"/>
                </a:cxn>
                <a:cxn ang="0">
                  <a:pos x="596" y="127"/>
                </a:cxn>
                <a:cxn ang="0">
                  <a:pos x="815" y="200"/>
                </a:cxn>
                <a:cxn ang="0">
                  <a:pos x="1025" y="286"/>
                </a:cxn>
                <a:cxn ang="0">
                  <a:pos x="1223" y="380"/>
                </a:cxn>
                <a:cxn ang="0">
                  <a:pos x="1411" y="482"/>
                </a:cxn>
                <a:cxn ang="0">
                  <a:pos x="1588" y="591"/>
                </a:cxn>
                <a:cxn ang="0">
                  <a:pos x="1753" y="707"/>
                </a:cxn>
                <a:cxn ang="0">
                  <a:pos x="1907" y="824"/>
                </a:cxn>
                <a:cxn ang="0">
                  <a:pos x="2047" y="946"/>
                </a:cxn>
                <a:cxn ang="0">
                  <a:pos x="2177" y="1066"/>
                </a:cxn>
                <a:cxn ang="0">
                  <a:pos x="2293" y="1189"/>
                </a:cxn>
                <a:cxn ang="0">
                  <a:pos x="2397" y="1308"/>
                </a:cxn>
                <a:cxn ang="0">
                  <a:pos x="2488" y="1423"/>
                </a:cxn>
                <a:cxn ang="0">
                  <a:pos x="2565" y="1534"/>
                </a:cxn>
                <a:cxn ang="0">
                  <a:pos x="2600" y="1587"/>
                </a:cxn>
                <a:cxn ang="0">
                  <a:pos x="2535" y="1522"/>
                </a:cxn>
                <a:cxn ang="0">
                  <a:pos x="2455" y="1451"/>
                </a:cxn>
                <a:cxn ang="0">
                  <a:pos x="2359" y="1375"/>
                </a:cxn>
                <a:cxn ang="0">
                  <a:pos x="2247" y="1294"/>
                </a:cxn>
                <a:cxn ang="0">
                  <a:pos x="2119" y="1215"/>
                </a:cxn>
                <a:cxn ang="0">
                  <a:pos x="1981" y="1134"/>
                </a:cxn>
                <a:cxn ang="0">
                  <a:pos x="1827" y="1058"/>
                </a:cxn>
                <a:cxn ang="0">
                  <a:pos x="1662" y="986"/>
                </a:cxn>
                <a:cxn ang="0">
                  <a:pos x="1486" y="921"/>
                </a:cxn>
                <a:cxn ang="0">
                  <a:pos x="1299" y="865"/>
                </a:cxn>
                <a:cxn ang="0">
                  <a:pos x="1103" y="819"/>
                </a:cxn>
                <a:cxn ang="0">
                  <a:pos x="896" y="787"/>
                </a:cxn>
                <a:cxn ang="0">
                  <a:pos x="791" y="776"/>
                </a:cxn>
                <a:cxn ang="0">
                  <a:pos x="683" y="769"/>
                </a:cxn>
                <a:cxn ang="0">
                  <a:pos x="573" y="768"/>
                </a:cxn>
                <a:cxn ang="0">
                  <a:pos x="462" y="769"/>
                </a:cxn>
                <a:cxn ang="0">
                  <a:pos x="348" y="776"/>
                </a:cxn>
                <a:cxn ang="0">
                  <a:pos x="234" y="787"/>
                </a:cxn>
                <a:cxn ang="0">
                  <a:pos x="117" y="806"/>
                </a:cxn>
                <a:cxn ang="0">
                  <a:pos x="0" y="827"/>
                </a:cxn>
                <a:cxn ang="0">
                  <a:pos x="0" y="0"/>
                </a:cxn>
              </a:cxnLst>
              <a:rect l="0" t="0" r="r" b="b"/>
              <a:pathLst>
                <a:path w="2600" h="1587">
                  <a:moveTo>
                    <a:pt x="0" y="0"/>
                  </a:moveTo>
                  <a:lnTo>
                    <a:pt x="0" y="0"/>
                  </a:lnTo>
                  <a:lnTo>
                    <a:pt x="63" y="8"/>
                  </a:lnTo>
                  <a:lnTo>
                    <a:pt x="124" y="18"/>
                  </a:lnTo>
                  <a:lnTo>
                    <a:pt x="185" y="28"/>
                  </a:lnTo>
                  <a:lnTo>
                    <a:pt x="246" y="40"/>
                  </a:lnTo>
                  <a:lnTo>
                    <a:pt x="305" y="53"/>
                  </a:lnTo>
                  <a:lnTo>
                    <a:pt x="365" y="64"/>
                  </a:lnTo>
                  <a:lnTo>
                    <a:pt x="480" y="94"/>
                  </a:lnTo>
                  <a:lnTo>
                    <a:pt x="596" y="127"/>
                  </a:lnTo>
                  <a:lnTo>
                    <a:pt x="706" y="162"/>
                  </a:lnTo>
                  <a:lnTo>
                    <a:pt x="815" y="200"/>
                  </a:lnTo>
                  <a:lnTo>
                    <a:pt x="921" y="241"/>
                  </a:lnTo>
                  <a:lnTo>
                    <a:pt x="1025" y="286"/>
                  </a:lnTo>
                  <a:lnTo>
                    <a:pt x="1126" y="330"/>
                  </a:lnTo>
                  <a:lnTo>
                    <a:pt x="1223" y="380"/>
                  </a:lnTo>
                  <a:lnTo>
                    <a:pt x="1319" y="429"/>
                  </a:lnTo>
                  <a:lnTo>
                    <a:pt x="1411" y="482"/>
                  </a:lnTo>
                  <a:lnTo>
                    <a:pt x="1502" y="537"/>
                  </a:lnTo>
                  <a:lnTo>
                    <a:pt x="1588" y="591"/>
                  </a:lnTo>
                  <a:lnTo>
                    <a:pt x="1672" y="649"/>
                  </a:lnTo>
                  <a:lnTo>
                    <a:pt x="1753" y="707"/>
                  </a:lnTo>
                  <a:lnTo>
                    <a:pt x="1831" y="764"/>
                  </a:lnTo>
                  <a:lnTo>
                    <a:pt x="1907" y="824"/>
                  </a:lnTo>
                  <a:lnTo>
                    <a:pt x="1979" y="885"/>
                  </a:lnTo>
                  <a:lnTo>
                    <a:pt x="2047" y="946"/>
                  </a:lnTo>
                  <a:lnTo>
                    <a:pt x="2113" y="1005"/>
                  </a:lnTo>
                  <a:lnTo>
                    <a:pt x="2177" y="1066"/>
                  </a:lnTo>
                  <a:lnTo>
                    <a:pt x="2237" y="1128"/>
                  </a:lnTo>
                  <a:lnTo>
                    <a:pt x="2293" y="1189"/>
                  </a:lnTo>
                  <a:lnTo>
                    <a:pt x="2347" y="1248"/>
                  </a:lnTo>
                  <a:lnTo>
                    <a:pt x="2397" y="1308"/>
                  </a:lnTo>
                  <a:lnTo>
                    <a:pt x="2445" y="1365"/>
                  </a:lnTo>
                  <a:lnTo>
                    <a:pt x="2488" y="1423"/>
                  </a:lnTo>
                  <a:lnTo>
                    <a:pt x="2529" y="1479"/>
                  </a:lnTo>
                  <a:lnTo>
                    <a:pt x="2565" y="1534"/>
                  </a:lnTo>
                  <a:lnTo>
                    <a:pt x="2600" y="1587"/>
                  </a:lnTo>
                  <a:lnTo>
                    <a:pt x="2600" y="1587"/>
                  </a:lnTo>
                  <a:lnTo>
                    <a:pt x="2570" y="1555"/>
                  </a:lnTo>
                  <a:lnTo>
                    <a:pt x="2535" y="1522"/>
                  </a:lnTo>
                  <a:lnTo>
                    <a:pt x="2497" y="1487"/>
                  </a:lnTo>
                  <a:lnTo>
                    <a:pt x="2455" y="1451"/>
                  </a:lnTo>
                  <a:lnTo>
                    <a:pt x="2408" y="1413"/>
                  </a:lnTo>
                  <a:lnTo>
                    <a:pt x="2359" y="1375"/>
                  </a:lnTo>
                  <a:lnTo>
                    <a:pt x="2304" y="1336"/>
                  </a:lnTo>
                  <a:lnTo>
                    <a:pt x="2247" y="1294"/>
                  </a:lnTo>
                  <a:lnTo>
                    <a:pt x="2185" y="1255"/>
                  </a:lnTo>
                  <a:lnTo>
                    <a:pt x="2119" y="1215"/>
                  </a:lnTo>
                  <a:lnTo>
                    <a:pt x="2052" y="1174"/>
                  </a:lnTo>
                  <a:lnTo>
                    <a:pt x="1981" y="1134"/>
                  </a:lnTo>
                  <a:lnTo>
                    <a:pt x="1905" y="1096"/>
                  </a:lnTo>
                  <a:lnTo>
                    <a:pt x="1827" y="1058"/>
                  </a:lnTo>
                  <a:lnTo>
                    <a:pt x="1746" y="1020"/>
                  </a:lnTo>
                  <a:lnTo>
                    <a:pt x="1662" y="986"/>
                  </a:lnTo>
                  <a:lnTo>
                    <a:pt x="1576" y="953"/>
                  </a:lnTo>
                  <a:lnTo>
                    <a:pt x="1486" y="921"/>
                  </a:lnTo>
                  <a:lnTo>
                    <a:pt x="1393" y="891"/>
                  </a:lnTo>
                  <a:lnTo>
                    <a:pt x="1299" y="865"/>
                  </a:lnTo>
                  <a:lnTo>
                    <a:pt x="1202" y="840"/>
                  </a:lnTo>
                  <a:lnTo>
                    <a:pt x="1103" y="819"/>
                  </a:lnTo>
                  <a:lnTo>
                    <a:pt x="1000" y="801"/>
                  </a:lnTo>
                  <a:lnTo>
                    <a:pt x="896" y="787"/>
                  </a:lnTo>
                  <a:lnTo>
                    <a:pt x="843" y="781"/>
                  </a:lnTo>
                  <a:lnTo>
                    <a:pt x="791" y="776"/>
                  </a:lnTo>
                  <a:lnTo>
                    <a:pt x="738" y="773"/>
                  </a:lnTo>
                  <a:lnTo>
                    <a:pt x="683" y="769"/>
                  </a:lnTo>
                  <a:lnTo>
                    <a:pt x="629" y="768"/>
                  </a:lnTo>
                  <a:lnTo>
                    <a:pt x="573" y="768"/>
                  </a:lnTo>
                  <a:lnTo>
                    <a:pt x="518" y="768"/>
                  </a:lnTo>
                  <a:lnTo>
                    <a:pt x="462" y="769"/>
                  </a:lnTo>
                  <a:lnTo>
                    <a:pt x="406" y="773"/>
                  </a:lnTo>
                  <a:lnTo>
                    <a:pt x="348" y="776"/>
                  </a:lnTo>
                  <a:lnTo>
                    <a:pt x="292" y="781"/>
                  </a:lnTo>
                  <a:lnTo>
                    <a:pt x="234" y="787"/>
                  </a:lnTo>
                  <a:lnTo>
                    <a:pt x="177" y="796"/>
                  </a:lnTo>
                  <a:lnTo>
                    <a:pt x="117" y="806"/>
                  </a:lnTo>
                  <a:lnTo>
                    <a:pt x="59" y="816"/>
                  </a:lnTo>
                  <a:lnTo>
                    <a:pt x="0" y="827"/>
                  </a:lnTo>
                  <a:lnTo>
                    <a:pt x="0" y="0"/>
                  </a:lnTo>
                  <a:lnTo>
                    <a:pt x="0" y="0"/>
                  </a:lnTo>
                  <a:close/>
                </a:path>
              </a:pathLst>
            </a:custGeom>
            <a:solidFill>
              <a:schemeClr val="accent2">
                <a:lumMod val="20000"/>
                <a:lumOff val="8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40" name="Freeform 8"/>
            <p:cNvSpPr>
              <a:spLocks/>
            </p:cNvSpPr>
            <p:nvPr userDrawn="1"/>
          </p:nvSpPr>
          <p:spPr bwMode="auto">
            <a:xfrm>
              <a:off x="-1" y="3581398"/>
              <a:ext cx="1600200" cy="3276599"/>
            </a:xfrm>
            <a:custGeom>
              <a:avLst/>
              <a:gdLst/>
              <a:ahLst/>
              <a:cxnLst>
                <a:cxn ang="0">
                  <a:pos x="0" y="776"/>
                </a:cxn>
                <a:cxn ang="0">
                  <a:pos x="0" y="776"/>
                </a:cxn>
                <a:cxn ang="0">
                  <a:pos x="38" y="703"/>
                </a:cxn>
                <a:cxn ang="0">
                  <a:pos x="78" y="634"/>
                </a:cxn>
                <a:cxn ang="0">
                  <a:pos x="119" y="566"/>
                </a:cxn>
                <a:cxn ang="0">
                  <a:pos x="162" y="502"/>
                </a:cxn>
                <a:cxn ang="0">
                  <a:pos x="208" y="441"/>
                </a:cxn>
                <a:cxn ang="0">
                  <a:pos x="256" y="381"/>
                </a:cxn>
                <a:cxn ang="0">
                  <a:pos x="305" y="327"/>
                </a:cxn>
                <a:cxn ang="0">
                  <a:pos x="330" y="300"/>
                </a:cxn>
                <a:cxn ang="0">
                  <a:pos x="357" y="274"/>
                </a:cxn>
                <a:cxn ang="0">
                  <a:pos x="385" y="249"/>
                </a:cxn>
                <a:cxn ang="0">
                  <a:pos x="411" y="226"/>
                </a:cxn>
                <a:cxn ang="0">
                  <a:pos x="439" y="203"/>
                </a:cxn>
                <a:cxn ang="0">
                  <a:pos x="469" y="182"/>
                </a:cxn>
                <a:cxn ang="0">
                  <a:pos x="497" y="160"/>
                </a:cxn>
                <a:cxn ang="0">
                  <a:pos x="527" y="140"/>
                </a:cxn>
                <a:cxn ang="0">
                  <a:pos x="558" y="122"/>
                </a:cxn>
                <a:cxn ang="0">
                  <a:pos x="588" y="104"/>
                </a:cxn>
                <a:cxn ang="0">
                  <a:pos x="619" y="87"/>
                </a:cxn>
                <a:cxn ang="0">
                  <a:pos x="652" y="71"/>
                </a:cxn>
                <a:cxn ang="0">
                  <a:pos x="685" y="56"/>
                </a:cxn>
                <a:cxn ang="0">
                  <a:pos x="718" y="43"/>
                </a:cxn>
                <a:cxn ang="0">
                  <a:pos x="751" y="31"/>
                </a:cxn>
                <a:cxn ang="0">
                  <a:pos x="786" y="20"/>
                </a:cxn>
                <a:cxn ang="0">
                  <a:pos x="822" y="10"/>
                </a:cxn>
                <a:cxn ang="0">
                  <a:pos x="857" y="0"/>
                </a:cxn>
                <a:cxn ang="0">
                  <a:pos x="857" y="0"/>
                </a:cxn>
                <a:cxn ang="0">
                  <a:pos x="806" y="46"/>
                </a:cxn>
                <a:cxn ang="0">
                  <a:pos x="754" y="94"/>
                </a:cxn>
                <a:cxn ang="0">
                  <a:pos x="706" y="144"/>
                </a:cxn>
                <a:cxn ang="0">
                  <a:pos x="660" y="196"/>
                </a:cxn>
                <a:cxn ang="0">
                  <a:pos x="617" y="249"/>
                </a:cxn>
                <a:cxn ang="0">
                  <a:pos x="576" y="304"/>
                </a:cxn>
                <a:cxn ang="0">
                  <a:pos x="536" y="362"/>
                </a:cxn>
                <a:cxn ang="0">
                  <a:pos x="498" y="419"/>
                </a:cxn>
                <a:cxn ang="0">
                  <a:pos x="462" y="479"/>
                </a:cxn>
                <a:cxn ang="0">
                  <a:pos x="429" y="538"/>
                </a:cxn>
                <a:cxn ang="0">
                  <a:pos x="398" y="601"/>
                </a:cxn>
                <a:cxn ang="0">
                  <a:pos x="368" y="664"/>
                </a:cxn>
                <a:cxn ang="0">
                  <a:pos x="340" y="728"/>
                </a:cxn>
                <a:cxn ang="0">
                  <a:pos x="315" y="792"/>
                </a:cxn>
                <a:cxn ang="0">
                  <a:pos x="291" y="858"/>
                </a:cxn>
                <a:cxn ang="0">
                  <a:pos x="269" y="925"/>
                </a:cxn>
                <a:cxn ang="0">
                  <a:pos x="249" y="992"/>
                </a:cxn>
                <a:cxn ang="0">
                  <a:pos x="229" y="1060"/>
                </a:cxn>
                <a:cxn ang="0">
                  <a:pos x="213" y="1128"/>
                </a:cxn>
                <a:cxn ang="0">
                  <a:pos x="198" y="1197"/>
                </a:cxn>
                <a:cxn ang="0">
                  <a:pos x="185" y="1266"/>
                </a:cxn>
                <a:cxn ang="0">
                  <a:pos x="173" y="1336"/>
                </a:cxn>
                <a:cxn ang="0">
                  <a:pos x="162" y="1405"/>
                </a:cxn>
                <a:cxn ang="0">
                  <a:pos x="154" y="1474"/>
                </a:cxn>
                <a:cxn ang="0">
                  <a:pos x="147" y="1544"/>
                </a:cxn>
                <a:cxn ang="0">
                  <a:pos x="140" y="1613"/>
                </a:cxn>
                <a:cxn ang="0">
                  <a:pos x="137" y="1682"/>
                </a:cxn>
                <a:cxn ang="0">
                  <a:pos x="134" y="1752"/>
                </a:cxn>
                <a:cxn ang="0">
                  <a:pos x="132" y="1821"/>
                </a:cxn>
                <a:cxn ang="0">
                  <a:pos x="132" y="1889"/>
                </a:cxn>
                <a:cxn ang="0">
                  <a:pos x="134" y="1956"/>
                </a:cxn>
                <a:cxn ang="0">
                  <a:pos x="135" y="2024"/>
                </a:cxn>
                <a:cxn ang="0">
                  <a:pos x="0" y="2024"/>
                </a:cxn>
                <a:cxn ang="0">
                  <a:pos x="0" y="776"/>
                </a:cxn>
                <a:cxn ang="0">
                  <a:pos x="0" y="776"/>
                </a:cxn>
              </a:cxnLst>
              <a:rect l="0" t="0" r="r" b="b"/>
              <a:pathLst>
                <a:path w="857" h="2024">
                  <a:moveTo>
                    <a:pt x="0" y="776"/>
                  </a:moveTo>
                  <a:lnTo>
                    <a:pt x="0" y="776"/>
                  </a:lnTo>
                  <a:lnTo>
                    <a:pt x="38" y="703"/>
                  </a:lnTo>
                  <a:lnTo>
                    <a:pt x="78" y="634"/>
                  </a:lnTo>
                  <a:lnTo>
                    <a:pt x="119" y="566"/>
                  </a:lnTo>
                  <a:lnTo>
                    <a:pt x="162" y="502"/>
                  </a:lnTo>
                  <a:lnTo>
                    <a:pt x="208" y="441"/>
                  </a:lnTo>
                  <a:lnTo>
                    <a:pt x="256" y="381"/>
                  </a:lnTo>
                  <a:lnTo>
                    <a:pt x="305" y="327"/>
                  </a:lnTo>
                  <a:lnTo>
                    <a:pt x="330" y="300"/>
                  </a:lnTo>
                  <a:lnTo>
                    <a:pt x="357" y="274"/>
                  </a:lnTo>
                  <a:lnTo>
                    <a:pt x="385" y="249"/>
                  </a:lnTo>
                  <a:lnTo>
                    <a:pt x="411" y="226"/>
                  </a:lnTo>
                  <a:lnTo>
                    <a:pt x="439" y="203"/>
                  </a:lnTo>
                  <a:lnTo>
                    <a:pt x="469" y="182"/>
                  </a:lnTo>
                  <a:lnTo>
                    <a:pt x="497" y="160"/>
                  </a:lnTo>
                  <a:lnTo>
                    <a:pt x="527" y="140"/>
                  </a:lnTo>
                  <a:lnTo>
                    <a:pt x="558" y="122"/>
                  </a:lnTo>
                  <a:lnTo>
                    <a:pt x="588" y="104"/>
                  </a:lnTo>
                  <a:lnTo>
                    <a:pt x="619" y="87"/>
                  </a:lnTo>
                  <a:lnTo>
                    <a:pt x="652" y="71"/>
                  </a:lnTo>
                  <a:lnTo>
                    <a:pt x="685" y="56"/>
                  </a:lnTo>
                  <a:lnTo>
                    <a:pt x="718" y="43"/>
                  </a:lnTo>
                  <a:lnTo>
                    <a:pt x="751" y="31"/>
                  </a:lnTo>
                  <a:lnTo>
                    <a:pt x="786" y="20"/>
                  </a:lnTo>
                  <a:lnTo>
                    <a:pt x="822" y="10"/>
                  </a:lnTo>
                  <a:lnTo>
                    <a:pt x="857" y="0"/>
                  </a:lnTo>
                  <a:lnTo>
                    <a:pt x="857" y="0"/>
                  </a:lnTo>
                  <a:lnTo>
                    <a:pt x="806" y="46"/>
                  </a:lnTo>
                  <a:lnTo>
                    <a:pt x="754" y="94"/>
                  </a:lnTo>
                  <a:lnTo>
                    <a:pt x="706" y="144"/>
                  </a:lnTo>
                  <a:lnTo>
                    <a:pt x="660" y="196"/>
                  </a:lnTo>
                  <a:lnTo>
                    <a:pt x="617" y="249"/>
                  </a:lnTo>
                  <a:lnTo>
                    <a:pt x="576" y="304"/>
                  </a:lnTo>
                  <a:lnTo>
                    <a:pt x="536" y="362"/>
                  </a:lnTo>
                  <a:lnTo>
                    <a:pt x="498" y="419"/>
                  </a:lnTo>
                  <a:lnTo>
                    <a:pt x="462" y="479"/>
                  </a:lnTo>
                  <a:lnTo>
                    <a:pt x="429" y="538"/>
                  </a:lnTo>
                  <a:lnTo>
                    <a:pt x="398" y="601"/>
                  </a:lnTo>
                  <a:lnTo>
                    <a:pt x="368" y="664"/>
                  </a:lnTo>
                  <a:lnTo>
                    <a:pt x="340" y="728"/>
                  </a:lnTo>
                  <a:lnTo>
                    <a:pt x="315" y="792"/>
                  </a:lnTo>
                  <a:lnTo>
                    <a:pt x="291" y="858"/>
                  </a:lnTo>
                  <a:lnTo>
                    <a:pt x="269" y="925"/>
                  </a:lnTo>
                  <a:lnTo>
                    <a:pt x="249" y="992"/>
                  </a:lnTo>
                  <a:lnTo>
                    <a:pt x="229" y="1060"/>
                  </a:lnTo>
                  <a:lnTo>
                    <a:pt x="213" y="1128"/>
                  </a:lnTo>
                  <a:lnTo>
                    <a:pt x="198" y="1197"/>
                  </a:lnTo>
                  <a:lnTo>
                    <a:pt x="185" y="1266"/>
                  </a:lnTo>
                  <a:lnTo>
                    <a:pt x="173" y="1336"/>
                  </a:lnTo>
                  <a:lnTo>
                    <a:pt x="162" y="1405"/>
                  </a:lnTo>
                  <a:lnTo>
                    <a:pt x="154" y="1474"/>
                  </a:lnTo>
                  <a:lnTo>
                    <a:pt x="147" y="1544"/>
                  </a:lnTo>
                  <a:lnTo>
                    <a:pt x="140" y="1613"/>
                  </a:lnTo>
                  <a:lnTo>
                    <a:pt x="137" y="1682"/>
                  </a:lnTo>
                  <a:lnTo>
                    <a:pt x="134" y="1752"/>
                  </a:lnTo>
                  <a:lnTo>
                    <a:pt x="132" y="1821"/>
                  </a:lnTo>
                  <a:lnTo>
                    <a:pt x="132" y="1889"/>
                  </a:lnTo>
                  <a:lnTo>
                    <a:pt x="134" y="1956"/>
                  </a:lnTo>
                  <a:lnTo>
                    <a:pt x="135" y="2024"/>
                  </a:lnTo>
                  <a:lnTo>
                    <a:pt x="0" y="2024"/>
                  </a:lnTo>
                  <a:lnTo>
                    <a:pt x="0" y="776"/>
                  </a:lnTo>
                  <a:lnTo>
                    <a:pt x="0" y="776"/>
                  </a:lnTo>
                  <a:close/>
                </a:path>
              </a:pathLst>
            </a:custGeom>
            <a:solidFill>
              <a:schemeClr val="accent2">
                <a:lumMod val="40000"/>
                <a:lumOff val="60000"/>
                <a:alpha val="44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41" name="Freeform 9"/>
            <p:cNvSpPr>
              <a:spLocks/>
            </p:cNvSpPr>
            <p:nvPr userDrawn="1"/>
          </p:nvSpPr>
          <p:spPr bwMode="auto">
            <a:xfrm>
              <a:off x="0" y="2438399"/>
              <a:ext cx="2895599" cy="2154237"/>
            </a:xfrm>
            <a:custGeom>
              <a:avLst/>
              <a:gdLst/>
              <a:ahLst/>
              <a:cxnLst>
                <a:cxn ang="0">
                  <a:pos x="0" y="118"/>
                </a:cxn>
                <a:cxn ang="0">
                  <a:pos x="165" y="69"/>
                </a:cxn>
                <a:cxn ang="0">
                  <a:pos x="327" y="33"/>
                </a:cxn>
                <a:cxn ang="0">
                  <a:pos x="487" y="11"/>
                </a:cxn>
                <a:cxn ang="0">
                  <a:pos x="645" y="1"/>
                </a:cxn>
                <a:cxn ang="0">
                  <a:pos x="797" y="1"/>
                </a:cxn>
                <a:cxn ang="0">
                  <a:pos x="946" y="13"/>
                </a:cxn>
                <a:cxn ang="0">
                  <a:pos x="1088" y="33"/>
                </a:cxn>
                <a:cxn ang="0">
                  <a:pos x="1225" y="62"/>
                </a:cxn>
                <a:cxn ang="0">
                  <a:pos x="1352" y="97"/>
                </a:cxn>
                <a:cxn ang="0">
                  <a:pos x="1472" y="138"/>
                </a:cxn>
                <a:cxn ang="0">
                  <a:pos x="1585" y="184"/>
                </a:cxn>
                <a:cxn ang="0">
                  <a:pos x="1685" y="236"/>
                </a:cxn>
                <a:cxn ang="0">
                  <a:pos x="1776" y="288"/>
                </a:cxn>
                <a:cxn ang="0">
                  <a:pos x="1854" y="343"/>
                </a:cxn>
                <a:cxn ang="0">
                  <a:pos x="1921" y="399"/>
                </a:cxn>
                <a:cxn ang="0">
                  <a:pos x="1974" y="455"/>
                </a:cxn>
                <a:cxn ang="0">
                  <a:pos x="1920" y="434"/>
                </a:cxn>
                <a:cxn ang="0">
                  <a:pos x="1804" y="394"/>
                </a:cxn>
                <a:cxn ang="0">
                  <a:pos x="1680" y="361"/>
                </a:cxn>
                <a:cxn ang="0">
                  <a:pos x="1548" y="338"/>
                </a:cxn>
                <a:cxn ang="0">
                  <a:pos x="1413" y="323"/>
                </a:cxn>
                <a:cxn ang="0">
                  <a:pos x="1273" y="321"/>
                </a:cxn>
                <a:cxn ang="0">
                  <a:pos x="1132" y="331"/>
                </a:cxn>
                <a:cxn ang="0">
                  <a:pos x="990" y="356"/>
                </a:cxn>
                <a:cxn ang="0">
                  <a:pos x="919" y="374"/>
                </a:cxn>
                <a:cxn ang="0">
                  <a:pos x="850" y="396"/>
                </a:cxn>
                <a:cxn ang="0">
                  <a:pos x="781" y="424"/>
                </a:cxn>
                <a:cxn ang="0">
                  <a:pos x="711" y="455"/>
                </a:cxn>
                <a:cxn ang="0">
                  <a:pos x="645" y="490"/>
                </a:cxn>
                <a:cxn ang="0">
                  <a:pos x="579" y="531"/>
                </a:cxn>
                <a:cxn ang="0">
                  <a:pos x="515" y="577"/>
                </a:cxn>
                <a:cxn ang="0">
                  <a:pos x="452" y="629"/>
                </a:cxn>
                <a:cxn ang="0">
                  <a:pos x="391" y="685"/>
                </a:cxn>
                <a:cxn ang="0">
                  <a:pos x="333" y="747"/>
                </a:cxn>
                <a:cxn ang="0">
                  <a:pos x="277" y="815"/>
                </a:cxn>
                <a:cxn ang="0">
                  <a:pos x="223" y="889"/>
                </a:cxn>
                <a:cxn ang="0">
                  <a:pos x="172" y="970"/>
                </a:cxn>
                <a:cxn ang="0">
                  <a:pos x="124" y="1056"/>
                </a:cxn>
                <a:cxn ang="0">
                  <a:pos x="79" y="1150"/>
                </a:cxn>
                <a:cxn ang="0">
                  <a:pos x="38" y="1249"/>
                </a:cxn>
                <a:cxn ang="0">
                  <a:pos x="0" y="1357"/>
                </a:cxn>
                <a:cxn ang="0">
                  <a:pos x="0" y="118"/>
                </a:cxn>
              </a:cxnLst>
              <a:rect l="0" t="0" r="r" b="b"/>
              <a:pathLst>
                <a:path w="1974" h="1357">
                  <a:moveTo>
                    <a:pt x="0" y="118"/>
                  </a:moveTo>
                  <a:lnTo>
                    <a:pt x="0" y="118"/>
                  </a:lnTo>
                  <a:lnTo>
                    <a:pt x="83" y="92"/>
                  </a:lnTo>
                  <a:lnTo>
                    <a:pt x="165" y="69"/>
                  </a:lnTo>
                  <a:lnTo>
                    <a:pt x="246" y="49"/>
                  </a:lnTo>
                  <a:lnTo>
                    <a:pt x="327" y="33"/>
                  </a:lnTo>
                  <a:lnTo>
                    <a:pt x="408" y="21"/>
                  </a:lnTo>
                  <a:lnTo>
                    <a:pt x="487" y="11"/>
                  </a:lnTo>
                  <a:lnTo>
                    <a:pt x="566" y="5"/>
                  </a:lnTo>
                  <a:lnTo>
                    <a:pt x="645" y="1"/>
                  </a:lnTo>
                  <a:lnTo>
                    <a:pt x="721" y="0"/>
                  </a:lnTo>
                  <a:lnTo>
                    <a:pt x="797" y="1"/>
                  </a:lnTo>
                  <a:lnTo>
                    <a:pt x="873" y="6"/>
                  </a:lnTo>
                  <a:lnTo>
                    <a:pt x="946" y="13"/>
                  </a:lnTo>
                  <a:lnTo>
                    <a:pt x="1018" y="23"/>
                  </a:lnTo>
                  <a:lnTo>
                    <a:pt x="1088" y="33"/>
                  </a:lnTo>
                  <a:lnTo>
                    <a:pt x="1157" y="47"/>
                  </a:lnTo>
                  <a:lnTo>
                    <a:pt x="1225" y="62"/>
                  </a:lnTo>
                  <a:lnTo>
                    <a:pt x="1289" y="79"/>
                  </a:lnTo>
                  <a:lnTo>
                    <a:pt x="1352" y="97"/>
                  </a:lnTo>
                  <a:lnTo>
                    <a:pt x="1413" y="117"/>
                  </a:lnTo>
                  <a:lnTo>
                    <a:pt x="1472" y="138"/>
                  </a:lnTo>
                  <a:lnTo>
                    <a:pt x="1530" y="161"/>
                  </a:lnTo>
                  <a:lnTo>
                    <a:pt x="1585" y="184"/>
                  </a:lnTo>
                  <a:lnTo>
                    <a:pt x="1636" y="209"/>
                  </a:lnTo>
                  <a:lnTo>
                    <a:pt x="1685" y="236"/>
                  </a:lnTo>
                  <a:lnTo>
                    <a:pt x="1732" y="262"/>
                  </a:lnTo>
                  <a:lnTo>
                    <a:pt x="1776" y="288"/>
                  </a:lnTo>
                  <a:lnTo>
                    <a:pt x="1816" y="315"/>
                  </a:lnTo>
                  <a:lnTo>
                    <a:pt x="1854" y="343"/>
                  </a:lnTo>
                  <a:lnTo>
                    <a:pt x="1888" y="371"/>
                  </a:lnTo>
                  <a:lnTo>
                    <a:pt x="1921" y="399"/>
                  </a:lnTo>
                  <a:lnTo>
                    <a:pt x="1949" y="427"/>
                  </a:lnTo>
                  <a:lnTo>
                    <a:pt x="1974" y="455"/>
                  </a:lnTo>
                  <a:lnTo>
                    <a:pt x="1974" y="455"/>
                  </a:lnTo>
                  <a:lnTo>
                    <a:pt x="1920" y="434"/>
                  </a:lnTo>
                  <a:lnTo>
                    <a:pt x="1864" y="412"/>
                  </a:lnTo>
                  <a:lnTo>
                    <a:pt x="1804" y="394"/>
                  </a:lnTo>
                  <a:lnTo>
                    <a:pt x="1743" y="376"/>
                  </a:lnTo>
                  <a:lnTo>
                    <a:pt x="1680" y="361"/>
                  </a:lnTo>
                  <a:lnTo>
                    <a:pt x="1614" y="348"/>
                  </a:lnTo>
                  <a:lnTo>
                    <a:pt x="1548" y="338"/>
                  </a:lnTo>
                  <a:lnTo>
                    <a:pt x="1481" y="330"/>
                  </a:lnTo>
                  <a:lnTo>
                    <a:pt x="1413" y="323"/>
                  </a:lnTo>
                  <a:lnTo>
                    <a:pt x="1344" y="320"/>
                  </a:lnTo>
                  <a:lnTo>
                    <a:pt x="1273" y="321"/>
                  </a:lnTo>
                  <a:lnTo>
                    <a:pt x="1203" y="325"/>
                  </a:lnTo>
                  <a:lnTo>
                    <a:pt x="1132" y="331"/>
                  </a:lnTo>
                  <a:lnTo>
                    <a:pt x="1061" y="341"/>
                  </a:lnTo>
                  <a:lnTo>
                    <a:pt x="990" y="356"/>
                  </a:lnTo>
                  <a:lnTo>
                    <a:pt x="954" y="364"/>
                  </a:lnTo>
                  <a:lnTo>
                    <a:pt x="919" y="374"/>
                  </a:lnTo>
                  <a:lnTo>
                    <a:pt x="885" y="384"/>
                  </a:lnTo>
                  <a:lnTo>
                    <a:pt x="850" y="396"/>
                  </a:lnTo>
                  <a:lnTo>
                    <a:pt x="815" y="409"/>
                  </a:lnTo>
                  <a:lnTo>
                    <a:pt x="781" y="424"/>
                  </a:lnTo>
                  <a:lnTo>
                    <a:pt x="746" y="439"/>
                  </a:lnTo>
                  <a:lnTo>
                    <a:pt x="711" y="455"/>
                  </a:lnTo>
                  <a:lnTo>
                    <a:pt x="678" y="472"/>
                  </a:lnTo>
                  <a:lnTo>
                    <a:pt x="645" y="490"/>
                  </a:lnTo>
                  <a:lnTo>
                    <a:pt x="612" y="510"/>
                  </a:lnTo>
                  <a:lnTo>
                    <a:pt x="579" y="531"/>
                  </a:lnTo>
                  <a:lnTo>
                    <a:pt x="546" y="554"/>
                  </a:lnTo>
                  <a:lnTo>
                    <a:pt x="515" y="577"/>
                  </a:lnTo>
                  <a:lnTo>
                    <a:pt x="484" y="602"/>
                  </a:lnTo>
                  <a:lnTo>
                    <a:pt x="452" y="629"/>
                  </a:lnTo>
                  <a:lnTo>
                    <a:pt x="421" y="657"/>
                  </a:lnTo>
                  <a:lnTo>
                    <a:pt x="391" y="685"/>
                  </a:lnTo>
                  <a:lnTo>
                    <a:pt x="361" y="716"/>
                  </a:lnTo>
                  <a:lnTo>
                    <a:pt x="333" y="747"/>
                  </a:lnTo>
                  <a:lnTo>
                    <a:pt x="304" y="780"/>
                  </a:lnTo>
                  <a:lnTo>
                    <a:pt x="277" y="815"/>
                  </a:lnTo>
                  <a:lnTo>
                    <a:pt x="249" y="851"/>
                  </a:lnTo>
                  <a:lnTo>
                    <a:pt x="223" y="889"/>
                  </a:lnTo>
                  <a:lnTo>
                    <a:pt x="198" y="929"/>
                  </a:lnTo>
                  <a:lnTo>
                    <a:pt x="172" y="970"/>
                  </a:lnTo>
                  <a:lnTo>
                    <a:pt x="149" y="1012"/>
                  </a:lnTo>
                  <a:lnTo>
                    <a:pt x="124" y="1056"/>
                  </a:lnTo>
                  <a:lnTo>
                    <a:pt x="101" y="1102"/>
                  </a:lnTo>
                  <a:lnTo>
                    <a:pt x="79" y="1150"/>
                  </a:lnTo>
                  <a:lnTo>
                    <a:pt x="58" y="1198"/>
                  </a:lnTo>
                  <a:lnTo>
                    <a:pt x="38" y="1249"/>
                  </a:lnTo>
                  <a:lnTo>
                    <a:pt x="18" y="1302"/>
                  </a:lnTo>
                  <a:lnTo>
                    <a:pt x="0" y="1357"/>
                  </a:lnTo>
                  <a:lnTo>
                    <a:pt x="0" y="118"/>
                  </a:lnTo>
                  <a:lnTo>
                    <a:pt x="0" y="118"/>
                  </a:lnTo>
                  <a:close/>
                </a:path>
              </a:pathLst>
            </a:custGeom>
            <a:solidFill>
              <a:schemeClr val="accent2">
                <a:lumMod val="40000"/>
                <a:lumOff val="6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42" name="Freeform 10"/>
            <p:cNvSpPr>
              <a:spLocks/>
            </p:cNvSpPr>
            <p:nvPr userDrawn="1"/>
          </p:nvSpPr>
          <p:spPr bwMode="auto">
            <a:xfrm>
              <a:off x="1224419" y="3886199"/>
              <a:ext cx="3276599" cy="2971800"/>
            </a:xfrm>
            <a:custGeom>
              <a:avLst/>
              <a:gdLst/>
              <a:ahLst/>
              <a:cxnLst>
                <a:cxn ang="0">
                  <a:pos x="1377" y="130"/>
                </a:cxn>
                <a:cxn ang="0">
                  <a:pos x="1299" y="89"/>
                </a:cxn>
                <a:cxn ang="0">
                  <a:pos x="1220" y="56"/>
                </a:cxn>
                <a:cxn ang="0">
                  <a:pos x="1137" y="30"/>
                </a:cxn>
                <a:cxn ang="0">
                  <a:pos x="1052" y="11"/>
                </a:cxn>
                <a:cxn ang="0">
                  <a:pos x="966" y="2"/>
                </a:cxn>
                <a:cxn ang="0">
                  <a:pos x="880" y="0"/>
                </a:cxn>
                <a:cxn ang="0">
                  <a:pos x="794" y="5"/>
                </a:cxn>
                <a:cxn ang="0">
                  <a:pos x="708" y="18"/>
                </a:cxn>
                <a:cxn ang="0">
                  <a:pos x="624" y="40"/>
                </a:cxn>
                <a:cxn ang="0">
                  <a:pos x="543" y="69"/>
                </a:cxn>
                <a:cxn ang="0">
                  <a:pos x="466" y="107"/>
                </a:cxn>
                <a:cxn ang="0">
                  <a:pos x="391" y="155"/>
                </a:cxn>
                <a:cxn ang="0">
                  <a:pos x="322" y="210"/>
                </a:cxn>
                <a:cxn ang="0">
                  <a:pos x="258" y="272"/>
                </a:cxn>
                <a:cxn ang="0">
                  <a:pos x="200" y="345"/>
                </a:cxn>
                <a:cxn ang="0">
                  <a:pos x="149" y="426"/>
                </a:cxn>
                <a:cxn ang="0">
                  <a:pos x="124" y="472"/>
                </a:cxn>
                <a:cxn ang="0">
                  <a:pos x="83" y="568"/>
                </a:cxn>
                <a:cxn ang="0">
                  <a:pos x="48" y="667"/>
                </a:cxn>
                <a:cxn ang="0">
                  <a:pos x="23" y="769"/>
                </a:cxn>
                <a:cxn ang="0">
                  <a:pos x="7" y="875"/>
                </a:cxn>
                <a:cxn ang="0">
                  <a:pos x="0" y="982"/>
                </a:cxn>
                <a:cxn ang="0">
                  <a:pos x="2" y="1090"/>
                </a:cxn>
                <a:cxn ang="0">
                  <a:pos x="12" y="1200"/>
                </a:cxn>
                <a:cxn ang="0">
                  <a:pos x="31" y="1311"/>
                </a:cxn>
                <a:cxn ang="0">
                  <a:pos x="61" y="1420"/>
                </a:cxn>
                <a:cxn ang="0">
                  <a:pos x="101" y="1529"/>
                </a:cxn>
                <a:cxn ang="0">
                  <a:pos x="149" y="1636"/>
                </a:cxn>
                <a:cxn ang="0">
                  <a:pos x="206" y="1742"/>
                </a:cxn>
                <a:cxn ang="0">
                  <a:pos x="274" y="1844"/>
                </a:cxn>
                <a:cxn ang="0">
                  <a:pos x="353" y="1943"/>
                </a:cxn>
                <a:cxn ang="0">
                  <a:pos x="441" y="2039"/>
                </a:cxn>
                <a:cxn ang="0">
                  <a:pos x="2552" y="2085"/>
                </a:cxn>
                <a:cxn ang="0">
                  <a:pos x="2526" y="2070"/>
                </a:cxn>
                <a:cxn ang="0">
                  <a:pos x="2336" y="1955"/>
                </a:cxn>
                <a:cxn ang="0">
                  <a:pos x="2192" y="1860"/>
                </a:cxn>
                <a:cxn ang="0">
                  <a:pos x="2025" y="1748"/>
                </a:cxn>
                <a:cxn ang="0">
                  <a:pos x="1849" y="1619"/>
                </a:cxn>
                <a:cxn ang="0">
                  <a:pos x="1667" y="1477"/>
                </a:cxn>
                <a:cxn ang="0">
                  <a:pos x="1492" y="1326"/>
                </a:cxn>
                <a:cxn ang="0">
                  <a:pos x="1410" y="1246"/>
                </a:cxn>
                <a:cxn ang="0">
                  <a:pos x="1332" y="1167"/>
                </a:cxn>
                <a:cxn ang="0">
                  <a:pos x="1261" y="1086"/>
                </a:cxn>
                <a:cxn ang="0">
                  <a:pos x="1195" y="1004"/>
                </a:cxn>
                <a:cxn ang="0">
                  <a:pos x="1139" y="923"/>
                </a:cxn>
                <a:cxn ang="0">
                  <a:pos x="1091" y="840"/>
                </a:cxn>
                <a:cxn ang="0">
                  <a:pos x="1055" y="761"/>
                </a:cxn>
                <a:cxn ang="0">
                  <a:pos x="1030" y="680"/>
                </a:cxn>
                <a:cxn ang="0">
                  <a:pos x="1017" y="602"/>
                </a:cxn>
                <a:cxn ang="0">
                  <a:pos x="1019" y="527"/>
                </a:cxn>
                <a:cxn ang="0">
                  <a:pos x="1028" y="470"/>
                </a:cxn>
                <a:cxn ang="0">
                  <a:pos x="1040" y="434"/>
                </a:cxn>
                <a:cxn ang="0">
                  <a:pos x="1057" y="398"/>
                </a:cxn>
                <a:cxn ang="0">
                  <a:pos x="1076" y="363"/>
                </a:cxn>
                <a:cxn ang="0">
                  <a:pos x="1101" y="330"/>
                </a:cxn>
                <a:cxn ang="0">
                  <a:pos x="1131" y="295"/>
                </a:cxn>
                <a:cxn ang="0">
                  <a:pos x="1182" y="248"/>
                </a:cxn>
                <a:cxn ang="0">
                  <a:pos x="1269" y="186"/>
                </a:cxn>
                <a:cxn ang="0">
                  <a:pos x="1377" y="130"/>
                </a:cxn>
              </a:cxnLst>
              <a:rect l="0" t="0" r="r" b="b"/>
              <a:pathLst>
                <a:path w="2552" h="2085">
                  <a:moveTo>
                    <a:pt x="1377" y="130"/>
                  </a:moveTo>
                  <a:lnTo>
                    <a:pt x="1377" y="130"/>
                  </a:lnTo>
                  <a:lnTo>
                    <a:pt x="1339" y="109"/>
                  </a:lnTo>
                  <a:lnTo>
                    <a:pt x="1299" y="89"/>
                  </a:lnTo>
                  <a:lnTo>
                    <a:pt x="1260" y="73"/>
                  </a:lnTo>
                  <a:lnTo>
                    <a:pt x="1220" y="56"/>
                  </a:lnTo>
                  <a:lnTo>
                    <a:pt x="1179" y="43"/>
                  </a:lnTo>
                  <a:lnTo>
                    <a:pt x="1137" y="30"/>
                  </a:lnTo>
                  <a:lnTo>
                    <a:pt x="1094" y="20"/>
                  </a:lnTo>
                  <a:lnTo>
                    <a:pt x="1052" y="11"/>
                  </a:lnTo>
                  <a:lnTo>
                    <a:pt x="1009" y="7"/>
                  </a:lnTo>
                  <a:lnTo>
                    <a:pt x="966" y="2"/>
                  </a:lnTo>
                  <a:lnTo>
                    <a:pt x="923" y="0"/>
                  </a:lnTo>
                  <a:lnTo>
                    <a:pt x="880" y="0"/>
                  </a:lnTo>
                  <a:lnTo>
                    <a:pt x="837" y="2"/>
                  </a:lnTo>
                  <a:lnTo>
                    <a:pt x="794" y="5"/>
                  </a:lnTo>
                  <a:lnTo>
                    <a:pt x="751" y="10"/>
                  </a:lnTo>
                  <a:lnTo>
                    <a:pt x="708" y="18"/>
                  </a:lnTo>
                  <a:lnTo>
                    <a:pt x="667" y="28"/>
                  </a:lnTo>
                  <a:lnTo>
                    <a:pt x="624" y="40"/>
                  </a:lnTo>
                  <a:lnTo>
                    <a:pt x="584" y="54"/>
                  </a:lnTo>
                  <a:lnTo>
                    <a:pt x="543" y="69"/>
                  </a:lnTo>
                  <a:lnTo>
                    <a:pt x="504" y="87"/>
                  </a:lnTo>
                  <a:lnTo>
                    <a:pt x="466" y="107"/>
                  </a:lnTo>
                  <a:lnTo>
                    <a:pt x="428" y="130"/>
                  </a:lnTo>
                  <a:lnTo>
                    <a:pt x="391" y="155"/>
                  </a:lnTo>
                  <a:lnTo>
                    <a:pt x="357" y="182"/>
                  </a:lnTo>
                  <a:lnTo>
                    <a:pt x="322" y="210"/>
                  </a:lnTo>
                  <a:lnTo>
                    <a:pt x="289" y="241"/>
                  </a:lnTo>
                  <a:lnTo>
                    <a:pt x="258" y="272"/>
                  </a:lnTo>
                  <a:lnTo>
                    <a:pt x="228" y="309"/>
                  </a:lnTo>
                  <a:lnTo>
                    <a:pt x="200" y="345"/>
                  </a:lnTo>
                  <a:lnTo>
                    <a:pt x="173" y="385"/>
                  </a:lnTo>
                  <a:lnTo>
                    <a:pt x="149" y="426"/>
                  </a:lnTo>
                  <a:lnTo>
                    <a:pt x="149" y="426"/>
                  </a:lnTo>
                  <a:lnTo>
                    <a:pt x="124" y="472"/>
                  </a:lnTo>
                  <a:lnTo>
                    <a:pt x="102" y="520"/>
                  </a:lnTo>
                  <a:lnTo>
                    <a:pt x="83" y="568"/>
                  </a:lnTo>
                  <a:lnTo>
                    <a:pt x="64" y="617"/>
                  </a:lnTo>
                  <a:lnTo>
                    <a:pt x="48" y="667"/>
                  </a:lnTo>
                  <a:lnTo>
                    <a:pt x="35" y="718"/>
                  </a:lnTo>
                  <a:lnTo>
                    <a:pt x="23" y="769"/>
                  </a:lnTo>
                  <a:lnTo>
                    <a:pt x="15" y="822"/>
                  </a:lnTo>
                  <a:lnTo>
                    <a:pt x="7" y="875"/>
                  </a:lnTo>
                  <a:lnTo>
                    <a:pt x="2" y="928"/>
                  </a:lnTo>
                  <a:lnTo>
                    <a:pt x="0" y="982"/>
                  </a:lnTo>
                  <a:lnTo>
                    <a:pt x="0" y="1035"/>
                  </a:lnTo>
                  <a:lnTo>
                    <a:pt x="2" y="1090"/>
                  </a:lnTo>
                  <a:lnTo>
                    <a:pt x="5" y="1146"/>
                  </a:lnTo>
                  <a:lnTo>
                    <a:pt x="12" y="1200"/>
                  </a:lnTo>
                  <a:lnTo>
                    <a:pt x="22" y="1255"/>
                  </a:lnTo>
                  <a:lnTo>
                    <a:pt x="31" y="1311"/>
                  </a:lnTo>
                  <a:lnTo>
                    <a:pt x="46" y="1365"/>
                  </a:lnTo>
                  <a:lnTo>
                    <a:pt x="61" y="1420"/>
                  </a:lnTo>
                  <a:lnTo>
                    <a:pt x="79" y="1474"/>
                  </a:lnTo>
                  <a:lnTo>
                    <a:pt x="101" y="1529"/>
                  </a:lnTo>
                  <a:lnTo>
                    <a:pt x="124" y="1583"/>
                  </a:lnTo>
                  <a:lnTo>
                    <a:pt x="149" y="1636"/>
                  </a:lnTo>
                  <a:lnTo>
                    <a:pt x="177" y="1689"/>
                  </a:lnTo>
                  <a:lnTo>
                    <a:pt x="206" y="1742"/>
                  </a:lnTo>
                  <a:lnTo>
                    <a:pt x="239" y="1793"/>
                  </a:lnTo>
                  <a:lnTo>
                    <a:pt x="274" y="1844"/>
                  </a:lnTo>
                  <a:lnTo>
                    <a:pt x="312" y="1895"/>
                  </a:lnTo>
                  <a:lnTo>
                    <a:pt x="353" y="1943"/>
                  </a:lnTo>
                  <a:lnTo>
                    <a:pt x="396" y="1993"/>
                  </a:lnTo>
                  <a:lnTo>
                    <a:pt x="441" y="2039"/>
                  </a:lnTo>
                  <a:lnTo>
                    <a:pt x="489" y="2085"/>
                  </a:lnTo>
                  <a:lnTo>
                    <a:pt x="2552" y="2085"/>
                  </a:lnTo>
                  <a:lnTo>
                    <a:pt x="2552" y="2085"/>
                  </a:lnTo>
                  <a:lnTo>
                    <a:pt x="2526" y="2070"/>
                  </a:lnTo>
                  <a:lnTo>
                    <a:pt x="2450" y="2026"/>
                  </a:lnTo>
                  <a:lnTo>
                    <a:pt x="2336" y="1955"/>
                  </a:lnTo>
                  <a:lnTo>
                    <a:pt x="2266" y="1910"/>
                  </a:lnTo>
                  <a:lnTo>
                    <a:pt x="2192" y="1860"/>
                  </a:lnTo>
                  <a:lnTo>
                    <a:pt x="2111" y="1808"/>
                  </a:lnTo>
                  <a:lnTo>
                    <a:pt x="2025" y="1748"/>
                  </a:lnTo>
                  <a:lnTo>
                    <a:pt x="1938" y="1685"/>
                  </a:lnTo>
                  <a:lnTo>
                    <a:pt x="1849" y="1619"/>
                  </a:lnTo>
                  <a:lnTo>
                    <a:pt x="1758" y="1550"/>
                  </a:lnTo>
                  <a:lnTo>
                    <a:pt x="1667" y="1477"/>
                  </a:lnTo>
                  <a:lnTo>
                    <a:pt x="1578" y="1403"/>
                  </a:lnTo>
                  <a:lnTo>
                    <a:pt x="1492" y="1326"/>
                  </a:lnTo>
                  <a:lnTo>
                    <a:pt x="1451" y="1286"/>
                  </a:lnTo>
                  <a:lnTo>
                    <a:pt x="1410" y="1246"/>
                  </a:lnTo>
                  <a:lnTo>
                    <a:pt x="1370" y="1207"/>
                  </a:lnTo>
                  <a:lnTo>
                    <a:pt x="1332" y="1167"/>
                  </a:lnTo>
                  <a:lnTo>
                    <a:pt x="1296" y="1126"/>
                  </a:lnTo>
                  <a:lnTo>
                    <a:pt x="1261" y="1086"/>
                  </a:lnTo>
                  <a:lnTo>
                    <a:pt x="1227" y="1045"/>
                  </a:lnTo>
                  <a:lnTo>
                    <a:pt x="1195" y="1004"/>
                  </a:lnTo>
                  <a:lnTo>
                    <a:pt x="1167" y="962"/>
                  </a:lnTo>
                  <a:lnTo>
                    <a:pt x="1139" y="923"/>
                  </a:lnTo>
                  <a:lnTo>
                    <a:pt x="1114" y="881"/>
                  </a:lnTo>
                  <a:lnTo>
                    <a:pt x="1091" y="840"/>
                  </a:lnTo>
                  <a:lnTo>
                    <a:pt x="1071" y="801"/>
                  </a:lnTo>
                  <a:lnTo>
                    <a:pt x="1055" y="761"/>
                  </a:lnTo>
                  <a:lnTo>
                    <a:pt x="1042" y="720"/>
                  </a:lnTo>
                  <a:lnTo>
                    <a:pt x="1030" y="680"/>
                  </a:lnTo>
                  <a:lnTo>
                    <a:pt x="1022" y="642"/>
                  </a:lnTo>
                  <a:lnTo>
                    <a:pt x="1017" y="602"/>
                  </a:lnTo>
                  <a:lnTo>
                    <a:pt x="1015" y="565"/>
                  </a:lnTo>
                  <a:lnTo>
                    <a:pt x="1019" y="527"/>
                  </a:lnTo>
                  <a:lnTo>
                    <a:pt x="1023" y="489"/>
                  </a:lnTo>
                  <a:lnTo>
                    <a:pt x="1028" y="470"/>
                  </a:lnTo>
                  <a:lnTo>
                    <a:pt x="1033" y="452"/>
                  </a:lnTo>
                  <a:lnTo>
                    <a:pt x="1040" y="434"/>
                  </a:lnTo>
                  <a:lnTo>
                    <a:pt x="1048" y="416"/>
                  </a:lnTo>
                  <a:lnTo>
                    <a:pt x="1057" y="398"/>
                  </a:lnTo>
                  <a:lnTo>
                    <a:pt x="1066" y="381"/>
                  </a:lnTo>
                  <a:lnTo>
                    <a:pt x="1076" y="363"/>
                  </a:lnTo>
                  <a:lnTo>
                    <a:pt x="1088" y="347"/>
                  </a:lnTo>
                  <a:lnTo>
                    <a:pt x="1101" y="330"/>
                  </a:lnTo>
                  <a:lnTo>
                    <a:pt x="1116" y="312"/>
                  </a:lnTo>
                  <a:lnTo>
                    <a:pt x="1131" y="295"/>
                  </a:lnTo>
                  <a:lnTo>
                    <a:pt x="1147" y="281"/>
                  </a:lnTo>
                  <a:lnTo>
                    <a:pt x="1182" y="248"/>
                  </a:lnTo>
                  <a:lnTo>
                    <a:pt x="1223" y="216"/>
                  </a:lnTo>
                  <a:lnTo>
                    <a:pt x="1269" y="186"/>
                  </a:lnTo>
                  <a:lnTo>
                    <a:pt x="1321" y="158"/>
                  </a:lnTo>
                  <a:lnTo>
                    <a:pt x="1377" y="130"/>
                  </a:lnTo>
                  <a:lnTo>
                    <a:pt x="1377" y="130"/>
                  </a:lnTo>
                  <a:close/>
                </a:path>
              </a:pathLst>
            </a:custGeom>
            <a:solidFill>
              <a:schemeClr val="bg1">
                <a:lumMod val="95000"/>
                <a:alpha val="34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43" name="Freeform 11"/>
            <p:cNvSpPr>
              <a:spLocks/>
            </p:cNvSpPr>
            <p:nvPr userDrawn="1"/>
          </p:nvSpPr>
          <p:spPr bwMode="auto">
            <a:xfrm>
              <a:off x="876758" y="3994150"/>
              <a:ext cx="1719262" cy="2863850"/>
            </a:xfrm>
            <a:custGeom>
              <a:avLst/>
              <a:gdLst/>
              <a:ahLst/>
              <a:cxnLst>
                <a:cxn ang="0">
                  <a:pos x="99" y="1804"/>
                </a:cxn>
                <a:cxn ang="0">
                  <a:pos x="57" y="1647"/>
                </a:cxn>
                <a:cxn ang="0">
                  <a:pos x="29" y="1492"/>
                </a:cxn>
                <a:cxn ang="0">
                  <a:pos x="10" y="1342"/>
                </a:cxn>
                <a:cxn ang="0">
                  <a:pos x="1" y="1195"/>
                </a:cxn>
                <a:cxn ang="0">
                  <a:pos x="1" y="1054"/>
                </a:cxn>
                <a:cxn ang="0">
                  <a:pos x="10" y="919"/>
                </a:cxn>
                <a:cxn ang="0">
                  <a:pos x="26" y="790"/>
                </a:cxn>
                <a:cxn ang="0">
                  <a:pos x="49" y="667"/>
                </a:cxn>
                <a:cxn ang="0">
                  <a:pos x="81" y="553"/>
                </a:cxn>
                <a:cxn ang="0">
                  <a:pos x="117" y="445"/>
                </a:cxn>
                <a:cxn ang="0">
                  <a:pos x="158" y="346"/>
                </a:cxn>
                <a:cxn ang="0">
                  <a:pos x="203" y="255"/>
                </a:cxn>
                <a:cxn ang="0">
                  <a:pos x="254" y="176"/>
                </a:cxn>
                <a:cxn ang="0">
                  <a:pos x="307" y="105"/>
                </a:cxn>
                <a:cxn ang="0">
                  <a:pos x="363" y="47"/>
                </a:cxn>
                <a:cxn ang="0">
                  <a:pos x="421" y="0"/>
                </a:cxn>
                <a:cxn ang="0">
                  <a:pos x="383" y="57"/>
                </a:cxn>
                <a:cxn ang="0">
                  <a:pos x="317" y="176"/>
                </a:cxn>
                <a:cxn ang="0">
                  <a:pos x="265" y="298"/>
                </a:cxn>
                <a:cxn ang="0">
                  <a:pos x="226" y="421"/>
                </a:cxn>
                <a:cxn ang="0">
                  <a:pos x="201" y="544"/>
                </a:cxn>
                <a:cxn ang="0">
                  <a:pos x="188" y="667"/>
                </a:cxn>
                <a:cxn ang="0">
                  <a:pos x="186" y="789"/>
                </a:cxn>
                <a:cxn ang="0">
                  <a:pos x="196" y="911"/>
                </a:cxn>
                <a:cxn ang="0">
                  <a:pos x="219" y="1030"/>
                </a:cxn>
                <a:cxn ang="0">
                  <a:pos x="252" y="1147"/>
                </a:cxn>
                <a:cxn ang="0">
                  <a:pos x="297" y="1261"/>
                </a:cxn>
                <a:cxn ang="0">
                  <a:pos x="351" y="1371"/>
                </a:cxn>
                <a:cxn ang="0">
                  <a:pos x="416" y="1477"/>
                </a:cxn>
                <a:cxn ang="0">
                  <a:pos x="492" y="1578"/>
                </a:cxn>
                <a:cxn ang="0">
                  <a:pos x="576" y="1674"/>
                </a:cxn>
                <a:cxn ang="0">
                  <a:pos x="668" y="1763"/>
                </a:cxn>
                <a:cxn ang="0">
                  <a:pos x="99" y="1804"/>
                </a:cxn>
              </a:cxnLst>
              <a:rect l="0" t="0" r="r" b="b"/>
              <a:pathLst>
                <a:path w="718" h="1804">
                  <a:moveTo>
                    <a:pt x="99" y="1804"/>
                  </a:moveTo>
                  <a:lnTo>
                    <a:pt x="99" y="1804"/>
                  </a:lnTo>
                  <a:lnTo>
                    <a:pt x="77" y="1725"/>
                  </a:lnTo>
                  <a:lnTo>
                    <a:pt x="57" y="1647"/>
                  </a:lnTo>
                  <a:lnTo>
                    <a:pt x="43" y="1570"/>
                  </a:lnTo>
                  <a:lnTo>
                    <a:pt x="29" y="1492"/>
                  </a:lnTo>
                  <a:lnTo>
                    <a:pt x="18" y="1416"/>
                  </a:lnTo>
                  <a:lnTo>
                    <a:pt x="10" y="1342"/>
                  </a:lnTo>
                  <a:lnTo>
                    <a:pt x="5" y="1267"/>
                  </a:lnTo>
                  <a:lnTo>
                    <a:pt x="1" y="1195"/>
                  </a:lnTo>
                  <a:lnTo>
                    <a:pt x="0" y="1124"/>
                  </a:lnTo>
                  <a:lnTo>
                    <a:pt x="1" y="1054"/>
                  </a:lnTo>
                  <a:lnTo>
                    <a:pt x="5" y="987"/>
                  </a:lnTo>
                  <a:lnTo>
                    <a:pt x="10" y="919"/>
                  </a:lnTo>
                  <a:lnTo>
                    <a:pt x="18" y="853"/>
                  </a:lnTo>
                  <a:lnTo>
                    <a:pt x="26" y="790"/>
                  </a:lnTo>
                  <a:lnTo>
                    <a:pt x="38" y="728"/>
                  </a:lnTo>
                  <a:lnTo>
                    <a:pt x="49" y="667"/>
                  </a:lnTo>
                  <a:lnTo>
                    <a:pt x="64" y="609"/>
                  </a:lnTo>
                  <a:lnTo>
                    <a:pt x="81" y="553"/>
                  </a:lnTo>
                  <a:lnTo>
                    <a:pt x="97" y="496"/>
                  </a:lnTo>
                  <a:lnTo>
                    <a:pt x="117" y="445"/>
                  </a:lnTo>
                  <a:lnTo>
                    <a:pt x="137" y="394"/>
                  </a:lnTo>
                  <a:lnTo>
                    <a:pt x="158" y="346"/>
                  </a:lnTo>
                  <a:lnTo>
                    <a:pt x="180" y="300"/>
                  </a:lnTo>
                  <a:lnTo>
                    <a:pt x="203" y="255"/>
                  </a:lnTo>
                  <a:lnTo>
                    <a:pt x="227" y="214"/>
                  </a:lnTo>
                  <a:lnTo>
                    <a:pt x="254" y="176"/>
                  </a:lnTo>
                  <a:lnTo>
                    <a:pt x="280" y="140"/>
                  </a:lnTo>
                  <a:lnTo>
                    <a:pt x="307" y="105"/>
                  </a:lnTo>
                  <a:lnTo>
                    <a:pt x="335" y="76"/>
                  </a:lnTo>
                  <a:lnTo>
                    <a:pt x="363" y="47"/>
                  </a:lnTo>
                  <a:lnTo>
                    <a:pt x="391" y="21"/>
                  </a:lnTo>
                  <a:lnTo>
                    <a:pt x="421" y="0"/>
                  </a:lnTo>
                  <a:lnTo>
                    <a:pt x="421" y="0"/>
                  </a:lnTo>
                  <a:lnTo>
                    <a:pt x="383" y="57"/>
                  </a:lnTo>
                  <a:lnTo>
                    <a:pt x="348" y="117"/>
                  </a:lnTo>
                  <a:lnTo>
                    <a:pt x="317" y="176"/>
                  </a:lnTo>
                  <a:lnTo>
                    <a:pt x="289" y="237"/>
                  </a:lnTo>
                  <a:lnTo>
                    <a:pt x="265" y="298"/>
                  </a:lnTo>
                  <a:lnTo>
                    <a:pt x="244" y="359"/>
                  </a:lnTo>
                  <a:lnTo>
                    <a:pt x="226" y="421"/>
                  </a:lnTo>
                  <a:lnTo>
                    <a:pt x="213" y="482"/>
                  </a:lnTo>
                  <a:lnTo>
                    <a:pt x="201" y="544"/>
                  </a:lnTo>
                  <a:lnTo>
                    <a:pt x="193" y="605"/>
                  </a:lnTo>
                  <a:lnTo>
                    <a:pt x="188" y="667"/>
                  </a:lnTo>
                  <a:lnTo>
                    <a:pt x="185" y="728"/>
                  </a:lnTo>
                  <a:lnTo>
                    <a:pt x="186" y="789"/>
                  </a:lnTo>
                  <a:lnTo>
                    <a:pt x="189" y="850"/>
                  </a:lnTo>
                  <a:lnTo>
                    <a:pt x="196" y="911"/>
                  </a:lnTo>
                  <a:lnTo>
                    <a:pt x="206" y="970"/>
                  </a:lnTo>
                  <a:lnTo>
                    <a:pt x="219" y="1030"/>
                  </a:lnTo>
                  <a:lnTo>
                    <a:pt x="234" y="1089"/>
                  </a:lnTo>
                  <a:lnTo>
                    <a:pt x="252" y="1147"/>
                  </a:lnTo>
                  <a:lnTo>
                    <a:pt x="274" y="1205"/>
                  </a:lnTo>
                  <a:lnTo>
                    <a:pt x="297" y="1261"/>
                  </a:lnTo>
                  <a:lnTo>
                    <a:pt x="323" y="1317"/>
                  </a:lnTo>
                  <a:lnTo>
                    <a:pt x="351" y="1371"/>
                  </a:lnTo>
                  <a:lnTo>
                    <a:pt x="383" y="1424"/>
                  </a:lnTo>
                  <a:lnTo>
                    <a:pt x="416" y="1477"/>
                  </a:lnTo>
                  <a:lnTo>
                    <a:pt x="452" y="1528"/>
                  </a:lnTo>
                  <a:lnTo>
                    <a:pt x="492" y="1578"/>
                  </a:lnTo>
                  <a:lnTo>
                    <a:pt x="531" y="1626"/>
                  </a:lnTo>
                  <a:lnTo>
                    <a:pt x="576" y="1674"/>
                  </a:lnTo>
                  <a:lnTo>
                    <a:pt x="620" y="1718"/>
                  </a:lnTo>
                  <a:lnTo>
                    <a:pt x="668" y="1763"/>
                  </a:lnTo>
                  <a:lnTo>
                    <a:pt x="718" y="1804"/>
                  </a:lnTo>
                  <a:lnTo>
                    <a:pt x="99" y="1804"/>
                  </a:lnTo>
                  <a:lnTo>
                    <a:pt x="99" y="1804"/>
                  </a:lnTo>
                  <a:close/>
                </a:path>
              </a:pathLst>
            </a:custGeom>
            <a:solidFill>
              <a:schemeClr val="accent2">
                <a:lumMod val="60000"/>
                <a:lumOff val="40000"/>
                <a:alpha val="37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grpSp>
      <p:sp>
        <p:nvSpPr>
          <p:cNvPr id="47" name="Freeform 46"/>
          <p:cNvSpPr>
            <a:spLocks/>
          </p:cNvSpPr>
          <p:nvPr userDrawn="1"/>
        </p:nvSpPr>
        <p:spPr bwMode="auto">
          <a:xfrm>
            <a:off x="7543800" y="0"/>
            <a:ext cx="1600201" cy="2209800"/>
          </a:xfrm>
          <a:custGeom>
            <a:avLst/>
            <a:gdLst/>
            <a:ahLst/>
            <a:cxnLst>
              <a:cxn ang="0">
                <a:pos x="0" y="0"/>
              </a:cxn>
              <a:cxn ang="0">
                <a:pos x="1432" y="0"/>
              </a:cxn>
              <a:cxn ang="0">
                <a:pos x="1432" y="3492"/>
              </a:cxn>
              <a:cxn ang="0">
                <a:pos x="1419" y="3252"/>
              </a:cxn>
              <a:cxn ang="0">
                <a:pos x="1406" y="3024"/>
              </a:cxn>
              <a:cxn ang="0">
                <a:pos x="1393" y="2807"/>
              </a:cxn>
              <a:cxn ang="0">
                <a:pos x="1379" y="2601"/>
              </a:cxn>
              <a:cxn ang="0">
                <a:pos x="1364" y="2407"/>
              </a:cxn>
              <a:cxn ang="0">
                <a:pos x="1348" y="2222"/>
              </a:cxn>
              <a:cxn ang="0">
                <a:pos x="1330" y="2047"/>
              </a:cxn>
              <a:cxn ang="0">
                <a:pos x="1311" y="1881"/>
              </a:cxn>
              <a:cxn ang="0">
                <a:pos x="1291" y="1726"/>
              </a:cxn>
              <a:cxn ang="0">
                <a:pos x="1268" y="1580"/>
              </a:cxn>
              <a:cxn ang="0">
                <a:pos x="1245" y="1442"/>
              </a:cxn>
              <a:cxn ang="0">
                <a:pos x="1218" y="1313"/>
              </a:cxn>
              <a:cxn ang="0">
                <a:pos x="1190" y="1192"/>
              </a:cxn>
              <a:cxn ang="0">
                <a:pos x="1158" y="1078"/>
              </a:cxn>
              <a:cxn ang="0">
                <a:pos x="1125" y="973"/>
              </a:cxn>
              <a:cxn ang="0">
                <a:pos x="1089" y="873"/>
              </a:cxn>
              <a:cxn ang="0">
                <a:pos x="1049" y="781"/>
              </a:cxn>
              <a:cxn ang="0">
                <a:pos x="1007" y="696"/>
              </a:cxn>
              <a:cxn ang="0">
                <a:pos x="962" y="617"/>
              </a:cxn>
              <a:cxn ang="0">
                <a:pos x="913" y="544"/>
              </a:cxn>
              <a:cxn ang="0">
                <a:pos x="860" y="475"/>
              </a:cxn>
              <a:cxn ang="0">
                <a:pos x="804" y="413"/>
              </a:cxn>
              <a:cxn ang="0">
                <a:pos x="744" y="354"/>
              </a:cxn>
              <a:cxn ang="0">
                <a:pos x="680" y="301"/>
              </a:cxn>
              <a:cxn ang="0">
                <a:pos x="611" y="252"/>
              </a:cxn>
              <a:cxn ang="0">
                <a:pos x="539" y="206"/>
              </a:cxn>
              <a:cxn ang="0">
                <a:pos x="461" y="165"/>
              </a:cxn>
              <a:cxn ang="0">
                <a:pos x="379" y="128"/>
              </a:cxn>
              <a:cxn ang="0">
                <a:pos x="292" y="92"/>
              </a:cxn>
              <a:cxn ang="0">
                <a:pos x="200" y="59"/>
              </a:cxn>
              <a:cxn ang="0">
                <a:pos x="103" y="28"/>
              </a:cxn>
              <a:cxn ang="0">
                <a:pos x="0" y="0"/>
              </a:cxn>
            </a:cxnLst>
            <a:rect l="0" t="0" r="r" b="b"/>
            <a:pathLst>
              <a:path w="1432" h="3492">
                <a:moveTo>
                  <a:pt x="0" y="0"/>
                </a:moveTo>
                <a:lnTo>
                  <a:pt x="1432" y="0"/>
                </a:lnTo>
                <a:lnTo>
                  <a:pt x="1432" y="3492"/>
                </a:lnTo>
                <a:lnTo>
                  <a:pt x="1419" y="3252"/>
                </a:lnTo>
                <a:lnTo>
                  <a:pt x="1406" y="3024"/>
                </a:lnTo>
                <a:lnTo>
                  <a:pt x="1393" y="2807"/>
                </a:lnTo>
                <a:lnTo>
                  <a:pt x="1379" y="2601"/>
                </a:lnTo>
                <a:lnTo>
                  <a:pt x="1364" y="2407"/>
                </a:lnTo>
                <a:lnTo>
                  <a:pt x="1348" y="2222"/>
                </a:lnTo>
                <a:lnTo>
                  <a:pt x="1330" y="2047"/>
                </a:lnTo>
                <a:lnTo>
                  <a:pt x="1311" y="1881"/>
                </a:lnTo>
                <a:lnTo>
                  <a:pt x="1291" y="1726"/>
                </a:lnTo>
                <a:lnTo>
                  <a:pt x="1268" y="1580"/>
                </a:lnTo>
                <a:lnTo>
                  <a:pt x="1245" y="1442"/>
                </a:lnTo>
                <a:lnTo>
                  <a:pt x="1218" y="1313"/>
                </a:lnTo>
                <a:lnTo>
                  <a:pt x="1190" y="1192"/>
                </a:lnTo>
                <a:lnTo>
                  <a:pt x="1158" y="1078"/>
                </a:lnTo>
                <a:lnTo>
                  <a:pt x="1125" y="973"/>
                </a:lnTo>
                <a:lnTo>
                  <a:pt x="1089" y="873"/>
                </a:lnTo>
                <a:lnTo>
                  <a:pt x="1049" y="781"/>
                </a:lnTo>
                <a:lnTo>
                  <a:pt x="1007" y="696"/>
                </a:lnTo>
                <a:lnTo>
                  <a:pt x="962" y="617"/>
                </a:lnTo>
                <a:lnTo>
                  <a:pt x="913" y="544"/>
                </a:lnTo>
                <a:lnTo>
                  <a:pt x="860" y="475"/>
                </a:lnTo>
                <a:lnTo>
                  <a:pt x="804" y="413"/>
                </a:lnTo>
                <a:lnTo>
                  <a:pt x="744" y="354"/>
                </a:lnTo>
                <a:lnTo>
                  <a:pt x="680" y="301"/>
                </a:lnTo>
                <a:lnTo>
                  <a:pt x="611" y="252"/>
                </a:lnTo>
                <a:lnTo>
                  <a:pt x="539" y="206"/>
                </a:lnTo>
                <a:lnTo>
                  <a:pt x="461" y="165"/>
                </a:lnTo>
                <a:lnTo>
                  <a:pt x="379" y="128"/>
                </a:lnTo>
                <a:lnTo>
                  <a:pt x="292" y="92"/>
                </a:lnTo>
                <a:lnTo>
                  <a:pt x="200" y="59"/>
                </a:lnTo>
                <a:lnTo>
                  <a:pt x="103" y="28"/>
                </a:lnTo>
                <a:lnTo>
                  <a:pt x="0" y="0"/>
                </a:lnTo>
                <a:close/>
              </a:path>
            </a:pathLst>
          </a:custGeom>
          <a:solidFill>
            <a:schemeClr val="accent2"/>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48" name="Freeform 47"/>
          <p:cNvSpPr>
            <a:spLocks/>
          </p:cNvSpPr>
          <p:nvPr userDrawn="1"/>
        </p:nvSpPr>
        <p:spPr bwMode="auto">
          <a:xfrm>
            <a:off x="3733800" y="5715000"/>
            <a:ext cx="5029200" cy="762000"/>
          </a:xfrm>
          <a:custGeom>
            <a:avLst/>
            <a:gdLst/>
            <a:ahLst/>
            <a:cxnLst>
              <a:cxn ang="0">
                <a:pos x="17264" y="180"/>
              </a:cxn>
              <a:cxn ang="0">
                <a:pos x="16706" y="689"/>
              </a:cxn>
              <a:cxn ang="0">
                <a:pos x="15959" y="1141"/>
              </a:cxn>
              <a:cxn ang="0">
                <a:pos x="15050" y="1535"/>
              </a:cxn>
              <a:cxn ang="0">
                <a:pos x="14003" y="1871"/>
              </a:cxn>
              <a:cxn ang="0">
                <a:pos x="12844" y="2151"/>
              </a:cxn>
              <a:cxn ang="0">
                <a:pos x="11599" y="2374"/>
              </a:cxn>
              <a:cxn ang="0">
                <a:pos x="10294" y="2540"/>
              </a:cxn>
              <a:cxn ang="0">
                <a:pos x="8951" y="2649"/>
              </a:cxn>
              <a:cxn ang="0">
                <a:pos x="7599" y="2704"/>
              </a:cxn>
              <a:cxn ang="0">
                <a:pos x="6264" y="2702"/>
              </a:cxn>
              <a:cxn ang="0">
                <a:pos x="4968" y="2645"/>
              </a:cxn>
              <a:cxn ang="0">
                <a:pos x="3740" y="2534"/>
              </a:cxn>
              <a:cxn ang="0">
                <a:pos x="2603" y="2367"/>
              </a:cxn>
              <a:cxn ang="0">
                <a:pos x="1584" y="2147"/>
              </a:cxn>
              <a:cxn ang="0">
                <a:pos x="708" y="1871"/>
              </a:cxn>
              <a:cxn ang="0">
                <a:pos x="0" y="1543"/>
              </a:cxn>
              <a:cxn ang="0">
                <a:pos x="341" y="1635"/>
              </a:cxn>
              <a:cxn ang="0">
                <a:pos x="1155" y="1920"/>
              </a:cxn>
              <a:cxn ang="0">
                <a:pos x="2121" y="2151"/>
              </a:cxn>
              <a:cxn ang="0">
                <a:pos x="3215" y="2331"/>
              </a:cxn>
              <a:cxn ang="0">
                <a:pos x="4413" y="2457"/>
              </a:cxn>
              <a:cxn ang="0">
                <a:pos x="5686" y="2531"/>
              </a:cxn>
              <a:cxn ang="0">
                <a:pos x="7011" y="2550"/>
              </a:cxn>
              <a:cxn ang="0">
                <a:pos x="8361" y="2515"/>
              </a:cxn>
              <a:cxn ang="0">
                <a:pos x="9712" y="2426"/>
              </a:cxn>
              <a:cxn ang="0">
                <a:pos x="11037" y="2283"/>
              </a:cxn>
              <a:cxn ang="0">
                <a:pos x="12311" y="2084"/>
              </a:cxn>
              <a:cxn ang="0">
                <a:pos x="13509" y="1831"/>
              </a:cxn>
              <a:cxn ang="0">
                <a:pos x="14604" y="1522"/>
              </a:cxn>
              <a:cxn ang="0">
                <a:pos x="15571" y="1158"/>
              </a:cxn>
              <a:cxn ang="0">
                <a:pos x="16386" y="737"/>
              </a:cxn>
              <a:cxn ang="0">
                <a:pos x="17021" y="260"/>
              </a:cxn>
            </a:cxnLst>
            <a:rect l="0" t="0" r="r" b="b"/>
            <a:pathLst>
              <a:path w="17264" h="2710">
                <a:moveTo>
                  <a:pt x="17264" y="0"/>
                </a:moveTo>
                <a:lnTo>
                  <a:pt x="17264" y="180"/>
                </a:lnTo>
                <a:lnTo>
                  <a:pt x="17010" y="442"/>
                </a:lnTo>
                <a:lnTo>
                  <a:pt x="16706" y="689"/>
                </a:lnTo>
                <a:lnTo>
                  <a:pt x="16354" y="923"/>
                </a:lnTo>
                <a:lnTo>
                  <a:pt x="15959" y="1141"/>
                </a:lnTo>
                <a:lnTo>
                  <a:pt x="15524" y="1345"/>
                </a:lnTo>
                <a:lnTo>
                  <a:pt x="15050" y="1535"/>
                </a:lnTo>
                <a:lnTo>
                  <a:pt x="14543" y="1710"/>
                </a:lnTo>
                <a:lnTo>
                  <a:pt x="14003" y="1871"/>
                </a:lnTo>
                <a:lnTo>
                  <a:pt x="13437" y="2018"/>
                </a:lnTo>
                <a:lnTo>
                  <a:pt x="12844" y="2151"/>
                </a:lnTo>
                <a:lnTo>
                  <a:pt x="12232" y="2269"/>
                </a:lnTo>
                <a:lnTo>
                  <a:pt x="11599" y="2374"/>
                </a:lnTo>
                <a:lnTo>
                  <a:pt x="10952" y="2464"/>
                </a:lnTo>
                <a:lnTo>
                  <a:pt x="10294" y="2540"/>
                </a:lnTo>
                <a:lnTo>
                  <a:pt x="9625" y="2602"/>
                </a:lnTo>
                <a:lnTo>
                  <a:pt x="8951" y="2649"/>
                </a:lnTo>
                <a:lnTo>
                  <a:pt x="8275" y="2684"/>
                </a:lnTo>
                <a:lnTo>
                  <a:pt x="7599" y="2704"/>
                </a:lnTo>
                <a:lnTo>
                  <a:pt x="6928" y="2710"/>
                </a:lnTo>
                <a:lnTo>
                  <a:pt x="6264" y="2702"/>
                </a:lnTo>
                <a:lnTo>
                  <a:pt x="5609" y="2681"/>
                </a:lnTo>
                <a:lnTo>
                  <a:pt x="4968" y="2645"/>
                </a:lnTo>
                <a:lnTo>
                  <a:pt x="4344" y="2597"/>
                </a:lnTo>
                <a:lnTo>
                  <a:pt x="3740" y="2534"/>
                </a:lnTo>
                <a:lnTo>
                  <a:pt x="3158" y="2457"/>
                </a:lnTo>
                <a:lnTo>
                  <a:pt x="2603" y="2367"/>
                </a:lnTo>
                <a:lnTo>
                  <a:pt x="2077" y="2264"/>
                </a:lnTo>
                <a:lnTo>
                  <a:pt x="1584" y="2147"/>
                </a:lnTo>
                <a:lnTo>
                  <a:pt x="1126" y="2016"/>
                </a:lnTo>
                <a:lnTo>
                  <a:pt x="708" y="1871"/>
                </a:lnTo>
                <a:lnTo>
                  <a:pt x="331" y="1714"/>
                </a:lnTo>
                <a:lnTo>
                  <a:pt x="0" y="1543"/>
                </a:lnTo>
                <a:lnTo>
                  <a:pt x="0" y="1474"/>
                </a:lnTo>
                <a:lnTo>
                  <a:pt x="341" y="1635"/>
                </a:lnTo>
                <a:lnTo>
                  <a:pt x="727" y="1784"/>
                </a:lnTo>
                <a:lnTo>
                  <a:pt x="1155" y="1920"/>
                </a:lnTo>
                <a:lnTo>
                  <a:pt x="1621" y="2042"/>
                </a:lnTo>
                <a:lnTo>
                  <a:pt x="2121" y="2151"/>
                </a:lnTo>
                <a:lnTo>
                  <a:pt x="2654" y="2249"/>
                </a:lnTo>
                <a:lnTo>
                  <a:pt x="3215" y="2331"/>
                </a:lnTo>
                <a:lnTo>
                  <a:pt x="3803" y="2401"/>
                </a:lnTo>
                <a:lnTo>
                  <a:pt x="4413" y="2457"/>
                </a:lnTo>
                <a:lnTo>
                  <a:pt x="5041" y="2500"/>
                </a:lnTo>
                <a:lnTo>
                  <a:pt x="5686" y="2531"/>
                </a:lnTo>
                <a:lnTo>
                  <a:pt x="6343" y="2547"/>
                </a:lnTo>
                <a:lnTo>
                  <a:pt x="7011" y="2550"/>
                </a:lnTo>
                <a:lnTo>
                  <a:pt x="7685" y="2539"/>
                </a:lnTo>
                <a:lnTo>
                  <a:pt x="8361" y="2515"/>
                </a:lnTo>
                <a:lnTo>
                  <a:pt x="9039" y="2478"/>
                </a:lnTo>
                <a:lnTo>
                  <a:pt x="9712" y="2426"/>
                </a:lnTo>
                <a:lnTo>
                  <a:pt x="10379" y="2361"/>
                </a:lnTo>
                <a:lnTo>
                  <a:pt x="11037" y="2283"/>
                </a:lnTo>
                <a:lnTo>
                  <a:pt x="11682" y="2190"/>
                </a:lnTo>
                <a:lnTo>
                  <a:pt x="12311" y="2084"/>
                </a:lnTo>
                <a:lnTo>
                  <a:pt x="12921" y="1964"/>
                </a:lnTo>
                <a:lnTo>
                  <a:pt x="13509" y="1831"/>
                </a:lnTo>
                <a:lnTo>
                  <a:pt x="14070" y="1683"/>
                </a:lnTo>
                <a:lnTo>
                  <a:pt x="14604" y="1522"/>
                </a:lnTo>
                <a:lnTo>
                  <a:pt x="15105" y="1347"/>
                </a:lnTo>
                <a:lnTo>
                  <a:pt x="15571" y="1158"/>
                </a:lnTo>
                <a:lnTo>
                  <a:pt x="15999" y="954"/>
                </a:lnTo>
                <a:lnTo>
                  <a:pt x="16386" y="737"/>
                </a:lnTo>
                <a:lnTo>
                  <a:pt x="16728" y="506"/>
                </a:lnTo>
                <a:lnTo>
                  <a:pt x="17021" y="260"/>
                </a:lnTo>
                <a:lnTo>
                  <a:pt x="17264" y="0"/>
                </a:lnTo>
                <a:close/>
              </a:path>
            </a:pathLst>
          </a:custGeom>
          <a:gradFill flip="none" rotWithShape="1">
            <a:gsLst>
              <a:gs pos="0">
                <a:schemeClr val="bg1">
                  <a:alpha val="0"/>
                </a:schemeClr>
              </a:gs>
              <a:gs pos="50000">
                <a:schemeClr val="accent2"/>
              </a:gs>
              <a:gs pos="100000">
                <a:schemeClr val="bg1">
                  <a:alpha val="0"/>
                </a:schemeClr>
              </a:gs>
            </a:gsLst>
            <a:lin ang="0" scaled="1"/>
            <a:tileRect/>
          </a:gra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2" name="Title 1"/>
          <p:cNvSpPr>
            <a:spLocks noGrp="1"/>
          </p:cNvSpPr>
          <p:nvPr userDrawn="1">
            <p:ph type="ctrTitle"/>
          </p:nvPr>
        </p:nvSpPr>
        <p:spPr>
          <a:xfrm>
            <a:off x="990600" y="1116449"/>
            <a:ext cx="6858000" cy="707886"/>
          </a:xfrm>
        </p:spPr>
        <p:txBody>
          <a:bodyPr wrap="square">
            <a:spAutoFit/>
          </a:bodyPr>
          <a:lstStyle>
            <a:lvl1pPr algn="r">
              <a:defRPr sz="4000">
                <a:solidFill>
                  <a:schemeClr val="accent2">
                    <a:lumMod val="75000"/>
                  </a:schemeClr>
                </a:solidFill>
              </a:defRPr>
            </a:lvl1pPr>
          </a:lstStyle>
          <a:p>
            <a:r>
              <a:rPr lang="en-US" smtClean="0"/>
              <a:t>Click to edit Master title style</a:t>
            </a:r>
            <a:endParaRPr lang="en-US" dirty="0"/>
          </a:p>
        </p:txBody>
      </p:sp>
      <p:sp>
        <p:nvSpPr>
          <p:cNvPr id="3" name="Subtitle 2"/>
          <p:cNvSpPr>
            <a:spLocks noGrp="1"/>
          </p:cNvSpPr>
          <p:nvPr userDrawn="1">
            <p:ph type="subTitle" idx="1"/>
          </p:nvPr>
        </p:nvSpPr>
        <p:spPr>
          <a:xfrm>
            <a:off x="990600" y="1900535"/>
            <a:ext cx="6858000" cy="461665"/>
          </a:xfrm>
        </p:spPr>
        <p:txBody>
          <a:bodyPr wrap="square">
            <a:spAutoFit/>
          </a:bodyPr>
          <a:lstStyle>
            <a:lvl1pPr marL="0" indent="0" algn="r">
              <a:buNone/>
              <a:defRPr sz="2400">
                <a:solidFill>
                  <a:schemeClr val="accent1">
                    <a:lumMod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userDrawn="1">
            <p:ph type="dt" sz="half" idx="10"/>
          </p:nvPr>
        </p:nvSpPr>
        <p:spPr/>
        <p:txBody>
          <a:bodyPr/>
          <a:lstStyle/>
          <a:p>
            <a:fld id="{1DB8F72A-CA72-4512-8DDE-A33EA67D84F2}" type="datetime1">
              <a:rPr lang="en-US" smtClean="0"/>
              <a:pPr/>
              <a:t>5/25/2013</a:t>
            </a:fld>
            <a:endParaRPr lang="en-US" dirty="0"/>
          </a:p>
        </p:txBody>
      </p:sp>
      <p:sp>
        <p:nvSpPr>
          <p:cNvPr id="5" name="Footer Placeholder 4"/>
          <p:cNvSpPr>
            <a:spLocks noGrp="1"/>
          </p:cNvSpPr>
          <p:nvPr userDrawn="1">
            <p:ph type="ftr" sz="quarter" idx="11"/>
          </p:nvPr>
        </p:nvSpPr>
        <p:spPr/>
        <p:txBody>
          <a:bodyPr/>
          <a:lstStyle/>
          <a:p>
            <a:r>
              <a:rPr lang="en-US" dirty="0" smtClean="0"/>
              <a:t>©2014 Pearson Education, Inc. publishing as Prentice Hall</a:t>
            </a:r>
            <a:endParaRPr lang="en-US" dirty="0"/>
          </a:p>
        </p:txBody>
      </p:sp>
      <p:sp>
        <p:nvSpPr>
          <p:cNvPr id="6" name="Slide Number Placeholder 5"/>
          <p:cNvSpPr>
            <a:spLocks noGrp="1"/>
          </p:cNvSpPr>
          <p:nvPr userDrawn="1">
            <p:ph type="sldNum" sz="quarter" idx="12"/>
          </p:nvPr>
        </p:nvSpPr>
        <p:spPr/>
        <p:txBody>
          <a:bodyPr/>
          <a:lstStyle/>
          <a:p>
            <a:fld id="{C238F03A-58E1-4ECA-9024-348A9A81A53D}" type="slidenum">
              <a:rPr lang="en-US" smtClean="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A133C73-2645-46DD-9770-CCE906BB53F3}" type="datetime1">
              <a:rPr lang="en-US" smtClean="0"/>
              <a:pPr/>
              <a:t>5/25/2013</a:t>
            </a:fld>
            <a:endParaRPr lang="en-US" dirty="0"/>
          </a:p>
        </p:txBody>
      </p:sp>
      <p:sp>
        <p:nvSpPr>
          <p:cNvPr id="5" name="Footer Placeholder 4"/>
          <p:cNvSpPr>
            <a:spLocks noGrp="1"/>
          </p:cNvSpPr>
          <p:nvPr>
            <p:ph type="ftr" sz="quarter" idx="11"/>
          </p:nvPr>
        </p:nvSpPr>
        <p:spPr/>
        <p:txBody>
          <a:bodyPr/>
          <a:lstStyle/>
          <a:p>
            <a:r>
              <a:rPr lang="en-US" dirty="0" smtClean="0"/>
              <a:t>©2014 Pearson Education, Inc. publishing as Prentice Hall</a:t>
            </a:r>
            <a:endParaRPr lang="en-US" dirty="0"/>
          </a:p>
        </p:txBody>
      </p:sp>
      <p:sp>
        <p:nvSpPr>
          <p:cNvPr id="6" name="Slide Number Placeholder 5"/>
          <p:cNvSpPr>
            <a:spLocks noGrp="1"/>
          </p:cNvSpPr>
          <p:nvPr>
            <p:ph type="sldNum" sz="quarter" idx="12"/>
          </p:nvPr>
        </p:nvSpPr>
        <p:spPr/>
        <p:txBody>
          <a:bodyPr/>
          <a:lstStyle/>
          <a:p>
            <a:fld id="{C238F03A-58E1-4ECA-9024-348A9A81A53D}"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E6D8E67-07CC-4CED-AC3C-86EDE28F5369}" type="datetime1">
              <a:rPr lang="en-US" smtClean="0"/>
              <a:pPr/>
              <a:t>5/25/2013</a:t>
            </a:fld>
            <a:endParaRPr lang="en-US" dirty="0"/>
          </a:p>
        </p:txBody>
      </p:sp>
      <p:sp>
        <p:nvSpPr>
          <p:cNvPr id="5" name="Footer Placeholder 4"/>
          <p:cNvSpPr>
            <a:spLocks noGrp="1"/>
          </p:cNvSpPr>
          <p:nvPr>
            <p:ph type="ftr" sz="quarter" idx="11"/>
          </p:nvPr>
        </p:nvSpPr>
        <p:spPr/>
        <p:txBody>
          <a:bodyPr/>
          <a:lstStyle/>
          <a:p>
            <a:r>
              <a:rPr lang="en-US" dirty="0" smtClean="0"/>
              <a:t>©2014 Pearson Education, Inc. publishing as Prentice Hall</a:t>
            </a:r>
            <a:endParaRPr lang="en-US" dirty="0"/>
          </a:p>
        </p:txBody>
      </p:sp>
      <p:sp>
        <p:nvSpPr>
          <p:cNvPr id="6" name="Slide Number Placeholder 5"/>
          <p:cNvSpPr>
            <a:spLocks noGrp="1"/>
          </p:cNvSpPr>
          <p:nvPr>
            <p:ph type="sldNum" sz="quarter" idx="12"/>
          </p:nvPr>
        </p:nvSpPr>
        <p:spPr/>
        <p:txBody>
          <a:bodyPr/>
          <a:lstStyle/>
          <a:p>
            <a:fld id="{C238F03A-58E1-4ECA-9024-348A9A81A53D}"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0C3B7CD-3720-4ECE-B149-261FC0AB5FCC}" type="datetime1">
              <a:rPr lang="en-US" smtClean="0"/>
              <a:pPr/>
              <a:t>5/25/2013</a:t>
            </a:fld>
            <a:endParaRPr lang="en-US" dirty="0"/>
          </a:p>
        </p:txBody>
      </p:sp>
      <p:sp>
        <p:nvSpPr>
          <p:cNvPr id="5" name="Footer Placeholder 4"/>
          <p:cNvSpPr>
            <a:spLocks noGrp="1"/>
          </p:cNvSpPr>
          <p:nvPr>
            <p:ph type="ftr" sz="quarter" idx="11"/>
          </p:nvPr>
        </p:nvSpPr>
        <p:spPr/>
        <p:txBody>
          <a:bodyPr/>
          <a:lstStyle/>
          <a:p>
            <a:r>
              <a:rPr lang="en-US" dirty="0" smtClean="0"/>
              <a:t>©2014 Pearson Education, Inc. publishing as Prentice Hall</a:t>
            </a:r>
            <a:endParaRPr lang="en-US" dirty="0"/>
          </a:p>
        </p:txBody>
      </p:sp>
      <p:sp>
        <p:nvSpPr>
          <p:cNvPr id="6" name="Slide Number Placeholder 5"/>
          <p:cNvSpPr>
            <a:spLocks noGrp="1"/>
          </p:cNvSpPr>
          <p:nvPr>
            <p:ph type="sldNum" sz="quarter" idx="12"/>
          </p:nvPr>
        </p:nvSpPr>
        <p:spPr/>
        <p:txBody>
          <a:bodyPr/>
          <a:lstStyle/>
          <a:p>
            <a:fld id="{C238F03A-58E1-4ECA-9024-348A9A81A53D}"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3D6548F-FF8F-4D1D-A37E-1B586DFE3F32}" type="datetime1">
              <a:rPr lang="en-US" smtClean="0"/>
              <a:pPr/>
              <a:t>5/25/2013</a:t>
            </a:fld>
            <a:endParaRPr lang="en-US" dirty="0"/>
          </a:p>
        </p:txBody>
      </p:sp>
      <p:sp>
        <p:nvSpPr>
          <p:cNvPr id="5" name="Footer Placeholder 4"/>
          <p:cNvSpPr>
            <a:spLocks noGrp="1"/>
          </p:cNvSpPr>
          <p:nvPr>
            <p:ph type="ftr" sz="quarter" idx="11"/>
          </p:nvPr>
        </p:nvSpPr>
        <p:spPr/>
        <p:txBody>
          <a:bodyPr/>
          <a:lstStyle/>
          <a:p>
            <a:r>
              <a:rPr lang="en-US" dirty="0" smtClean="0"/>
              <a:t>©2014 Pearson Education, Inc. publishing as Prentice Hall</a:t>
            </a:r>
            <a:endParaRPr lang="en-US" dirty="0"/>
          </a:p>
        </p:txBody>
      </p:sp>
      <p:sp>
        <p:nvSpPr>
          <p:cNvPr id="6" name="Slide Number Placeholder 5"/>
          <p:cNvSpPr>
            <a:spLocks noGrp="1"/>
          </p:cNvSpPr>
          <p:nvPr>
            <p:ph type="sldNum" sz="quarter" idx="12"/>
          </p:nvPr>
        </p:nvSpPr>
        <p:spPr/>
        <p:txBody>
          <a:bodyPr/>
          <a:lstStyle/>
          <a:p>
            <a:fld id="{C238F03A-58E1-4ECA-9024-348A9A81A53D}" type="slidenum">
              <a:rPr lang="en-US" smtClean="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841CAED2-07C0-407A-8CE2-1F66588FE640}" type="datetime1">
              <a:rPr lang="en-US" smtClean="0"/>
              <a:pPr/>
              <a:t>5/25/2013</a:t>
            </a:fld>
            <a:endParaRPr lang="en-US" dirty="0"/>
          </a:p>
        </p:txBody>
      </p:sp>
      <p:sp>
        <p:nvSpPr>
          <p:cNvPr id="6" name="Footer Placeholder 5"/>
          <p:cNvSpPr>
            <a:spLocks noGrp="1"/>
          </p:cNvSpPr>
          <p:nvPr>
            <p:ph type="ftr" sz="quarter" idx="11"/>
          </p:nvPr>
        </p:nvSpPr>
        <p:spPr/>
        <p:txBody>
          <a:bodyPr/>
          <a:lstStyle/>
          <a:p>
            <a:r>
              <a:rPr lang="en-US" dirty="0" smtClean="0"/>
              <a:t>©2014 Pearson Education, Inc. publishing as Prentice Hall</a:t>
            </a:r>
            <a:endParaRPr lang="en-US" dirty="0"/>
          </a:p>
        </p:txBody>
      </p:sp>
      <p:sp>
        <p:nvSpPr>
          <p:cNvPr id="7" name="Slide Number Placeholder 6"/>
          <p:cNvSpPr>
            <a:spLocks noGrp="1"/>
          </p:cNvSpPr>
          <p:nvPr>
            <p:ph type="sldNum" sz="quarter" idx="12"/>
          </p:nvPr>
        </p:nvSpPr>
        <p:spPr/>
        <p:txBody>
          <a:bodyPr/>
          <a:lstStyle/>
          <a:p>
            <a:fld id="{C238F03A-58E1-4ECA-9024-348A9A81A53D}"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FFB01252-90BF-40A5-B89A-63ED4B4155DA}" type="datetime1">
              <a:rPr lang="en-US" smtClean="0"/>
              <a:pPr/>
              <a:t>5/25/2013</a:t>
            </a:fld>
            <a:endParaRPr lang="en-US" dirty="0"/>
          </a:p>
        </p:txBody>
      </p:sp>
      <p:sp>
        <p:nvSpPr>
          <p:cNvPr id="8" name="Footer Placeholder 7"/>
          <p:cNvSpPr>
            <a:spLocks noGrp="1"/>
          </p:cNvSpPr>
          <p:nvPr>
            <p:ph type="ftr" sz="quarter" idx="11"/>
          </p:nvPr>
        </p:nvSpPr>
        <p:spPr/>
        <p:txBody>
          <a:bodyPr/>
          <a:lstStyle/>
          <a:p>
            <a:r>
              <a:rPr lang="en-US" dirty="0" smtClean="0"/>
              <a:t>©2014 Pearson Education, Inc. publishing as Prentice Hall</a:t>
            </a:r>
            <a:endParaRPr lang="en-US" dirty="0"/>
          </a:p>
        </p:txBody>
      </p:sp>
      <p:sp>
        <p:nvSpPr>
          <p:cNvPr id="9" name="Slide Number Placeholder 8"/>
          <p:cNvSpPr>
            <a:spLocks noGrp="1"/>
          </p:cNvSpPr>
          <p:nvPr>
            <p:ph type="sldNum" sz="quarter" idx="12"/>
          </p:nvPr>
        </p:nvSpPr>
        <p:spPr/>
        <p:txBody>
          <a:bodyPr/>
          <a:lstStyle/>
          <a:p>
            <a:fld id="{C238F03A-58E1-4ECA-9024-348A9A81A53D}"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C32511E1-F0EE-437A-99F9-A99BD76FA5F0}" type="datetime1">
              <a:rPr lang="en-US" smtClean="0"/>
              <a:pPr/>
              <a:t>5/25/2013</a:t>
            </a:fld>
            <a:endParaRPr lang="en-US" dirty="0"/>
          </a:p>
        </p:txBody>
      </p:sp>
      <p:sp>
        <p:nvSpPr>
          <p:cNvPr id="4" name="Footer Placeholder 3"/>
          <p:cNvSpPr>
            <a:spLocks noGrp="1"/>
          </p:cNvSpPr>
          <p:nvPr>
            <p:ph type="ftr" sz="quarter" idx="11"/>
          </p:nvPr>
        </p:nvSpPr>
        <p:spPr/>
        <p:txBody>
          <a:bodyPr/>
          <a:lstStyle/>
          <a:p>
            <a:r>
              <a:rPr lang="en-US" dirty="0" smtClean="0"/>
              <a:t>©2014 Pearson Education, Inc. publishing as Prentice Hall</a:t>
            </a:r>
            <a:endParaRPr lang="en-US" dirty="0"/>
          </a:p>
        </p:txBody>
      </p:sp>
      <p:sp>
        <p:nvSpPr>
          <p:cNvPr id="5" name="Slide Number Placeholder 4"/>
          <p:cNvSpPr>
            <a:spLocks noGrp="1"/>
          </p:cNvSpPr>
          <p:nvPr>
            <p:ph type="sldNum" sz="quarter" idx="12"/>
          </p:nvPr>
        </p:nvSpPr>
        <p:spPr/>
        <p:txBody>
          <a:bodyPr/>
          <a:lstStyle/>
          <a:p>
            <a:fld id="{C238F03A-58E1-4ECA-9024-348A9A81A53D}"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F3D95E1-D5D4-4B6C-8DC6-CA14D3542A89}" type="datetime1">
              <a:rPr lang="en-US" smtClean="0"/>
              <a:pPr/>
              <a:t>5/25/2013</a:t>
            </a:fld>
            <a:endParaRPr lang="en-US" dirty="0"/>
          </a:p>
        </p:txBody>
      </p:sp>
      <p:sp>
        <p:nvSpPr>
          <p:cNvPr id="3" name="Footer Placeholder 2"/>
          <p:cNvSpPr>
            <a:spLocks noGrp="1"/>
          </p:cNvSpPr>
          <p:nvPr>
            <p:ph type="ftr" sz="quarter" idx="11"/>
          </p:nvPr>
        </p:nvSpPr>
        <p:spPr/>
        <p:txBody>
          <a:bodyPr/>
          <a:lstStyle/>
          <a:p>
            <a:r>
              <a:rPr lang="en-US" dirty="0" smtClean="0"/>
              <a:t>©2014 Pearson Education, Inc. publishing as Prentice Hall</a:t>
            </a:r>
            <a:endParaRPr lang="en-US" dirty="0"/>
          </a:p>
        </p:txBody>
      </p:sp>
      <p:sp>
        <p:nvSpPr>
          <p:cNvPr id="4" name="Slide Number Placeholder 3"/>
          <p:cNvSpPr>
            <a:spLocks noGrp="1"/>
          </p:cNvSpPr>
          <p:nvPr>
            <p:ph type="sldNum" sz="quarter" idx="12"/>
          </p:nvPr>
        </p:nvSpPr>
        <p:spPr/>
        <p:txBody>
          <a:bodyPr/>
          <a:lstStyle/>
          <a:p>
            <a:fld id="{C238F03A-58E1-4ECA-9024-348A9A81A53D}"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5CC33FB-0BD0-4CDF-836F-6C48ED412B53}" type="datetime1">
              <a:rPr lang="en-US" smtClean="0"/>
              <a:pPr/>
              <a:t>5/25/2013</a:t>
            </a:fld>
            <a:endParaRPr lang="en-US" dirty="0"/>
          </a:p>
        </p:txBody>
      </p:sp>
      <p:sp>
        <p:nvSpPr>
          <p:cNvPr id="6" name="Footer Placeholder 5"/>
          <p:cNvSpPr>
            <a:spLocks noGrp="1"/>
          </p:cNvSpPr>
          <p:nvPr>
            <p:ph type="ftr" sz="quarter" idx="11"/>
          </p:nvPr>
        </p:nvSpPr>
        <p:spPr/>
        <p:txBody>
          <a:bodyPr/>
          <a:lstStyle/>
          <a:p>
            <a:r>
              <a:rPr lang="en-US" dirty="0" smtClean="0"/>
              <a:t>©2014 Pearson Education, Inc. publishing as Prentice Hall</a:t>
            </a:r>
            <a:endParaRPr lang="en-US" dirty="0"/>
          </a:p>
        </p:txBody>
      </p:sp>
      <p:sp>
        <p:nvSpPr>
          <p:cNvPr id="7" name="Slide Number Placeholder 6"/>
          <p:cNvSpPr>
            <a:spLocks noGrp="1"/>
          </p:cNvSpPr>
          <p:nvPr>
            <p:ph type="sldNum" sz="quarter" idx="12"/>
          </p:nvPr>
        </p:nvSpPr>
        <p:spPr/>
        <p:txBody>
          <a:bodyPr/>
          <a:lstStyle/>
          <a:p>
            <a:fld id="{C238F03A-58E1-4ECA-9024-348A9A81A53D}"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Click icon to add picture</a:t>
            </a:r>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A65429F-D8C9-4B0C-8055-A167D9789037}" type="datetime1">
              <a:rPr lang="en-US" smtClean="0"/>
              <a:pPr/>
              <a:t>5/25/2013</a:t>
            </a:fld>
            <a:endParaRPr lang="en-US" dirty="0"/>
          </a:p>
        </p:txBody>
      </p:sp>
      <p:sp>
        <p:nvSpPr>
          <p:cNvPr id="6" name="Footer Placeholder 5"/>
          <p:cNvSpPr>
            <a:spLocks noGrp="1"/>
          </p:cNvSpPr>
          <p:nvPr>
            <p:ph type="ftr" sz="quarter" idx="11"/>
          </p:nvPr>
        </p:nvSpPr>
        <p:spPr/>
        <p:txBody>
          <a:bodyPr/>
          <a:lstStyle/>
          <a:p>
            <a:r>
              <a:rPr lang="en-US" dirty="0" smtClean="0"/>
              <a:t>©2014 Pearson Education, Inc. publishing as Prentice Hall</a:t>
            </a:r>
            <a:endParaRPr lang="en-US" dirty="0"/>
          </a:p>
        </p:txBody>
      </p:sp>
      <p:sp>
        <p:nvSpPr>
          <p:cNvPr id="7" name="Slide Number Placeholder 6"/>
          <p:cNvSpPr>
            <a:spLocks noGrp="1"/>
          </p:cNvSpPr>
          <p:nvPr>
            <p:ph type="sldNum" sz="quarter" idx="12"/>
          </p:nvPr>
        </p:nvSpPr>
        <p:spPr/>
        <p:txBody>
          <a:bodyPr/>
          <a:lstStyle/>
          <a:p>
            <a:fld id="{C238F03A-58E1-4ECA-9024-348A9A81A53D}"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253AF60-EC6E-4B78-8728-8E6A63478E49}" type="datetime1">
              <a:rPr lang="en-US" smtClean="0"/>
              <a:pPr/>
              <a:t>5/25/2013</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smtClean="0"/>
              <a:t>©2014 Pearson Education, Inc. publishing as Prentice Hall</a:t>
            </a:r>
            <a:endParaRPr lang="en-US" dirty="0"/>
          </a:p>
        </p:txBody>
      </p:sp>
      <p:grpSp>
        <p:nvGrpSpPr>
          <p:cNvPr id="33" name="Group 32"/>
          <p:cNvGrpSpPr/>
          <p:nvPr/>
        </p:nvGrpSpPr>
        <p:grpSpPr>
          <a:xfrm>
            <a:off x="0" y="0"/>
            <a:ext cx="9144001" cy="6858000"/>
            <a:chOff x="0" y="0"/>
            <a:chExt cx="9144001" cy="6858000"/>
          </a:xfrm>
        </p:grpSpPr>
        <p:sp>
          <p:nvSpPr>
            <p:cNvPr id="8" name="Rectangle 7"/>
            <p:cNvSpPr/>
            <p:nvPr userDrawn="1"/>
          </p:nvSpPr>
          <p:spPr>
            <a:xfrm>
              <a:off x="0" y="0"/>
              <a:ext cx="9144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Freeform 9"/>
            <p:cNvSpPr>
              <a:spLocks/>
            </p:cNvSpPr>
            <p:nvPr userDrawn="1"/>
          </p:nvSpPr>
          <p:spPr bwMode="auto">
            <a:xfrm>
              <a:off x="7543800" y="0"/>
              <a:ext cx="1600201" cy="2209800"/>
            </a:xfrm>
            <a:custGeom>
              <a:avLst/>
              <a:gdLst/>
              <a:ahLst/>
              <a:cxnLst>
                <a:cxn ang="0">
                  <a:pos x="0" y="0"/>
                </a:cxn>
                <a:cxn ang="0">
                  <a:pos x="1432" y="0"/>
                </a:cxn>
                <a:cxn ang="0">
                  <a:pos x="1432" y="3492"/>
                </a:cxn>
                <a:cxn ang="0">
                  <a:pos x="1419" y="3252"/>
                </a:cxn>
                <a:cxn ang="0">
                  <a:pos x="1406" y="3024"/>
                </a:cxn>
                <a:cxn ang="0">
                  <a:pos x="1393" y="2807"/>
                </a:cxn>
                <a:cxn ang="0">
                  <a:pos x="1379" y="2601"/>
                </a:cxn>
                <a:cxn ang="0">
                  <a:pos x="1364" y="2407"/>
                </a:cxn>
                <a:cxn ang="0">
                  <a:pos x="1348" y="2222"/>
                </a:cxn>
                <a:cxn ang="0">
                  <a:pos x="1330" y="2047"/>
                </a:cxn>
                <a:cxn ang="0">
                  <a:pos x="1311" y="1881"/>
                </a:cxn>
                <a:cxn ang="0">
                  <a:pos x="1291" y="1726"/>
                </a:cxn>
                <a:cxn ang="0">
                  <a:pos x="1268" y="1580"/>
                </a:cxn>
                <a:cxn ang="0">
                  <a:pos x="1245" y="1442"/>
                </a:cxn>
                <a:cxn ang="0">
                  <a:pos x="1218" y="1313"/>
                </a:cxn>
                <a:cxn ang="0">
                  <a:pos x="1190" y="1192"/>
                </a:cxn>
                <a:cxn ang="0">
                  <a:pos x="1158" y="1078"/>
                </a:cxn>
                <a:cxn ang="0">
                  <a:pos x="1125" y="973"/>
                </a:cxn>
                <a:cxn ang="0">
                  <a:pos x="1089" y="873"/>
                </a:cxn>
                <a:cxn ang="0">
                  <a:pos x="1049" y="781"/>
                </a:cxn>
                <a:cxn ang="0">
                  <a:pos x="1007" y="696"/>
                </a:cxn>
                <a:cxn ang="0">
                  <a:pos x="962" y="617"/>
                </a:cxn>
                <a:cxn ang="0">
                  <a:pos x="913" y="544"/>
                </a:cxn>
                <a:cxn ang="0">
                  <a:pos x="860" y="475"/>
                </a:cxn>
                <a:cxn ang="0">
                  <a:pos x="804" y="413"/>
                </a:cxn>
                <a:cxn ang="0">
                  <a:pos x="744" y="354"/>
                </a:cxn>
                <a:cxn ang="0">
                  <a:pos x="680" y="301"/>
                </a:cxn>
                <a:cxn ang="0">
                  <a:pos x="611" y="252"/>
                </a:cxn>
                <a:cxn ang="0">
                  <a:pos x="539" y="206"/>
                </a:cxn>
                <a:cxn ang="0">
                  <a:pos x="461" y="165"/>
                </a:cxn>
                <a:cxn ang="0">
                  <a:pos x="379" y="128"/>
                </a:cxn>
                <a:cxn ang="0">
                  <a:pos x="292" y="92"/>
                </a:cxn>
                <a:cxn ang="0">
                  <a:pos x="200" y="59"/>
                </a:cxn>
                <a:cxn ang="0">
                  <a:pos x="103" y="28"/>
                </a:cxn>
                <a:cxn ang="0">
                  <a:pos x="0" y="0"/>
                </a:cxn>
              </a:cxnLst>
              <a:rect l="0" t="0" r="r" b="b"/>
              <a:pathLst>
                <a:path w="1432" h="3492">
                  <a:moveTo>
                    <a:pt x="0" y="0"/>
                  </a:moveTo>
                  <a:lnTo>
                    <a:pt x="1432" y="0"/>
                  </a:lnTo>
                  <a:lnTo>
                    <a:pt x="1432" y="3492"/>
                  </a:lnTo>
                  <a:lnTo>
                    <a:pt x="1419" y="3252"/>
                  </a:lnTo>
                  <a:lnTo>
                    <a:pt x="1406" y="3024"/>
                  </a:lnTo>
                  <a:lnTo>
                    <a:pt x="1393" y="2807"/>
                  </a:lnTo>
                  <a:lnTo>
                    <a:pt x="1379" y="2601"/>
                  </a:lnTo>
                  <a:lnTo>
                    <a:pt x="1364" y="2407"/>
                  </a:lnTo>
                  <a:lnTo>
                    <a:pt x="1348" y="2222"/>
                  </a:lnTo>
                  <a:lnTo>
                    <a:pt x="1330" y="2047"/>
                  </a:lnTo>
                  <a:lnTo>
                    <a:pt x="1311" y="1881"/>
                  </a:lnTo>
                  <a:lnTo>
                    <a:pt x="1291" y="1726"/>
                  </a:lnTo>
                  <a:lnTo>
                    <a:pt x="1268" y="1580"/>
                  </a:lnTo>
                  <a:lnTo>
                    <a:pt x="1245" y="1442"/>
                  </a:lnTo>
                  <a:lnTo>
                    <a:pt x="1218" y="1313"/>
                  </a:lnTo>
                  <a:lnTo>
                    <a:pt x="1190" y="1192"/>
                  </a:lnTo>
                  <a:lnTo>
                    <a:pt x="1158" y="1078"/>
                  </a:lnTo>
                  <a:lnTo>
                    <a:pt x="1125" y="973"/>
                  </a:lnTo>
                  <a:lnTo>
                    <a:pt x="1089" y="873"/>
                  </a:lnTo>
                  <a:lnTo>
                    <a:pt x="1049" y="781"/>
                  </a:lnTo>
                  <a:lnTo>
                    <a:pt x="1007" y="696"/>
                  </a:lnTo>
                  <a:lnTo>
                    <a:pt x="962" y="617"/>
                  </a:lnTo>
                  <a:lnTo>
                    <a:pt x="913" y="544"/>
                  </a:lnTo>
                  <a:lnTo>
                    <a:pt x="860" y="475"/>
                  </a:lnTo>
                  <a:lnTo>
                    <a:pt x="804" y="413"/>
                  </a:lnTo>
                  <a:lnTo>
                    <a:pt x="744" y="354"/>
                  </a:lnTo>
                  <a:lnTo>
                    <a:pt x="680" y="301"/>
                  </a:lnTo>
                  <a:lnTo>
                    <a:pt x="611" y="252"/>
                  </a:lnTo>
                  <a:lnTo>
                    <a:pt x="539" y="206"/>
                  </a:lnTo>
                  <a:lnTo>
                    <a:pt x="461" y="165"/>
                  </a:lnTo>
                  <a:lnTo>
                    <a:pt x="379" y="128"/>
                  </a:lnTo>
                  <a:lnTo>
                    <a:pt x="292" y="92"/>
                  </a:lnTo>
                  <a:lnTo>
                    <a:pt x="200" y="59"/>
                  </a:lnTo>
                  <a:lnTo>
                    <a:pt x="103" y="28"/>
                  </a:lnTo>
                  <a:lnTo>
                    <a:pt x="0" y="0"/>
                  </a:lnTo>
                  <a:close/>
                </a:path>
              </a:pathLst>
            </a:custGeom>
            <a:solidFill>
              <a:schemeClr val="accent2"/>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1" name="Freeform 10"/>
            <p:cNvSpPr>
              <a:spLocks/>
            </p:cNvSpPr>
            <p:nvPr userDrawn="1"/>
          </p:nvSpPr>
          <p:spPr bwMode="auto">
            <a:xfrm>
              <a:off x="3733800" y="5715000"/>
              <a:ext cx="5029200" cy="762000"/>
            </a:xfrm>
            <a:custGeom>
              <a:avLst/>
              <a:gdLst/>
              <a:ahLst/>
              <a:cxnLst>
                <a:cxn ang="0">
                  <a:pos x="17264" y="180"/>
                </a:cxn>
                <a:cxn ang="0">
                  <a:pos x="16706" y="689"/>
                </a:cxn>
                <a:cxn ang="0">
                  <a:pos x="15959" y="1141"/>
                </a:cxn>
                <a:cxn ang="0">
                  <a:pos x="15050" y="1535"/>
                </a:cxn>
                <a:cxn ang="0">
                  <a:pos x="14003" y="1871"/>
                </a:cxn>
                <a:cxn ang="0">
                  <a:pos x="12844" y="2151"/>
                </a:cxn>
                <a:cxn ang="0">
                  <a:pos x="11599" y="2374"/>
                </a:cxn>
                <a:cxn ang="0">
                  <a:pos x="10294" y="2540"/>
                </a:cxn>
                <a:cxn ang="0">
                  <a:pos x="8951" y="2649"/>
                </a:cxn>
                <a:cxn ang="0">
                  <a:pos x="7599" y="2704"/>
                </a:cxn>
                <a:cxn ang="0">
                  <a:pos x="6264" y="2702"/>
                </a:cxn>
                <a:cxn ang="0">
                  <a:pos x="4968" y="2645"/>
                </a:cxn>
                <a:cxn ang="0">
                  <a:pos x="3740" y="2534"/>
                </a:cxn>
                <a:cxn ang="0">
                  <a:pos x="2603" y="2367"/>
                </a:cxn>
                <a:cxn ang="0">
                  <a:pos x="1584" y="2147"/>
                </a:cxn>
                <a:cxn ang="0">
                  <a:pos x="708" y="1871"/>
                </a:cxn>
                <a:cxn ang="0">
                  <a:pos x="0" y="1543"/>
                </a:cxn>
                <a:cxn ang="0">
                  <a:pos x="341" y="1635"/>
                </a:cxn>
                <a:cxn ang="0">
                  <a:pos x="1155" y="1920"/>
                </a:cxn>
                <a:cxn ang="0">
                  <a:pos x="2121" y="2151"/>
                </a:cxn>
                <a:cxn ang="0">
                  <a:pos x="3215" y="2331"/>
                </a:cxn>
                <a:cxn ang="0">
                  <a:pos x="4413" y="2457"/>
                </a:cxn>
                <a:cxn ang="0">
                  <a:pos x="5686" y="2531"/>
                </a:cxn>
                <a:cxn ang="0">
                  <a:pos x="7011" y="2550"/>
                </a:cxn>
                <a:cxn ang="0">
                  <a:pos x="8361" y="2515"/>
                </a:cxn>
                <a:cxn ang="0">
                  <a:pos x="9712" y="2426"/>
                </a:cxn>
                <a:cxn ang="0">
                  <a:pos x="11037" y="2283"/>
                </a:cxn>
                <a:cxn ang="0">
                  <a:pos x="12311" y="2084"/>
                </a:cxn>
                <a:cxn ang="0">
                  <a:pos x="13509" y="1831"/>
                </a:cxn>
                <a:cxn ang="0">
                  <a:pos x="14604" y="1522"/>
                </a:cxn>
                <a:cxn ang="0">
                  <a:pos x="15571" y="1158"/>
                </a:cxn>
                <a:cxn ang="0">
                  <a:pos x="16386" y="737"/>
                </a:cxn>
                <a:cxn ang="0">
                  <a:pos x="17021" y="260"/>
                </a:cxn>
              </a:cxnLst>
              <a:rect l="0" t="0" r="r" b="b"/>
              <a:pathLst>
                <a:path w="17264" h="2710">
                  <a:moveTo>
                    <a:pt x="17264" y="0"/>
                  </a:moveTo>
                  <a:lnTo>
                    <a:pt x="17264" y="180"/>
                  </a:lnTo>
                  <a:lnTo>
                    <a:pt x="17010" y="442"/>
                  </a:lnTo>
                  <a:lnTo>
                    <a:pt x="16706" y="689"/>
                  </a:lnTo>
                  <a:lnTo>
                    <a:pt x="16354" y="923"/>
                  </a:lnTo>
                  <a:lnTo>
                    <a:pt x="15959" y="1141"/>
                  </a:lnTo>
                  <a:lnTo>
                    <a:pt x="15524" y="1345"/>
                  </a:lnTo>
                  <a:lnTo>
                    <a:pt x="15050" y="1535"/>
                  </a:lnTo>
                  <a:lnTo>
                    <a:pt x="14543" y="1710"/>
                  </a:lnTo>
                  <a:lnTo>
                    <a:pt x="14003" y="1871"/>
                  </a:lnTo>
                  <a:lnTo>
                    <a:pt x="13437" y="2018"/>
                  </a:lnTo>
                  <a:lnTo>
                    <a:pt x="12844" y="2151"/>
                  </a:lnTo>
                  <a:lnTo>
                    <a:pt x="12232" y="2269"/>
                  </a:lnTo>
                  <a:lnTo>
                    <a:pt x="11599" y="2374"/>
                  </a:lnTo>
                  <a:lnTo>
                    <a:pt x="10952" y="2464"/>
                  </a:lnTo>
                  <a:lnTo>
                    <a:pt x="10294" y="2540"/>
                  </a:lnTo>
                  <a:lnTo>
                    <a:pt x="9625" y="2602"/>
                  </a:lnTo>
                  <a:lnTo>
                    <a:pt x="8951" y="2649"/>
                  </a:lnTo>
                  <a:lnTo>
                    <a:pt x="8275" y="2684"/>
                  </a:lnTo>
                  <a:lnTo>
                    <a:pt x="7599" y="2704"/>
                  </a:lnTo>
                  <a:lnTo>
                    <a:pt x="6928" y="2710"/>
                  </a:lnTo>
                  <a:lnTo>
                    <a:pt x="6264" y="2702"/>
                  </a:lnTo>
                  <a:lnTo>
                    <a:pt x="5609" y="2681"/>
                  </a:lnTo>
                  <a:lnTo>
                    <a:pt x="4968" y="2645"/>
                  </a:lnTo>
                  <a:lnTo>
                    <a:pt x="4344" y="2597"/>
                  </a:lnTo>
                  <a:lnTo>
                    <a:pt x="3740" y="2534"/>
                  </a:lnTo>
                  <a:lnTo>
                    <a:pt x="3158" y="2457"/>
                  </a:lnTo>
                  <a:lnTo>
                    <a:pt x="2603" y="2367"/>
                  </a:lnTo>
                  <a:lnTo>
                    <a:pt x="2077" y="2264"/>
                  </a:lnTo>
                  <a:lnTo>
                    <a:pt x="1584" y="2147"/>
                  </a:lnTo>
                  <a:lnTo>
                    <a:pt x="1126" y="2016"/>
                  </a:lnTo>
                  <a:lnTo>
                    <a:pt x="708" y="1871"/>
                  </a:lnTo>
                  <a:lnTo>
                    <a:pt x="331" y="1714"/>
                  </a:lnTo>
                  <a:lnTo>
                    <a:pt x="0" y="1543"/>
                  </a:lnTo>
                  <a:lnTo>
                    <a:pt x="0" y="1474"/>
                  </a:lnTo>
                  <a:lnTo>
                    <a:pt x="341" y="1635"/>
                  </a:lnTo>
                  <a:lnTo>
                    <a:pt x="727" y="1784"/>
                  </a:lnTo>
                  <a:lnTo>
                    <a:pt x="1155" y="1920"/>
                  </a:lnTo>
                  <a:lnTo>
                    <a:pt x="1621" y="2042"/>
                  </a:lnTo>
                  <a:lnTo>
                    <a:pt x="2121" y="2151"/>
                  </a:lnTo>
                  <a:lnTo>
                    <a:pt x="2654" y="2249"/>
                  </a:lnTo>
                  <a:lnTo>
                    <a:pt x="3215" y="2331"/>
                  </a:lnTo>
                  <a:lnTo>
                    <a:pt x="3803" y="2401"/>
                  </a:lnTo>
                  <a:lnTo>
                    <a:pt x="4413" y="2457"/>
                  </a:lnTo>
                  <a:lnTo>
                    <a:pt x="5041" y="2500"/>
                  </a:lnTo>
                  <a:lnTo>
                    <a:pt x="5686" y="2531"/>
                  </a:lnTo>
                  <a:lnTo>
                    <a:pt x="6343" y="2547"/>
                  </a:lnTo>
                  <a:lnTo>
                    <a:pt x="7011" y="2550"/>
                  </a:lnTo>
                  <a:lnTo>
                    <a:pt x="7685" y="2539"/>
                  </a:lnTo>
                  <a:lnTo>
                    <a:pt x="8361" y="2515"/>
                  </a:lnTo>
                  <a:lnTo>
                    <a:pt x="9039" y="2478"/>
                  </a:lnTo>
                  <a:lnTo>
                    <a:pt x="9712" y="2426"/>
                  </a:lnTo>
                  <a:lnTo>
                    <a:pt x="10379" y="2361"/>
                  </a:lnTo>
                  <a:lnTo>
                    <a:pt x="11037" y="2283"/>
                  </a:lnTo>
                  <a:lnTo>
                    <a:pt x="11682" y="2190"/>
                  </a:lnTo>
                  <a:lnTo>
                    <a:pt x="12311" y="2084"/>
                  </a:lnTo>
                  <a:lnTo>
                    <a:pt x="12921" y="1964"/>
                  </a:lnTo>
                  <a:lnTo>
                    <a:pt x="13509" y="1831"/>
                  </a:lnTo>
                  <a:lnTo>
                    <a:pt x="14070" y="1683"/>
                  </a:lnTo>
                  <a:lnTo>
                    <a:pt x="14604" y="1522"/>
                  </a:lnTo>
                  <a:lnTo>
                    <a:pt x="15105" y="1347"/>
                  </a:lnTo>
                  <a:lnTo>
                    <a:pt x="15571" y="1158"/>
                  </a:lnTo>
                  <a:lnTo>
                    <a:pt x="15999" y="954"/>
                  </a:lnTo>
                  <a:lnTo>
                    <a:pt x="16386" y="737"/>
                  </a:lnTo>
                  <a:lnTo>
                    <a:pt x="16728" y="506"/>
                  </a:lnTo>
                  <a:lnTo>
                    <a:pt x="17021" y="260"/>
                  </a:lnTo>
                  <a:lnTo>
                    <a:pt x="17264" y="0"/>
                  </a:lnTo>
                  <a:close/>
                </a:path>
              </a:pathLst>
            </a:custGeom>
            <a:gradFill flip="none" rotWithShape="1">
              <a:gsLst>
                <a:gs pos="0">
                  <a:schemeClr val="bg1">
                    <a:alpha val="0"/>
                  </a:schemeClr>
                </a:gs>
                <a:gs pos="50000">
                  <a:schemeClr val="accent2"/>
                </a:gs>
                <a:gs pos="100000">
                  <a:schemeClr val="bg1">
                    <a:alpha val="0"/>
                  </a:schemeClr>
                </a:gs>
              </a:gsLst>
              <a:lin ang="0" scaled="1"/>
              <a:tileRect/>
            </a:gra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gr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238F03A-58E1-4ECA-9024-348A9A81A53D}" type="slidenum">
              <a:rPr lang="en-US" smtClean="0"/>
              <a:pPr/>
              <a:t>‹#›</a:t>
            </a:fld>
            <a:endParaRPr lang="en-US" dirty="0"/>
          </a:p>
        </p:txBody>
      </p:sp>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grpSp>
        <p:nvGrpSpPr>
          <p:cNvPr id="12" name="Group 11"/>
          <p:cNvGrpSpPr/>
          <p:nvPr/>
        </p:nvGrpSpPr>
        <p:grpSpPr>
          <a:xfrm>
            <a:off x="0" y="2855091"/>
            <a:ext cx="3581400" cy="4002909"/>
            <a:chOff x="0" y="2533588"/>
            <a:chExt cx="8022336" cy="8966516"/>
          </a:xfrm>
        </p:grpSpPr>
        <p:sp>
          <p:nvSpPr>
            <p:cNvPr id="13" name="Freeform 7"/>
            <p:cNvSpPr>
              <a:spLocks/>
            </p:cNvSpPr>
            <p:nvPr userDrawn="1"/>
          </p:nvSpPr>
          <p:spPr bwMode="auto">
            <a:xfrm>
              <a:off x="0" y="2533588"/>
              <a:ext cx="4127500" cy="2514599"/>
            </a:xfrm>
            <a:custGeom>
              <a:avLst/>
              <a:gdLst/>
              <a:ahLst/>
              <a:cxnLst>
                <a:cxn ang="0">
                  <a:pos x="0" y="0"/>
                </a:cxn>
                <a:cxn ang="0">
                  <a:pos x="124" y="18"/>
                </a:cxn>
                <a:cxn ang="0">
                  <a:pos x="246" y="40"/>
                </a:cxn>
                <a:cxn ang="0">
                  <a:pos x="365" y="64"/>
                </a:cxn>
                <a:cxn ang="0">
                  <a:pos x="596" y="127"/>
                </a:cxn>
                <a:cxn ang="0">
                  <a:pos x="815" y="200"/>
                </a:cxn>
                <a:cxn ang="0">
                  <a:pos x="1025" y="286"/>
                </a:cxn>
                <a:cxn ang="0">
                  <a:pos x="1223" y="380"/>
                </a:cxn>
                <a:cxn ang="0">
                  <a:pos x="1411" y="482"/>
                </a:cxn>
                <a:cxn ang="0">
                  <a:pos x="1588" y="591"/>
                </a:cxn>
                <a:cxn ang="0">
                  <a:pos x="1753" y="707"/>
                </a:cxn>
                <a:cxn ang="0">
                  <a:pos x="1907" y="824"/>
                </a:cxn>
                <a:cxn ang="0">
                  <a:pos x="2047" y="946"/>
                </a:cxn>
                <a:cxn ang="0">
                  <a:pos x="2177" y="1066"/>
                </a:cxn>
                <a:cxn ang="0">
                  <a:pos x="2293" y="1189"/>
                </a:cxn>
                <a:cxn ang="0">
                  <a:pos x="2397" y="1308"/>
                </a:cxn>
                <a:cxn ang="0">
                  <a:pos x="2488" y="1423"/>
                </a:cxn>
                <a:cxn ang="0">
                  <a:pos x="2565" y="1534"/>
                </a:cxn>
                <a:cxn ang="0">
                  <a:pos x="2600" y="1587"/>
                </a:cxn>
                <a:cxn ang="0">
                  <a:pos x="2535" y="1522"/>
                </a:cxn>
                <a:cxn ang="0">
                  <a:pos x="2455" y="1451"/>
                </a:cxn>
                <a:cxn ang="0">
                  <a:pos x="2359" y="1375"/>
                </a:cxn>
                <a:cxn ang="0">
                  <a:pos x="2247" y="1294"/>
                </a:cxn>
                <a:cxn ang="0">
                  <a:pos x="2119" y="1215"/>
                </a:cxn>
                <a:cxn ang="0">
                  <a:pos x="1981" y="1134"/>
                </a:cxn>
                <a:cxn ang="0">
                  <a:pos x="1827" y="1058"/>
                </a:cxn>
                <a:cxn ang="0">
                  <a:pos x="1662" y="986"/>
                </a:cxn>
                <a:cxn ang="0">
                  <a:pos x="1486" y="921"/>
                </a:cxn>
                <a:cxn ang="0">
                  <a:pos x="1299" y="865"/>
                </a:cxn>
                <a:cxn ang="0">
                  <a:pos x="1103" y="819"/>
                </a:cxn>
                <a:cxn ang="0">
                  <a:pos x="896" y="787"/>
                </a:cxn>
                <a:cxn ang="0">
                  <a:pos x="791" y="776"/>
                </a:cxn>
                <a:cxn ang="0">
                  <a:pos x="683" y="769"/>
                </a:cxn>
                <a:cxn ang="0">
                  <a:pos x="573" y="768"/>
                </a:cxn>
                <a:cxn ang="0">
                  <a:pos x="462" y="769"/>
                </a:cxn>
                <a:cxn ang="0">
                  <a:pos x="348" y="776"/>
                </a:cxn>
                <a:cxn ang="0">
                  <a:pos x="234" y="787"/>
                </a:cxn>
                <a:cxn ang="0">
                  <a:pos x="117" y="806"/>
                </a:cxn>
                <a:cxn ang="0">
                  <a:pos x="0" y="827"/>
                </a:cxn>
                <a:cxn ang="0">
                  <a:pos x="0" y="0"/>
                </a:cxn>
              </a:cxnLst>
              <a:rect l="0" t="0" r="r" b="b"/>
              <a:pathLst>
                <a:path w="2600" h="1587">
                  <a:moveTo>
                    <a:pt x="0" y="0"/>
                  </a:moveTo>
                  <a:lnTo>
                    <a:pt x="0" y="0"/>
                  </a:lnTo>
                  <a:lnTo>
                    <a:pt x="63" y="8"/>
                  </a:lnTo>
                  <a:lnTo>
                    <a:pt x="124" y="18"/>
                  </a:lnTo>
                  <a:lnTo>
                    <a:pt x="185" y="28"/>
                  </a:lnTo>
                  <a:lnTo>
                    <a:pt x="246" y="40"/>
                  </a:lnTo>
                  <a:lnTo>
                    <a:pt x="305" y="53"/>
                  </a:lnTo>
                  <a:lnTo>
                    <a:pt x="365" y="64"/>
                  </a:lnTo>
                  <a:lnTo>
                    <a:pt x="480" y="94"/>
                  </a:lnTo>
                  <a:lnTo>
                    <a:pt x="596" y="127"/>
                  </a:lnTo>
                  <a:lnTo>
                    <a:pt x="706" y="162"/>
                  </a:lnTo>
                  <a:lnTo>
                    <a:pt x="815" y="200"/>
                  </a:lnTo>
                  <a:lnTo>
                    <a:pt x="921" y="241"/>
                  </a:lnTo>
                  <a:lnTo>
                    <a:pt x="1025" y="286"/>
                  </a:lnTo>
                  <a:lnTo>
                    <a:pt x="1126" y="330"/>
                  </a:lnTo>
                  <a:lnTo>
                    <a:pt x="1223" y="380"/>
                  </a:lnTo>
                  <a:lnTo>
                    <a:pt x="1319" y="429"/>
                  </a:lnTo>
                  <a:lnTo>
                    <a:pt x="1411" y="482"/>
                  </a:lnTo>
                  <a:lnTo>
                    <a:pt x="1502" y="537"/>
                  </a:lnTo>
                  <a:lnTo>
                    <a:pt x="1588" y="591"/>
                  </a:lnTo>
                  <a:lnTo>
                    <a:pt x="1672" y="649"/>
                  </a:lnTo>
                  <a:lnTo>
                    <a:pt x="1753" y="707"/>
                  </a:lnTo>
                  <a:lnTo>
                    <a:pt x="1831" y="764"/>
                  </a:lnTo>
                  <a:lnTo>
                    <a:pt x="1907" y="824"/>
                  </a:lnTo>
                  <a:lnTo>
                    <a:pt x="1979" y="885"/>
                  </a:lnTo>
                  <a:lnTo>
                    <a:pt x="2047" y="946"/>
                  </a:lnTo>
                  <a:lnTo>
                    <a:pt x="2113" y="1005"/>
                  </a:lnTo>
                  <a:lnTo>
                    <a:pt x="2177" y="1066"/>
                  </a:lnTo>
                  <a:lnTo>
                    <a:pt x="2237" y="1128"/>
                  </a:lnTo>
                  <a:lnTo>
                    <a:pt x="2293" y="1189"/>
                  </a:lnTo>
                  <a:lnTo>
                    <a:pt x="2347" y="1248"/>
                  </a:lnTo>
                  <a:lnTo>
                    <a:pt x="2397" y="1308"/>
                  </a:lnTo>
                  <a:lnTo>
                    <a:pt x="2445" y="1365"/>
                  </a:lnTo>
                  <a:lnTo>
                    <a:pt x="2488" y="1423"/>
                  </a:lnTo>
                  <a:lnTo>
                    <a:pt x="2529" y="1479"/>
                  </a:lnTo>
                  <a:lnTo>
                    <a:pt x="2565" y="1534"/>
                  </a:lnTo>
                  <a:lnTo>
                    <a:pt x="2600" y="1587"/>
                  </a:lnTo>
                  <a:lnTo>
                    <a:pt x="2600" y="1587"/>
                  </a:lnTo>
                  <a:lnTo>
                    <a:pt x="2570" y="1555"/>
                  </a:lnTo>
                  <a:lnTo>
                    <a:pt x="2535" y="1522"/>
                  </a:lnTo>
                  <a:lnTo>
                    <a:pt x="2497" y="1487"/>
                  </a:lnTo>
                  <a:lnTo>
                    <a:pt x="2455" y="1451"/>
                  </a:lnTo>
                  <a:lnTo>
                    <a:pt x="2408" y="1413"/>
                  </a:lnTo>
                  <a:lnTo>
                    <a:pt x="2359" y="1375"/>
                  </a:lnTo>
                  <a:lnTo>
                    <a:pt x="2304" y="1336"/>
                  </a:lnTo>
                  <a:lnTo>
                    <a:pt x="2247" y="1294"/>
                  </a:lnTo>
                  <a:lnTo>
                    <a:pt x="2185" y="1255"/>
                  </a:lnTo>
                  <a:lnTo>
                    <a:pt x="2119" y="1215"/>
                  </a:lnTo>
                  <a:lnTo>
                    <a:pt x="2052" y="1174"/>
                  </a:lnTo>
                  <a:lnTo>
                    <a:pt x="1981" y="1134"/>
                  </a:lnTo>
                  <a:lnTo>
                    <a:pt x="1905" y="1096"/>
                  </a:lnTo>
                  <a:lnTo>
                    <a:pt x="1827" y="1058"/>
                  </a:lnTo>
                  <a:lnTo>
                    <a:pt x="1746" y="1020"/>
                  </a:lnTo>
                  <a:lnTo>
                    <a:pt x="1662" y="986"/>
                  </a:lnTo>
                  <a:lnTo>
                    <a:pt x="1576" y="953"/>
                  </a:lnTo>
                  <a:lnTo>
                    <a:pt x="1486" y="921"/>
                  </a:lnTo>
                  <a:lnTo>
                    <a:pt x="1393" y="891"/>
                  </a:lnTo>
                  <a:lnTo>
                    <a:pt x="1299" y="865"/>
                  </a:lnTo>
                  <a:lnTo>
                    <a:pt x="1202" y="840"/>
                  </a:lnTo>
                  <a:lnTo>
                    <a:pt x="1103" y="819"/>
                  </a:lnTo>
                  <a:lnTo>
                    <a:pt x="1000" y="801"/>
                  </a:lnTo>
                  <a:lnTo>
                    <a:pt x="896" y="787"/>
                  </a:lnTo>
                  <a:lnTo>
                    <a:pt x="843" y="781"/>
                  </a:lnTo>
                  <a:lnTo>
                    <a:pt x="791" y="776"/>
                  </a:lnTo>
                  <a:lnTo>
                    <a:pt x="738" y="773"/>
                  </a:lnTo>
                  <a:lnTo>
                    <a:pt x="683" y="769"/>
                  </a:lnTo>
                  <a:lnTo>
                    <a:pt x="629" y="768"/>
                  </a:lnTo>
                  <a:lnTo>
                    <a:pt x="573" y="768"/>
                  </a:lnTo>
                  <a:lnTo>
                    <a:pt x="518" y="768"/>
                  </a:lnTo>
                  <a:lnTo>
                    <a:pt x="462" y="769"/>
                  </a:lnTo>
                  <a:lnTo>
                    <a:pt x="406" y="773"/>
                  </a:lnTo>
                  <a:lnTo>
                    <a:pt x="348" y="776"/>
                  </a:lnTo>
                  <a:lnTo>
                    <a:pt x="292" y="781"/>
                  </a:lnTo>
                  <a:lnTo>
                    <a:pt x="234" y="787"/>
                  </a:lnTo>
                  <a:lnTo>
                    <a:pt x="177" y="796"/>
                  </a:lnTo>
                  <a:lnTo>
                    <a:pt x="117" y="806"/>
                  </a:lnTo>
                  <a:lnTo>
                    <a:pt x="59" y="816"/>
                  </a:lnTo>
                  <a:lnTo>
                    <a:pt x="0" y="827"/>
                  </a:lnTo>
                  <a:lnTo>
                    <a:pt x="0" y="0"/>
                  </a:lnTo>
                  <a:lnTo>
                    <a:pt x="0" y="0"/>
                  </a:lnTo>
                  <a:close/>
                </a:path>
              </a:pathLst>
            </a:custGeom>
            <a:solidFill>
              <a:schemeClr val="accent2">
                <a:lumMod val="20000"/>
                <a:lumOff val="8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4" name="Freeform 8"/>
            <p:cNvSpPr>
              <a:spLocks/>
            </p:cNvSpPr>
            <p:nvPr userDrawn="1"/>
          </p:nvSpPr>
          <p:spPr bwMode="auto">
            <a:xfrm>
              <a:off x="0" y="4980432"/>
              <a:ext cx="3184026" cy="6519672"/>
            </a:xfrm>
            <a:custGeom>
              <a:avLst/>
              <a:gdLst/>
              <a:ahLst/>
              <a:cxnLst>
                <a:cxn ang="0">
                  <a:pos x="0" y="776"/>
                </a:cxn>
                <a:cxn ang="0">
                  <a:pos x="0" y="776"/>
                </a:cxn>
                <a:cxn ang="0">
                  <a:pos x="38" y="703"/>
                </a:cxn>
                <a:cxn ang="0">
                  <a:pos x="78" y="634"/>
                </a:cxn>
                <a:cxn ang="0">
                  <a:pos x="119" y="566"/>
                </a:cxn>
                <a:cxn ang="0">
                  <a:pos x="162" y="502"/>
                </a:cxn>
                <a:cxn ang="0">
                  <a:pos x="208" y="441"/>
                </a:cxn>
                <a:cxn ang="0">
                  <a:pos x="256" y="381"/>
                </a:cxn>
                <a:cxn ang="0">
                  <a:pos x="305" y="327"/>
                </a:cxn>
                <a:cxn ang="0">
                  <a:pos x="330" y="300"/>
                </a:cxn>
                <a:cxn ang="0">
                  <a:pos x="357" y="274"/>
                </a:cxn>
                <a:cxn ang="0">
                  <a:pos x="385" y="249"/>
                </a:cxn>
                <a:cxn ang="0">
                  <a:pos x="411" y="226"/>
                </a:cxn>
                <a:cxn ang="0">
                  <a:pos x="439" y="203"/>
                </a:cxn>
                <a:cxn ang="0">
                  <a:pos x="469" y="182"/>
                </a:cxn>
                <a:cxn ang="0">
                  <a:pos x="497" y="160"/>
                </a:cxn>
                <a:cxn ang="0">
                  <a:pos x="527" y="140"/>
                </a:cxn>
                <a:cxn ang="0">
                  <a:pos x="558" y="122"/>
                </a:cxn>
                <a:cxn ang="0">
                  <a:pos x="588" y="104"/>
                </a:cxn>
                <a:cxn ang="0">
                  <a:pos x="619" y="87"/>
                </a:cxn>
                <a:cxn ang="0">
                  <a:pos x="652" y="71"/>
                </a:cxn>
                <a:cxn ang="0">
                  <a:pos x="685" y="56"/>
                </a:cxn>
                <a:cxn ang="0">
                  <a:pos x="718" y="43"/>
                </a:cxn>
                <a:cxn ang="0">
                  <a:pos x="751" y="31"/>
                </a:cxn>
                <a:cxn ang="0">
                  <a:pos x="786" y="20"/>
                </a:cxn>
                <a:cxn ang="0">
                  <a:pos x="822" y="10"/>
                </a:cxn>
                <a:cxn ang="0">
                  <a:pos x="857" y="0"/>
                </a:cxn>
                <a:cxn ang="0">
                  <a:pos x="857" y="0"/>
                </a:cxn>
                <a:cxn ang="0">
                  <a:pos x="806" y="46"/>
                </a:cxn>
                <a:cxn ang="0">
                  <a:pos x="754" y="94"/>
                </a:cxn>
                <a:cxn ang="0">
                  <a:pos x="706" y="144"/>
                </a:cxn>
                <a:cxn ang="0">
                  <a:pos x="660" y="196"/>
                </a:cxn>
                <a:cxn ang="0">
                  <a:pos x="617" y="249"/>
                </a:cxn>
                <a:cxn ang="0">
                  <a:pos x="576" y="304"/>
                </a:cxn>
                <a:cxn ang="0">
                  <a:pos x="536" y="362"/>
                </a:cxn>
                <a:cxn ang="0">
                  <a:pos x="498" y="419"/>
                </a:cxn>
                <a:cxn ang="0">
                  <a:pos x="462" y="479"/>
                </a:cxn>
                <a:cxn ang="0">
                  <a:pos x="429" y="538"/>
                </a:cxn>
                <a:cxn ang="0">
                  <a:pos x="398" y="601"/>
                </a:cxn>
                <a:cxn ang="0">
                  <a:pos x="368" y="664"/>
                </a:cxn>
                <a:cxn ang="0">
                  <a:pos x="340" y="728"/>
                </a:cxn>
                <a:cxn ang="0">
                  <a:pos x="315" y="792"/>
                </a:cxn>
                <a:cxn ang="0">
                  <a:pos x="291" y="858"/>
                </a:cxn>
                <a:cxn ang="0">
                  <a:pos x="269" y="925"/>
                </a:cxn>
                <a:cxn ang="0">
                  <a:pos x="249" y="992"/>
                </a:cxn>
                <a:cxn ang="0">
                  <a:pos x="229" y="1060"/>
                </a:cxn>
                <a:cxn ang="0">
                  <a:pos x="213" y="1128"/>
                </a:cxn>
                <a:cxn ang="0">
                  <a:pos x="198" y="1197"/>
                </a:cxn>
                <a:cxn ang="0">
                  <a:pos x="185" y="1266"/>
                </a:cxn>
                <a:cxn ang="0">
                  <a:pos x="173" y="1336"/>
                </a:cxn>
                <a:cxn ang="0">
                  <a:pos x="162" y="1405"/>
                </a:cxn>
                <a:cxn ang="0">
                  <a:pos x="154" y="1474"/>
                </a:cxn>
                <a:cxn ang="0">
                  <a:pos x="147" y="1544"/>
                </a:cxn>
                <a:cxn ang="0">
                  <a:pos x="140" y="1613"/>
                </a:cxn>
                <a:cxn ang="0">
                  <a:pos x="137" y="1682"/>
                </a:cxn>
                <a:cxn ang="0">
                  <a:pos x="134" y="1752"/>
                </a:cxn>
                <a:cxn ang="0">
                  <a:pos x="132" y="1821"/>
                </a:cxn>
                <a:cxn ang="0">
                  <a:pos x="132" y="1889"/>
                </a:cxn>
                <a:cxn ang="0">
                  <a:pos x="134" y="1956"/>
                </a:cxn>
                <a:cxn ang="0">
                  <a:pos x="135" y="2024"/>
                </a:cxn>
                <a:cxn ang="0">
                  <a:pos x="0" y="2024"/>
                </a:cxn>
                <a:cxn ang="0">
                  <a:pos x="0" y="776"/>
                </a:cxn>
                <a:cxn ang="0">
                  <a:pos x="0" y="776"/>
                </a:cxn>
              </a:cxnLst>
              <a:rect l="0" t="0" r="r" b="b"/>
              <a:pathLst>
                <a:path w="857" h="2024">
                  <a:moveTo>
                    <a:pt x="0" y="776"/>
                  </a:moveTo>
                  <a:lnTo>
                    <a:pt x="0" y="776"/>
                  </a:lnTo>
                  <a:lnTo>
                    <a:pt x="38" y="703"/>
                  </a:lnTo>
                  <a:lnTo>
                    <a:pt x="78" y="634"/>
                  </a:lnTo>
                  <a:lnTo>
                    <a:pt x="119" y="566"/>
                  </a:lnTo>
                  <a:lnTo>
                    <a:pt x="162" y="502"/>
                  </a:lnTo>
                  <a:lnTo>
                    <a:pt x="208" y="441"/>
                  </a:lnTo>
                  <a:lnTo>
                    <a:pt x="256" y="381"/>
                  </a:lnTo>
                  <a:lnTo>
                    <a:pt x="305" y="327"/>
                  </a:lnTo>
                  <a:lnTo>
                    <a:pt x="330" y="300"/>
                  </a:lnTo>
                  <a:lnTo>
                    <a:pt x="357" y="274"/>
                  </a:lnTo>
                  <a:lnTo>
                    <a:pt x="385" y="249"/>
                  </a:lnTo>
                  <a:lnTo>
                    <a:pt x="411" y="226"/>
                  </a:lnTo>
                  <a:lnTo>
                    <a:pt x="439" y="203"/>
                  </a:lnTo>
                  <a:lnTo>
                    <a:pt x="469" y="182"/>
                  </a:lnTo>
                  <a:lnTo>
                    <a:pt x="497" y="160"/>
                  </a:lnTo>
                  <a:lnTo>
                    <a:pt x="527" y="140"/>
                  </a:lnTo>
                  <a:lnTo>
                    <a:pt x="558" y="122"/>
                  </a:lnTo>
                  <a:lnTo>
                    <a:pt x="588" y="104"/>
                  </a:lnTo>
                  <a:lnTo>
                    <a:pt x="619" y="87"/>
                  </a:lnTo>
                  <a:lnTo>
                    <a:pt x="652" y="71"/>
                  </a:lnTo>
                  <a:lnTo>
                    <a:pt x="685" y="56"/>
                  </a:lnTo>
                  <a:lnTo>
                    <a:pt x="718" y="43"/>
                  </a:lnTo>
                  <a:lnTo>
                    <a:pt x="751" y="31"/>
                  </a:lnTo>
                  <a:lnTo>
                    <a:pt x="786" y="20"/>
                  </a:lnTo>
                  <a:lnTo>
                    <a:pt x="822" y="10"/>
                  </a:lnTo>
                  <a:lnTo>
                    <a:pt x="857" y="0"/>
                  </a:lnTo>
                  <a:lnTo>
                    <a:pt x="857" y="0"/>
                  </a:lnTo>
                  <a:lnTo>
                    <a:pt x="806" y="46"/>
                  </a:lnTo>
                  <a:lnTo>
                    <a:pt x="754" y="94"/>
                  </a:lnTo>
                  <a:lnTo>
                    <a:pt x="706" y="144"/>
                  </a:lnTo>
                  <a:lnTo>
                    <a:pt x="660" y="196"/>
                  </a:lnTo>
                  <a:lnTo>
                    <a:pt x="617" y="249"/>
                  </a:lnTo>
                  <a:lnTo>
                    <a:pt x="576" y="304"/>
                  </a:lnTo>
                  <a:lnTo>
                    <a:pt x="536" y="362"/>
                  </a:lnTo>
                  <a:lnTo>
                    <a:pt x="498" y="419"/>
                  </a:lnTo>
                  <a:lnTo>
                    <a:pt x="462" y="479"/>
                  </a:lnTo>
                  <a:lnTo>
                    <a:pt x="429" y="538"/>
                  </a:lnTo>
                  <a:lnTo>
                    <a:pt x="398" y="601"/>
                  </a:lnTo>
                  <a:lnTo>
                    <a:pt x="368" y="664"/>
                  </a:lnTo>
                  <a:lnTo>
                    <a:pt x="340" y="728"/>
                  </a:lnTo>
                  <a:lnTo>
                    <a:pt x="315" y="792"/>
                  </a:lnTo>
                  <a:lnTo>
                    <a:pt x="291" y="858"/>
                  </a:lnTo>
                  <a:lnTo>
                    <a:pt x="269" y="925"/>
                  </a:lnTo>
                  <a:lnTo>
                    <a:pt x="249" y="992"/>
                  </a:lnTo>
                  <a:lnTo>
                    <a:pt x="229" y="1060"/>
                  </a:lnTo>
                  <a:lnTo>
                    <a:pt x="213" y="1128"/>
                  </a:lnTo>
                  <a:lnTo>
                    <a:pt x="198" y="1197"/>
                  </a:lnTo>
                  <a:lnTo>
                    <a:pt x="185" y="1266"/>
                  </a:lnTo>
                  <a:lnTo>
                    <a:pt x="173" y="1336"/>
                  </a:lnTo>
                  <a:lnTo>
                    <a:pt x="162" y="1405"/>
                  </a:lnTo>
                  <a:lnTo>
                    <a:pt x="154" y="1474"/>
                  </a:lnTo>
                  <a:lnTo>
                    <a:pt x="147" y="1544"/>
                  </a:lnTo>
                  <a:lnTo>
                    <a:pt x="140" y="1613"/>
                  </a:lnTo>
                  <a:lnTo>
                    <a:pt x="137" y="1682"/>
                  </a:lnTo>
                  <a:lnTo>
                    <a:pt x="134" y="1752"/>
                  </a:lnTo>
                  <a:lnTo>
                    <a:pt x="132" y="1821"/>
                  </a:lnTo>
                  <a:lnTo>
                    <a:pt x="132" y="1889"/>
                  </a:lnTo>
                  <a:lnTo>
                    <a:pt x="134" y="1956"/>
                  </a:lnTo>
                  <a:lnTo>
                    <a:pt x="135" y="2024"/>
                  </a:lnTo>
                  <a:lnTo>
                    <a:pt x="0" y="2024"/>
                  </a:lnTo>
                  <a:lnTo>
                    <a:pt x="0" y="776"/>
                  </a:lnTo>
                  <a:lnTo>
                    <a:pt x="0" y="776"/>
                  </a:lnTo>
                  <a:close/>
                </a:path>
              </a:pathLst>
            </a:custGeom>
            <a:solidFill>
              <a:schemeClr val="accent2">
                <a:lumMod val="40000"/>
                <a:lumOff val="60000"/>
                <a:alpha val="44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5" name="Freeform 9"/>
            <p:cNvSpPr>
              <a:spLocks/>
            </p:cNvSpPr>
            <p:nvPr userDrawn="1"/>
          </p:nvSpPr>
          <p:spPr bwMode="auto">
            <a:xfrm>
              <a:off x="0" y="3371787"/>
              <a:ext cx="2895599" cy="2154237"/>
            </a:xfrm>
            <a:custGeom>
              <a:avLst/>
              <a:gdLst/>
              <a:ahLst/>
              <a:cxnLst>
                <a:cxn ang="0">
                  <a:pos x="0" y="118"/>
                </a:cxn>
                <a:cxn ang="0">
                  <a:pos x="165" y="69"/>
                </a:cxn>
                <a:cxn ang="0">
                  <a:pos x="327" y="33"/>
                </a:cxn>
                <a:cxn ang="0">
                  <a:pos x="487" y="11"/>
                </a:cxn>
                <a:cxn ang="0">
                  <a:pos x="645" y="1"/>
                </a:cxn>
                <a:cxn ang="0">
                  <a:pos x="797" y="1"/>
                </a:cxn>
                <a:cxn ang="0">
                  <a:pos x="946" y="13"/>
                </a:cxn>
                <a:cxn ang="0">
                  <a:pos x="1088" y="33"/>
                </a:cxn>
                <a:cxn ang="0">
                  <a:pos x="1225" y="62"/>
                </a:cxn>
                <a:cxn ang="0">
                  <a:pos x="1352" y="97"/>
                </a:cxn>
                <a:cxn ang="0">
                  <a:pos x="1472" y="138"/>
                </a:cxn>
                <a:cxn ang="0">
                  <a:pos x="1585" y="184"/>
                </a:cxn>
                <a:cxn ang="0">
                  <a:pos x="1685" y="236"/>
                </a:cxn>
                <a:cxn ang="0">
                  <a:pos x="1776" y="288"/>
                </a:cxn>
                <a:cxn ang="0">
                  <a:pos x="1854" y="343"/>
                </a:cxn>
                <a:cxn ang="0">
                  <a:pos x="1921" y="399"/>
                </a:cxn>
                <a:cxn ang="0">
                  <a:pos x="1974" y="455"/>
                </a:cxn>
                <a:cxn ang="0">
                  <a:pos x="1920" y="434"/>
                </a:cxn>
                <a:cxn ang="0">
                  <a:pos x="1804" y="394"/>
                </a:cxn>
                <a:cxn ang="0">
                  <a:pos x="1680" y="361"/>
                </a:cxn>
                <a:cxn ang="0">
                  <a:pos x="1548" y="338"/>
                </a:cxn>
                <a:cxn ang="0">
                  <a:pos x="1413" y="323"/>
                </a:cxn>
                <a:cxn ang="0">
                  <a:pos x="1273" y="321"/>
                </a:cxn>
                <a:cxn ang="0">
                  <a:pos x="1132" y="331"/>
                </a:cxn>
                <a:cxn ang="0">
                  <a:pos x="990" y="356"/>
                </a:cxn>
                <a:cxn ang="0">
                  <a:pos x="919" y="374"/>
                </a:cxn>
                <a:cxn ang="0">
                  <a:pos x="850" y="396"/>
                </a:cxn>
                <a:cxn ang="0">
                  <a:pos x="781" y="424"/>
                </a:cxn>
                <a:cxn ang="0">
                  <a:pos x="711" y="455"/>
                </a:cxn>
                <a:cxn ang="0">
                  <a:pos x="645" y="490"/>
                </a:cxn>
                <a:cxn ang="0">
                  <a:pos x="579" y="531"/>
                </a:cxn>
                <a:cxn ang="0">
                  <a:pos x="515" y="577"/>
                </a:cxn>
                <a:cxn ang="0">
                  <a:pos x="452" y="629"/>
                </a:cxn>
                <a:cxn ang="0">
                  <a:pos x="391" y="685"/>
                </a:cxn>
                <a:cxn ang="0">
                  <a:pos x="333" y="747"/>
                </a:cxn>
                <a:cxn ang="0">
                  <a:pos x="277" y="815"/>
                </a:cxn>
                <a:cxn ang="0">
                  <a:pos x="223" y="889"/>
                </a:cxn>
                <a:cxn ang="0">
                  <a:pos x="172" y="970"/>
                </a:cxn>
                <a:cxn ang="0">
                  <a:pos x="124" y="1056"/>
                </a:cxn>
                <a:cxn ang="0">
                  <a:pos x="79" y="1150"/>
                </a:cxn>
                <a:cxn ang="0">
                  <a:pos x="38" y="1249"/>
                </a:cxn>
                <a:cxn ang="0">
                  <a:pos x="0" y="1357"/>
                </a:cxn>
                <a:cxn ang="0">
                  <a:pos x="0" y="118"/>
                </a:cxn>
              </a:cxnLst>
              <a:rect l="0" t="0" r="r" b="b"/>
              <a:pathLst>
                <a:path w="1974" h="1357">
                  <a:moveTo>
                    <a:pt x="0" y="118"/>
                  </a:moveTo>
                  <a:lnTo>
                    <a:pt x="0" y="118"/>
                  </a:lnTo>
                  <a:lnTo>
                    <a:pt x="83" y="92"/>
                  </a:lnTo>
                  <a:lnTo>
                    <a:pt x="165" y="69"/>
                  </a:lnTo>
                  <a:lnTo>
                    <a:pt x="246" y="49"/>
                  </a:lnTo>
                  <a:lnTo>
                    <a:pt x="327" y="33"/>
                  </a:lnTo>
                  <a:lnTo>
                    <a:pt x="408" y="21"/>
                  </a:lnTo>
                  <a:lnTo>
                    <a:pt x="487" y="11"/>
                  </a:lnTo>
                  <a:lnTo>
                    <a:pt x="566" y="5"/>
                  </a:lnTo>
                  <a:lnTo>
                    <a:pt x="645" y="1"/>
                  </a:lnTo>
                  <a:lnTo>
                    <a:pt x="721" y="0"/>
                  </a:lnTo>
                  <a:lnTo>
                    <a:pt x="797" y="1"/>
                  </a:lnTo>
                  <a:lnTo>
                    <a:pt x="873" y="6"/>
                  </a:lnTo>
                  <a:lnTo>
                    <a:pt x="946" y="13"/>
                  </a:lnTo>
                  <a:lnTo>
                    <a:pt x="1018" y="23"/>
                  </a:lnTo>
                  <a:lnTo>
                    <a:pt x="1088" y="33"/>
                  </a:lnTo>
                  <a:lnTo>
                    <a:pt x="1157" y="47"/>
                  </a:lnTo>
                  <a:lnTo>
                    <a:pt x="1225" y="62"/>
                  </a:lnTo>
                  <a:lnTo>
                    <a:pt x="1289" y="79"/>
                  </a:lnTo>
                  <a:lnTo>
                    <a:pt x="1352" y="97"/>
                  </a:lnTo>
                  <a:lnTo>
                    <a:pt x="1413" y="117"/>
                  </a:lnTo>
                  <a:lnTo>
                    <a:pt x="1472" y="138"/>
                  </a:lnTo>
                  <a:lnTo>
                    <a:pt x="1530" y="161"/>
                  </a:lnTo>
                  <a:lnTo>
                    <a:pt x="1585" y="184"/>
                  </a:lnTo>
                  <a:lnTo>
                    <a:pt x="1636" y="209"/>
                  </a:lnTo>
                  <a:lnTo>
                    <a:pt x="1685" y="236"/>
                  </a:lnTo>
                  <a:lnTo>
                    <a:pt x="1732" y="262"/>
                  </a:lnTo>
                  <a:lnTo>
                    <a:pt x="1776" y="288"/>
                  </a:lnTo>
                  <a:lnTo>
                    <a:pt x="1816" y="315"/>
                  </a:lnTo>
                  <a:lnTo>
                    <a:pt x="1854" y="343"/>
                  </a:lnTo>
                  <a:lnTo>
                    <a:pt x="1888" y="371"/>
                  </a:lnTo>
                  <a:lnTo>
                    <a:pt x="1921" y="399"/>
                  </a:lnTo>
                  <a:lnTo>
                    <a:pt x="1949" y="427"/>
                  </a:lnTo>
                  <a:lnTo>
                    <a:pt x="1974" y="455"/>
                  </a:lnTo>
                  <a:lnTo>
                    <a:pt x="1974" y="455"/>
                  </a:lnTo>
                  <a:lnTo>
                    <a:pt x="1920" y="434"/>
                  </a:lnTo>
                  <a:lnTo>
                    <a:pt x="1864" y="412"/>
                  </a:lnTo>
                  <a:lnTo>
                    <a:pt x="1804" y="394"/>
                  </a:lnTo>
                  <a:lnTo>
                    <a:pt x="1743" y="376"/>
                  </a:lnTo>
                  <a:lnTo>
                    <a:pt x="1680" y="361"/>
                  </a:lnTo>
                  <a:lnTo>
                    <a:pt x="1614" y="348"/>
                  </a:lnTo>
                  <a:lnTo>
                    <a:pt x="1548" y="338"/>
                  </a:lnTo>
                  <a:lnTo>
                    <a:pt x="1481" y="330"/>
                  </a:lnTo>
                  <a:lnTo>
                    <a:pt x="1413" y="323"/>
                  </a:lnTo>
                  <a:lnTo>
                    <a:pt x="1344" y="320"/>
                  </a:lnTo>
                  <a:lnTo>
                    <a:pt x="1273" y="321"/>
                  </a:lnTo>
                  <a:lnTo>
                    <a:pt x="1203" y="325"/>
                  </a:lnTo>
                  <a:lnTo>
                    <a:pt x="1132" y="331"/>
                  </a:lnTo>
                  <a:lnTo>
                    <a:pt x="1061" y="341"/>
                  </a:lnTo>
                  <a:lnTo>
                    <a:pt x="990" y="356"/>
                  </a:lnTo>
                  <a:lnTo>
                    <a:pt x="954" y="364"/>
                  </a:lnTo>
                  <a:lnTo>
                    <a:pt x="919" y="374"/>
                  </a:lnTo>
                  <a:lnTo>
                    <a:pt x="885" y="384"/>
                  </a:lnTo>
                  <a:lnTo>
                    <a:pt x="850" y="396"/>
                  </a:lnTo>
                  <a:lnTo>
                    <a:pt x="815" y="409"/>
                  </a:lnTo>
                  <a:lnTo>
                    <a:pt x="781" y="424"/>
                  </a:lnTo>
                  <a:lnTo>
                    <a:pt x="746" y="439"/>
                  </a:lnTo>
                  <a:lnTo>
                    <a:pt x="711" y="455"/>
                  </a:lnTo>
                  <a:lnTo>
                    <a:pt x="678" y="472"/>
                  </a:lnTo>
                  <a:lnTo>
                    <a:pt x="645" y="490"/>
                  </a:lnTo>
                  <a:lnTo>
                    <a:pt x="612" y="510"/>
                  </a:lnTo>
                  <a:lnTo>
                    <a:pt x="579" y="531"/>
                  </a:lnTo>
                  <a:lnTo>
                    <a:pt x="546" y="554"/>
                  </a:lnTo>
                  <a:lnTo>
                    <a:pt x="515" y="577"/>
                  </a:lnTo>
                  <a:lnTo>
                    <a:pt x="484" y="602"/>
                  </a:lnTo>
                  <a:lnTo>
                    <a:pt x="452" y="629"/>
                  </a:lnTo>
                  <a:lnTo>
                    <a:pt x="421" y="657"/>
                  </a:lnTo>
                  <a:lnTo>
                    <a:pt x="391" y="685"/>
                  </a:lnTo>
                  <a:lnTo>
                    <a:pt x="361" y="716"/>
                  </a:lnTo>
                  <a:lnTo>
                    <a:pt x="333" y="747"/>
                  </a:lnTo>
                  <a:lnTo>
                    <a:pt x="304" y="780"/>
                  </a:lnTo>
                  <a:lnTo>
                    <a:pt x="277" y="815"/>
                  </a:lnTo>
                  <a:lnTo>
                    <a:pt x="249" y="851"/>
                  </a:lnTo>
                  <a:lnTo>
                    <a:pt x="223" y="889"/>
                  </a:lnTo>
                  <a:lnTo>
                    <a:pt x="198" y="929"/>
                  </a:lnTo>
                  <a:lnTo>
                    <a:pt x="172" y="970"/>
                  </a:lnTo>
                  <a:lnTo>
                    <a:pt x="149" y="1012"/>
                  </a:lnTo>
                  <a:lnTo>
                    <a:pt x="124" y="1056"/>
                  </a:lnTo>
                  <a:lnTo>
                    <a:pt x="101" y="1102"/>
                  </a:lnTo>
                  <a:lnTo>
                    <a:pt x="79" y="1150"/>
                  </a:lnTo>
                  <a:lnTo>
                    <a:pt x="58" y="1198"/>
                  </a:lnTo>
                  <a:lnTo>
                    <a:pt x="38" y="1249"/>
                  </a:lnTo>
                  <a:lnTo>
                    <a:pt x="18" y="1302"/>
                  </a:lnTo>
                  <a:lnTo>
                    <a:pt x="0" y="1357"/>
                  </a:lnTo>
                  <a:lnTo>
                    <a:pt x="0" y="118"/>
                  </a:lnTo>
                  <a:lnTo>
                    <a:pt x="0" y="118"/>
                  </a:lnTo>
                  <a:close/>
                </a:path>
              </a:pathLst>
            </a:custGeom>
            <a:solidFill>
              <a:schemeClr val="accent2">
                <a:lumMod val="40000"/>
                <a:lumOff val="6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6" name="Freeform 10"/>
            <p:cNvSpPr>
              <a:spLocks/>
            </p:cNvSpPr>
            <p:nvPr userDrawn="1"/>
          </p:nvSpPr>
          <p:spPr bwMode="auto">
            <a:xfrm>
              <a:off x="1502664" y="5586916"/>
              <a:ext cx="6519672" cy="5913188"/>
            </a:xfrm>
            <a:custGeom>
              <a:avLst/>
              <a:gdLst/>
              <a:ahLst/>
              <a:cxnLst>
                <a:cxn ang="0">
                  <a:pos x="1377" y="130"/>
                </a:cxn>
                <a:cxn ang="0">
                  <a:pos x="1299" y="89"/>
                </a:cxn>
                <a:cxn ang="0">
                  <a:pos x="1220" y="56"/>
                </a:cxn>
                <a:cxn ang="0">
                  <a:pos x="1137" y="30"/>
                </a:cxn>
                <a:cxn ang="0">
                  <a:pos x="1052" y="11"/>
                </a:cxn>
                <a:cxn ang="0">
                  <a:pos x="966" y="2"/>
                </a:cxn>
                <a:cxn ang="0">
                  <a:pos x="880" y="0"/>
                </a:cxn>
                <a:cxn ang="0">
                  <a:pos x="794" y="5"/>
                </a:cxn>
                <a:cxn ang="0">
                  <a:pos x="708" y="18"/>
                </a:cxn>
                <a:cxn ang="0">
                  <a:pos x="624" y="40"/>
                </a:cxn>
                <a:cxn ang="0">
                  <a:pos x="543" y="69"/>
                </a:cxn>
                <a:cxn ang="0">
                  <a:pos x="466" y="107"/>
                </a:cxn>
                <a:cxn ang="0">
                  <a:pos x="391" y="155"/>
                </a:cxn>
                <a:cxn ang="0">
                  <a:pos x="322" y="210"/>
                </a:cxn>
                <a:cxn ang="0">
                  <a:pos x="258" y="272"/>
                </a:cxn>
                <a:cxn ang="0">
                  <a:pos x="200" y="345"/>
                </a:cxn>
                <a:cxn ang="0">
                  <a:pos x="149" y="426"/>
                </a:cxn>
                <a:cxn ang="0">
                  <a:pos x="124" y="472"/>
                </a:cxn>
                <a:cxn ang="0">
                  <a:pos x="83" y="568"/>
                </a:cxn>
                <a:cxn ang="0">
                  <a:pos x="48" y="667"/>
                </a:cxn>
                <a:cxn ang="0">
                  <a:pos x="23" y="769"/>
                </a:cxn>
                <a:cxn ang="0">
                  <a:pos x="7" y="875"/>
                </a:cxn>
                <a:cxn ang="0">
                  <a:pos x="0" y="982"/>
                </a:cxn>
                <a:cxn ang="0">
                  <a:pos x="2" y="1090"/>
                </a:cxn>
                <a:cxn ang="0">
                  <a:pos x="12" y="1200"/>
                </a:cxn>
                <a:cxn ang="0">
                  <a:pos x="31" y="1311"/>
                </a:cxn>
                <a:cxn ang="0">
                  <a:pos x="61" y="1420"/>
                </a:cxn>
                <a:cxn ang="0">
                  <a:pos x="101" y="1529"/>
                </a:cxn>
                <a:cxn ang="0">
                  <a:pos x="149" y="1636"/>
                </a:cxn>
                <a:cxn ang="0">
                  <a:pos x="206" y="1742"/>
                </a:cxn>
                <a:cxn ang="0">
                  <a:pos x="274" y="1844"/>
                </a:cxn>
                <a:cxn ang="0">
                  <a:pos x="353" y="1943"/>
                </a:cxn>
                <a:cxn ang="0">
                  <a:pos x="441" y="2039"/>
                </a:cxn>
                <a:cxn ang="0">
                  <a:pos x="2552" y="2085"/>
                </a:cxn>
                <a:cxn ang="0">
                  <a:pos x="2526" y="2070"/>
                </a:cxn>
                <a:cxn ang="0">
                  <a:pos x="2336" y="1955"/>
                </a:cxn>
                <a:cxn ang="0">
                  <a:pos x="2192" y="1860"/>
                </a:cxn>
                <a:cxn ang="0">
                  <a:pos x="2025" y="1748"/>
                </a:cxn>
                <a:cxn ang="0">
                  <a:pos x="1849" y="1619"/>
                </a:cxn>
                <a:cxn ang="0">
                  <a:pos x="1667" y="1477"/>
                </a:cxn>
                <a:cxn ang="0">
                  <a:pos x="1492" y="1326"/>
                </a:cxn>
                <a:cxn ang="0">
                  <a:pos x="1410" y="1246"/>
                </a:cxn>
                <a:cxn ang="0">
                  <a:pos x="1332" y="1167"/>
                </a:cxn>
                <a:cxn ang="0">
                  <a:pos x="1261" y="1086"/>
                </a:cxn>
                <a:cxn ang="0">
                  <a:pos x="1195" y="1004"/>
                </a:cxn>
                <a:cxn ang="0">
                  <a:pos x="1139" y="923"/>
                </a:cxn>
                <a:cxn ang="0">
                  <a:pos x="1091" y="840"/>
                </a:cxn>
                <a:cxn ang="0">
                  <a:pos x="1055" y="761"/>
                </a:cxn>
                <a:cxn ang="0">
                  <a:pos x="1030" y="680"/>
                </a:cxn>
                <a:cxn ang="0">
                  <a:pos x="1017" y="602"/>
                </a:cxn>
                <a:cxn ang="0">
                  <a:pos x="1019" y="527"/>
                </a:cxn>
                <a:cxn ang="0">
                  <a:pos x="1028" y="470"/>
                </a:cxn>
                <a:cxn ang="0">
                  <a:pos x="1040" y="434"/>
                </a:cxn>
                <a:cxn ang="0">
                  <a:pos x="1057" y="398"/>
                </a:cxn>
                <a:cxn ang="0">
                  <a:pos x="1076" y="363"/>
                </a:cxn>
                <a:cxn ang="0">
                  <a:pos x="1101" y="330"/>
                </a:cxn>
                <a:cxn ang="0">
                  <a:pos x="1131" y="295"/>
                </a:cxn>
                <a:cxn ang="0">
                  <a:pos x="1182" y="248"/>
                </a:cxn>
                <a:cxn ang="0">
                  <a:pos x="1269" y="186"/>
                </a:cxn>
                <a:cxn ang="0">
                  <a:pos x="1377" y="130"/>
                </a:cxn>
              </a:cxnLst>
              <a:rect l="0" t="0" r="r" b="b"/>
              <a:pathLst>
                <a:path w="2552" h="2085">
                  <a:moveTo>
                    <a:pt x="1377" y="130"/>
                  </a:moveTo>
                  <a:lnTo>
                    <a:pt x="1377" y="130"/>
                  </a:lnTo>
                  <a:lnTo>
                    <a:pt x="1339" y="109"/>
                  </a:lnTo>
                  <a:lnTo>
                    <a:pt x="1299" y="89"/>
                  </a:lnTo>
                  <a:lnTo>
                    <a:pt x="1260" y="73"/>
                  </a:lnTo>
                  <a:lnTo>
                    <a:pt x="1220" y="56"/>
                  </a:lnTo>
                  <a:lnTo>
                    <a:pt x="1179" y="43"/>
                  </a:lnTo>
                  <a:lnTo>
                    <a:pt x="1137" y="30"/>
                  </a:lnTo>
                  <a:lnTo>
                    <a:pt x="1094" y="20"/>
                  </a:lnTo>
                  <a:lnTo>
                    <a:pt x="1052" y="11"/>
                  </a:lnTo>
                  <a:lnTo>
                    <a:pt x="1009" y="7"/>
                  </a:lnTo>
                  <a:lnTo>
                    <a:pt x="966" y="2"/>
                  </a:lnTo>
                  <a:lnTo>
                    <a:pt x="923" y="0"/>
                  </a:lnTo>
                  <a:lnTo>
                    <a:pt x="880" y="0"/>
                  </a:lnTo>
                  <a:lnTo>
                    <a:pt x="837" y="2"/>
                  </a:lnTo>
                  <a:lnTo>
                    <a:pt x="794" y="5"/>
                  </a:lnTo>
                  <a:lnTo>
                    <a:pt x="751" y="10"/>
                  </a:lnTo>
                  <a:lnTo>
                    <a:pt x="708" y="18"/>
                  </a:lnTo>
                  <a:lnTo>
                    <a:pt x="667" y="28"/>
                  </a:lnTo>
                  <a:lnTo>
                    <a:pt x="624" y="40"/>
                  </a:lnTo>
                  <a:lnTo>
                    <a:pt x="584" y="54"/>
                  </a:lnTo>
                  <a:lnTo>
                    <a:pt x="543" y="69"/>
                  </a:lnTo>
                  <a:lnTo>
                    <a:pt x="504" y="87"/>
                  </a:lnTo>
                  <a:lnTo>
                    <a:pt x="466" y="107"/>
                  </a:lnTo>
                  <a:lnTo>
                    <a:pt x="428" y="130"/>
                  </a:lnTo>
                  <a:lnTo>
                    <a:pt x="391" y="155"/>
                  </a:lnTo>
                  <a:lnTo>
                    <a:pt x="357" y="182"/>
                  </a:lnTo>
                  <a:lnTo>
                    <a:pt x="322" y="210"/>
                  </a:lnTo>
                  <a:lnTo>
                    <a:pt x="289" y="241"/>
                  </a:lnTo>
                  <a:lnTo>
                    <a:pt x="258" y="272"/>
                  </a:lnTo>
                  <a:lnTo>
                    <a:pt x="228" y="309"/>
                  </a:lnTo>
                  <a:lnTo>
                    <a:pt x="200" y="345"/>
                  </a:lnTo>
                  <a:lnTo>
                    <a:pt x="173" y="385"/>
                  </a:lnTo>
                  <a:lnTo>
                    <a:pt x="149" y="426"/>
                  </a:lnTo>
                  <a:lnTo>
                    <a:pt x="149" y="426"/>
                  </a:lnTo>
                  <a:lnTo>
                    <a:pt x="124" y="472"/>
                  </a:lnTo>
                  <a:lnTo>
                    <a:pt x="102" y="520"/>
                  </a:lnTo>
                  <a:lnTo>
                    <a:pt x="83" y="568"/>
                  </a:lnTo>
                  <a:lnTo>
                    <a:pt x="64" y="617"/>
                  </a:lnTo>
                  <a:lnTo>
                    <a:pt x="48" y="667"/>
                  </a:lnTo>
                  <a:lnTo>
                    <a:pt x="35" y="718"/>
                  </a:lnTo>
                  <a:lnTo>
                    <a:pt x="23" y="769"/>
                  </a:lnTo>
                  <a:lnTo>
                    <a:pt x="15" y="822"/>
                  </a:lnTo>
                  <a:lnTo>
                    <a:pt x="7" y="875"/>
                  </a:lnTo>
                  <a:lnTo>
                    <a:pt x="2" y="928"/>
                  </a:lnTo>
                  <a:lnTo>
                    <a:pt x="0" y="982"/>
                  </a:lnTo>
                  <a:lnTo>
                    <a:pt x="0" y="1035"/>
                  </a:lnTo>
                  <a:lnTo>
                    <a:pt x="2" y="1090"/>
                  </a:lnTo>
                  <a:lnTo>
                    <a:pt x="5" y="1146"/>
                  </a:lnTo>
                  <a:lnTo>
                    <a:pt x="12" y="1200"/>
                  </a:lnTo>
                  <a:lnTo>
                    <a:pt x="22" y="1255"/>
                  </a:lnTo>
                  <a:lnTo>
                    <a:pt x="31" y="1311"/>
                  </a:lnTo>
                  <a:lnTo>
                    <a:pt x="46" y="1365"/>
                  </a:lnTo>
                  <a:lnTo>
                    <a:pt x="61" y="1420"/>
                  </a:lnTo>
                  <a:lnTo>
                    <a:pt x="79" y="1474"/>
                  </a:lnTo>
                  <a:lnTo>
                    <a:pt x="101" y="1529"/>
                  </a:lnTo>
                  <a:lnTo>
                    <a:pt x="124" y="1583"/>
                  </a:lnTo>
                  <a:lnTo>
                    <a:pt x="149" y="1636"/>
                  </a:lnTo>
                  <a:lnTo>
                    <a:pt x="177" y="1689"/>
                  </a:lnTo>
                  <a:lnTo>
                    <a:pt x="206" y="1742"/>
                  </a:lnTo>
                  <a:lnTo>
                    <a:pt x="239" y="1793"/>
                  </a:lnTo>
                  <a:lnTo>
                    <a:pt x="274" y="1844"/>
                  </a:lnTo>
                  <a:lnTo>
                    <a:pt x="312" y="1895"/>
                  </a:lnTo>
                  <a:lnTo>
                    <a:pt x="353" y="1943"/>
                  </a:lnTo>
                  <a:lnTo>
                    <a:pt x="396" y="1993"/>
                  </a:lnTo>
                  <a:lnTo>
                    <a:pt x="441" y="2039"/>
                  </a:lnTo>
                  <a:lnTo>
                    <a:pt x="489" y="2085"/>
                  </a:lnTo>
                  <a:lnTo>
                    <a:pt x="2552" y="2085"/>
                  </a:lnTo>
                  <a:lnTo>
                    <a:pt x="2552" y="2085"/>
                  </a:lnTo>
                  <a:lnTo>
                    <a:pt x="2526" y="2070"/>
                  </a:lnTo>
                  <a:lnTo>
                    <a:pt x="2450" y="2026"/>
                  </a:lnTo>
                  <a:lnTo>
                    <a:pt x="2336" y="1955"/>
                  </a:lnTo>
                  <a:lnTo>
                    <a:pt x="2266" y="1910"/>
                  </a:lnTo>
                  <a:lnTo>
                    <a:pt x="2192" y="1860"/>
                  </a:lnTo>
                  <a:lnTo>
                    <a:pt x="2111" y="1808"/>
                  </a:lnTo>
                  <a:lnTo>
                    <a:pt x="2025" y="1748"/>
                  </a:lnTo>
                  <a:lnTo>
                    <a:pt x="1938" y="1685"/>
                  </a:lnTo>
                  <a:lnTo>
                    <a:pt x="1849" y="1619"/>
                  </a:lnTo>
                  <a:lnTo>
                    <a:pt x="1758" y="1550"/>
                  </a:lnTo>
                  <a:lnTo>
                    <a:pt x="1667" y="1477"/>
                  </a:lnTo>
                  <a:lnTo>
                    <a:pt x="1578" y="1403"/>
                  </a:lnTo>
                  <a:lnTo>
                    <a:pt x="1492" y="1326"/>
                  </a:lnTo>
                  <a:lnTo>
                    <a:pt x="1451" y="1286"/>
                  </a:lnTo>
                  <a:lnTo>
                    <a:pt x="1410" y="1246"/>
                  </a:lnTo>
                  <a:lnTo>
                    <a:pt x="1370" y="1207"/>
                  </a:lnTo>
                  <a:lnTo>
                    <a:pt x="1332" y="1167"/>
                  </a:lnTo>
                  <a:lnTo>
                    <a:pt x="1296" y="1126"/>
                  </a:lnTo>
                  <a:lnTo>
                    <a:pt x="1261" y="1086"/>
                  </a:lnTo>
                  <a:lnTo>
                    <a:pt x="1227" y="1045"/>
                  </a:lnTo>
                  <a:lnTo>
                    <a:pt x="1195" y="1004"/>
                  </a:lnTo>
                  <a:lnTo>
                    <a:pt x="1167" y="962"/>
                  </a:lnTo>
                  <a:lnTo>
                    <a:pt x="1139" y="923"/>
                  </a:lnTo>
                  <a:lnTo>
                    <a:pt x="1114" y="881"/>
                  </a:lnTo>
                  <a:lnTo>
                    <a:pt x="1091" y="840"/>
                  </a:lnTo>
                  <a:lnTo>
                    <a:pt x="1071" y="801"/>
                  </a:lnTo>
                  <a:lnTo>
                    <a:pt x="1055" y="761"/>
                  </a:lnTo>
                  <a:lnTo>
                    <a:pt x="1042" y="720"/>
                  </a:lnTo>
                  <a:lnTo>
                    <a:pt x="1030" y="680"/>
                  </a:lnTo>
                  <a:lnTo>
                    <a:pt x="1022" y="642"/>
                  </a:lnTo>
                  <a:lnTo>
                    <a:pt x="1017" y="602"/>
                  </a:lnTo>
                  <a:lnTo>
                    <a:pt x="1015" y="565"/>
                  </a:lnTo>
                  <a:lnTo>
                    <a:pt x="1019" y="527"/>
                  </a:lnTo>
                  <a:lnTo>
                    <a:pt x="1023" y="489"/>
                  </a:lnTo>
                  <a:lnTo>
                    <a:pt x="1028" y="470"/>
                  </a:lnTo>
                  <a:lnTo>
                    <a:pt x="1033" y="452"/>
                  </a:lnTo>
                  <a:lnTo>
                    <a:pt x="1040" y="434"/>
                  </a:lnTo>
                  <a:lnTo>
                    <a:pt x="1048" y="416"/>
                  </a:lnTo>
                  <a:lnTo>
                    <a:pt x="1057" y="398"/>
                  </a:lnTo>
                  <a:lnTo>
                    <a:pt x="1066" y="381"/>
                  </a:lnTo>
                  <a:lnTo>
                    <a:pt x="1076" y="363"/>
                  </a:lnTo>
                  <a:lnTo>
                    <a:pt x="1088" y="347"/>
                  </a:lnTo>
                  <a:lnTo>
                    <a:pt x="1101" y="330"/>
                  </a:lnTo>
                  <a:lnTo>
                    <a:pt x="1116" y="312"/>
                  </a:lnTo>
                  <a:lnTo>
                    <a:pt x="1131" y="295"/>
                  </a:lnTo>
                  <a:lnTo>
                    <a:pt x="1147" y="281"/>
                  </a:lnTo>
                  <a:lnTo>
                    <a:pt x="1182" y="248"/>
                  </a:lnTo>
                  <a:lnTo>
                    <a:pt x="1223" y="216"/>
                  </a:lnTo>
                  <a:lnTo>
                    <a:pt x="1269" y="186"/>
                  </a:lnTo>
                  <a:lnTo>
                    <a:pt x="1321" y="158"/>
                  </a:lnTo>
                  <a:lnTo>
                    <a:pt x="1377" y="130"/>
                  </a:lnTo>
                  <a:lnTo>
                    <a:pt x="1377" y="130"/>
                  </a:lnTo>
                  <a:close/>
                </a:path>
              </a:pathLst>
            </a:custGeom>
            <a:solidFill>
              <a:schemeClr val="bg1">
                <a:lumMod val="95000"/>
                <a:alpha val="34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7" name="Freeform 11"/>
            <p:cNvSpPr>
              <a:spLocks/>
            </p:cNvSpPr>
            <p:nvPr userDrawn="1"/>
          </p:nvSpPr>
          <p:spPr bwMode="auto">
            <a:xfrm>
              <a:off x="1155002" y="5801712"/>
              <a:ext cx="3420932" cy="5698392"/>
            </a:xfrm>
            <a:custGeom>
              <a:avLst/>
              <a:gdLst/>
              <a:ahLst/>
              <a:cxnLst>
                <a:cxn ang="0">
                  <a:pos x="99" y="1804"/>
                </a:cxn>
                <a:cxn ang="0">
                  <a:pos x="57" y="1647"/>
                </a:cxn>
                <a:cxn ang="0">
                  <a:pos x="29" y="1492"/>
                </a:cxn>
                <a:cxn ang="0">
                  <a:pos x="10" y="1342"/>
                </a:cxn>
                <a:cxn ang="0">
                  <a:pos x="1" y="1195"/>
                </a:cxn>
                <a:cxn ang="0">
                  <a:pos x="1" y="1054"/>
                </a:cxn>
                <a:cxn ang="0">
                  <a:pos x="10" y="919"/>
                </a:cxn>
                <a:cxn ang="0">
                  <a:pos x="26" y="790"/>
                </a:cxn>
                <a:cxn ang="0">
                  <a:pos x="49" y="667"/>
                </a:cxn>
                <a:cxn ang="0">
                  <a:pos x="81" y="553"/>
                </a:cxn>
                <a:cxn ang="0">
                  <a:pos x="117" y="445"/>
                </a:cxn>
                <a:cxn ang="0">
                  <a:pos x="158" y="346"/>
                </a:cxn>
                <a:cxn ang="0">
                  <a:pos x="203" y="255"/>
                </a:cxn>
                <a:cxn ang="0">
                  <a:pos x="254" y="176"/>
                </a:cxn>
                <a:cxn ang="0">
                  <a:pos x="307" y="105"/>
                </a:cxn>
                <a:cxn ang="0">
                  <a:pos x="363" y="47"/>
                </a:cxn>
                <a:cxn ang="0">
                  <a:pos x="421" y="0"/>
                </a:cxn>
                <a:cxn ang="0">
                  <a:pos x="383" y="57"/>
                </a:cxn>
                <a:cxn ang="0">
                  <a:pos x="317" y="176"/>
                </a:cxn>
                <a:cxn ang="0">
                  <a:pos x="265" y="298"/>
                </a:cxn>
                <a:cxn ang="0">
                  <a:pos x="226" y="421"/>
                </a:cxn>
                <a:cxn ang="0">
                  <a:pos x="201" y="544"/>
                </a:cxn>
                <a:cxn ang="0">
                  <a:pos x="188" y="667"/>
                </a:cxn>
                <a:cxn ang="0">
                  <a:pos x="186" y="789"/>
                </a:cxn>
                <a:cxn ang="0">
                  <a:pos x="196" y="911"/>
                </a:cxn>
                <a:cxn ang="0">
                  <a:pos x="219" y="1030"/>
                </a:cxn>
                <a:cxn ang="0">
                  <a:pos x="252" y="1147"/>
                </a:cxn>
                <a:cxn ang="0">
                  <a:pos x="297" y="1261"/>
                </a:cxn>
                <a:cxn ang="0">
                  <a:pos x="351" y="1371"/>
                </a:cxn>
                <a:cxn ang="0">
                  <a:pos x="416" y="1477"/>
                </a:cxn>
                <a:cxn ang="0">
                  <a:pos x="492" y="1578"/>
                </a:cxn>
                <a:cxn ang="0">
                  <a:pos x="576" y="1674"/>
                </a:cxn>
                <a:cxn ang="0">
                  <a:pos x="668" y="1763"/>
                </a:cxn>
                <a:cxn ang="0">
                  <a:pos x="99" y="1804"/>
                </a:cxn>
              </a:cxnLst>
              <a:rect l="0" t="0" r="r" b="b"/>
              <a:pathLst>
                <a:path w="718" h="1804">
                  <a:moveTo>
                    <a:pt x="99" y="1804"/>
                  </a:moveTo>
                  <a:lnTo>
                    <a:pt x="99" y="1804"/>
                  </a:lnTo>
                  <a:lnTo>
                    <a:pt x="77" y="1725"/>
                  </a:lnTo>
                  <a:lnTo>
                    <a:pt x="57" y="1647"/>
                  </a:lnTo>
                  <a:lnTo>
                    <a:pt x="43" y="1570"/>
                  </a:lnTo>
                  <a:lnTo>
                    <a:pt x="29" y="1492"/>
                  </a:lnTo>
                  <a:lnTo>
                    <a:pt x="18" y="1416"/>
                  </a:lnTo>
                  <a:lnTo>
                    <a:pt x="10" y="1342"/>
                  </a:lnTo>
                  <a:lnTo>
                    <a:pt x="5" y="1267"/>
                  </a:lnTo>
                  <a:lnTo>
                    <a:pt x="1" y="1195"/>
                  </a:lnTo>
                  <a:lnTo>
                    <a:pt x="0" y="1124"/>
                  </a:lnTo>
                  <a:lnTo>
                    <a:pt x="1" y="1054"/>
                  </a:lnTo>
                  <a:lnTo>
                    <a:pt x="5" y="987"/>
                  </a:lnTo>
                  <a:lnTo>
                    <a:pt x="10" y="919"/>
                  </a:lnTo>
                  <a:lnTo>
                    <a:pt x="18" y="853"/>
                  </a:lnTo>
                  <a:lnTo>
                    <a:pt x="26" y="790"/>
                  </a:lnTo>
                  <a:lnTo>
                    <a:pt x="38" y="728"/>
                  </a:lnTo>
                  <a:lnTo>
                    <a:pt x="49" y="667"/>
                  </a:lnTo>
                  <a:lnTo>
                    <a:pt x="64" y="609"/>
                  </a:lnTo>
                  <a:lnTo>
                    <a:pt x="81" y="553"/>
                  </a:lnTo>
                  <a:lnTo>
                    <a:pt x="97" y="496"/>
                  </a:lnTo>
                  <a:lnTo>
                    <a:pt x="117" y="445"/>
                  </a:lnTo>
                  <a:lnTo>
                    <a:pt x="137" y="394"/>
                  </a:lnTo>
                  <a:lnTo>
                    <a:pt x="158" y="346"/>
                  </a:lnTo>
                  <a:lnTo>
                    <a:pt x="180" y="300"/>
                  </a:lnTo>
                  <a:lnTo>
                    <a:pt x="203" y="255"/>
                  </a:lnTo>
                  <a:lnTo>
                    <a:pt x="227" y="214"/>
                  </a:lnTo>
                  <a:lnTo>
                    <a:pt x="254" y="176"/>
                  </a:lnTo>
                  <a:lnTo>
                    <a:pt x="280" y="140"/>
                  </a:lnTo>
                  <a:lnTo>
                    <a:pt x="307" y="105"/>
                  </a:lnTo>
                  <a:lnTo>
                    <a:pt x="335" y="76"/>
                  </a:lnTo>
                  <a:lnTo>
                    <a:pt x="363" y="47"/>
                  </a:lnTo>
                  <a:lnTo>
                    <a:pt x="391" y="21"/>
                  </a:lnTo>
                  <a:lnTo>
                    <a:pt x="421" y="0"/>
                  </a:lnTo>
                  <a:lnTo>
                    <a:pt x="421" y="0"/>
                  </a:lnTo>
                  <a:lnTo>
                    <a:pt x="383" y="57"/>
                  </a:lnTo>
                  <a:lnTo>
                    <a:pt x="348" y="117"/>
                  </a:lnTo>
                  <a:lnTo>
                    <a:pt x="317" y="176"/>
                  </a:lnTo>
                  <a:lnTo>
                    <a:pt x="289" y="237"/>
                  </a:lnTo>
                  <a:lnTo>
                    <a:pt x="265" y="298"/>
                  </a:lnTo>
                  <a:lnTo>
                    <a:pt x="244" y="359"/>
                  </a:lnTo>
                  <a:lnTo>
                    <a:pt x="226" y="421"/>
                  </a:lnTo>
                  <a:lnTo>
                    <a:pt x="213" y="482"/>
                  </a:lnTo>
                  <a:lnTo>
                    <a:pt x="201" y="544"/>
                  </a:lnTo>
                  <a:lnTo>
                    <a:pt x="193" y="605"/>
                  </a:lnTo>
                  <a:lnTo>
                    <a:pt x="188" y="667"/>
                  </a:lnTo>
                  <a:lnTo>
                    <a:pt x="185" y="728"/>
                  </a:lnTo>
                  <a:lnTo>
                    <a:pt x="186" y="789"/>
                  </a:lnTo>
                  <a:lnTo>
                    <a:pt x="189" y="850"/>
                  </a:lnTo>
                  <a:lnTo>
                    <a:pt x="196" y="911"/>
                  </a:lnTo>
                  <a:lnTo>
                    <a:pt x="206" y="970"/>
                  </a:lnTo>
                  <a:lnTo>
                    <a:pt x="219" y="1030"/>
                  </a:lnTo>
                  <a:lnTo>
                    <a:pt x="234" y="1089"/>
                  </a:lnTo>
                  <a:lnTo>
                    <a:pt x="252" y="1147"/>
                  </a:lnTo>
                  <a:lnTo>
                    <a:pt x="274" y="1205"/>
                  </a:lnTo>
                  <a:lnTo>
                    <a:pt x="297" y="1261"/>
                  </a:lnTo>
                  <a:lnTo>
                    <a:pt x="323" y="1317"/>
                  </a:lnTo>
                  <a:lnTo>
                    <a:pt x="351" y="1371"/>
                  </a:lnTo>
                  <a:lnTo>
                    <a:pt x="383" y="1424"/>
                  </a:lnTo>
                  <a:lnTo>
                    <a:pt x="416" y="1477"/>
                  </a:lnTo>
                  <a:lnTo>
                    <a:pt x="452" y="1528"/>
                  </a:lnTo>
                  <a:lnTo>
                    <a:pt x="492" y="1578"/>
                  </a:lnTo>
                  <a:lnTo>
                    <a:pt x="531" y="1626"/>
                  </a:lnTo>
                  <a:lnTo>
                    <a:pt x="576" y="1674"/>
                  </a:lnTo>
                  <a:lnTo>
                    <a:pt x="620" y="1718"/>
                  </a:lnTo>
                  <a:lnTo>
                    <a:pt x="668" y="1763"/>
                  </a:lnTo>
                  <a:lnTo>
                    <a:pt x="718" y="1804"/>
                  </a:lnTo>
                  <a:lnTo>
                    <a:pt x="99" y="1804"/>
                  </a:lnTo>
                  <a:lnTo>
                    <a:pt x="99" y="1804"/>
                  </a:lnTo>
                  <a:close/>
                </a:path>
              </a:pathLst>
            </a:custGeom>
            <a:solidFill>
              <a:schemeClr val="accent2">
                <a:lumMod val="60000"/>
                <a:lumOff val="40000"/>
                <a:alpha val="37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gr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dt="0"/>
  <p:txStyles>
    <p:titleStyle>
      <a:lvl1pPr algn="l" defTabSz="914400" rtl="0" eaLnBrk="1" latinLnBrk="0" hangingPunct="1">
        <a:spcBef>
          <a:spcPct val="0"/>
        </a:spcBef>
        <a:buNone/>
        <a:defRPr sz="4000" kern="1200">
          <a:solidFill>
            <a:schemeClr val="accent2">
              <a:lumMod val="75000"/>
            </a:schemeClr>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2400" kern="1200">
          <a:solidFill>
            <a:schemeClr val="accent1">
              <a:lumMod val="7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2000" kern="1200">
          <a:solidFill>
            <a:schemeClr val="accent1">
              <a:lumMod val="7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800" kern="1200">
          <a:solidFill>
            <a:schemeClr val="accent1">
              <a:lumMod val="7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600" kern="1200">
          <a:solidFill>
            <a:schemeClr val="accent1">
              <a:lumMod val="7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600" kern="1200">
          <a:solidFill>
            <a:schemeClr val="accent1">
              <a:lumMod val="7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990600" y="808673"/>
            <a:ext cx="6858000" cy="1323439"/>
          </a:xfrm>
        </p:spPr>
        <p:txBody>
          <a:bodyPr/>
          <a:lstStyle/>
          <a:p>
            <a:r>
              <a:rPr lang="en-US" dirty="0" smtClean="0"/>
              <a:t>E-Marketing/7E</a:t>
            </a:r>
            <a:br>
              <a:rPr lang="en-US" dirty="0" smtClean="0"/>
            </a:br>
            <a:r>
              <a:rPr lang="en-US" dirty="0" smtClean="0"/>
              <a:t>Chapter 4</a:t>
            </a:r>
            <a:endParaRPr lang="en-US" dirty="0"/>
          </a:p>
        </p:txBody>
      </p:sp>
      <p:sp>
        <p:nvSpPr>
          <p:cNvPr id="6" name="Subtitle 5"/>
          <p:cNvSpPr>
            <a:spLocks noGrp="1"/>
          </p:cNvSpPr>
          <p:nvPr>
            <p:ph type="subTitle" idx="1"/>
          </p:nvPr>
        </p:nvSpPr>
        <p:spPr>
          <a:xfrm>
            <a:off x="990600" y="2133600"/>
            <a:ext cx="6858000" cy="523220"/>
          </a:xfrm>
        </p:spPr>
        <p:txBody>
          <a:bodyPr/>
          <a:lstStyle/>
          <a:p>
            <a:r>
              <a:rPr lang="en-US" sz="2800" dirty="0" smtClean="0"/>
              <a:t>Global E-Markets 3.0</a:t>
            </a:r>
            <a:endParaRPr lang="en-US" sz="2800"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1" name="Rectangle 2"/>
          <p:cNvSpPr>
            <a:spLocks noGrp="1" noChangeArrowheads="1"/>
          </p:cNvSpPr>
          <p:nvPr>
            <p:ph type="title"/>
          </p:nvPr>
        </p:nvSpPr>
        <p:spPr>
          <a:xfrm>
            <a:off x="1219200" y="228600"/>
            <a:ext cx="7546975" cy="990600"/>
          </a:xfrm>
        </p:spPr>
        <p:txBody>
          <a:bodyPr>
            <a:normAutofit fontScale="90000"/>
          </a:bodyPr>
          <a:lstStyle/>
          <a:p>
            <a:pPr fontAlgn="auto">
              <a:spcAft>
                <a:spcPts val="0"/>
              </a:spcAft>
              <a:defRPr/>
            </a:pPr>
            <a:r>
              <a:rPr lang="en-US" sz="4400" dirty="0" smtClean="0">
                <a:ea typeface="+mj-ea"/>
                <a:cs typeface="+mj-cs"/>
              </a:rPr>
              <a:t>Importance of </a:t>
            </a:r>
            <a:r>
              <a:rPr lang="en-US" sz="4000" dirty="0" smtClean="0">
                <a:ea typeface="+mj-ea"/>
                <a:cs typeface="+mj-cs"/>
              </a:rPr>
              <a:t/>
            </a:r>
            <a:br>
              <a:rPr lang="en-US" sz="4000" dirty="0" smtClean="0">
                <a:ea typeface="+mj-ea"/>
                <a:cs typeface="+mj-cs"/>
              </a:rPr>
            </a:br>
            <a:r>
              <a:rPr lang="en-US" sz="4400" dirty="0" smtClean="0">
                <a:ea typeface="+mj-ea"/>
                <a:cs typeface="+mj-cs"/>
              </a:rPr>
              <a:t>Information</a:t>
            </a:r>
            <a:r>
              <a:rPr lang="en-US" sz="4000" dirty="0" smtClean="0">
                <a:ea typeface="+mj-ea"/>
                <a:cs typeface="+mj-cs"/>
              </a:rPr>
              <a:t> Technology</a:t>
            </a:r>
          </a:p>
        </p:txBody>
      </p:sp>
      <p:sp>
        <p:nvSpPr>
          <p:cNvPr id="24578" name="Rectangle 3"/>
          <p:cNvSpPr>
            <a:spLocks noGrp="1" noChangeArrowheads="1"/>
          </p:cNvSpPr>
          <p:nvPr>
            <p:ph type="body" idx="1"/>
          </p:nvPr>
        </p:nvSpPr>
        <p:spPr>
          <a:xfrm>
            <a:off x="1371600" y="1676400"/>
            <a:ext cx="7394575" cy="4419600"/>
          </a:xfrm>
        </p:spPr>
        <p:txBody>
          <a:bodyPr/>
          <a:lstStyle/>
          <a:p>
            <a:r>
              <a:rPr lang="en-US" sz="2800" dirty="0" smtClean="0"/>
              <a:t>The </a:t>
            </a:r>
            <a:r>
              <a:rPr lang="en-US" sz="2800" dirty="0" smtClean="0"/>
              <a:t>internet </a:t>
            </a:r>
            <a:r>
              <a:rPr lang="en-US" sz="2800" dirty="0" smtClean="0"/>
              <a:t>and its supporting technologies can jump-start national economies. </a:t>
            </a:r>
          </a:p>
          <a:p>
            <a:pPr lvl="1"/>
            <a:r>
              <a:rPr lang="en-US" sz="2800" dirty="0" smtClean="0"/>
              <a:t>Bangalore, India is the center of India’s explosive growth in software and IT services.</a:t>
            </a:r>
          </a:p>
          <a:p>
            <a:r>
              <a:rPr lang="en-US" sz="2800" dirty="0" smtClean="0"/>
              <a:t>E-marketers in emerging economies confront marketing issues and unique challenges related to the conditions of operating within a still developing nation.</a:t>
            </a:r>
          </a:p>
          <a:p>
            <a:endParaRPr lang="en-US" sz="2000" dirty="0" smtClean="0"/>
          </a:p>
        </p:txBody>
      </p:sp>
      <p:sp>
        <p:nvSpPr>
          <p:cNvPr id="6" name="Slide Number Placeholder 5"/>
          <p:cNvSpPr>
            <a:spLocks noGrp="1"/>
          </p:cNvSpPr>
          <p:nvPr>
            <p:ph type="sldNum" sz="quarter" idx="12"/>
          </p:nvPr>
        </p:nvSpPr>
        <p:spPr/>
        <p:txBody>
          <a:bodyPr/>
          <a:lstStyle/>
          <a:p>
            <a:r>
              <a:rPr lang="en-US" dirty="0" smtClean="0"/>
              <a:t>4-</a:t>
            </a:r>
            <a:fld id="{C238F03A-58E1-4ECA-9024-348A9A81A53D}" type="slidenum">
              <a:rPr lang="en-US" smtClean="0"/>
              <a:pPr/>
              <a:t>10</a:t>
            </a:fld>
            <a:endParaRPr lang="en-US" dirty="0"/>
          </a:p>
        </p:txBody>
      </p:sp>
      <p:sp>
        <p:nvSpPr>
          <p:cNvPr id="7" name="Footer Placeholder 6"/>
          <p:cNvSpPr>
            <a:spLocks noGrp="1"/>
          </p:cNvSpPr>
          <p:nvPr>
            <p:ph type="ftr" sz="quarter" idx="11"/>
          </p:nvPr>
        </p:nvSpPr>
        <p:spPr/>
        <p:txBody>
          <a:bodyPr/>
          <a:lstStyle/>
          <a:p>
            <a:r>
              <a:rPr lang="en-US" dirty="0" smtClean="0"/>
              <a:t>©2014 Pearson Education, Inc. publishing as Prentice Hall</a:t>
            </a:r>
            <a:endParaRPr lang="en-US" dirty="0"/>
          </a:p>
        </p:txBody>
      </p:sp>
    </p:spTree>
  </p:cSld>
  <p:clrMapOvr>
    <a:masterClrMapping/>
  </p:clrMapOv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74638"/>
            <a:ext cx="8534400" cy="1143000"/>
          </a:xfrm>
        </p:spPr>
        <p:txBody>
          <a:bodyPr>
            <a:normAutofit/>
          </a:bodyPr>
          <a:lstStyle/>
          <a:p>
            <a:r>
              <a:rPr lang="en-US" dirty="0" smtClean="0"/>
              <a:t>Country &amp; Market Opportunity Analysis</a:t>
            </a:r>
            <a:endParaRPr lang="en-US" dirty="0"/>
          </a:p>
        </p:txBody>
      </p:sp>
      <p:sp>
        <p:nvSpPr>
          <p:cNvPr id="3" name="Content Placeholder 2"/>
          <p:cNvSpPr>
            <a:spLocks noGrp="1"/>
          </p:cNvSpPr>
          <p:nvPr>
            <p:ph idx="1"/>
          </p:nvPr>
        </p:nvSpPr>
        <p:spPr/>
        <p:txBody>
          <a:bodyPr>
            <a:normAutofit/>
          </a:bodyPr>
          <a:lstStyle/>
          <a:p>
            <a:r>
              <a:rPr lang="en-US" sz="2800" dirty="0" smtClean="0"/>
              <a:t>Market Similarity: Marketers often choose foreign markets that have characteristics similar to their home market for initial entry.</a:t>
            </a:r>
          </a:p>
          <a:p>
            <a:pPr lvl="1"/>
            <a:r>
              <a:rPr lang="en-US" sz="2800" dirty="0" smtClean="0"/>
              <a:t>A U.S. company might first target Canada, UK, and Australia before targeting France, Japan or Germany, for example.</a:t>
            </a:r>
          </a:p>
          <a:p>
            <a:pPr lvl="1"/>
            <a:r>
              <a:rPr lang="en-US" sz="2800" dirty="0" smtClean="0"/>
              <a:t>CAGE (culture, administration, geography, economic) framework helps e-marketers evaluate similarities and differences between markets.</a:t>
            </a:r>
          </a:p>
          <a:p>
            <a:pPr lvl="1"/>
            <a:endParaRPr lang="en-US" dirty="0"/>
          </a:p>
        </p:txBody>
      </p:sp>
      <p:sp>
        <p:nvSpPr>
          <p:cNvPr id="4" name="Footer Placeholder 3"/>
          <p:cNvSpPr>
            <a:spLocks noGrp="1"/>
          </p:cNvSpPr>
          <p:nvPr>
            <p:ph type="ftr" sz="quarter" idx="11"/>
          </p:nvPr>
        </p:nvSpPr>
        <p:spPr/>
        <p:txBody>
          <a:bodyPr/>
          <a:lstStyle/>
          <a:p>
            <a:r>
              <a:rPr lang="en-US" dirty="0" smtClean="0"/>
              <a:t>©2014 Pearson Education, Inc. publishing as Prentice Hall</a:t>
            </a:r>
            <a:endParaRPr lang="en-US" dirty="0"/>
          </a:p>
        </p:txBody>
      </p:sp>
      <p:sp>
        <p:nvSpPr>
          <p:cNvPr id="5" name="Slide Number Placeholder 4"/>
          <p:cNvSpPr>
            <a:spLocks noGrp="1"/>
          </p:cNvSpPr>
          <p:nvPr>
            <p:ph type="sldNum" sz="quarter" idx="12"/>
          </p:nvPr>
        </p:nvSpPr>
        <p:spPr/>
        <p:txBody>
          <a:bodyPr/>
          <a:lstStyle/>
          <a:p>
            <a:r>
              <a:rPr lang="en-US" dirty="0" smtClean="0"/>
              <a:t>4-</a:t>
            </a:r>
            <a:fld id="{C238F03A-58E1-4ECA-9024-348A9A81A53D}" type="slidenum">
              <a:rPr lang="en-US" smtClean="0"/>
              <a:pPr/>
              <a:t>11</a:t>
            </a:fld>
            <a:endParaRPr lang="en-US"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Diaspora Communities</a:t>
            </a:r>
            <a:endParaRPr lang="en-US" dirty="0"/>
          </a:p>
        </p:txBody>
      </p:sp>
      <p:sp>
        <p:nvSpPr>
          <p:cNvPr id="3" name="Content Placeholder 2"/>
          <p:cNvSpPr>
            <a:spLocks noGrp="1"/>
          </p:cNvSpPr>
          <p:nvPr>
            <p:ph idx="1"/>
          </p:nvPr>
        </p:nvSpPr>
        <p:spPr>
          <a:xfrm>
            <a:off x="457200" y="1371600"/>
            <a:ext cx="8229600" cy="4754563"/>
          </a:xfrm>
        </p:spPr>
        <p:txBody>
          <a:bodyPr>
            <a:noAutofit/>
          </a:bodyPr>
          <a:lstStyle/>
          <a:p>
            <a:r>
              <a:rPr lang="en-US" sz="2800" dirty="0" smtClean="0"/>
              <a:t>When people leave their home country they may become part of a diaspora community and want to maintain relationships with their homeland.</a:t>
            </a:r>
          </a:p>
          <a:p>
            <a:r>
              <a:rPr lang="en-US" sz="2800" dirty="0" smtClean="0"/>
              <a:t>E-businesses can target diaspora communities.</a:t>
            </a:r>
          </a:p>
          <a:p>
            <a:pPr lvl="1"/>
            <a:r>
              <a:rPr lang="en-US" sz="2800" dirty="0" smtClean="0"/>
              <a:t>Tortas Peru offers homemade, traditional Peruvian cakes online.</a:t>
            </a:r>
          </a:p>
          <a:p>
            <a:pPr lvl="1"/>
            <a:r>
              <a:rPr lang="en-US" sz="2800" dirty="0" smtClean="0"/>
              <a:t>Shop.muncha.com offers products to Nepalis living overseas can send to individuals in Nepal.</a:t>
            </a:r>
          </a:p>
          <a:p>
            <a:r>
              <a:rPr lang="en-US" sz="2800" dirty="0" smtClean="0"/>
              <a:t>Market convergence, in which markets become more similar over time, can be expedited by the Web.</a:t>
            </a:r>
            <a:endParaRPr lang="en-US" sz="2800" dirty="0"/>
          </a:p>
        </p:txBody>
      </p:sp>
      <p:sp>
        <p:nvSpPr>
          <p:cNvPr id="4" name="Footer Placeholder 3"/>
          <p:cNvSpPr>
            <a:spLocks noGrp="1"/>
          </p:cNvSpPr>
          <p:nvPr>
            <p:ph type="ftr" sz="quarter" idx="11"/>
          </p:nvPr>
        </p:nvSpPr>
        <p:spPr/>
        <p:txBody>
          <a:bodyPr/>
          <a:lstStyle/>
          <a:p>
            <a:r>
              <a:rPr lang="en-US" dirty="0" smtClean="0"/>
              <a:t>©2014 Pearson Education, Inc. publishing as Prentice Hall</a:t>
            </a:r>
            <a:endParaRPr lang="en-US" dirty="0"/>
          </a:p>
        </p:txBody>
      </p:sp>
      <p:sp>
        <p:nvSpPr>
          <p:cNvPr id="5" name="Slide Number Placeholder 4"/>
          <p:cNvSpPr>
            <a:spLocks noGrp="1"/>
          </p:cNvSpPr>
          <p:nvPr>
            <p:ph type="sldNum" sz="quarter" idx="12"/>
          </p:nvPr>
        </p:nvSpPr>
        <p:spPr/>
        <p:txBody>
          <a:bodyPr/>
          <a:lstStyle/>
          <a:p>
            <a:r>
              <a:rPr lang="en-US" dirty="0" smtClean="0"/>
              <a:t>4-</a:t>
            </a:r>
            <a:fld id="{C238F03A-58E1-4ECA-9024-348A9A81A53D}" type="slidenum">
              <a:rPr lang="en-US" smtClean="0"/>
              <a:pPr/>
              <a:t>12</a:t>
            </a:fld>
            <a:endParaRPr lang="en-US"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9" name="Rectangle 2"/>
          <p:cNvSpPr>
            <a:spLocks noGrp="1" noChangeArrowheads="1"/>
          </p:cNvSpPr>
          <p:nvPr>
            <p:ph type="title"/>
          </p:nvPr>
        </p:nvSpPr>
        <p:spPr>
          <a:xfrm>
            <a:off x="1752600" y="152400"/>
            <a:ext cx="7391400" cy="1066800"/>
          </a:xfrm>
        </p:spPr>
        <p:txBody>
          <a:bodyPr>
            <a:noAutofit/>
          </a:bodyPr>
          <a:lstStyle/>
          <a:p>
            <a:pPr fontAlgn="auto">
              <a:spcAft>
                <a:spcPts val="0"/>
              </a:spcAft>
              <a:defRPr/>
            </a:pPr>
            <a:r>
              <a:rPr lang="en-US" dirty="0" smtClean="0">
                <a:ea typeface="+mj-ea"/>
                <a:cs typeface="+mj-cs"/>
              </a:rPr>
              <a:t>E-Commerce Payment </a:t>
            </a:r>
            <a:br>
              <a:rPr lang="en-US" dirty="0" smtClean="0">
                <a:ea typeface="+mj-ea"/>
                <a:cs typeface="+mj-cs"/>
              </a:rPr>
            </a:br>
            <a:r>
              <a:rPr lang="en-US" dirty="0" smtClean="0">
                <a:ea typeface="+mj-ea"/>
                <a:cs typeface="+mj-cs"/>
              </a:rPr>
              <a:t>and Trust Issues</a:t>
            </a:r>
          </a:p>
        </p:txBody>
      </p:sp>
      <p:sp>
        <p:nvSpPr>
          <p:cNvPr id="26626" name="Rectangle 3"/>
          <p:cNvSpPr>
            <a:spLocks noGrp="1" noChangeArrowheads="1"/>
          </p:cNvSpPr>
          <p:nvPr>
            <p:ph type="body" idx="1"/>
          </p:nvPr>
        </p:nvSpPr>
        <p:spPr>
          <a:xfrm>
            <a:off x="1447800" y="1676400"/>
            <a:ext cx="7467600" cy="4495800"/>
          </a:xfrm>
        </p:spPr>
        <p:txBody>
          <a:bodyPr/>
          <a:lstStyle/>
          <a:p>
            <a:pPr indent="0">
              <a:lnSpc>
                <a:spcPct val="90000"/>
              </a:lnSpc>
              <a:spcBef>
                <a:spcPct val="0"/>
              </a:spcBef>
            </a:pPr>
            <a:r>
              <a:rPr lang="en-US" sz="2800" dirty="0" smtClean="0"/>
              <a:t> E-commerce in emerging markets is often hampered by limited use of credit cards and lack of trust in safely conducting online transactions.</a:t>
            </a:r>
          </a:p>
          <a:p>
            <a:pPr lvl="1" indent="0">
              <a:lnSpc>
                <a:spcPct val="90000"/>
              </a:lnSpc>
              <a:spcBef>
                <a:spcPct val="0"/>
              </a:spcBef>
            </a:pPr>
            <a:r>
              <a:rPr lang="en-US" sz="2800" dirty="0" smtClean="0"/>
              <a:t> In Egypt, Senegal and Pakistan less than 2% of the population owns a credit card.</a:t>
            </a:r>
          </a:p>
          <a:p>
            <a:pPr lvl="1" indent="0">
              <a:lnSpc>
                <a:spcPct val="90000"/>
              </a:lnSpc>
              <a:spcBef>
                <a:spcPct val="0"/>
              </a:spcBef>
            </a:pPr>
            <a:r>
              <a:rPr lang="en-US" sz="2800" dirty="0" smtClean="0"/>
              <a:t> Most credit card usage in Nepal is by young professionals, upper-income Nepalis and tourists.</a:t>
            </a:r>
          </a:p>
          <a:p>
            <a:pPr lvl="1" indent="0">
              <a:lnSpc>
                <a:spcPct val="90000"/>
              </a:lnSpc>
              <a:spcBef>
                <a:spcPct val="0"/>
              </a:spcBef>
            </a:pPr>
            <a:r>
              <a:rPr lang="en-US" sz="2800" dirty="0" smtClean="0"/>
              <a:t> Credit card use is virtually non-existent in Ethiopia.</a:t>
            </a:r>
          </a:p>
        </p:txBody>
      </p:sp>
      <p:sp>
        <p:nvSpPr>
          <p:cNvPr id="6" name="Slide Number Placeholder 5"/>
          <p:cNvSpPr>
            <a:spLocks noGrp="1"/>
          </p:cNvSpPr>
          <p:nvPr>
            <p:ph type="sldNum" sz="quarter" idx="12"/>
          </p:nvPr>
        </p:nvSpPr>
        <p:spPr/>
        <p:txBody>
          <a:bodyPr/>
          <a:lstStyle/>
          <a:p>
            <a:r>
              <a:rPr lang="en-US" dirty="0" smtClean="0"/>
              <a:t>4-</a:t>
            </a:r>
            <a:fld id="{C238F03A-58E1-4ECA-9024-348A9A81A53D}" type="slidenum">
              <a:rPr lang="en-US" smtClean="0"/>
              <a:pPr/>
              <a:t>13</a:t>
            </a:fld>
            <a:endParaRPr lang="en-US" dirty="0"/>
          </a:p>
        </p:txBody>
      </p:sp>
      <p:sp>
        <p:nvSpPr>
          <p:cNvPr id="7" name="Footer Placeholder 6"/>
          <p:cNvSpPr>
            <a:spLocks noGrp="1"/>
          </p:cNvSpPr>
          <p:nvPr>
            <p:ph type="ftr" sz="quarter" idx="11"/>
          </p:nvPr>
        </p:nvSpPr>
        <p:spPr/>
        <p:txBody>
          <a:bodyPr/>
          <a:lstStyle/>
          <a:p>
            <a:r>
              <a:rPr lang="en-US" dirty="0" smtClean="0"/>
              <a:t>©2014 Pearson Education, Inc. publishing as Prentice Hall</a:t>
            </a:r>
            <a:endParaRPr lang="en-US" dirty="0"/>
          </a:p>
        </p:txBody>
      </p:sp>
    </p:spTree>
  </p:cSld>
  <p:clrMapOvr>
    <a:masterClrMapping/>
  </p:clrMapOvr>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tle 1"/>
          <p:cNvSpPr>
            <a:spLocks noGrp="1"/>
          </p:cNvSpPr>
          <p:nvPr>
            <p:ph type="title"/>
          </p:nvPr>
        </p:nvSpPr>
        <p:spPr>
          <a:xfrm>
            <a:off x="1371600" y="228600"/>
            <a:ext cx="7394574" cy="990600"/>
          </a:xfrm>
        </p:spPr>
        <p:txBody>
          <a:bodyPr>
            <a:noAutofit/>
          </a:bodyPr>
          <a:lstStyle/>
          <a:p>
            <a:pPr fontAlgn="auto">
              <a:spcAft>
                <a:spcPts val="0"/>
              </a:spcAft>
              <a:defRPr/>
            </a:pPr>
            <a:r>
              <a:rPr lang="en-US" dirty="0" smtClean="0">
                <a:ea typeface="+mj-ea"/>
                <a:cs typeface="+mj-cs"/>
              </a:rPr>
              <a:t>E-Commerce Payment </a:t>
            </a:r>
            <a:br>
              <a:rPr lang="en-US" dirty="0" smtClean="0">
                <a:ea typeface="+mj-ea"/>
                <a:cs typeface="+mj-cs"/>
              </a:rPr>
            </a:br>
            <a:r>
              <a:rPr lang="en-US" dirty="0" smtClean="0">
                <a:ea typeface="+mj-ea"/>
                <a:cs typeface="+mj-cs"/>
              </a:rPr>
              <a:t>and Trust Issues, cont.</a:t>
            </a:r>
          </a:p>
        </p:txBody>
      </p:sp>
      <p:sp>
        <p:nvSpPr>
          <p:cNvPr id="27651" name="Content Placeholder 4"/>
          <p:cNvSpPr>
            <a:spLocks noGrp="1"/>
          </p:cNvSpPr>
          <p:nvPr>
            <p:ph sz="quarter" idx="1"/>
          </p:nvPr>
        </p:nvSpPr>
        <p:spPr>
          <a:xfrm>
            <a:off x="1066800" y="1676400"/>
            <a:ext cx="7772400" cy="4419600"/>
          </a:xfrm>
        </p:spPr>
        <p:txBody>
          <a:bodyPr/>
          <a:lstStyle/>
          <a:p>
            <a:pPr indent="0">
              <a:spcBef>
                <a:spcPct val="0"/>
              </a:spcBef>
            </a:pPr>
            <a:r>
              <a:rPr lang="en-US" sz="2400" dirty="0" smtClean="0"/>
              <a:t> </a:t>
            </a:r>
            <a:r>
              <a:rPr lang="en-US" sz="2800" dirty="0" smtClean="0"/>
              <a:t>E-marketers working in emerging economies should also understand buyer behavior and attitudes toward online purchasing.</a:t>
            </a:r>
          </a:p>
          <a:p>
            <a:pPr lvl="1" indent="0">
              <a:spcBef>
                <a:spcPct val="0"/>
              </a:spcBef>
            </a:pPr>
            <a:r>
              <a:rPr lang="en-US" sz="2800" dirty="0" smtClean="0"/>
              <a:t> A 2007 study in Lithuania found that 51% of </a:t>
            </a:r>
            <a:r>
              <a:rPr lang="en-US" sz="2800" dirty="0" smtClean="0"/>
              <a:t>internet </a:t>
            </a:r>
            <a:r>
              <a:rPr lang="en-US" sz="2800" dirty="0" smtClean="0"/>
              <a:t>users had not made an online purchase because they thought it was too risky.</a:t>
            </a:r>
          </a:p>
          <a:p>
            <a:pPr indent="0">
              <a:spcBef>
                <a:spcPct val="0"/>
              </a:spcBef>
            </a:pPr>
            <a:r>
              <a:rPr lang="en-US" sz="2800" dirty="0" smtClean="0"/>
              <a:t> To overcome trust issues in the Czech Republic, eBanka, an </a:t>
            </a:r>
            <a:r>
              <a:rPr lang="en-US" sz="2800" dirty="0" smtClean="0"/>
              <a:t>internet </a:t>
            </a:r>
            <a:r>
              <a:rPr lang="en-US" sz="2800" dirty="0" smtClean="0"/>
              <a:t>bank, was established in 1998 to handle secure online purchases.</a:t>
            </a:r>
          </a:p>
        </p:txBody>
      </p:sp>
      <p:sp>
        <p:nvSpPr>
          <p:cNvPr id="7" name="Slide Number Placeholder 6"/>
          <p:cNvSpPr>
            <a:spLocks noGrp="1"/>
          </p:cNvSpPr>
          <p:nvPr>
            <p:ph type="sldNum" sz="quarter" idx="12"/>
          </p:nvPr>
        </p:nvSpPr>
        <p:spPr/>
        <p:txBody>
          <a:bodyPr/>
          <a:lstStyle/>
          <a:p>
            <a:r>
              <a:rPr lang="en-US" dirty="0" smtClean="0"/>
              <a:t>4-</a:t>
            </a:r>
            <a:fld id="{C238F03A-58E1-4ECA-9024-348A9A81A53D}" type="slidenum">
              <a:rPr lang="en-US" smtClean="0"/>
              <a:pPr/>
              <a:t>14</a:t>
            </a:fld>
            <a:endParaRPr lang="en-US" dirty="0"/>
          </a:p>
        </p:txBody>
      </p:sp>
      <p:sp>
        <p:nvSpPr>
          <p:cNvPr id="8" name="Footer Placeholder 7"/>
          <p:cNvSpPr>
            <a:spLocks noGrp="1"/>
          </p:cNvSpPr>
          <p:nvPr>
            <p:ph type="ftr" sz="quarter" idx="11"/>
          </p:nvPr>
        </p:nvSpPr>
        <p:spPr/>
        <p:txBody>
          <a:bodyPr/>
          <a:lstStyle/>
          <a:p>
            <a:r>
              <a:rPr lang="en-US" dirty="0" smtClean="0"/>
              <a:t>©2014 Pearson Education, Inc. publishing as Prentice Hall</a:t>
            </a:r>
            <a:endParaRPr lang="en-US"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457200"/>
            <a:ext cx="7924800" cy="1295400"/>
          </a:xfrm>
        </p:spPr>
        <p:txBody>
          <a:bodyPr>
            <a:noAutofit/>
          </a:bodyPr>
          <a:lstStyle/>
          <a:p>
            <a:pPr fontAlgn="auto">
              <a:spcAft>
                <a:spcPts val="0"/>
              </a:spcAft>
              <a:defRPr/>
            </a:pPr>
            <a:r>
              <a:rPr lang="en-US" dirty="0" smtClean="0">
                <a:ea typeface="+mj-ea"/>
                <a:cs typeface="+mj-cs"/>
              </a:rPr>
              <a:t>Consumer Concern About Online Use Of Credit Cards In Selected Countries</a:t>
            </a:r>
            <a:endParaRPr lang="en-US" dirty="0">
              <a:ea typeface="+mj-ea"/>
              <a:cs typeface="+mj-cs"/>
            </a:endParaRPr>
          </a:p>
        </p:txBody>
      </p:sp>
      <p:pic>
        <p:nvPicPr>
          <p:cNvPr id="28676" name="Picture 3"/>
          <p:cNvPicPr>
            <a:picLocks noChangeAspect="1" noChangeArrowheads="1"/>
          </p:cNvPicPr>
          <p:nvPr/>
        </p:nvPicPr>
        <p:blipFill>
          <a:blip r:embed="rId2" cstate="print"/>
          <a:srcRect/>
          <a:stretch>
            <a:fillRect/>
          </a:stretch>
        </p:blipFill>
        <p:spPr bwMode="auto">
          <a:xfrm>
            <a:off x="762000" y="1966913"/>
            <a:ext cx="7620000" cy="3824287"/>
          </a:xfrm>
          <a:prstGeom prst="rect">
            <a:avLst/>
          </a:prstGeom>
          <a:noFill/>
          <a:ln w="9525">
            <a:noFill/>
            <a:miter lim="800000"/>
            <a:headEnd/>
            <a:tailEnd/>
          </a:ln>
        </p:spPr>
      </p:pic>
      <p:sp>
        <p:nvSpPr>
          <p:cNvPr id="6" name="Slide Number Placeholder 5"/>
          <p:cNvSpPr>
            <a:spLocks noGrp="1"/>
          </p:cNvSpPr>
          <p:nvPr>
            <p:ph type="sldNum" sz="quarter" idx="12"/>
          </p:nvPr>
        </p:nvSpPr>
        <p:spPr/>
        <p:txBody>
          <a:bodyPr/>
          <a:lstStyle/>
          <a:p>
            <a:r>
              <a:rPr lang="en-US" dirty="0" smtClean="0"/>
              <a:t>4-</a:t>
            </a:r>
            <a:fld id="{C238F03A-58E1-4ECA-9024-348A9A81A53D}" type="slidenum">
              <a:rPr lang="en-US" smtClean="0"/>
              <a:pPr/>
              <a:t>15</a:t>
            </a:fld>
            <a:endParaRPr lang="en-US" dirty="0"/>
          </a:p>
        </p:txBody>
      </p:sp>
      <p:sp>
        <p:nvSpPr>
          <p:cNvPr id="7" name="Footer Placeholder 6"/>
          <p:cNvSpPr>
            <a:spLocks noGrp="1"/>
          </p:cNvSpPr>
          <p:nvPr>
            <p:ph type="ftr" sz="quarter" idx="11"/>
          </p:nvPr>
        </p:nvSpPr>
        <p:spPr/>
        <p:txBody>
          <a:bodyPr/>
          <a:lstStyle/>
          <a:p>
            <a:r>
              <a:rPr lang="en-US" dirty="0" smtClean="0"/>
              <a:t>©2014 Pearson Education, Inc. publishing as Prentice Hall</a:t>
            </a:r>
            <a:endParaRPr lang="en-US"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7" name="Rectangle 2"/>
          <p:cNvSpPr>
            <a:spLocks noGrp="1" noChangeArrowheads="1"/>
          </p:cNvSpPr>
          <p:nvPr>
            <p:ph type="title"/>
          </p:nvPr>
        </p:nvSpPr>
        <p:spPr>
          <a:xfrm>
            <a:off x="1524000" y="304800"/>
            <a:ext cx="7467600" cy="1143000"/>
          </a:xfrm>
        </p:spPr>
        <p:txBody>
          <a:bodyPr>
            <a:normAutofit/>
          </a:bodyPr>
          <a:lstStyle/>
          <a:p>
            <a:pPr fontAlgn="auto">
              <a:spcAft>
                <a:spcPts val="0"/>
              </a:spcAft>
              <a:defRPr/>
            </a:pPr>
            <a:r>
              <a:rPr lang="en-US" dirty="0" smtClean="0">
                <a:ea typeface="+mj-ea"/>
                <a:cs typeface="+mj-cs"/>
              </a:rPr>
              <a:t>Technological </a:t>
            </a:r>
            <a:r>
              <a:rPr lang="en-US" dirty="0" smtClean="0"/>
              <a:t>Tipping Points</a:t>
            </a:r>
            <a:endParaRPr lang="en-US" dirty="0" smtClean="0">
              <a:ea typeface="+mj-ea"/>
              <a:cs typeface="+mj-cs"/>
            </a:endParaRPr>
          </a:p>
        </p:txBody>
      </p:sp>
      <p:sp>
        <p:nvSpPr>
          <p:cNvPr id="29698" name="Rectangle 3"/>
          <p:cNvSpPr>
            <a:spLocks noGrp="1" noChangeArrowheads="1"/>
          </p:cNvSpPr>
          <p:nvPr>
            <p:ph type="body" idx="1"/>
          </p:nvPr>
        </p:nvSpPr>
        <p:spPr>
          <a:xfrm>
            <a:off x="1600200" y="1524000"/>
            <a:ext cx="6934200" cy="4343400"/>
          </a:xfrm>
        </p:spPr>
        <p:txBody>
          <a:bodyPr/>
          <a:lstStyle/>
          <a:p>
            <a:pPr marL="609600" indent="-609600">
              <a:lnSpc>
                <a:spcPct val="90000"/>
              </a:lnSpc>
            </a:pPr>
            <a:r>
              <a:rPr lang="en-US" sz="2800" dirty="0" smtClean="0"/>
              <a:t>E-marketers must understand the seismic changes occurring in consumer access to online content.</a:t>
            </a:r>
          </a:p>
          <a:p>
            <a:pPr marL="928688" lvl="1" indent="-609600">
              <a:lnSpc>
                <a:spcPct val="90000"/>
              </a:lnSpc>
            </a:pPr>
            <a:r>
              <a:rPr lang="en-US" sz="2800" dirty="0" smtClean="0"/>
              <a:t>Computer and mobile phone </a:t>
            </a:r>
            <a:r>
              <a:rPr lang="en-US" sz="2800" dirty="0" smtClean="0"/>
              <a:t>technology.</a:t>
            </a:r>
            <a:endParaRPr lang="en-US" sz="2800" dirty="0" smtClean="0"/>
          </a:p>
          <a:p>
            <a:pPr marL="928688" lvl="1" indent="-609600">
              <a:lnSpc>
                <a:spcPct val="90000"/>
              </a:lnSpc>
            </a:pPr>
            <a:r>
              <a:rPr lang="en-US" sz="2800" dirty="0" smtClean="0"/>
              <a:t>Rapid development of </a:t>
            </a:r>
            <a:r>
              <a:rPr lang="en-US" sz="2800" dirty="0" smtClean="0"/>
              <a:t>broadband.</a:t>
            </a:r>
            <a:endParaRPr lang="en-US" sz="2800" dirty="0" smtClean="0"/>
          </a:p>
        </p:txBody>
      </p:sp>
      <p:sp>
        <p:nvSpPr>
          <p:cNvPr id="6" name="Slide Number Placeholder 5"/>
          <p:cNvSpPr>
            <a:spLocks noGrp="1"/>
          </p:cNvSpPr>
          <p:nvPr>
            <p:ph type="sldNum" sz="quarter" idx="12"/>
          </p:nvPr>
        </p:nvSpPr>
        <p:spPr/>
        <p:txBody>
          <a:bodyPr/>
          <a:lstStyle/>
          <a:p>
            <a:r>
              <a:rPr lang="en-US" dirty="0" smtClean="0"/>
              <a:t>4-</a:t>
            </a:r>
            <a:fld id="{C238F03A-58E1-4ECA-9024-348A9A81A53D}" type="slidenum">
              <a:rPr lang="en-US" smtClean="0"/>
              <a:pPr/>
              <a:t>16</a:t>
            </a:fld>
            <a:endParaRPr lang="en-US" dirty="0"/>
          </a:p>
        </p:txBody>
      </p:sp>
      <p:sp>
        <p:nvSpPr>
          <p:cNvPr id="7" name="Footer Placeholder 6"/>
          <p:cNvSpPr>
            <a:spLocks noGrp="1"/>
          </p:cNvSpPr>
          <p:nvPr>
            <p:ph type="ftr" sz="quarter" idx="11"/>
          </p:nvPr>
        </p:nvSpPr>
        <p:spPr/>
        <p:txBody>
          <a:bodyPr/>
          <a:lstStyle/>
          <a:p>
            <a:r>
              <a:rPr lang="en-US" dirty="0" smtClean="0"/>
              <a:t>©2014 Pearson Education, Inc. publishing as Prentice Hall</a:t>
            </a:r>
            <a:endParaRPr lang="en-US" dirty="0"/>
          </a:p>
        </p:txBody>
      </p:sp>
    </p:spTree>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1" name="Rectangle 2"/>
          <p:cNvSpPr>
            <a:spLocks noGrp="1" noChangeArrowheads="1"/>
          </p:cNvSpPr>
          <p:nvPr>
            <p:ph type="title"/>
          </p:nvPr>
        </p:nvSpPr>
        <p:spPr>
          <a:xfrm>
            <a:off x="990599" y="228600"/>
            <a:ext cx="7775575" cy="990600"/>
          </a:xfrm>
        </p:spPr>
        <p:txBody>
          <a:bodyPr/>
          <a:lstStyle/>
          <a:p>
            <a:pPr fontAlgn="auto">
              <a:spcAft>
                <a:spcPts val="0"/>
              </a:spcAft>
              <a:defRPr/>
            </a:pPr>
            <a:r>
              <a:rPr lang="en-US" dirty="0" smtClean="0">
                <a:ea typeface="+mj-ea"/>
                <a:cs typeface="+mj-cs"/>
              </a:rPr>
              <a:t>Computers &amp; Telephones</a:t>
            </a:r>
          </a:p>
        </p:txBody>
      </p:sp>
      <p:sp>
        <p:nvSpPr>
          <p:cNvPr id="30722" name="Rectangle 3"/>
          <p:cNvSpPr>
            <a:spLocks noGrp="1" noChangeArrowheads="1"/>
          </p:cNvSpPr>
          <p:nvPr>
            <p:ph type="body" idx="1"/>
          </p:nvPr>
        </p:nvSpPr>
        <p:spPr>
          <a:xfrm>
            <a:off x="1219200" y="1295400"/>
            <a:ext cx="7772400" cy="4724400"/>
          </a:xfrm>
        </p:spPr>
        <p:txBody>
          <a:bodyPr>
            <a:normAutofit fontScale="92500" lnSpcReduction="20000"/>
          </a:bodyPr>
          <a:lstStyle/>
          <a:p>
            <a:pPr indent="0">
              <a:lnSpc>
                <a:spcPct val="120000"/>
              </a:lnSpc>
              <a:spcBef>
                <a:spcPct val="0"/>
              </a:spcBef>
            </a:pPr>
            <a:r>
              <a:rPr lang="en-US" sz="2800" dirty="0" smtClean="0"/>
              <a:t> </a:t>
            </a:r>
            <a:r>
              <a:rPr lang="en-US" sz="3000" dirty="0" smtClean="0"/>
              <a:t>Global computer ownership and access is unevenly distributed, according to a global survey.</a:t>
            </a:r>
          </a:p>
          <a:p>
            <a:pPr lvl="1" indent="0">
              <a:lnSpc>
                <a:spcPct val="120000"/>
              </a:lnSpc>
              <a:spcBef>
                <a:spcPct val="0"/>
              </a:spcBef>
            </a:pPr>
            <a:r>
              <a:rPr lang="en-US" sz="3000" dirty="0" smtClean="0"/>
              <a:t> Ownership in Latin America ranged from 43% in Venezuela to 22% in Mexico.</a:t>
            </a:r>
          </a:p>
          <a:p>
            <a:pPr lvl="1" indent="0">
              <a:lnSpc>
                <a:spcPct val="120000"/>
              </a:lnSpc>
              <a:spcBef>
                <a:spcPct val="0"/>
              </a:spcBef>
            </a:pPr>
            <a:r>
              <a:rPr lang="en-US" sz="3000" dirty="0" smtClean="0"/>
              <a:t> Ownership was 2% in Bangladesh.</a:t>
            </a:r>
          </a:p>
          <a:p>
            <a:pPr indent="0">
              <a:lnSpc>
                <a:spcPct val="120000"/>
              </a:lnSpc>
              <a:spcBef>
                <a:spcPct val="0"/>
              </a:spcBef>
            </a:pPr>
            <a:r>
              <a:rPr lang="en-US" sz="3000" dirty="0" smtClean="0"/>
              <a:t>  Telecenters, small shops that offer </a:t>
            </a:r>
            <a:r>
              <a:rPr lang="en-US" sz="3000" dirty="0" smtClean="0"/>
              <a:t>internet </a:t>
            </a:r>
            <a:r>
              <a:rPr lang="en-US" sz="3000" dirty="0" smtClean="0"/>
              <a:t>connections to the public, are popular means of accessing the Web in many countries.</a:t>
            </a:r>
          </a:p>
          <a:p>
            <a:pPr lvl="1" indent="0">
              <a:lnSpc>
                <a:spcPct val="120000"/>
              </a:lnSpc>
              <a:spcBef>
                <a:spcPct val="0"/>
              </a:spcBef>
            </a:pPr>
            <a:r>
              <a:rPr lang="en-US" sz="3000" dirty="0" smtClean="0"/>
              <a:t> Peru has one of the highest usage rates of telecenters in the world.</a:t>
            </a:r>
          </a:p>
        </p:txBody>
      </p:sp>
      <p:sp>
        <p:nvSpPr>
          <p:cNvPr id="6" name="Slide Number Placeholder 5"/>
          <p:cNvSpPr>
            <a:spLocks noGrp="1"/>
          </p:cNvSpPr>
          <p:nvPr>
            <p:ph type="sldNum" sz="quarter" idx="12"/>
          </p:nvPr>
        </p:nvSpPr>
        <p:spPr/>
        <p:txBody>
          <a:bodyPr/>
          <a:lstStyle/>
          <a:p>
            <a:r>
              <a:rPr lang="en-US" dirty="0" smtClean="0"/>
              <a:t>4-</a:t>
            </a:r>
            <a:fld id="{C238F03A-58E1-4ECA-9024-348A9A81A53D}" type="slidenum">
              <a:rPr lang="en-US" smtClean="0"/>
              <a:pPr/>
              <a:t>17</a:t>
            </a:fld>
            <a:endParaRPr lang="en-US" dirty="0"/>
          </a:p>
        </p:txBody>
      </p:sp>
      <p:sp>
        <p:nvSpPr>
          <p:cNvPr id="7" name="Footer Placeholder 6"/>
          <p:cNvSpPr>
            <a:spLocks noGrp="1"/>
          </p:cNvSpPr>
          <p:nvPr>
            <p:ph type="ftr" sz="quarter" idx="11"/>
          </p:nvPr>
        </p:nvSpPr>
        <p:spPr/>
        <p:txBody>
          <a:bodyPr/>
          <a:lstStyle/>
          <a:p>
            <a:r>
              <a:rPr lang="en-US" dirty="0" smtClean="0"/>
              <a:t>©2014 Pearson Education, Inc. publishing as Prentice Hall</a:t>
            </a:r>
            <a:endParaRPr lang="en-US" dirty="0"/>
          </a:p>
        </p:txBody>
      </p:sp>
    </p:spTree>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ea typeface="ＭＳ Ｐゴシック" pitchFamily="-72" charset="-128"/>
                <a:cs typeface="ＭＳ Ｐゴシック" pitchFamily="-72" charset="-128"/>
              </a:rPr>
              <a:t>Entrance to a Telecenter in Peru</a:t>
            </a:r>
            <a:endParaRPr lang="en-US" dirty="0"/>
          </a:p>
        </p:txBody>
      </p:sp>
      <p:sp>
        <p:nvSpPr>
          <p:cNvPr id="3" name="Footer Placeholder 2"/>
          <p:cNvSpPr>
            <a:spLocks noGrp="1"/>
          </p:cNvSpPr>
          <p:nvPr>
            <p:ph type="ftr" sz="quarter" idx="11"/>
          </p:nvPr>
        </p:nvSpPr>
        <p:spPr/>
        <p:txBody>
          <a:bodyPr/>
          <a:lstStyle/>
          <a:p>
            <a:r>
              <a:rPr lang="en-US" dirty="0" smtClean="0"/>
              <a:t>©2014 Pearson Education, Inc. publishing as Prentice Hall</a:t>
            </a:r>
            <a:endParaRPr lang="en-US" dirty="0"/>
          </a:p>
        </p:txBody>
      </p:sp>
      <p:sp>
        <p:nvSpPr>
          <p:cNvPr id="4" name="Slide Number Placeholder 3"/>
          <p:cNvSpPr>
            <a:spLocks noGrp="1"/>
          </p:cNvSpPr>
          <p:nvPr>
            <p:ph type="sldNum" sz="quarter" idx="12"/>
          </p:nvPr>
        </p:nvSpPr>
        <p:spPr/>
        <p:txBody>
          <a:bodyPr/>
          <a:lstStyle/>
          <a:p>
            <a:r>
              <a:rPr lang="en-US" dirty="0" smtClean="0"/>
              <a:t>4-</a:t>
            </a:r>
            <a:fld id="{C238F03A-58E1-4ECA-9024-348A9A81A53D}" type="slidenum">
              <a:rPr lang="en-US" smtClean="0"/>
              <a:pPr/>
              <a:t>18</a:t>
            </a:fld>
            <a:endParaRPr lang="en-US" dirty="0"/>
          </a:p>
        </p:txBody>
      </p:sp>
      <p:pic>
        <p:nvPicPr>
          <p:cNvPr id="2050" name="Picture 2"/>
          <p:cNvPicPr>
            <a:picLocks noChangeAspect="1" noChangeArrowheads="1"/>
          </p:cNvPicPr>
          <p:nvPr/>
        </p:nvPicPr>
        <p:blipFill>
          <a:blip r:embed="rId2" cstate="print"/>
          <a:srcRect/>
          <a:stretch>
            <a:fillRect/>
          </a:stretch>
        </p:blipFill>
        <p:spPr bwMode="auto">
          <a:xfrm>
            <a:off x="2419350" y="1219200"/>
            <a:ext cx="4305300" cy="5062538"/>
          </a:xfrm>
          <a:prstGeom prst="rect">
            <a:avLst/>
          </a:prstGeom>
          <a:noFill/>
          <a:ln w="9525">
            <a:noFill/>
            <a:miter lim="800000"/>
            <a:headEnd/>
            <a:tailEnd/>
          </a:ln>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itle 1"/>
          <p:cNvSpPr>
            <a:spLocks noGrp="1"/>
          </p:cNvSpPr>
          <p:nvPr>
            <p:ph type="title"/>
          </p:nvPr>
        </p:nvSpPr>
        <p:spPr>
          <a:xfrm>
            <a:off x="1143000" y="228600"/>
            <a:ext cx="7623175" cy="1066800"/>
          </a:xfrm>
        </p:spPr>
        <p:txBody>
          <a:bodyPr wrap="square" numCol="1" anchorCtr="0" compatLnSpc="1">
            <a:prstTxWarp prst="textNoShape">
              <a:avLst/>
            </a:prstTxWarp>
            <a:noAutofit/>
          </a:bodyPr>
          <a:lstStyle/>
          <a:p>
            <a:r>
              <a:rPr lang="en-US" cap="none" dirty="0" smtClean="0"/>
              <a:t>Wireless </a:t>
            </a:r>
            <a:r>
              <a:rPr lang="en-US" cap="none" dirty="0" smtClean="0"/>
              <a:t>internet </a:t>
            </a:r>
            <a:r>
              <a:rPr lang="en-US" cap="none" dirty="0" smtClean="0"/>
              <a:t>Access: </a:t>
            </a:r>
            <a:br>
              <a:rPr lang="en-US" cap="none" dirty="0" smtClean="0"/>
            </a:br>
            <a:r>
              <a:rPr lang="en-US" cap="none" dirty="0" smtClean="0"/>
              <a:t>Mobile Phones</a:t>
            </a:r>
          </a:p>
        </p:txBody>
      </p:sp>
      <p:sp>
        <p:nvSpPr>
          <p:cNvPr id="29701" name="Content Placeholder 4"/>
          <p:cNvSpPr>
            <a:spLocks noGrp="1"/>
          </p:cNvSpPr>
          <p:nvPr>
            <p:ph sz="quarter" idx="1"/>
          </p:nvPr>
        </p:nvSpPr>
        <p:spPr>
          <a:xfrm>
            <a:off x="1295400" y="1600200"/>
            <a:ext cx="7467600" cy="4495800"/>
          </a:xfrm>
        </p:spPr>
        <p:txBody>
          <a:bodyPr>
            <a:noAutofit/>
          </a:bodyPr>
          <a:lstStyle/>
          <a:p>
            <a:pPr>
              <a:lnSpc>
                <a:spcPct val="90000"/>
              </a:lnSpc>
              <a:spcBef>
                <a:spcPts val="600"/>
              </a:spcBef>
            </a:pPr>
            <a:r>
              <a:rPr lang="en-US" sz="2800" dirty="0" smtClean="0"/>
              <a:t>In 2012, over half of the world’s population had at least one handset (4.3B users).</a:t>
            </a:r>
          </a:p>
          <a:p>
            <a:pPr>
              <a:lnSpc>
                <a:spcPct val="90000"/>
              </a:lnSpc>
              <a:spcBef>
                <a:spcPts val="600"/>
              </a:spcBef>
            </a:pPr>
            <a:r>
              <a:rPr lang="en-US" sz="2800" dirty="0" smtClean="0"/>
              <a:t>Challenges of wireless e-marketing:</a:t>
            </a:r>
          </a:p>
          <a:p>
            <a:pPr lvl="1">
              <a:lnSpc>
                <a:spcPct val="90000"/>
              </a:lnSpc>
              <a:spcBef>
                <a:spcPts val="600"/>
              </a:spcBef>
            </a:pPr>
            <a:r>
              <a:rPr lang="en-US" sz="2800" dirty="0" smtClean="0"/>
              <a:t>Modification of content for small screens</a:t>
            </a:r>
          </a:p>
          <a:p>
            <a:pPr lvl="1">
              <a:lnSpc>
                <a:spcPct val="90000"/>
              </a:lnSpc>
              <a:spcBef>
                <a:spcPts val="600"/>
              </a:spcBef>
            </a:pPr>
            <a:r>
              <a:rPr lang="en-US" sz="2800" dirty="0" smtClean="0"/>
              <a:t>Text entry using tiny keypads</a:t>
            </a:r>
          </a:p>
          <a:p>
            <a:pPr lvl="1">
              <a:lnSpc>
                <a:spcPct val="90000"/>
              </a:lnSpc>
              <a:spcBef>
                <a:spcPts val="600"/>
              </a:spcBef>
            </a:pPr>
            <a:r>
              <a:rPr lang="en-US" sz="2800" dirty="0" smtClean="0"/>
              <a:t>Content development</a:t>
            </a:r>
          </a:p>
          <a:p>
            <a:pPr lvl="1">
              <a:lnSpc>
                <a:spcPct val="90000"/>
              </a:lnSpc>
              <a:spcBef>
                <a:spcPts val="600"/>
              </a:spcBef>
            </a:pPr>
            <a:r>
              <a:rPr lang="en-US" sz="2800" dirty="0" smtClean="0"/>
              <a:t>Pricing and secure payments</a:t>
            </a:r>
          </a:p>
          <a:p>
            <a:pPr>
              <a:lnSpc>
                <a:spcPct val="90000"/>
              </a:lnSpc>
              <a:spcBef>
                <a:spcPts val="600"/>
              </a:spcBef>
            </a:pPr>
            <a:r>
              <a:rPr lang="en-US" sz="2800" dirty="0" smtClean="0"/>
              <a:t>E-marketers must also understand that  mobile consumer behavior differs from desktop or laptop consumer behavior.</a:t>
            </a:r>
          </a:p>
        </p:txBody>
      </p:sp>
      <p:sp>
        <p:nvSpPr>
          <p:cNvPr id="6" name="Slide Number Placeholder 5"/>
          <p:cNvSpPr>
            <a:spLocks noGrp="1"/>
          </p:cNvSpPr>
          <p:nvPr>
            <p:ph type="sldNum" sz="quarter" idx="12"/>
          </p:nvPr>
        </p:nvSpPr>
        <p:spPr/>
        <p:txBody>
          <a:bodyPr/>
          <a:lstStyle/>
          <a:p>
            <a:r>
              <a:rPr lang="en-US" dirty="0" smtClean="0"/>
              <a:t>4-</a:t>
            </a:r>
            <a:fld id="{C238F03A-58E1-4ECA-9024-348A9A81A53D}" type="slidenum">
              <a:rPr lang="en-US" smtClean="0"/>
              <a:pPr/>
              <a:t>19</a:t>
            </a:fld>
            <a:endParaRPr lang="en-US" dirty="0"/>
          </a:p>
        </p:txBody>
      </p:sp>
      <p:sp>
        <p:nvSpPr>
          <p:cNvPr id="7" name="Footer Placeholder 6"/>
          <p:cNvSpPr>
            <a:spLocks noGrp="1"/>
          </p:cNvSpPr>
          <p:nvPr>
            <p:ph type="ftr" sz="quarter" idx="11"/>
          </p:nvPr>
        </p:nvSpPr>
        <p:spPr/>
        <p:txBody>
          <a:bodyPr/>
          <a:lstStyle/>
          <a:p>
            <a:r>
              <a:rPr lang="en-US" dirty="0" smtClean="0"/>
              <a:t>©2014 Pearson Education, Inc. publishing as Prentice Hall</a:t>
            </a: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Chapter 4 Objectives</a:t>
            </a:r>
            <a:endParaRPr lang="en-US" dirty="0"/>
          </a:p>
        </p:txBody>
      </p:sp>
      <p:sp>
        <p:nvSpPr>
          <p:cNvPr id="3" name="Content Placeholder 2"/>
          <p:cNvSpPr>
            <a:spLocks noGrp="1"/>
          </p:cNvSpPr>
          <p:nvPr>
            <p:ph idx="1"/>
          </p:nvPr>
        </p:nvSpPr>
        <p:spPr/>
        <p:txBody>
          <a:bodyPr>
            <a:normAutofit/>
          </a:bodyPr>
          <a:lstStyle/>
          <a:p>
            <a:pPr>
              <a:lnSpc>
                <a:spcPct val="120000"/>
              </a:lnSpc>
              <a:spcBef>
                <a:spcPts val="600"/>
              </a:spcBef>
            </a:pPr>
            <a:r>
              <a:rPr lang="en-US" sz="2800" dirty="0" smtClean="0"/>
              <a:t>After reading Chapter 4, you will be able to:</a:t>
            </a:r>
          </a:p>
          <a:p>
            <a:pPr lvl="1" indent="0">
              <a:spcBef>
                <a:spcPct val="0"/>
              </a:spcBef>
              <a:spcAft>
                <a:spcPts val="600"/>
              </a:spcAft>
            </a:pPr>
            <a:r>
              <a:rPr lang="en-US" sz="2800" dirty="0" smtClean="0"/>
              <a:t>Discuss overall trends in </a:t>
            </a:r>
            <a:r>
              <a:rPr lang="en-US" sz="2800" dirty="0" smtClean="0"/>
              <a:t>internet </a:t>
            </a:r>
            <a:r>
              <a:rPr lang="en-US" sz="2800" dirty="0" smtClean="0"/>
              <a:t>access, usage, and purchasing around the world.</a:t>
            </a:r>
          </a:p>
          <a:p>
            <a:pPr lvl="1" indent="0">
              <a:spcBef>
                <a:spcPct val="0"/>
              </a:spcBef>
              <a:spcAft>
                <a:spcPts val="600"/>
              </a:spcAft>
            </a:pPr>
            <a:r>
              <a:rPr lang="en-US" sz="2800" dirty="0" smtClean="0"/>
              <a:t> Define emerging economies and explain the vital role of information technology in economic development.</a:t>
            </a:r>
          </a:p>
          <a:p>
            <a:pPr lvl="1" indent="0">
              <a:spcBef>
                <a:spcPct val="0"/>
              </a:spcBef>
              <a:spcAft>
                <a:spcPts val="600"/>
              </a:spcAft>
            </a:pPr>
            <a:r>
              <a:rPr lang="en-US" sz="2800" dirty="0" smtClean="0"/>
              <a:t> Outline how e-marketers apply market similarity and analyze online purchase and payment behaviors in planning market entry opportunities.</a:t>
            </a:r>
          </a:p>
          <a:p>
            <a:pPr>
              <a:lnSpc>
                <a:spcPct val="120000"/>
              </a:lnSpc>
              <a:spcBef>
                <a:spcPts val="600"/>
              </a:spcBef>
            </a:pPr>
            <a:endParaRPr lang="en-US" sz="9600" dirty="0" smtClean="0"/>
          </a:p>
          <a:p>
            <a:endParaRPr lang="en-US" dirty="0"/>
          </a:p>
        </p:txBody>
      </p:sp>
      <p:sp>
        <p:nvSpPr>
          <p:cNvPr id="6" name="Slide Number Placeholder 5"/>
          <p:cNvSpPr>
            <a:spLocks noGrp="1"/>
          </p:cNvSpPr>
          <p:nvPr>
            <p:ph type="sldNum" sz="quarter" idx="12"/>
          </p:nvPr>
        </p:nvSpPr>
        <p:spPr/>
        <p:txBody>
          <a:bodyPr/>
          <a:lstStyle/>
          <a:p>
            <a:r>
              <a:rPr lang="en-US" dirty="0" smtClean="0"/>
              <a:t>4-</a:t>
            </a:r>
            <a:fld id="{C238F03A-58E1-4ECA-9024-348A9A81A53D}" type="slidenum">
              <a:rPr lang="en-US" smtClean="0"/>
              <a:pPr/>
              <a:t>2</a:t>
            </a:fld>
            <a:endParaRPr lang="en-US" dirty="0"/>
          </a:p>
        </p:txBody>
      </p:sp>
      <p:sp>
        <p:nvSpPr>
          <p:cNvPr id="7" name="Footer Placeholder 6"/>
          <p:cNvSpPr>
            <a:spLocks noGrp="1"/>
          </p:cNvSpPr>
          <p:nvPr>
            <p:ph type="ftr" sz="quarter" idx="11"/>
          </p:nvPr>
        </p:nvSpPr>
        <p:spPr/>
        <p:txBody>
          <a:bodyPr/>
          <a:lstStyle/>
          <a:p>
            <a:r>
              <a:rPr lang="en-US" dirty="0" smtClean="0"/>
              <a:t>©2014 Pearson Education, Inc. publishing as Prentice Hall</a:t>
            </a:r>
            <a:endParaRPr lang="en-US"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90600" y="274638"/>
            <a:ext cx="7696200" cy="1143000"/>
          </a:xfrm>
        </p:spPr>
        <p:txBody>
          <a:bodyPr/>
          <a:lstStyle/>
          <a:p>
            <a:r>
              <a:rPr lang="en-US" dirty="0" smtClean="0"/>
              <a:t>Smartphones</a:t>
            </a:r>
            <a:endParaRPr lang="en-US" dirty="0"/>
          </a:p>
        </p:txBody>
      </p:sp>
      <p:sp>
        <p:nvSpPr>
          <p:cNvPr id="3" name="Content Placeholder 2"/>
          <p:cNvSpPr>
            <a:spLocks noGrp="1"/>
          </p:cNvSpPr>
          <p:nvPr>
            <p:ph idx="1"/>
          </p:nvPr>
        </p:nvSpPr>
        <p:spPr>
          <a:xfrm>
            <a:off x="1295400" y="1600201"/>
            <a:ext cx="7391400" cy="4191000"/>
          </a:xfrm>
        </p:spPr>
        <p:txBody>
          <a:bodyPr>
            <a:normAutofit/>
          </a:bodyPr>
          <a:lstStyle/>
          <a:p>
            <a:r>
              <a:rPr lang="en-US" sz="2800" dirty="0" smtClean="0"/>
              <a:t>Marketers must understand how smartphones are influencing consumer purchase behavior in various countries.</a:t>
            </a:r>
          </a:p>
          <a:p>
            <a:pPr lvl="1"/>
            <a:r>
              <a:rPr lang="en-US" sz="2800" dirty="0" smtClean="0"/>
              <a:t>36% Egyptian consumers with a smartphone changed their minds about buying a product because of real-time, online research.</a:t>
            </a:r>
          </a:p>
          <a:p>
            <a:pPr lvl="1"/>
            <a:r>
              <a:rPr lang="en-US" sz="2800" dirty="0" smtClean="0"/>
              <a:t>37% of smartphone users in Argentina make an in-store purchase after online research with their smartphones.</a:t>
            </a:r>
          </a:p>
          <a:p>
            <a:endParaRPr lang="en-US" sz="2800" dirty="0"/>
          </a:p>
        </p:txBody>
      </p:sp>
      <p:sp>
        <p:nvSpPr>
          <p:cNvPr id="4" name="Footer Placeholder 3"/>
          <p:cNvSpPr>
            <a:spLocks noGrp="1"/>
          </p:cNvSpPr>
          <p:nvPr>
            <p:ph type="ftr" sz="quarter" idx="11"/>
          </p:nvPr>
        </p:nvSpPr>
        <p:spPr/>
        <p:txBody>
          <a:bodyPr/>
          <a:lstStyle/>
          <a:p>
            <a:r>
              <a:rPr lang="en-US" dirty="0" smtClean="0"/>
              <a:t>©2014 Pearson Education, Inc. publishing as Prentice Hall</a:t>
            </a:r>
            <a:endParaRPr lang="en-US" dirty="0"/>
          </a:p>
        </p:txBody>
      </p:sp>
      <p:sp>
        <p:nvSpPr>
          <p:cNvPr id="5" name="Slide Number Placeholder 4"/>
          <p:cNvSpPr>
            <a:spLocks noGrp="1"/>
          </p:cNvSpPr>
          <p:nvPr>
            <p:ph type="sldNum" sz="quarter" idx="12"/>
          </p:nvPr>
        </p:nvSpPr>
        <p:spPr/>
        <p:txBody>
          <a:bodyPr/>
          <a:lstStyle/>
          <a:p>
            <a:r>
              <a:rPr lang="en-US" dirty="0" smtClean="0"/>
              <a:t>4-</a:t>
            </a:r>
            <a:fld id="{C238F03A-58E1-4ECA-9024-348A9A81A53D}" type="slidenum">
              <a:rPr lang="en-US" smtClean="0"/>
              <a:pPr/>
              <a:t>20</a:t>
            </a:fld>
            <a:endParaRPr lang="en-US"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6800" y="274638"/>
            <a:ext cx="7620000" cy="1143000"/>
          </a:xfrm>
        </p:spPr>
        <p:txBody>
          <a:bodyPr/>
          <a:lstStyle/>
          <a:p>
            <a:r>
              <a:rPr lang="en-US" dirty="0" smtClean="0"/>
              <a:t>Broadband</a:t>
            </a:r>
            <a:endParaRPr lang="en-US" dirty="0"/>
          </a:p>
        </p:txBody>
      </p:sp>
      <p:sp>
        <p:nvSpPr>
          <p:cNvPr id="3" name="Content Placeholder 2"/>
          <p:cNvSpPr>
            <a:spLocks noGrp="1"/>
          </p:cNvSpPr>
          <p:nvPr>
            <p:ph idx="1"/>
          </p:nvPr>
        </p:nvSpPr>
        <p:spPr>
          <a:xfrm>
            <a:off x="1066800" y="1600201"/>
            <a:ext cx="7620000" cy="4343400"/>
          </a:xfrm>
        </p:spPr>
        <p:txBody>
          <a:bodyPr>
            <a:normAutofit/>
          </a:bodyPr>
          <a:lstStyle/>
          <a:p>
            <a:r>
              <a:rPr lang="en-US" sz="2800" dirty="0" smtClean="0"/>
              <a:t>There will be over 740 million broadband lines worldwide by 2014.</a:t>
            </a:r>
          </a:p>
          <a:p>
            <a:r>
              <a:rPr lang="en-US" sz="2800" dirty="0" smtClean="0"/>
              <a:t>Exhibits 4.5 and 4.6 provide broadband usage and growth rates for various countries.</a:t>
            </a:r>
          </a:p>
          <a:p>
            <a:r>
              <a:rPr lang="en-US" sz="2800" dirty="0" smtClean="0"/>
              <a:t>Global prices continue to decline as more individuals and firms subscribe to broadband. </a:t>
            </a:r>
            <a:endParaRPr lang="en-US" sz="2800" dirty="0"/>
          </a:p>
        </p:txBody>
      </p:sp>
      <p:sp>
        <p:nvSpPr>
          <p:cNvPr id="4" name="Footer Placeholder 3"/>
          <p:cNvSpPr>
            <a:spLocks noGrp="1"/>
          </p:cNvSpPr>
          <p:nvPr>
            <p:ph type="ftr" sz="quarter" idx="11"/>
          </p:nvPr>
        </p:nvSpPr>
        <p:spPr/>
        <p:txBody>
          <a:bodyPr/>
          <a:lstStyle/>
          <a:p>
            <a:r>
              <a:rPr lang="en-US" dirty="0" smtClean="0"/>
              <a:t>©2014 Pearson Education, Inc. publishing as Prentice Hall</a:t>
            </a:r>
            <a:endParaRPr lang="en-US" dirty="0"/>
          </a:p>
        </p:txBody>
      </p:sp>
      <p:sp>
        <p:nvSpPr>
          <p:cNvPr id="5" name="Slide Number Placeholder 4"/>
          <p:cNvSpPr>
            <a:spLocks noGrp="1"/>
          </p:cNvSpPr>
          <p:nvPr>
            <p:ph type="sldNum" sz="quarter" idx="12"/>
          </p:nvPr>
        </p:nvSpPr>
        <p:spPr/>
        <p:txBody>
          <a:bodyPr/>
          <a:lstStyle/>
          <a:p>
            <a:r>
              <a:rPr lang="en-US" dirty="0" smtClean="0"/>
              <a:t>4-</a:t>
            </a:r>
            <a:fld id="{C238F03A-58E1-4ECA-9024-348A9A81A53D}" type="slidenum">
              <a:rPr lang="en-US" smtClean="0"/>
              <a:pPr/>
              <a:t>21</a:t>
            </a:fld>
            <a:endParaRPr lang="en-US"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3" name="Rectangle 2"/>
          <p:cNvSpPr>
            <a:spLocks noGrp="1" noChangeArrowheads="1"/>
          </p:cNvSpPr>
          <p:nvPr>
            <p:ph type="title"/>
          </p:nvPr>
        </p:nvSpPr>
        <p:spPr>
          <a:xfrm>
            <a:off x="1066800" y="228600"/>
            <a:ext cx="7696200" cy="990600"/>
          </a:xfrm>
        </p:spPr>
        <p:txBody>
          <a:bodyPr/>
          <a:lstStyle/>
          <a:p>
            <a:pPr fontAlgn="auto">
              <a:spcAft>
                <a:spcPts val="0"/>
              </a:spcAft>
              <a:defRPr/>
            </a:pPr>
            <a:r>
              <a:rPr lang="en-US" dirty="0" smtClean="0">
                <a:ea typeface="+mj-ea"/>
                <a:cs typeface="+mj-cs"/>
              </a:rPr>
              <a:t>The Digital Divide</a:t>
            </a:r>
          </a:p>
        </p:txBody>
      </p:sp>
      <p:sp>
        <p:nvSpPr>
          <p:cNvPr id="34818" name="Rectangle 3"/>
          <p:cNvSpPr>
            <a:spLocks noGrp="1" noChangeArrowheads="1"/>
          </p:cNvSpPr>
          <p:nvPr>
            <p:ph type="body" idx="1"/>
          </p:nvPr>
        </p:nvSpPr>
        <p:spPr>
          <a:xfrm>
            <a:off x="1066800" y="1600200"/>
            <a:ext cx="7699375" cy="4495800"/>
          </a:xfrm>
        </p:spPr>
        <p:txBody>
          <a:bodyPr>
            <a:normAutofit fontScale="92500"/>
          </a:bodyPr>
          <a:lstStyle/>
          <a:p>
            <a:r>
              <a:rPr lang="en-US" sz="2800" dirty="0" smtClean="0"/>
              <a:t>E-marketers must consider the social environment in which e-business operates.</a:t>
            </a:r>
          </a:p>
          <a:p>
            <a:pPr lvl="1"/>
            <a:r>
              <a:rPr lang="en-US" sz="2400" dirty="0" smtClean="0"/>
              <a:t>The division between those who have access to information and those who don’t is termed “digital divide.”</a:t>
            </a:r>
          </a:p>
          <a:p>
            <a:pPr lvl="1"/>
            <a:r>
              <a:rPr lang="en-US" sz="2400" dirty="0" smtClean="0"/>
              <a:t>Disparities with regard to technology access can create a digital divide between countries or populations, such as urban and rural consumers in China.</a:t>
            </a:r>
          </a:p>
          <a:p>
            <a:r>
              <a:rPr lang="en-US" sz="2800" dirty="0" smtClean="0"/>
              <a:t>The digital divide raises challenging questions for global policy, international business, and entrepreneurship: what are their responsibilities, if any, for narrowing the gap?</a:t>
            </a:r>
          </a:p>
          <a:p>
            <a:pPr>
              <a:buFontTx/>
              <a:buNone/>
            </a:pPr>
            <a:endParaRPr lang="en-US" sz="2800" dirty="0" smtClean="0"/>
          </a:p>
        </p:txBody>
      </p:sp>
      <p:sp>
        <p:nvSpPr>
          <p:cNvPr id="6" name="Slide Number Placeholder 5"/>
          <p:cNvSpPr>
            <a:spLocks noGrp="1"/>
          </p:cNvSpPr>
          <p:nvPr>
            <p:ph type="sldNum" sz="quarter" idx="12"/>
          </p:nvPr>
        </p:nvSpPr>
        <p:spPr/>
        <p:txBody>
          <a:bodyPr/>
          <a:lstStyle/>
          <a:p>
            <a:r>
              <a:rPr lang="en-US" dirty="0" smtClean="0"/>
              <a:t>4-</a:t>
            </a:r>
            <a:fld id="{C238F03A-58E1-4ECA-9024-348A9A81A53D}" type="slidenum">
              <a:rPr lang="en-US" smtClean="0"/>
              <a:pPr/>
              <a:t>22</a:t>
            </a:fld>
            <a:endParaRPr lang="en-US" dirty="0"/>
          </a:p>
        </p:txBody>
      </p:sp>
      <p:sp>
        <p:nvSpPr>
          <p:cNvPr id="7" name="Footer Placeholder 6"/>
          <p:cNvSpPr>
            <a:spLocks noGrp="1"/>
          </p:cNvSpPr>
          <p:nvPr>
            <p:ph type="ftr" sz="quarter" idx="11"/>
          </p:nvPr>
        </p:nvSpPr>
        <p:spPr/>
        <p:txBody>
          <a:bodyPr/>
          <a:lstStyle/>
          <a:p>
            <a:r>
              <a:rPr lang="en-US" dirty="0" smtClean="0"/>
              <a:t>©2014 Pearson Education, Inc. publishing as Prentice Hall</a:t>
            </a:r>
            <a:endParaRPr lang="en-US" dirty="0"/>
          </a:p>
        </p:txBody>
      </p:sp>
    </p:spTree>
  </p:cSld>
  <p:clrMapOvr>
    <a:masterClrMapping/>
  </p:clrMapOvr>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43000" y="274638"/>
            <a:ext cx="7543800" cy="1143000"/>
          </a:xfrm>
        </p:spPr>
        <p:txBody>
          <a:bodyPr>
            <a:noAutofit/>
          </a:bodyPr>
          <a:lstStyle/>
          <a:p>
            <a:pPr fontAlgn="auto">
              <a:spcAft>
                <a:spcPts val="0"/>
              </a:spcAft>
              <a:defRPr/>
            </a:pPr>
            <a:r>
              <a:rPr lang="en-US" dirty="0" smtClean="0">
                <a:ea typeface="+mj-ea"/>
                <a:cs typeface="+mj-cs"/>
              </a:rPr>
              <a:t>Building Inclusive </a:t>
            </a:r>
            <a:br>
              <a:rPr lang="en-US" dirty="0" smtClean="0">
                <a:ea typeface="+mj-ea"/>
                <a:cs typeface="+mj-cs"/>
              </a:rPr>
            </a:br>
            <a:r>
              <a:rPr lang="en-US" dirty="0" smtClean="0">
                <a:ea typeface="+mj-ea"/>
                <a:cs typeface="+mj-cs"/>
              </a:rPr>
              <a:t>E-Markets</a:t>
            </a:r>
            <a:endParaRPr lang="en-US" dirty="0">
              <a:ea typeface="+mj-ea"/>
              <a:cs typeface="+mj-cs"/>
            </a:endParaRPr>
          </a:p>
        </p:txBody>
      </p:sp>
      <p:sp>
        <p:nvSpPr>
          <p:cNvPr id="35842" name="Content Placeholder 2"/>
          <p:cNvSpPr>
            <a:spLocks noGrp="1"/>
          </p:cNvSpPr>
          <p:nvPr>
            <p:ph idx="1"/>
          </p:nvPr>
        </p:nvSpPr>
        <p:spPr>
          <a:xfrm>
            <a:off x="1219200" y="1828800"/>
            <a:ext cx="7696200" cy="4267200"/>
          </a:xfrm>
        </p:spPr>
        <p:txBody>
          <a:bodyPr/>
          <a:lstStyle/>
          <a:p>
            <a:r>
              <a:rPr lang="en-US" sz="2800" dirty="0" smtClean="0"/>
              <a:t>Explosive growth of mobile phones has enabled e-marketers to reach </a:t>
            </a:r>
            <a:r>
              <a:rPr lang="en-US" sz="2800" i="1" dirty="0" smtClean="0"/>
              <a:t>base of the pyramid </a:t>
            </a:r>
            <a:r>
              <a:rPr lang="en-US" sz="2800" dirty="0" smtClean="0"/>
              <a:t>consumer segments.</a:t>
            </a:r>
          </a:p>
          <a:p>
            <a:r>
              <a:rPr lang="en-US" sz="2800" dirty="0" smtClean="0"/>
              <a:t>Mobile banking is one of the most successful e-marketing efforts in LDCs.</a:t>
            </a:r>
          </a:p>
          <a:p>
            <a:r>
              <a:rPr lang="en-US" sz="2800" dirty="0" smtClean="0"/>
              <a:t>In heavily agricultural countries, mobile applications for farmers are making them more productive.</a:t>
            </a:r>
          </a:p>
        </p:txBody>
      </p:sp>
      <p:sp>
        <p:nvSpPr>
          <p:cNvPr id="6" name="Slide Number Placeholder 5"/>
          <p:cNvSpPr>
            <a:spLocks noGrp="1"/>
          </p:cNvSpPr>
          <p:nvPr>
            <p:ph type="sldNum" sz="quarter" idx="12"/>
          </p:nvPr>
        </p:nvSpPr>
        <p:spPr/>
        <p:txBody>
          <a:bodyPr/>
          <a:lstStyle/>
          <a:p>
            <a:r>
              <a:rPr lang="en-US" dirty="0" smtClean="0"/>
              <a:t>4-</a:t>
            </a:r>
            <a:fld id="{C238F03A-58E1-4ECA-9024-348A9A81A53D}" type="slidenum">
              <a:rPr lang="en-US" smtClean="0"/>
              <a:pPr/>
              <a:t>23</a:t>
            </a:fld>
            <a:endParaRPr lang="en-US" dirty="0"/>
          </a:p>
        </p:txBody>
      </p:sp>
      <p:sp>
        <p:nvSpPr>
          <p:cNvPr id="7" name="Footer Placeholder 6"/>
          <p:cNvSpPr>
            <a:spLocks noGrp="1"/>
          </p:cNvSpPr>
          <p:nvPr>
            <p:ph type="ftr" sz="quarter" idx="11"/>
          </p:nvPr>
        </p:nvSpPr>
        <p:spPr/>
        <p:txBody>
          <a:bodyPr/>
          <a:lstStyle/>
          <a:p>
            <a:r>
              <a:rPr lang="en-US" dirty="0" smtClean="0"/>
              <a:t>©2014 Pearson Education, Inc. publishing as Prentice Hall</a:t>
            </a:r>
            <a:endParaRPr lang="en-US"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M-KRISHI® For Rural Indian Farmers</a:t>
            </a:r>
            <a:endParaRPr lang="en-US" dirty="0"/>
          </a:p>
        </p:txBody>
      </p:sp>
      <p:sp>
        <p:nvSpPr>
          <p:cNvPr id="3" name="Footer Placeholder 2"/>
          <p:cNvSpPr>
            <a:spLocks noGrp="1"/>
          </p:cNvSpPr>
          <p:nvPr>
            <p:ph type="ftr" sz="quarter" idx="11"/>
          </p:nvPr>
        </p:nvSpPr>
        <p:spPr/>
        <p:txBody>
          <a:bodyPr/>
          <a:lstStyle/>
          <a:p>
            <a:r>
              <a:rPr lang="en-US" dirty="0" smtClean="0"/>
              <a:t>©2014 Pearson Education, Inc. publishing as Prentice Hall</a:t>
            </a:r>
            <a:endParaRPr lang="en-US" dirty="0"/>
          </a:p>
        </p:txBody>
      </p:sp>
      <p:sp>
        <p:nvSpPr>
          <p:cNvPr id="4" name="Slide Number Placeholder 3"/>
          <p:cNvSpPr>
            <a:spLocks noGrp="1"/>
          </p:cNvSpPr>
          <p:nvPr>
            <p:ph type="sldNum" sz="quarter" idx="12"/>
          </p:nvPr>
        </p:nvSpPr>
        <p:spPr/>
        <p:txBody>
          <a:bodyPr/>
          <a:lstStyle/>
          <a:p>
            <a:r>
              <a:rPr lang="en-US" dirty="0" smtClean="0"/>
              <a:t>4-</a:t>
            </a:r>
            <a:fld id="{C238F03A-58E1-4ECA-9024-348A9A81A53D}" type="slidenum">
              <a:rPr lang="en-US" smtClean="0"/>
              <a:pPr/>
              <a:t>24</a:t>
            </a:fld>
            <a:endParaRPr lang="en-US" dirty="0"/>
          </a:p>
        </p:txBody>
      </p:sp>
      <p:pic>
        <p:nvPicPr>
          <p:cNvPr id="3074" name="Picture 2"/>
          <p:cNvPicPr>
            <a:picLocks noChangeAspect="1" noChangeArrowheads="1"/>
          </p:cNvPicPr>
          <p:nvPr/>
        </p:nvPicPr>
        <p:blipFill>
          <a:blip r:embed="rId2" cstate="print"/>
          <a:srcRect/>
          <a:stretch>
            <a:fillRect/>
          </a:stretch>
        </p:blipFill>
        <p:spPr bwMode="auto">
          <a:xfrm>
            <a:off x="1652588" y="1924050"/>
            <a:ext cx="5838825" cy="3009900"/>
          </a:xfrm>
          <a:prstGeom prst="rect">
            <a:avLst/>
          </a:prstGeom>
          <a:noFill/>
          <a:ln w="9525">
            <a:noFill/>
            <a:miter lim="800000"/>
            <a:headEnd/>
            <a:tailEnd/>
          </a:ln>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Social Networking</a:t>
            </a:r>
            <a:endParaRPr lang="en-US" dirty="0"/>
          </a:p>
        </p:txBody>
      </p:sp>
      <p:sp>
        <p:nvSpPr>
          <p:cNvPr id="3" name="Content Placeholder 2"/>
          <p:cNvSpPr>
            <a:spLocks noGrp="1"/>
          </p:cNvSpPr>
          <p:nvPr>
            <p:ph idx="1"/>
          </p:nvPr>
        </p:nvSpPr>
        <p:spPr>
          <a:xfrm>
            <a:off x="457200" y="1600200"/>
            <a:ext cx="7924800" cy="4525963"/>
          </a:xfrm>
        </p:spPr>
        <p:txBody>
          <a:bodyPr/>
          <a:lstStyle/>
          <a:p>
            <a:r>
              <a:rPr lang="en-US" sz="2800" dirty="0" smtClean="0"/>
              <a:t>82% of the world’s 1.2 billion online consumers reported using at least one social networking site when online.</a:t>
            </a:r>
          </a:p>
          <a:p>
            <a:pPr lvl="1"/>
            <a:r>
              <a:rPr lang="en-US" sz="2800" dirty="0" smtClean="0"/>
              <a:t>Latin America, Israel and Russia, where the social network Vkontakte dominates, have some of the world’s heaviest and most engaged users of social media.</a:t>
            </a:r>
          </a:p>
          <a:p>
            <a:pPr lvl="1"/>
            <a:r>
              <a:rPr lang="en-US" sz="2800" dirty="0" smtClean="0"/>
              <a:t>Facebook is a market follower, not leader, in South Korea, Japan, China, Brazil and Vietnam.</a:t>
            </a:r>
          </a:p>
          <a:p>
            <a:pPr lvl="1"/>
            <a:endParaRPr lang="en-US" dirty="0"/>
          </a:p>
        </p:txBody>
      </p:sp>
      <p:sp>
        <p:nvSpPr>
          <p:cNvPr id="4" name="Footer Placeholder 3"/>
          <p:cNvSpPr>
            <a:spLocks noGrp="1"/>
          </p:cNvSpPr>
          <p:nvPr>
            <p:ph type="ftr" sz="quarter" idx="11"/>
          </p:nvPr>
        </p:nvSpPr>
        <p:spPr/>
        <p:txBody>
          <a:bodyPr/>
          <a:lstStyle/>
          <a:p>
            <a:r>
              <a:rPr lang="en-US" dirty="0" smtClean="0"/>
              <a:t>©2014 Pearson Education, Inc. publishing as Prentice Hall</a:t>
            </a:r>
            <a:endParaRPr lang="en-US" dirty="0"/>
          </a:p>
        </p:txBody>
      </p:sp>
      <p:sp>
        <p:nvSpPr>
          <p:cNvPr id="5" name="Slide Number Placeholder 4"/>
          <p:cNvSpPr>
            <a:spLocks noGrp="1"/>
          </p:cNvSpPr>
          <p:nvPr>
            <p:ph type="sldNum" sz="quarter" idx="12"/>
          </p:nvPr>
        </p:nvSpPr>
        <p:spPr/>
        <p:txBody>
          <a:bodyPr/>
          <a:lstStyle/>
          <a:p>
            <a:r>
              <a:rPr lang="en-US" dirty="0" smtClean="0"/>
              <a:t>4-</a:t>
            </a:r>
            <a:fld id="{C238F03A-58E1-4ECA-9024-348A9A81A53D}" type="slidenum">
              <a:rPr lang="en-US" smtClean="0"/>
              <a:pPr/>
              <a:t>25</a:t>
            </a:fld>
            <a:endParaRPr lang="en-US"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Rectangle 3"/>
          <p:cNvSpPr>
            <a:spLocks noChangeArrowheads="1"/>
          </p:cNvSpPr>
          <p:nvPr/>
        </p:nvSpPr>
        <p:spPr bwMode="auto">
          <a:xfrm>
            <a:off x="-3725863" y="2114550"/>
            <a:ext cx="184150" cy="366713"/>
          </a:xfrm>
          <a:prstGeom prst="rect">
            <a:avLst/>
          </a:prstGeom>
          <a:noFill/>
          <a:ln w="25400">
            <a:noFill/>
            <a:miter lim="800000"/>
            <a:headEnd/>
            <a:tailEnd/>
          </a:ln>
        </p:spPr>
        <p:txBody>
          <a:bodyPr wrap="none" anchor="ctr">
            <a:prstTxWarp prst="textNoShape">
              <a:avLst/>
            </a:prstTxWarp>
            <a:spAutoFit/>
          </a:bodyPr>
          <a:lstStyle/>
          <a:p>
            <a:endParaRPr lang="en-US" dirty="0">
              <a:latin typeface="Calibri" pitchFamily="-72" charset="0"/>
            </a:endParaRPr>
          </a:p>
        </p:txBody>
      </p:sp>
      <p:pic>
        <p:nvPicPr>
          <p:cNvPr id="36866" name="Picture 4" descr="cid:3287383400_2177562"/>
          <p:cNvPicPr>
            <a:picLocks noChangeAspect="1" noChangeArrowheads="1"/>
          </p:cNvPicPr>
          <p:nvPr/>
        </p:nvPicPr>
        <p:blipFill>
          <a:blip r:embed="rId2" cstate="print">
            <a:clrChange>
              <a:clrFrom>
                <a:srgbClr val="FEFEFE"/>
              </a:clrFrom>
              <a:clrTo>
                <a:srgbClr val="FEFEFE">
                  <a:alpha val="0"/>
                </a:srgbClr>
              </a:clrTo>
            </a:clrChange>
          </a:blip>
          <a:srcRect/>
          <a:stretch>
            <a:fillRect/>
          </a:stretch>
        </p:blipFill>
        <p:spPr bwMode="auto">
          <a:xfrm>
            <a:off x="762000" y="685800"/>
            <a:ext cx="8118475" cy="2647950"/>
          </a:xfrm>
          <a:prstGeom prst="rect">
            <a:avLst/>
          </a:prstGeom>
          <a:noFill/>
          <a:ln w="9525">
            <a:noFill/>
            <a:miter lim="800000"/>
            <a:headEnd/>
            <a:tailEnd/>
          </a:ln>
        </p:spPr>
      </p:pic>
      <p:sp>
        <p:nvSpPr>
          <p:cNvPr id="36867" name="Rectangle 5"/>
          <p:cNvSpPr>
            <a:spLocks noChangeArrowheads="1"/>
          </p:cNvSpPr>
          <p:nvPr/>
        </p:nvSpPr>
        <p:spPr bwMode="auto">
          <a:xfrm>
            <a:off x="1066800" y="3582988"/>
            <a:ext cx="7696200" cy="1069975"/>
          </a:xfrm>
          <a:prstGeom prst="rect">
            <a:avLst/>
          </a:prstGeom>
          <a:noFill/>
          <a:ln w="25400">
            <a:noFill/>
            <a:miter lim="800000"/>
            <a:headEnd/>
            <a:tailEnd/>
          </a:ln>
        </p:spPr>
        <p:txBody>
          <a:bodyPr anchor="ctr">
            <a:prstTxWarp prst="textNoShape">
              <a:avLst/>
            </a:prstTxWarp>
            <a:spAutoFit/>
          </a:bodyPr>
          <a:lstStyle/>
          <a:p>
            <a:pPr algn="ctr"/>
            <a:r>
              <a:rPr lang="en-US" sz="1600" dirty="0">
                <a:solidFill>
                  <a:srgbClr val="000000"/>
                </a:solidFill>
                <a:latin typeface="Calibri" pitchFamily="-72" charset="0"/>
              </a:rPr>
              <a:t>All rights reserved. No part of this publication may be reproduced, stored in a retrieval system, or transmitted, in any form or by any means, electronic, mechanical, photocopying, recording, or otherwise, without the prior written permission of the publisher. Printed in the United States of America.</a:t>
            </a:r>
          </a:p>
        </p:txBody>
      </p:sp>
      <p:sp>
        <p:nvSpPr>
          <p:cNvPr id="5" name="Rectangle 5"/>
          <p:cNvSpPr txBox="1">
            <a:spLocks noGrp="1" noChangeArrowheads="1"/>
          </p:cNvSpPr>
          <p:nvPr/>
        </p:nvSpPr>
        <p:spPr bwMode="auto">
          <a:xfrm>
            <a:off x="1066800" y="5006975"/>
            <a:ext cx="7631113" cy="636588"/>
          </a:xfrm>
          <a:prstGeom prst="rect">
            <a:avLst/>
          </a:prstGeom>
          <a:noFill/>
          <a:ln>
            <a:miter lim="800000"/>
            <a:headEnd/>
            <a:tailEnd/>
          </a:ln>
        </p:spPr>
        <p:txBody>
          <a:bodyPr anchor="b"/>
          <a:lstStyle/>
          <a:p>
            <a:pPr algn="ctr" fontAlgn="auto">
              <a:spcBef>
                <a:spcPts val="0"/>
              </a:spcBef>
              <a:spcAft>
                <a:spcPts val="0"/>
              </a:spcAft>
              <a:defRPr/>
            </a:pPr>
            <a:r>
              <a:rPr lang="en-US" dirty="0">
                <a:solidFill>
                  <a:srgbClr val="000000"/>
                </a:solidFill>
                <a:effectLst>
                  <a:outerShdw blurRad="38100" dist="38100" dir="2700000" algn="tl">
                    <a:srgbClr val="C0C0C0"/>
                  </a:outerShdw>
                </a:effectLst>
                <a:latin typeface="Tahoma" pitchFamily="34" charset="0"/>
                <a:ea typeface="+mn-ea"/>
                <a:cs typeface="Arial" charset="0"/>
              </a:rPr>
              <a:t>Copyright © </a:t>
            </a:r>
            <a:r>
              <a:rPr lang="en-US" dirty="0" smtClean="0">
                <a:solidFill>
                  <a:srgbClr val="000000"/>
                </a:solidFill>
                <a:effectLst>
                  <a:outerShdw blurRad="38100" dist="38100" dir="2700000" algn="tl">
                    <a:srgbClr val="C0C0C0"/>
                  </a:outerShdw>
                </a:effectLst>
                <a:latin typeface="Tahoma" pitchFamily="34" charset="0"/>
                <a:ea typeface="+mn-ea"/>
                <a:cs typeface="Arial" charset="0"/>
              </a:rPr>
              <a:t>2014 </a:t>
            </a:r>
            <a:r>
              <a:rPr lang="en-US" dirty="0">
                <a:solidFill>
                  <a:srgbClr val="000000"/>
                </a:solidFill>
                <a:effectLst>
                  <a:outerShdw blurRad="38100" dist="38100" dir="2700000" algn="tl">
                    <a:srgbClr val="C0C0C0"/>
                  </a:outerShdw>
                </a:effectLst>
                <a:latin typeface="Tahoma" pitchFamily="34" charset="0"/>
                <a:ea typeface="+mn-ea"/>
                <a:cs typeface="Arial" charset="0"/>
              </a:rPr>
              <a:t>Pearson Education, Inc.  </a:t>
            </a:r>
          </a:p>
          <a:p>
            <a:pPr algn="ctr" fontAlgn="auto">
              <a:spcBef>
                <a:spcPts val="0"/>
              </a:spcBef>
              <a:spcAft>
                <a:spcPts val="0"/>
              </a:spcAft>
              <a:defRPr/>
            </a:pPr>
            <a:r>
              <a:rPr lang="en-US" dirty="0">
                <a:solidFill>
                  <a:srgbClr val="000000"/>
                </a:solidFill>
                <a:effectLst>
                  <a:outerShdw blurRad="38100" dist="38100" dir="2700000" algn="tl">
                    <a:srgbClr val="C0C0C0"/>
                  </a:outerShdw>
                </a:effectLst>
                <a:latin typeface="Tahoma" pitchFamily="34" charset="0"/>
                <a:ea typeface="+mn-ea"/>
                <a:cs typeface="Arial" charset="0"/>
              </a:rPr>
              <a:t>Publishing as Prentice Hall</a:t>
            </a:r>
            <a:endParaRPr lang="en-US" dirty="0">
              <a:solidFill>
                <a:srgbClr val="000000"/>
              </a:solidFill>
              <a:effectLst>
                <a:outerShdw blurRad="38100" dist="38100" dir="2700000" algn="tl">
                  <a:srgbClr val="C0C0C0"/>
                </a:outerShdw>
              </a:effectLst>
              <a:latin typeface="+mn-lt"/>
              <a:ea typeface="+mn-ea"/>
              <a:cs typeface="Arial" charset="0"/>
            </a:endParaRPr>
          </a:p>
        </p:txBody>
      </p:sp>
      <p:sp>
        <p:nvSpPr>
          <p:cNvPr id="8" name="Slide Number Placeholder 7"/>
          <p:cNvSpPr>
            <a:spLocks noGrp="1"/>
          </p:cNvSpPr>
          <p:nvPr>
            <p:ph type="sldNum" sz="quarter" idx="12"/>
          </p:nvPr>
        </p:nvSpPr>
        <p:spPr/>
        <p:txBody>
          <a:bodyPr/>
          <a:lstStyle/>
          <a:p>
            <a:fld id="{C238F03A-58E1-4ECA-9024-348A9A81A53D}" type="slidenum">
              <a:rPr lang="en-US" smtClean="0"/>
              <a:pPr/>
              <a:t>26</a:t>
            </a:fld>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fontAlgn="auto">
              <a:spcAft>
                <a:spcPts val="0"/>
              </a:spcAft>
              <a:defRPr/>
            </a:pPr>
            <a:r>
              <a:rPr lang="en-US" dirty="0" smtClean="0">
                <a:ea typeface="+mj-ea"/>
                <a:cs typeface="+mj-cs"/>
              </a:rPr>
              <a:t>Chapter 4 Objectives, cont.</a:t>
            </a:r>
            <a:endParaRPr lang="en-US" dirty="0">
              <a:ea typeface="+mj-ea"/>
              <a:cs typeface="+mj-cs"/>
            </a:endParaRPr>
          </a:p>
        </p:txBody>
      </p:sp>
      <p:sp>
        <p:nvSpPr>
          <p:cNvPr id="3" name="Content Placeholder 2"/>
          <p:cNvSpPr>
            <a:spLocks noGrp="1"/>
          </p:cNvSpPr>
          <p:nvPr>
            <p:ph idx="1"/>
          </p:nvPr>
        </p:nvSpPr>
        <p:spPr>
          <a:xfrm>
            <a:off x="1066800" y="1447800"/>
            <a:ext cx="7924800" cy="4678363"/>
          </a:xfrm>
        </p:spPr>
        <p:txBody>
          <a:bodyPr>
            <a:noAutofit/>
          </a:bodyPr>
          <a:lstStyle/>
          <a:p>
            <a:pPr marL="0" lvl="1" indent="0">
              <a:spcBef>
                <a:spcPct val="0"/>
              </a:spcBef>
              <a:spcAft>
                <a:spcPts val="600"/>
              </a:spcAft>
            </a:pPr>
            <a:r>
              <a:rPr lang="en-US" sz="2400" dirty="0" smtClean="0"/>
              <a:t> </a:t>
            </a:r>
            <a:r>
              <a:rPr lang="en-US" sz="2800" dirty="0" smtClean="0"/>
              <a:t>Describe how e-marketing strategy is influenced by computer and telephone access, credit card availability, attitudes toward </a:t>
            </a:r>
            <a:r>
              <a:rPr lang="en-US" sz="2800" dirty="0" smtClean="0"/>
              <a:t>internet </a:t>
            </a:r>
            <a:r>
              <a:rPr lang="en-US" sz="2800" dirty="0" smtClean="0"/>
              <a:t>use, Web site design, and infrastructure issues.</a:t>
            </a:r>
          </a:p>
          <a:p>
            <a:pPr marL="0" lvl="1" indent="0">
              <a:spcBef>
                <a:spcPct val="0"/>
              </a:spcBef>
              <a:spcAft>
                <a:spcPts val="600"/>
              </a:spcAft>
            </a:pPr>
            <a:r>
              <a:rPr lang="en-US" sz="2800" dirty="0" smtClean="0"/>
              <a:t> Review the special challenges of e-marketing on the wireless </a:t>
            </a:r>
            <a:r>
              <a:rPr lang="en-US" sz="2800" dirty="0" smtClean="0"/>
              <a:t>internet </a:t>
            </a:r>
            <a:r>
              <a:rPr lang="en-US" sz="2800" dirty="0" smtClean="0"/>
              <a:t>in the context of emerging economies.</a:t>
            </a:r>
          </a:p>
          <a:p>
            <a:pPr marL="0" lvl="1" indent="0">
              <a:spcBef>
                <a:spcPct val="0"/>
              </a:spcBef>
              <a:spcAft>
                <a:spcPts val="600"/>
              </a:spcAft>
            </a:pPr>
            <a:r>
              <a:rPr lang="en-US" sz="2800" dirty="0" smtClean="0"/>
              <a:t> Discuss the controversy related to the digital divide.</a:t>
            </a:r>
          </a:p>
          <a:p>
            <a:pPr marL="0" lvl="1" indent="0">
              <a:spcBef>
                <a:spcPct val="0"/>
              </a:spcBef>
              <a:spcAft>
                <a:spcPts val="600"/>
              </a:spcAft>
            </a:pPr>
            <a:r>
              <a:rPr lang="en-US" sz="2800" dirty="0" smtClean="0"/>
              <a:t> Explain how e-marketing is being used with very low income  consumers.</a:t>
            </a:r>
          </a:p>
        </p:txBody>
      </p:sp>
      <p:sp>
        <p:nvSpPr>
          <p:cNvPr id="6" name="Slide Number Placeholder 5"/>
          <p:cNvSpPr>
            <a:spLocks noGrp="1"/>
          </p:cNvSpPr>
          <p:nvPr>
            <p:ph type="sldNum" sz="quarter" idx="12"/>
          </p:nvPr>
        </p:nvSpPr>
        <p:spPr/>
        <p:txBody>
          <a:bodyPr/>
          <a:lstStyle/>
          <a:p>
            <a:r>
              <a:rPr lang="en-US" dirty="0" smtClean="0"/>
              <a:t>4-</a:t>
            </a:r>
            <a:fld id="{C238F03A-58E1-4ECA-9024-348A9A81A53D}" type="slidenum">
              <a:rPr lang="en-US" smtClean="0"/>
              <a:pPr/>
              <a:t>3</a:t>
            </a:fld>
            <a:endParaRPr lang="en-US" dirty="0"/>
          </a:p>
        </p:txBody>
      </p:sp>
      <p:sp>
        <p:nvSpPr>
          <p:cNvPr id="7" name="Footer Placeholder 6"/>
          <p:cNvSpPr>
            <a:spLocks noGrp="1"/>
          </p:cNvSpPr>
          <p:nvPr>
            <p:ph type="ftr" sz="quarter" idx="11"/>
          </p:nvPr>
        </p:nvSpPr>
        <p:spPr/>
        <p:txBody>
          <a:bodyPr/>
          <a:lstStyle/>
          <a:p>
            <a:r>
              <a:rPr lang="en-US" dirty="0" smtClean="0"/>
              <a:t>©2014 Pearson Education, Inc. publishing as Prentice Hall</a:t>
            </a:r>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9" name="Rectangle 2"/>
          <p:cNvSpPr>
            <a:spLocks noGrp="1" noChangeArrowheads="1"/>
          </p:cNvSpPr>
          <p:nvPr>
            <p:ph type="title"/>
          </p:nvPr>
        </p:nvSpPr>
        <p:spPr>
          <a:xfrm>
            <a:off x="1752601" y="228600"/>
            <a:ext cx="7013574" cy="990600"/>
          </a:xfrm>
        </p:spPr>
        <p:txBody>
          <a:bodyPr/>
          <a:lstStyle/>
          <a:p>
            <a:pPr fontAlgn="auto">
              <a:spcAft>
                <a:spcPts val="0"/>
              </a:spcAft>
              <a:defRPr/>
            </a:pPr>
            <a:r>
              <a:rPr lang="en-US" sz="4000" dirty="0" smtClean="0">
                <a:ea typeface="+mj-ea"/>
                <a:cs typeface="+mj-cs"/>
              </a:rPr>
              <a:t>Idol Goes Global</a:t>
            </a:r>
          </a:p>
        </p:txBody>
      </p:sp>
      <p:sp>
        <p:nvSpPr>
          <p:cNvPr id="18434" name="Rectangle 3"/>
          <p:cNvSpPr>
            <a:spLocks noGrp="1" noChangeArrowheads="1"/>
          </p:cNvSpPr>
          <p:nvPr>
            <p:ph type="body" idx="1"/>
          </p:nvPr>
        </p:nvSpPr>
        <p:spPr>
          <a:xfrm>
            <a:off x="1828800" y="1676400"/>
            <a:ext cx="6937375" cy="4419600"/>
          </a:xfrm>
        </p:spPr>
        <p:txBody>
          <a:bodyPr>
            <a:normAutofit/>
          </a:bodyPr>
          <a:lstStyle/>
          <a:p>
            <a:pPr marL="319088" indent="-319088"/>
            <a:r>
              <a:rPr lang="en-US" sz="2800" dirty="0" smtClean="0">
                <a:ea typeface="Arial" pitchFamily="-72" charset="0"/>
                <a:cs typeface="Arial" pitchFamily="-72" charset="0"/>
              </a:rPr>
              <a:t>American Idol is broadcast in over 100 countries, often 48 hours after the show has been aired in the U.S.</a:t>
            </a:r>
          </a:p>
          <a:p>
            <a:pPr marL="319088" indent="-319088"/>
            <a:r>
              <a:rPr lang="en-US" sz="2800" dirty="0" smtClean="0">
                <a:ea typeface="Arial" pitchFamily="-72" charset="0"/>
                <a:cs typeface="Arial" pitchFamily="-72" charset="0"/>
              </a:rPr>
              <a:t>Its popularity has spawned 39 national versions in countries such as Ethiopia, the Philippines, Russia, and Kazakhstan.</a:t>
            </a:r>
          </a:p>
          <a:p>
            <a:pPr marL="319088" indent="-319088"/>
            <a:r>
              <a:rPr lang="en-US" sz="2800" dirty="0" smtClean="0"/>
              <a:t>Georgians can follow the season’s music contestants by searching the YouTube key word: Geostari.</a:t>
            </a:r>
          </a:p>
          <a:p>
            <a:pPr marL="319088" indent="-319088"/>
            <a:endParaRPr lang="en-US" sz="2800" dirty="0" smtClean="0">
              <a:ea typeface="Arial" pitchFamily="-72" charset="0"/>
              <a:cs typeface="Arial" pitchFamily="-72" charset="0"/>
            </a:endParaRPr>
          </a:p>
        </p:txBody>
      </p:sp>
      <p:sp>
        <p:nvSpPr>
          <p:cNvPr id="6" name="Slide Number Placeholder 5"/>
          <p:cNvSpPr>
            <a:spLocks noGrp="1"/>
          </p:cNvSpPr>
          <p:nvPr>
            <p:ph type="sldNum" sz="quarter" idx="12"/>
          </p:nvPr>
        </p:nvSpPr>
        <p:spPr/>
        <p:txBody>
          <a:bodyPr/>
          <a:lstStyle/>
          <a:p>
            <a:fld id="{C238F03A-58E1-4ECA-9024-348A9A81A53D}" type="slidenum">
              <a:rPr lang="en-US" smtClean="0"/>
              <a:pPr/>
              <a:t>4</a:t>
            </a:fld>
            <a:r>
              <a:rPr lang="en-US" dirty="0" smtClean="0"/>
              <a:t>-4</a:t>
            </a:r>
            <a:endParaRPr lang="en-US" dirty="0"/>
          </a:p>
        </p:txBody>
      </p:sp>
      <p:sp>
        <p:nvSpPr>
          <p:cNvPr id="7" name="Footer Placeholder 6"/>
          <p:cNvSpPr>
            <a:spLocks noGrp="1"/>
          </p:cNvSpPr>
          <p:nvPr>
            <p:ph type="ftr" sz="quarter" idx="11"/>
          </p:nvPr>
        </p:nvSpPr>
        <p:spPr/>
        <p:txBody>
          <a:bodyPr/>
          <a:lstStyle/>
          <a:p>
            <a:r>
              <a:rPr lang="en-US" dirty="0" smtClean="0"/>
              <a:t>©2014 Pearson Education, Inc. publishing as Prentice Hall</a:t>
            </a:r>
            <a:endParaRPr lang="en-US" dirty="0"/>
          </a:p>
        </p:txBody>
      </p:sp>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52600" y="274638"/>
            <a:ext cx="6934200" cy="1143000"/>
          </a:xfrm>
        </p:spPr>
        <p:txBody>
          <a:bodyPr>
            <a:normAutofit/>
          </a:bodyPr>
          <a:lstStyle/>
          <a:p>
            <a:pPr fontAlgn="auto">
              <a:spcAft>
                <a:spcPts val="0"/>
              </a:spcAft>
              <a:defRPr/>
            </a:pPr>
            <a:r>
              <a:rPr lang="en-US" dirty="0" smtClean="0">
                <a:ea typeface="+mj-ea"/>
                <a:cs typeface="+mj-cs"/>
              </a:rPr>
              <a:t>Idol Goes Global, cont.</a:t>
            </a:r>
            <a:endParaRPr lang="en-US" dirty="0">
              <a:ea typeface="+mj-ea"/>
              <a:cs typeface="+mj-cs"/>
            </a:endParaRPr>
          </a:p>
        </p:txBody>
      </p:sp>
      <p:sp>
        <p:nvSpPr>
          <p:cNvPr id="19458" name="Content Placeholder 2"/>
          <p:cNvSpPr>
            <a:spLocks noGrp="1"/>
          </p:cNvSpPr>
          <p:nvPr>
            <p:ph idx="1"/>
          </p:nvPr>
        </p:nvSpPr>
        <p:spPr>
          <a:xfrm>
            <a:off x="1752600" y="1447800"/>
            <a:ext cx="6934200" cy="4678363"/>
          </a:xfrm>
        </p:spPr>
        <p:txBody>
          <a:bodyPr/>
          <a:lstStyle/>
          <a:p>
            <a:r>
              <a:rPr lang="en-US" sz="2800" dirty="0" smtClean="0"/>
              <a:t>Indian viewers vote for singers and apply to be a contestant on </a:t>
            </a:r>
            <a:r>
              <a:rPr lang="en-US" sz="2800" i="1" dirty="0" smtClean="0"/>
              <a:t>Indian Idol </a:t>
            </a:r>
            <a:r>
              <a:rPr lang="en-US" sz="2800" dirty="0" smtClean="0"/>
              <a:t>through </a:t>
            </a:r>
            <a:r>
              <a:rPr lang="en-US" sz="2800" dirty="0" smtClean="0">
                <a:ea typeface="Arial" pitchFamily="-72" charset="0"/>
                <a:cs typeface="Arial" pitchFamily="-72" charset="0"/>
              </a:rPr>
              <a:t>short message services, </a:t>
            </a:r>
            <a:r>
              <a:rPr lang="en-US" sz="2800" dirty="0" smtClean="0"/>
              <a:t>SMS.</a:t>
            </a:r>
          </a:p>
          <a:p>
            <a:r>
              <a:rPr lang="en-US" sz="2800" dirty="0" smtClean="0"/>
              <a:t>Over 5 billion votes were cast worldwide for </a:t>
            </a:r>
            <a:r>
              <a:rPr lang="en-US" sz="2800" i="1" dirty="0" smtClean="0"/>
              <a:t>Idol </a:t>
            </a:r>
            <a:r>
              <a:rPr lang="en-US" sz="2800" dirty="0" smtClean="0"/>
              <a:t>contestants in 2010.</a:t>
            </a:r>
          </a:p>
          <a:p>
            <a:r>
              <a:rPr lang="en-US" sz="2800" dirty="0" smtClean="0">
                <a:ea typeface="Arial" pitchFamily="-72" charset="0"/>
                <a:cs typeface="Arial" pitchFamily="-72" charset="0"/>
              </a:rPr>
              <a:t>The sharing of popular culture has been enhanced by the convergence of TV, </a:t>
            </a:r>
            <a:r>
              <a:rPr lang="en-US" sz="2800" dirty="0" smtClean="0">
                <a:ea typeface="Arial" pitchFamily="-72" charset="0"/>
                <a:cs typeface="Arial" pitchFamily="-72" charset="0"/>
              </a:rPr>
              <a:t>internet, </a:t>
            </a:r>
            <a:r>
              <a:rPr lang="en-US" sz="2800" dirty="0" smtClean="0">
                <a:ea typeface="Arial" pitchFamily="-72" charset="0"/>
                <a:cs typeface="Arial" pitchFamily="-72" charset="0"/>
              </a:rPr>
              <a:t>mobile phones, and SMS.</a:t>
            </a:r>
          </a:p>
          <a:p>
            <a:r>
              <a:rPr lang="en-US" sz="2800" dirty="0" smtClean="0">
                <a:ea typeface="Arial" pitchFamily="-72" charset="0"/>
                <a:cs typeface="Arial" pitchFamily="-72" charset="0"/>
              </a:rPr>
              <a:t>Freemantle Media, which markets Idol abroad, generates over $1B/year.</a:t>
            </a:r>
          </a:p>
          <a:p>
            <a:endParaRPr lang="en-US" dirty="0" smtClean="0"/>
          </a:p>
        </p:txBody>
      </p:sp>
      <p:sp>
        <p:nvSpPr>
          <p:cNvPr id="6" name="Slide Number Placeholder 5"/>
          <p:cNvSpPr>
            <a:spLocks noGrp="1"/>
          </p:cNvSpPr>
          <p:nvPr>
            <p:ph type="sldNum" sz="quarter" idx="12"/>
          </p:nvPr>
        </p:nvSpPr>
        <p:spPr/>
        <p:txBody>
          <a:bodyPr/>
          <a:lstStyle/>
          <a:p>
            <a:r>
              <a:rPr lang="en-US" dirty="0" smtClean="0"/>
              <a:t>4-</a:t>
            </a:r>
            <a:fld id="{C238F03A-58E1-4ECA-9024-348A9A81A53D}" type="slidenum">
              <a:rPr lang="en-US" smtClean="0"/>
              <a:pPr/>
              <a:t>5</a:t>
            </a:fld>
            <a:endParaRPr lang="en-US" dirty="0"/>
          </a:p>
        </p:txBody>
      </p:sp>
      <p:sp>
        <p:nvSpPr>
          <p:cNvPr id="7" name="Footer Placeholder 6"/>
          <p:cNvSpPr>
            <a:spLocks noGrp="1"/>
          </p:cNvSpPr>
          <p:nvPr>
            <p:ph type="ftr" sz="quarter" idx="11"/>
          </p:nvPr>
        </p:nvSpPr>
        <p:spPr/>
        <p:txBody>
          <a:bodyPr/>
          <a:lstStyle/>
          <a:p>
            <a:r>
              <a:rPr lang="en-US" dirty="0" smtClean="0"/>
              <a:t>©2014 Pearson Education, Inc. publishing as Prentice Hall</a:t>
            </a:r>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28800" y="228600"/>
            <a:ext cx="6937375" cy="1143000"/>
          </a:xfrm>
        </p:spPr>
        <p:txBody>
          <a:bodyPr>
            <a:noAutofit/>
          </a:bodyPr>
          <a:lstStyle/>
          <a:p>
            <a:pPr fontAlgn="auto">
              <a:spcAft>
                <a:spcPts val="0"/>
              </a:spcAft>
              <a:defRPr/>
            </a:pPr>
            <a:r>
              <a:rPr lang="en-US" dirty="0" smtClean="0">
                <a:ea typeface="+mj-ea"/>
                <a:cs typeface="+mj-cs"/>
              </a:rPr>
              <a:t>Overview of Global </a:t>
            </a:r>
            <a:br>
              <a:rPr lang="en-US" dirty="0" smtClean="0">
                <a:ea typeface="+mj-ea"/>
                <a:cs typeface="+mj-cs"/>
              </a:rPr>
            </a:br>
            <a:r>
              <a:rPr lang="en-US" dirty="0" smtClean="0">
                <a:ea typeface="+mj-ea"/>
                <a:cs typeface="+mj-cs"/>
              </a:rPr>
              <a:t>E-Marketing Issues</a:t>
            </a:r>
            <a:endParaRPr lang="en-US" dirty="0">
              <a:ea typeface="+mj-ea"/>
              <a:cs typeface="+mj-cs"/>
            </a:endParaRPr>
          </a:p>
        </p:txBody>
      </p:sp>
      <p:sp>
        <p:nvSpPr>
          <p:cNvPr id="16389" name="Content Placeholder 4"/>
          <p:cNvSpPr>
            <a:spLocks noGrp="1"/>
          </p:cNvSpPr>
          <p:nvPr>
            <p:ph sz="quarter" idx="1"/>
          </p:nvPr>
        </p:nvSpPr>
        <p:spPr>
          <a:xfrm>
            <a:off x="1524000" y="1600200"/>
            <a:ext cx="7467600" cy="4495800"/>
          </a:xfrm>
        </p:spPr>
        <p:txBody>
          <a:bodyPr>
            <a:normAutofit/>
          </a:bodyPr>
          <a:lstStyle/>
          <a:p>
            <a:pPr indent="0">
              <a:lnSpc>
                <a:spcPct val="110000"/>
              </a:lnSpc>
              <a:spcBef>
                <a:spcPct val="0"/>
              </a:spcBef>
            </a:pPr>
            <a:r>
              <a:rPr lang="en-US" sz="2800" dirty="0" smtClean="0"/>
              <a:t> Users from other countries, speaking languages other than English, will dominate the Web.</a:t>
            </a:r>
          </a:p>
          <a:p>
            <a:pPr indent="0">
              <a:lnSpc>
                <a:spcPct val="110000"/>
              </a:lnSpc>
              <a:spcBef>
                <a:spcPct val="0"/>
              </a:spcBef>
            </a:pPr>
            <a:r>
              <a:rPr lang="en-US" sz="2800" dirty="0" smtClean="0"/>
              <a:t> By May 2011 there were approximately 565 million English-speaking and 510 million Chinese-speaking Web users.</a:t>
            </a:r>
          </a:p>
          <a:p>
            <a:pPr indent="0">
              <a:lnSpc>
                <a:spcPct val="110000"/>
              </a:lnSpc>
              <a:spcBef>
                <a:spcPct val="0"/>
              </a:spcBef>
            </a:pPr>
            <a:r>
              <a:rPr lang="en-US" sz="2800" dirty="0" smtClean="0"/>
              <a:t> Global e-marketers must understand that a country’s e-readiness profile significantly influences marketing strategy and tactics. </a:t>
            </a:r>
            <a:endParaRPr lang="en-US" sz="2000" dirty="0" smtClean="0"/>
          </a:p>
        </p:txBody>
      </p:sp>
      <p:sp>
        <p:nvSpPr>
          <p:cNvPr id="6" name="Slide Number Placeholder 5"/>
          <p:cNvSpPr>
            <a:spLocks noGrp="1"/>
          </p:cNvSpPr>
          <p:nvPr>
            <p:ph type="sldNum" sz="quarter" idx="12"/>
          </p:nvPr>
        </p:nvSpPr>
        <p:spPr/>
        <p:txBody>
          <a:bodyPr/>
          <a:lstStyle/>
          <a:p>
            <a:r>
              <a:rPr lang="en-US" dirty="0" smtClean="0"/>
              <a:t>4-</a:t>
            </a:r>
            <a:fld id="{C238F03A-58E1-4ECA-9024-348A9A81A53D}" type="slidenum">
              <a:rPr lang="en-US" smtClean="0"/>
              <a:pPr/>
              <a:t>6</a:t>
            </a:fld>
            <a:endParaRPr lang="en-US" dirty="0"/>
          </a:p>
        </p:txBody>
      </p:sp>
      <p:sp>
        <p:nvSpPr>
          <p:cNvPr id="7" name="Footer Placeholder 6"/>
          <p:cNvSpPr>
            <a:spLocks noGrp="1"/>
          </p:cNvSpPr>
          <p:nvPr>
            <p:ph type="ftr" sz="quarter" idx="11"/>
          </p:nvPr>
        </p:nvSpPr>
        <p:spPr/>
        <p:txBody>
          <a:bodyPr/>
          <a:lstStyle/>
          <a:p>
            <a:r>
              <a:rPr lang="en-US" dirty="0" smtClean="0"/>
              <a:t>©2014 Pearson Education, Inc. publishing as Prentice Hall</a:t>
            </a:r>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19200" y="228600"/>
            <a:ext cx="7467600" cy="1143000"/>
          </a:xfrm>
        </p:spPr>
        <p:txBody>
          <a:bodyPr wrap="square" numCol="1" anchorCtr="0" compatLnSpc="1">
            <a:prstTxWarp prst="textNoShape">
              <a:avLst/>
            </a:prstTxWarp>
            <a:noAutofit/>
          </a:bodyPr>
          <a:lstStyle/>
          <a:p>
            <a:r>
              <a:rPr lang="en-US" cap="none" dirty="0" smtClean="0"/>
              <a:t>Worldwide </a:t>
            </a:r>
            <a:r>
              <a:rPr lang="en-US" cap="none" dirty="0" smtClean="0"/>
              <a:t>internet </a:t>
            </a:r>
            <a:r>
              <a:rPr lang="en-US" cap="none" dirty="0" smtClean="0"/>
              <a:t>Usage </a:t>
            </a:r>
            <a:br>
              <a:rPr lang="en-US" cap="none" dirty="0" smtClean="0"/>
            </a:br>
            <a:r>
              <a:rPr lang="en-US" cap="none" dirty="0" smtClean="0"/>
              <a:t>and Population Statistics</a:t>
            </a:r>
          </a:p>
        </p:txBody>
      </p:sp>
      <p:sp>
        <p:nvSpPr>
          <p:cNvPr id="6" name="Slide Number Placeholder 5"/>
          <p:cNvSpPr>
            <a:spLocks noGrp="1"/>
          </p:cNvSpPr>
          <p:nvPr>
            <p:ph type="sldNum" sz="quarter" idx="12"/>
          </p:nvPr>
        </p:nvSpPr>
        <p:spPr/>
        <p:txBody>
          <a:bodyPr/>
          <a:lstStyle/>
          <a:p>
            <a:r>
              <a:rPr lang="en-US" dirty="0" smtClean="0"/>
              <a:t>4-</a:t>
            </a:r>
            <a:fld id="{C238F03A-58E1-4ECA-9024-348A9A81A53D}" type="slidenum">
              <a:rPr lang="en-US" smtClean="0"/>
              <a:pPr/>
              <a:t>7</a:t>
            </a:fld>
            <a:endParaRPr lang="en-US" dirty="0"/>
          </a:p>
        </p:txBody>
      </p:sp>
      <p:sp>
        <p:nvSpPr>
          <p:cNvPr id="7" name="Footer Placeholder 6"/>
          <p:cNvSpPr>
            <a:spLocks noGrp="1"/>
          </p:cNvSpPr>
          <p:nvPr>
            <p:ph type="ftr" sz="quarter" idx="11"/>
          </p:nvPr>
        </p:nvSpPr>
        <p:spPr/>
        <p:txBody>
          <a:bodyPr/>
          <a:lstStyle/>
          <a:p>
            <a:r>
              <a:rPr lang="en-US" dirty="0" smtClean="0"/>
              <a:t>©2014 Pearson Education, Inc. publishing as Prentice Hall</a:t>
            </a:r>
            <a:endParaRPr lang="en-US" dirty="0"/>
          </a:p>
        </p:txBody>
      </p:sp>
      <p:pic>
        <p:nvPicPr>
          <p:cNvPr id="1026" name="Picture 2"/>
          <p:cNvPicPr>
            <a:picLocks noChangeAspect="1" noChangeArrowheads="1"/>
          </p:cNvPicPr>
          <p:nvPr/>
        </p:nvPicPr>
        <p:blipFill>
          <a:blip r:embed="rId2" cstate="print"/>
          <a:srcRect/>
          <a:stretch>
            <a:fillRect/>
          </a:stretch>
        </p:blipFill>
        <p:spPr bwMode="auto">
          <a:xfrm>
            <a:off x="1362074" y="1524000"/>
            <a:ext cx="6867525" cy="40386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auto">
              <a:spcAft>
                <a:spcPts val="0"/>
              </a:spcAft>
              <a:defRPr/>
            </a:pPr>
            <a:r>
              <a:rPr lang="en-US" dirty="0" smtClean="0">
                <a:ea typeface="+mj-ea"/>
                <a:cs typeface="+mj-cs"/>
              </a:rPr>
              <a:t>Global Markets</a:t>
            </a:r>
            <a:endParaRPr lang="en-US" dirty="0">
              <a:ea typeface="+mj-ea"/>
              <a:cs typeface="+mj-cs"/>
            </a:endParaRPr>
          </a:p>
        </p:txBody>
      </p:sp>
      <p:sp>
        <p:nvSpPr>
          <p:cNvPr id="3" name="Content Placeholder 2"/>
          <p:cNvSpPr>
            <a:spLocks noGrp="1"/>
          </p:cNvSpPr>
          <p:nvPr>
            <p:ph idx="1"/>
          </p:nvPr>
        </p:nvSpPr>
        <p:spPr>
          <a:xfrm>
            <a:off x="1066800" y="1447800"/>
            <a:ext cx="7620000" cy="4678363"/>
          </a:xfrm>
        </p:spPr>
        <p:txBody>
          <a:bodyPr>
            <a:normAutofit/>
          </a:bodyPr>
          <a:lstStyle/>
          <a:p>
            <a:pPr indent="0">
              <a:lnSpc>
                <a:spcPct val="110000"/>
              </a:lnSpc>
              <a:spcBef>
                <a:spcPct val="0"/>
              </a:spcBef>
            </a:pPr>
            <a:r>
              <a:rPr lang="en-US" sz="2800" dirty="0" smtClean="0"/>
              <a:t>Exhibit 4.1 shows that worldwide </a:t>
            </a:r>
            <a:r>
              <a:rPr lang="en-US" sz="2800" dirty="0" smtClean="0"/>
              <a:t>internet </a:t>
            </a:r>
            <a:r>
              <a:rPr lang="en-US" sz="2800" dirty="0" smtClean="0"/>
              <a:t>usage increased more than 82% between 2007 and 2009. There are over 2 billion </a:t>
            </a:r>
            <a:r>
              <a:rPr lang="en-US" sz="2800" dirty="0" smtClean="0"/>
              <a:t>internet </a:t>
            </a:r>
            <a:r>
              <a:rPr lang="en-US" sz="2800" dirty="0" smtClean="0"/>
              <a:t>users.</a:t>
            </a:r>
          </a:p>
          <a:p>
            <a:pPr lvl="1" indent="0">
              <a:lnSpc>
                <a:spcPct val="110000"/>
              </a:lnSpc>
              <a:spcBef>
                <a:spcPct val="0"/>
              </a:spcBef>
            </a:pPr>
            <a:r>
              <a:rPr lang="en-US" sz="2800" dirty="0" smtClean="0"/>
              <a:t>Asia has the most </a:t>
            </a:r>
            <a:r>
              <a:rPr lang="en-US" sz="2800" dirty="0" smtClean="0"/>
              <a:t>internet </a:t>
            </a:r>
            <a:r>
              <a:rPr lang="en-US" sz="2800" dirty="0" smtClean="0"/>
              <a:t>users: 922M.</a:t>
            </a:r>
          </a:p>
          <a:p>
            <a:pPr lvl="1" indent="0">
              <a:lnSpc>
                <a:spcPct val="110000"/>
              </a:lnSpc>
              <a:spcBef>
                <a:spcPct val="0"/>
              </a:spcBef>
            </a:pPr>
            <a:r>
              <a:rPr lang="en-US" sz="2800" dirty="0" smtClean="0"/>
              <a:t>The Middle East saw the greatest growth in </a:t>
            </a:r>
            <a:r>
              <a:rPr lang="en-US" sz="2800" dirty="0" smtClean="0"/>
              <a:t>internet </a:t>
            </a:r>
            <a:r>
              <a:rPr lang="en-US" sz="2800" dirty="0" smtClean="0"/>
              <a:t>use: 104.8%.</a:t>
            </a:r>
          </a:p>
          <a:p>
            <a:pPr lvl="1" indent="0">
              <a:lnSpc>
                <a:spcPct val="110000"/>
              </a:lnSpc>
              <a:spcBef>
                <a:spcPct val="0"/>
              </a:spcBef>
            </a:pPr>
            <a:r>
              <a:rPr lang="en-US" sz="2800" dirty="0" smtClean="0"/>
              <a:t>North America has the highest </a:t>
            </a:r>
            <a:r>
              <a:rPr lang="en-US" sz="2800" dirty="0" smtClean="0"/>
              <a:t>internet </a:t>
            </a:r>
            <a:r>
              <a:rPr lang="en-US" sz="2800" dirty="0" smtClean="0"/>
              <a:t>penetration rate: 78.4%.</a:t>
            </a:r>
          </a:p>
          <a:p>
            <a:pPr indent="0">
              <a:lnSpc>
                <a:spcPct val="90000"/>
              </a:lnSpc>
            </a:pPr>
            <a:endParaRPr lang="en-US" sz="2000" dirty="0" smtClean="0"/>
          </a:p>
        </p:txBody>
      </p:sp>
      <p:sp>
        <p:nvSpPr>
          <p:cNvPr id="6" name="Slide Number Placeholder 5"/>
          <p:cNvSpPr>
            <a:spLocks noGrp="1"/>
          </p:cNvSpPr>
          <p:nvPr>
            <p:ph type="sldNum" sz="quarter" idx="12"/>
          </p:nvPr>
        </p:nvSpPr>
        <p:spPr/>
        <p:txBody>
          <a:bodyPr/>
          <a:lstStyle/>
          <a:p>
            <a:r>
              <a:rPr lang="en-US" dirty="0" smtClean="0"/>
              <a:t>4-</a:t>
            </a:r>
            <a:fld id="{C238F03A-58E1-4ECA-9024-348A9A81A53D}" type="slidenum">
              <a:rPr lang="en-US" smtClean="0"/>
              <a:pPr/>
              <a:t>8</a:t>
            </a:fld>
            <a:endParaRPr lang="en-US" dirty="0"/>
          </a:p>
        </p:txBody>
      </p:sp>
      <p:sp>
        <p:nvSpPr>
          <p:cNvPr id="7" name="Footer Placeholder 6"/>
          <p:cNvSpPr>
            <a:spLocks noGrp="1"/>
          </p:cNvSpPr>
          <p:nvPr>
            <p:ph type="ftr" sz="quarter" idx="11"/>
          </p:nvPr>
        </p:nvSpPr>
        <p:spPr/>
        <p:txBody>
          <a:bodyPr/>
          <a:lstStyle/>
          <a:p>
            <a:r>
              <a:rPr lang="en-US" dirty="0" smtClean="0"/>
              <a:t>©2014 Pearson Education, Inc. publishing as Prentice Hall</a:t>
            </a:r>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auto">
              <a:spcAft>
                <a:spcPts val="0"/>
              </a:spcAft>
              <a:defRPr/>
            </a:pPr>
            <a:r>
              <a:rPr lang="en-US" dirty="0" smtClean="0">
                <a:ea typeface="+mj-ea"/>
                <a:cs typeface="+mj-cs"/>
              </a:rPr>
              <a:t>Emerging Economies</a:t>
            </a:r>
            <a:endParaRPr lang="en-US" dirty="0">
              <a:ea typeface="+mj-ea"/>
              <a:cs typeface="+mj-cs"/>
            </a:endParaRPr>
          </a:p>
        </p:txBody>
      </p:sp>
      <p:sp>
        <p:nvSpPr>
          <p:cNvPr id="23554" name="Content Placeholder 2"/>
          <p:cNvSpPr>
            <a:spLocks noGrp="1"/>
          </p:cNvSpPr>
          <p:nvPr>
            <p:ph idx="1"/>
          </p:nvPr>
        </p:nvSpPr>
        <p:spPr>
          <a:xfrm>
            <a:off x="1371600" y="1524000"/>
            <a:ext cx="7315200" cy="4602163"/>
          </a:xfrm>
        </p:spPr>
        <p:txBody>
          <a:bodyPr/>
          <a:lstStyle/>
          <a:p>
            <a:pPr>
              <a:spcBef>
                <a:spcPct val="0"/>
              </a:spcBef>
            </a:pPr>
            <a:r>
              <a:rPr lang="en-US" sz="2800" dirty="0" smtClean="0"/>
              <a:t>Emerging economies are characterized by a rapidly developing middle class, which creates demand for products and services.</a:t>
            </a:r>
          </a:p>
          <a:p>
            <a:pPr>
              <a:spcBef>
                <a:spcPct val="0"/>
              </a:spcBef>
            </a:pPr>
            <a:r>
              <a:rPr lang="en-US" sz="2800" dirty="0" smtClean="0"/>
              <a:t>Four countries represent the power and opportunity in emerging markets: Brazil, Russia, India and China (BRIC).</a:t>
            </a:r>
          </a:p>
          <a:p>
            <a:pPr>
              <a:spcBef>
                <a:spcPct val="0"/>
              </a:spcBef>
            </a:pPr>
            <a:r>
              <a:rPr lang="en-US" sz="2800" dirty="0" smtClean="0"/>
              <a:t>The next group of emerging market economies includes Colombia, Indonesia, Vietnam, Egypt, Turkey and South Africa (CIVETS).</a:t>
            </a:r>
          </a:p>
        </p:txBody>
      </p:sp>
      <p:sp>
        <p:nvSpPr>
          <p:cNvPr id="6" name="Slide Number Placeholder 5"/>
          <p:cNvSpPr>
            <a:spLocks noGrp="1"/>
          </p:cNvSpPr>
          <p:nvPr>
            <p:ph type="sldNum" sz="quarter" idx="12"/>
          </p:nvPr>
        </p:nvSpPr>
        <p:spPr/>
        <p:txBody>
          <a:bodyPr/>
          <a:lstStyle/>
          <a:p>
            <a:r>
              <a:rPr lang="en-US" dirty="0" smtClean="0"/>
              <a:t>4-</a:t>
            </a:r>
            <a:fld id="{C238F03A-58E1-4ECA-9024-348A9A81A53D}" type="slidenum">
              <a:rPr lang="en-US" smtClean="0"/>
              <a:pPr/>
              <a:t>9</a:t>
            </a:fld>
            <a:endParaRPr lang="en-US" dirty="0"/>
          </a:p>
        </p:txBody>
      </p:sp>
      <p:sp>
        <p:nvSpPr>
          <p:cNvPr id="7" name="Footer Placeholder 6"/>
          <p:cNvSpPr>
            <a:spLocks noGrp="1"/>
          </p:cNvSpPr>
          <p:nvPr>
            <p:ph type="ftr" sz="quarter" idx="11"/>
          </p:nvPr>
        </p:nvSpPr>
        <p:spPr/>
        <p:txBody>
          <a:bodyPr/>
          <a:lstStyle/>
          <a:p>
            <a:r>
              <a:rPr lang="en-US" dirty="0" smtClean="0"/>
              <a:t>©2014 Pearson Education, Inc. publishing as Prentice Hall</a:t>
            </a:r>
            <a:endParaRPr lang="en-US" dirty="0"/>
          </a:p>
        </p:txBody>
      </p:sp>
    </p:spTree>
  </p:cSld>
  <p:clrMapOvr>
    <a:masterClrMapping/>
  </p:clrMapOvr>
</p:sld>
</file>

<file path=ppt/theme/theme1.xml><?xml version="1.0" encoding="utf-8"?>
<a:theme xmlns:a="http://schemas.openxmlformats.org/drawingml/2006/main" name="TS010385378">
  <a:themeElements>
    <a:clrScheme name="Fresh">
      <a:dk1>
        <a:sysClr val="windowText" lastClr="000000"/>
      </a:dk1>
      <a:lt1>
        <a:sysClr val="window" lastClr="FFFFFF"/>
      </a:lt1>
      <a:dk2>
        <a:srgbClr val="89C540"/>
      </a:dk2>
      <a:lt2>
        <a:srgbClr val="F0E5B6"/>
      </a:lt2>
      <a:accent1>
        <a:srgbClr val="3B4F18"/>
      </a:accent1>
      <a:accent2>
        <a:srgbClr val="CCC834"/>
      </a:accent2>
      <a:accent3>
        <a:srgbClr val="F49AE1"/>
      </a:accent3>
      <a:accent4>
        <a:srgbClr val="2AC9DE"/>
      </a:accent4>
      <a:accent5>
        <a:srgbClr val="927B74"/>
      </a:accent5>
      <a:accent6>
        <a:srgbClr val="769F11"/>
      </a:accent6>
      <a:hlink>
        <a:srgbClr val="0A6A21"/>
      </a:hlink>
      <a:folHlink>
        <a:srgbClr val="406EA5"/>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mso-contentType ?>
<FormTemplates xmlns="http://schemas.microsoft.com/sharepoint/v3/contenttype/forms">
  <Display>DocumentLibraryForm</Display>
  <Edit>AssetEditForm</Edit>
  <New>DocumentLibraryForm</New>
</FormTemplates>
</file>

<file path=customXml/itemProps1.xml><?xml version="1.0" encoding="utf-8"?>
<ds:datastoreItem xmlns:ds="http://schemas.openxmlformats.org/officeDocument/2006/customXml" ds:itemID="{1406B6EB-8CCB-429C-9D3B-EA09378A3972}">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TS010385378</Template>
  <TotalTime>404</TotalTime>
  <Words>1654</Words>
  <Application>Microsoft Office PowerPoint</Application>
  <PresentationFormat>On-screen Show (4:3)</PresentationFormat>
  <Paragraphs>154</Paragraphs>
  <Slides>26</Slides>
  <Notes>2</Notes>
  <HiddenSlides>0</HiddenSlides>
  <MMClips>0</MMClips>
  <ScaleCrop>false</ScaleCrop>
  <HeadingPairs>
    <vt:vector size="4" baseType="variant">
      <vt:variant>
        <vt:lpstr>Theme</vt:lpstr>
      </vt:variant>
      <vt:variant>
        <vt:i4>1</vt:i4>
      </vt:variant>
      <vt:variant>
        <vt:lpstr>Slide Titles</vt:lpstr>
      </vt:variant>
      <vt:variant>
        <vt:i4>26</vt:i4>
      </vt:variant>
    </vt:vector>
  </HeadingPairs>
  <TitlesOfParts>
    <vt:vector size="27" baseType="lpstr">
      <vt:lpstr>TS010385378</vt:lpstr>
      <vt:lpstr>E-Marketing/7E Chapter 4</vt:lpstr>
      <vt:lpstr>Chapter 4 Objectives</vt:lpstr>
      <vt:lpstr>Chapter 4 Objectives, cont.</vt:lpstr>
      <vt:lpstr>Idol Goes Global</vt:lpstr>
      <vt:lpstr>Idol Goes Global, cont.</vt:lpstr>
      <vt:lpstr>Overview of Global  E-Marketing Issues</vt:lpstr>
      <vt:lpstr>Worldwide internet Usage  and Population Statistics</vt:lpstr>
      <vt:lpstr>Global Markets</vt:lpstr>
      <vt:lpstr>Emerging Economies</vt:lpstr>
      <vt:lpstr>Importance of  Information Technology</vt:lpstr>
      <vt:lpstr>Country &amp; Market Opportunity Analysis</vt:lpstr>
      <vt:lpstr>Diaspora Communities</vt:lpstr>
      <vt:lpstr>E-Commerce Payment  and Trust Issues</vt:lpstr>
      <vt:lpstr>E-Commerce Payment  and Trust Issues, cont.</vt:lpstr>
      <vt:lpstr>Consumer Concern About Online Use Of Credit Cards In Selected Countries</vt:lpstr>
      <vt:lpstr>Technological Tipping Points</vt:lpstr>
      <vt:lpstr>Computers &amp; Telephones</vt:lpstr>
      <vt:lpstr>Entrance to a Telecenter in Peru</vt:lpstr>
      <vt:lpstr>Wireless internet Access:  Mobile Phones</vt:lpstr>
      <vt:lpstr>Smartphones</vt:lpstr>
      <vt:lpstr>Broadband</vt:lpstr>
      <vt:lpstr>The Digital Divide</vt:lpstr>
      <vt:lpstr>Building Inclusive  E-Markets</vt:lpstr>
      <vt:lpstr>M-KRISHI® For Rural Indian Farmers</vt:lpstr>
      <vt:lpstr>Social Networking</vt:lpstr>
      <vt:lpstr>Slide 26</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[Business Communication]</dc:title>
  <dc:creator>Betty</dc:creator>
  <cp:lastModifiedBy>Betty</cp:lastModifiedBy>
  <cp:revision>74</cp:revision>
  <dcterms:created xsi:type="dcterms:W3CDTF">2013-04-24T20:55:47Z</dcterms:created>
  <dcterms:modified xsi:type="dcterms:W3CDTF">2013-05-26T00:42:57Z</dcterms:modified>
  <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TC103853789990</vt:lpwstr>
  </property>
</Properties>
</file>