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2"/>
  </p:sldMasterIdLst>
  <p:notesMasterIdLst>
    <p:notesMasterId r:id="rId28"/>
  </p:notesMasterIdLst>
  <p:handoutMasterIdLst>
    <p:handoutMasterId r:id="rId29"/>
  </p:handoutMasterIdLst>
  <p:sldIdLst>
    <p:sldId id="256" r:id="rId3"/>
    <p:sldId id="257" r:id="rId4"/>
    <p:sldId id="258" r:id="rId5"/>
    <p:sldId id="259" r:id="rId6"/>
    <p:sldId id="260" r:id="rId7"/>
    <p:sldId id="281" r:id="rId8"/>
    <p:sldId id="261" r:id="rId9"/>
    <p:sldId id="262" r:id="rId10"/>
    <p:sldId id="263" r:id="rId11"/>
    <p:sldId id="264" r:id="rId12"/>
    <p:sldId id="265" r:id="rId13"/>
    <p:sldId id="267" r:id="rId14"/>
    <p:sldId id="270" r:id="rId15"/>
    <p:sldId id="268" r:id="rId16"/>
    <p:sldId id="269" r:id="rId17"/>
    <p:sldId id="271" r:id="rId18"/>
    <p:sldId id="272" r:id="rId19"/>
    <p:sldId id="273" r:id="rId20"/>
    <p:sldId id="274" r:id="rId21"/>
    <p:sldId id="275" r:id="rId22"/>
    <p:sldId id="276" r:id="rId23"/>
    <p:sldId id="277" r:id="rId24"/>
    <p:sldId id="278" r:id="rId25"/>
    <p:sldId id="279" r:id="rId26"/>
    <p:sldId id="28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3520" autoAdjust="0"/>
  </p:normalViewPr>
  <p:slideViewPr>
    <p:cSldViewPr>
      <p:cViewPr>
        <p:scale>
          <a:sx n="90" d="100"/>
          <a:sy n="90" d="100"/>
        </p:scale>
        <p:origin x="-918" y="3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1" d="100"/>
          <a:sy n="81" d="100"/>
        </p:scale>
        <p:origin x="-2088"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A721B00-6FC2-41C5-8CC8-B9EEA04C504C}" type="datetimeFigureOut">
              <a:rPr lang="en-US" smtClean="0"/>
              <a:pPr/>
              <a:t>5/25/2013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3498FED-E309-4234-8533-7FE78C077757}"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64F934-0B1F-4A2D-B327-660F7F58F120}" type="datetimeFigureOut">
              <a:rPr lang="en-US" smtClean="0"/>
              <a:pPr/>
              <a:t>5/25/2013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4592BD-A84E-44A3-8DF7-E6ED0C1DA784}"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5" name="Rectangle 4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4" name="Group 43"/>
          <p:cNvGrpSpPr/>
          <p:nvPr userDrawn="1"/>
        </p:nvGrpSpPr>
        <p:grpSpPr>
          <a:xfrm>
            <a:off x="0" y="2267858"/>
            <a:ext cx="4191000" cy="4590144"/>
            <a:chOff x="-1" y="1600199"/>
            <a:chExt cx="4501019" cy="5257801"/>
          </a:xfrm>
        </p:grpSpPr>
        <p:sp>
          <p:nvSpPr>
            <p:cNvPr id="39" name="Freeform 7"/>
            <p:cNvSpPr>
              <a:spLocks/>
            </p:cNvSpPr>
            <p:nvPr userDrawn="1"/>
          </p:nvSpPr>
          <p:spPr bwMode="auto">
            <a:xfrm>
              <a:off x="-1" y="1600199"/>
              <a:ext cx="4127498" cy="2514600"/>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0" name="Freeform 8"/>
            <p:cNvSpPr>
              <a:spLocks/>
            </p:cNvSpPr>
            <p:nvPr userDrawn="1"/>
          </p:nvSpPr>
          <p:spPr bwMode="auto">
            <a:xfrm>
              <a:off x="-1" y="3581398"/>
              <a:ext cx="1600200" cy="3276599"/>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 name="Freeform 9"/>
            <p:cNvSpPr>
              <a:spLocks/>
            </p:cNvSpPr>
            <p:nvPr userDrawn="1"/>
          </p:nvSpPr>
          <p:spPr bwMode="auto">
            <a:xfrm>
              <a:off x="0" y="2438399"/>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 name="Freeform 10"/>
            <p:cNvSpPr>
              <a:spLocks/>
            </p:cNvSpPr>
            <p:nvPr userDrawn="1"/>
          </p:nvSpPr>
          <p:spPr bwMode="auto">
            <a:xfrm>
              <a:off x="1224419" y="3886199"/>
              <a:ext cx="3276599" cy="2971800"/>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 name="Freeform 11"/>
            <p:cNvSpPr>
              <a:spLocks/>
            </p:cNvSpPr>
            <p:nvPr userDrawn="1"/>
          </p:nvSpPr>
          <p:spPr bwMode="auto">
            <a:xfrm>
              <a:off x="876758" y="3994150"/>
              <a:ext cx="1719262" cy="2863850"/>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47" name="Freeform 46"/>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8" name="Freeform 47"/>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userDrawn="1">
            <p:ph type="ctrTitle"/>
          </p:nvPr>
        </p:nvSpPr>
        <p:spPr>
          <a:xfrm>
            <a:off x="990600" y="1116449"/>
            <a:ext cx="6858000" cy="707886"/>
          </a:xfrm>
        </p:spPr>
        <p:txBody>
          <a:bodyPr wrap="square">
            <a:spAutoFit/>
          </a:bodyPr>
          <a:lstStyle>
            <a:lvl1pPr algn="r">
              <a:defRPr sz="4000">
                <a:solidFill>
                  <a:schemeClr val="accent2">
                    <a:lumMod val="75000"/>
                  </a:schemeClr>
                </a:solidFill>
              </a:defRPr>
            </a:lvl1pPr>
          </a:lstStyle>
          <a:p>
            <a:r>
              <a:rPr lang="en-US" smtClean="0"/>
              <a:t>Click to edit Master title style</a:t>
            </a:r>
            <a:endParaRPr lang="en-US" dirty="0"/>
          </a:p>
        </p:txBody>
      </p:sp>
      <p:sp>
        <p:nvSpPr>
          <p:cNvPr id="3" name="Subtitle 2"/>
          <p:cNvSpPr>
            <a:spLocks noGrp="1"/>
          </p:cNvSpPr>
          <p:nvPr userDrawn="1">
            <p:ph type="subTitle" idx="1"/>
          </p:nvPr>
        </p:nvSpPr>
        <p:spPr>
          <a:xfrm>
            <a:off x="990600" y="1900535"/>
            <a:ext cx="6858000" cy="461665"/>
          </a:xfrm>
        </p:spPr>
        <p:txBody>
          <a:bodyPr wrap="square">
            <a:spAutoFit/>
          </a:bodyPr>
          <a:lstStyle>
            <a:lvl1pPr marL="0" indent="0" algn="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userDrawn="1">
            <p:ph type="dt" sz="half" idx="10"/>
          </p:nvPr>
        </p:nvSpPr>
        <p:spPr/>
        <p:txBody>
          <a:bodyPr/>
          <a:lstStyle/>
          <a:p>
            <a:fld id="{46EA3650-35F6-4770-BC7B-1C525AC29820}" type="datetime1">
              <a:rPr lang="en-US" smtClean="0"/>
              <a:t>5/25/2013</a:t>
            </a:fld>
            <a:endParaRPr lang="en-US" dirty="0"/>
          </a:p>
        </p:txBody>
      </p:sp>
      <p:sp>
        <p:nvSpPr>
          <p:cNvPr id="5" name="Footer Placeholder 4"/>
          <p:cNvSpPr>
            <a:spLocks noGrp="1"/>
          </p:cNvSpPr>
          <p:nvPr userDrawn="1">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userDrawn="1">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5E37E-A2BA-4BBA-A118-15B867211A9E}" type="datetime1">
              <a:rPr lang="en-US" smtClean="0"/>
              <a:t>5/25/2013</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475922-3F81-468F-A4C6-472235C96712}" type="datetime1">
              <a:rPr lang="en-US" smtClean="0"/>
              <a:t>5/25/2013</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6C90D1-6774-4B57-8641-D5B6D30C3E06}" type="datetime1">
              <a:rPr lang="en-US" smtClean="0"/>
              <a:t>5/25/2013</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EC82BA-8A4C-44BD-930C-A424C1483EC4}" type="datetime1">
              <a:rPr lang="en-US" smtClean="0"/>
              <a:t>5/25/2013</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40541A-ED7E-409A-84E4-30BC284A9F01}" type="datetime1">
              <a:rPr lang="en-US" smtClean="0"/>
              <a:t>5/25/2013</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6806F8-063B-4449-A5F1-E280DE7A3AD9}" type="datetime1">
              <a:rPr lang="en-US" smtClean="0"/>
              <a:t>5/25/2013</a:t>
            </a:fld>
            <a:endParaRPr lang="en-US" dirty="0"/>
          </a:p>
        </p:txBody>
      </p:sp>
      <p:sp>
        <p:nvSpPr>
          <p:cNvPr id="8" name="Footer Placeholder 7"/>
          <p:cNvSpPr>
            <a:spLocks noGrp="1"/>
          </p:cNvSpPr>
          <p:nvPr>
            <p:ph type="ftr" sz="quarter" idx="11"/>
          </p:nvPr>
        </p:nvSpPr>
        <p:spPr/>
        <p:txBody>
          <a:bodyPr/>
          <a:lstStyle/>
          <a:p>
            <a:r>
              <a:rPr lang="en-US" dirty="0" smtClean="0"/>
              <a:t>©2014 Pearson Education, Inc. publishing as Prentice Hall.</a:t>
            </a:r>
            <a:endParaRPr lang="en-US" dirty="0"/>
          </a:p>
        </p:txBody>
      </p:sp>
      <p:sp>
        <p:nvSpPr>
          <p:cNvPr id="9" name="Slide Number Placeholder 8"/>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12322B-085D-4652-8BBF-3983635C8A4E}" type="datetime1">
              <a:rPr lang="en-US" smtClean="0"/>
              <a:t>5/25/2013</a:t>
            </a:fld>
            <a:endParaRPr lang="en-US" dirty="0"/>
          </a:p>
        </p:txBody>
      </p:sp>
      <p:sp>
        <p:nvSpPr>
          <p:cNvPr id="4" name="Footer Placeholder 3"/>
          <p:cNvSpPr>
            <a:spLocks noGrp="1"/>
          </p:cNvSpPr>
          <p:nvPr>
            <p:ph type="ftr" sz="quarter" idx="11"/>
          </p:nvPr>
        </p:nvSpPr>
        <p:spPr/>
        <p:txBody>
          <a:bodyPr/>
          <a:lstStyle/>
          <a:p>
            <a:r>
              <a:rPr lang="en-US" dirty="0" smtClean="0"/>
              <a:t>©2014 Pearson Education, Inc. publishing as Prentice Hall.</a:t>
            </a:r>
            <a:endParaRPr lang="en-US" dirty="0"/>
          </a:p>
        </p:txBody>
      </p:sp>
      <p:sp>
        <p:nvSpPr>
          <p:cNvPr id="5" name="Slide Number Placeholder 4"/>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40AF2B-49B9-478D-8850-FBC883B104DE}" type="datetime1">
              <a:rPr lang="en-US" smtClean="0"/>
              <a:t>5/25/2013</a:t>
            </a:fld>
            <a:endParaRPr lang="en-US" dirty="0"/>
          </a:p>
        </p:txBody>
      </p:sp>
      <p:sp>
        <p:nvSpPr>
          <p:cNvPr id="3" name="Footer Placeholder 2"/>
          <p:cNvSpPr>
            <a:spLocks noGrp="1"/>
          </p:cNvSpPr>
          <p:nvPr>
            <p:ph type="ftr" sz="quarter" idx="11"/>
          </p:nvPr>
        </p:nvSpPr>
        <p:spPr/>
        <p:txBody>
          <a:bodyPr/>
          <a:lstStyle/>
          <a:p>
            <a:r>
              <a:rPr lang="en-US" dirty="0" smtClean="0"/>
              <a:t>©2014 Pearson Education, Inc. publishing as Prentice Hall.</a:t>
            </a:r>
            <a:endParaRPr lang="en-US" dirty="0"/>
          </a:p>
        </p:txBody>
      </p:sp>
      <p:sp>
        <p:nvSpPr>
          <p:cNvPr id="4" name="Slide Number Placeholder 3"/>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FC73E2-1D08-42E5-AB5C-2E3A5CE5AAB6}" type="datetime1">
              <a:rPr lang="en-US" smtClean="0"/>
              <a:t>5/25/2013</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E74173-74E1-46FF-BEA7-F0D3598B4C89}" type="datetime1">
              <a:rPr lang="en-US" smtClean="0"/>
              <a:t>5/25/2013</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56CD70-9D5E-4A30-BFE8-5A051807C162}" type="datetime1">
              <a:rPr lang="en-US" smtClean="0"/>
              <a:t>5/25/2013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©2014 Pearson Education, Inc. publishing as Prentice Hall.</a:t>
            </a:r>
            <a:endParaRPr lang="en-US" dirty="0"/>
          </a:p>
        </p:txBody>
      </p:sp>
      <p:grpSp>
        <p:nvGrpSpPr>
          <p:cNvPr id="33" name="Group 32"/>
          <p:cNvGrpSpPr/>
          <p:nvPr/>
        </p:nvGrpSpPr>
        <p:grpSpPr>
          <a:xfrm>
            <a:off x="0" y="0"/>
            <a:ext cx="9144001" cy="6858000"/>
            <a:chOff x="0" y="0"/>
            <a:chExt cx="9144001" cy="6858000"/>
          </a:xfrm>
        </p:grpSpPr>
        <p:sp>
          <p:nvSpPr>
            <p:cNvPr id="8" name="Rectangle 7"/>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0"/>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8F03A-58E1-4ECA-9024-348A9A81A53D}" type="slidenum">
              <a:rPr lang="en-US" smtClean="0"/>
              <a:pPr/>
              <a:t>‹#›</a:t>
            </a:fld>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12" name="Group 11"/>
          <p:cNvGrpSpPr/>
          <p:nvPr/>
        </p:nvGrpSpPr>
        <p:grpSpPr>
          <a:xfrm>
            <a:off x="0" y="2855091"/>
            <a:ext cx="3581400" cy="4002909"/>
            <a:chOff x="0" y="2533588"/>
            <a:chExt cx="8022336" cy="8966516"/>
          </a:xfrm>
        </p:grpSpPr>
        <p:sp>
          <p:nvSpPr>
            <p:cNvPr id="13" name="Freeform 7"/>
            <p:cNvSpPr>
              <a:spLocks/>
            </p:cNvSpPr>
            <p:nvPr userDrawn="1"/>
          </p:nvSpPr>
          <p:spPr bwMode="auto">
            <a:xfrm>
              <a:off x="0" y="2533588"/>
              <a:ext cx="4127500" cy="2514599"/>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8"/>
            <p:cNvSpPr>
              <a:spLocks/>
            </p:cNvSpPr>
            <p:nvPr userDrawn="1"/>
          </p:nvSpPr>
          <p:spPr bwMode="auto">
            <a:xfrm>
              <a:off x="0" y="4980432"/>
              <a:ext cx="3184026" cy="6519672"/>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9"/>
            <p:cNvSpPr>
              <a:spLocks/>
            </p:cNvSpPr>
            <p:nvPr userDrawn="1"/>
          </p:nvSpPr>
          <p:spPr bwMode="auto">
            <a:xfrm>
              <a:off x="0" y="3371787"/>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 name="Freeform 10"/>
            <p:cNvSpPr>
              <a:spLocks/>
            </p:cNvSpPr>
            <p:nvPr userDrawn="1"/>
          </p:nvSpPr>
          <p:spPr bwMode="auto">
            <a:xfrm>
              <a:off x="1502664" y="5586916"/>
              <a:ext cx="6519672" cy="5913188"/>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1"/>
            <p:cNvSpPr>
              <a:spLocks/>
            </p:cNvSpPr>
            <p:nvPr userDrawn="1"/>
          </p:nvSpPr>
          <p:spPr bwMode="auto">
            <a:xfrm>
              <a:off x="1155002" y="5801712"/>
              <a:ext cx="3420932" cy="5698392"/>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000" kern="1200">
          <a:solidFill>
            <a:schemeClr val="accent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90600" y="808673"/>
            <a:ext cx="6858000" cy="1323439"/>
          </a:xfrm>
        </p:spPr>
        <p:txBody>
          <a:bodyPr/>
          <a:lstStyle/>
          <a:p>
            <a:r>
              <a:rPr lang="en-US" dirty="0" smtClean="0"/>
              <a:t>E-Marketing/7E</a:t>
            </a:r>
            <a:br>
              <a:rPr lang="en-US" dirty="0" smtClean="0"/>
            </a:br>
            <a:r>
              <a:rPr lang="en-US" dirty="0" smtClean="0"/>
              <a:t>Chapter 5</a:t>
            </a:r>
            <a:endParaRPr lang="en-US" dirty="0"/>
          </a:p>
        </p:txBody>
      </p:sp>
      <p:sp>
        <p:nvSpPr>
          <p:cNvPr id="5" name="Subtitle 4"/>
          <p:cNvSpPr>
            <a:spLocks noGrp="1"/>
          </p:cNvSpPr>
          <p:nvPr>
            <p:ph type="subTitle" idx="1"/>
          </p:nvPr>
        </p:nvSpPr>
        <p:spPr>
          <a:xfrm>
            <a:off x="990600" y="2133600"/>
            <a:ext cx="6858000" cy="523220"/>
          </a:xfrm>
        </p:spPr>
        <p:txBody>
          <a:bodyPr/>
          <a:lstStyle/>
          <a:p>
            <a:r>
              <a:rPr lang="en-US" sz="2800" dirty="0" smtClean="0"/>
              <a:t>Ethical and Legal Issues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xfrm>
            <a:off x="1143000" y="381000"/>
            <a:ext cx="7848600" cy="914400"/>
          </a:xfrm>
        </p:spPr>
        <p:txBody>
          <a:bodyPr>
            <a:noAutofit/>
          </a:bodyPr>
          <a:lstStyle/>
          <a:p>
            <a:pPr fontAlgn="auto">
              <a:spcAft>
                <a:spcPts val="0"/>
              </a:spcAft>
              <a:defRPr/>
            </a:pPr>
            <a:r>
              <a:rPr lang="en-US" dirty="0" smtClean="0"/>
              <a:t>Privacy Within Digital Contexts, cont.</a:t>
            </a:r>
            <a:endParaRPr lang="en-US" dirty="0" smtClean="0">
              <a:ea typeface="+mj-ea"/>
              <a:cs typeface="+mj-cs"/>
            </a:endParaRPr>
          </a:p>
        </p:txBody>
      </p:sp>
      <p:sp>
        <p:nvSpPr>
          <p:cNvPr id="22530" name="Rectangle 3"/>
          <p:cNvSpPr>
            <a:spLocks noGrp="1" noChangeArrowheads="1"/>
          </p:cNvSpPr>
          <p:nvPr>
            <p:ph type="body" idx="1"/>
          </p:nvPr>
        </p:nvSpPr>
        <p:spPr>
          <a:xfrm>
            <a:off x="1447800" y="1600200"/>
            <a:ext cx="7318375" cy="4495800"/>
          </a:xfrm>
        </p:spPr>
        <p:txBody>
          <a:bodyPr/>
          <a:lstStyle/>
          <a:p>
            <a:pPr marL="319088" indent="-319088">
              <a:spcBef>
                <a:spcPct val="0"/>
              </a:spcBef>
            </a:pPr>
            <a:r>
              <a:rPr lang="en-US" sz="2800" dirty="0" smtClean="0"/>
              <a:t>Nearly every major Web site collects personally identifiable information, but just over half specify on the site how the information will be used.</a:t>
            </a:r>
          </a:p>
          <a:p>
            <a:pPr marL="319088" indent="-319088">
              <a:spcBef>
                <a:spcPct val="0"/>
              </a:spcBef>
            </a:pPr>
            <a:r>
              <a:rPr lang="en-US" sz="2800" dirty="0" smtClean="0"/>
              <a:t>Cookies, Java applets, and intelligent agents are ubiquitous applications that function without a user’s knowledge or control.</a:t>
            </a:r>
          </a:p>
          <a:p>
            <a:pPr marL="319088" indent="-319088">
              <a:spcBef>
                <a:spcPct val="0"/>
              </a:spcBef>
            </a:pPr>
            <a:endParaRPr lang="en-US" sz="2800" dirty="0" smtClean="0"/>
          </a:p>
          <a:p>
            <a:pPr marL="319088" indent="-319088">
              <a:spcBef>
                <a:spcPct val="0"/>
              </a:spcBef>
            </a:pPr>
            <a:endParaRPr lang="en-US" sz="2800" dirty="0" smtClean="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5" name="Slide Number Placeholder 4"/>
          <p:cNvSpPr>
            <a:spLocks noGrp="1"/>
          </p:cNvSpPr>
          <p:nvPr>
            <p:ph type="sldNum" sz="quarter" idx="12"/>
          </p:nvPr>
        </p:nvSpPr>
        <p:spPr/>
        <p:txBody>
          <a:bodyPr/>
          <a:lstStyle/>
          <a:p>
            <a:r>
              <a:rPr lang="en-US" dirty="0" smtClean="0"/>
              <a:t>5-</a:t>
            </a:r>
            <a:fld id="{C238F03A-58E1-4ECA-9024-348A9A81A53D}" type="slidenum">
              <a:rPr lang="en-US" smtClean="0"/>
              <a:pPr/>
              <a:t>10</a:t>
            </a:fld>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1219200" y="228600"/>
            <a:ext cx="7546975" cy="1066800"/>
          </a:xfrm>
        </p:spPr>
        <p:txBody>
          <a:bodyPr wrap="square" numCol="1" anchorCtr="0" compatLnSpc="1">
            <a:prstTxWarp prst="textNoShape">
              <a:avLst/>
            </a:prstTxWarp>
            <a:normAutofit/>
          </a:bodyPr>
          <a:lstStyle/>
          <a:p>
            <a:r>
              <a:rPr lang="en-US" cap="none" dirty="0" smtClean="0"/>
              <a:t>Privacy Debates And Policy</a:t>
            </a:r>
          </a:p>
        </p:txBody>
      </p:sp>
      <p:sp>
        <p:nvSpPr>
          <p:cNvPr id="23554" name="Rectangle 3"/>
          <p:cNvSpPr>
            <a:spLocks noGrp="1" noChangeArrowheads="1"/>
          </p:cNvSpPr>
          <p:nvPr>
            <p:ph type="body" idx="1"/>
          </p:nvPr>
        </p:nvSpPr>
        <p:spPr>
          <a:xfrm>
            <a:off x="1066800" y="1447800"/>
            <a:ext cx="7699375" cy="4648200"/>
          </a:xfrm>
        </p:spPr>
        <p:txBody>
          <a:bodyPr/>
          <a:lstStyle/>
          <a:p>
            <a:pPr marL="319088" lvl="1" indent="-319088">
              <a:lnSpc>
                <a:spcPct val="90000"/>
              </a:lnSpc>
              <a:spcBef>
                <a:spcPct val="0"/>
              </a:spcBef>
              <a:buSzPct val="60000"/>
              <a:buFont typeface="Arial" pitchFamily="34" charset="0"/>
              <a:buChar char="•"/>
            </a:pPr>
            <a:r>
              <a:rPr lang="en-US" sz="2800" dirty="0" smtClean="0"/>
              <a:t>Children’s Online Privacy Protection Act (COPPA) requires that Web sites establish procedures that protect children online and involve parents.</a:t>
            </a:r>
          </a:p>
          <a:p>
            <a:pPr marL="319088" lvl="1" indent="-319088">
              <a:lnSpc>
                <a:spcPct val="90000"/>
              </a:lnSpc>
              <a:spcBef>
                <a:spcPct val="0"/>
              </a:spcBef>
              <a:buSzPct val="60000"/>
              <a:buFont typeface="Arial" pitchFamily="34" charset="0"/>
              <a:buChar char="•"/>
            </a:pPr>
            <a:r>
              <a:rPr lang="en-US" sz="2800" dirty="0" smtClean="0"/>
              <a:t>While federals laws relating to </a:t>
            </a:r>
            <a:r>
              <a:rPr lang="en-US" sz="2800" dirty="0" smtClean="0"/>
              <a:t>internet </a:t>
            </a:r>
            <a:r>
              <a:rPr lang="en-US" sz="2800" dirty="0" smtClean="0"/>
              <a:t>privacy remain in debate, many offenses can be addressed by conventional statutes:</a:t>
            </a:r>
          </a:p>
          <a:p>
            <a:pPr marL="1233488" lvl="3" indent="-319088">
              <a:lnSpc>
                <a:spcPct val="90000"/>
              </a:lnSpc>
              <a:spcBef>
                <a:spcPct val="0"/>
              </a:spcBef>
              <a:buSzPct val="60000"/>
            </a:pPr>
            <a:r>
              <a:rPr lang="en-US" sz="2600" dirty="0" smtClean="0"/>
              <a:t>Fair Credit Reporting </a:t>
            </a:r>
            <a:r>
              <a:rPr lang="en-US" sz="2600" dirty="0" smtClean="0"/>
              <a:t>Act.</a:t>
            </a:r>
            <a:endParaRPr lang="en-US" sz="2600" dirty="0" smtClean="0"/>
          </a:p>
          <a:p>
            <a:pPr marL="1233488" lvl="3" indent="-319088">
              <a:lnSpc>
                <a:spcPct val="90000"/>
              </a:lnSpc>
              <a:spcBef>
                <a:spcPct val="0"/>
              </a:spcBef>
              <a:buSzPct val="60000"/>
            </a:pPr>
            <a:r>
              <a:rPr lang="en-US" sz="2600" dirty="0" smtClean="0"/>
              <a:t>Electronic Communication Privacy </a:t>
            </a:r>
            <a:r>
              <a:rPr lang="en-US" sz="2600" dirty="0" smtClean="0"/>
              <a:t>Act.</a:t>
            </a:r>
            <a:endParaRPr lang="en-US" sz="2600" dirty="0" smtClean="0"/>
          </a:p>
          <a:p>
            <a:pPr marL="376238" lvl="1" indent="-319088">
              <a:lnSpc>
                <a:spcPct val="90000"/>
              </a:lnSpc>
              <a:spcBef>
                <a:spcPct val="0"/>
              </a:spcBef>
              <a:buSzPct val="60000"/>
              <a:buFont typeface="Arial" pitchFamily="34" charset="0"/>
              <a:buChar char="•"/>
            </a:pPr>
            <a:r>
              <a:rPr lang="en-US" sz="3000" dirty="0" smtClean="0"/>
              <a:t>In 2012 the government developed an official framework to improve users’ privacy rights, the Consumer Privacy Bill or Rights.</a:t>
            </a:r>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5" name="Slide Number Placeholder 4"/>
          <p:cNvSpPr>
            <a:spLocks noGrp="1"/>
          </p:cNvSpPr>
          <p:nvPr>
            <p:ph type="sldNum" sz="quarter" idx="12"/>
          </p:nvPr>
        </p:nvSpPr>
        <p:spPr/>
        <p:txBody>
          <a:bodyPr/>
          <a:lstStyle/>
          <a:p>
            <a:r>
              <a:rPr lang="en-US" dirty="0" smtClean="0"/>
              <a:t>5-</a:t>
            </a:r>
            <a:fld id="{C238F03A-58E1-4ECA-9024-348A9A81A53D}" type="slidenum">
              <a:rPr lang="en-US" smtClean="0"/>
              <a:pPr/>
              <a:t>11</a:t>
            </a:fld>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295400" y="304800"/>
            <a:ext cx="7699375" cy="990600"/>
          </a:xfrm>
        </p:spPr>
        <p:txBody>
          <a:bodyPr wrap="square" numCol="1" anchorCtr="0" compatLnSpc="1">
            <a:prstTxWarp prst="textNoShape">
              <a:avLst/>
            </a:prstTxWarp>
            <a:normAutofit/>
          </a:bodyPr>
          <a:lstStyle/>
          <a:p>
            <a:r>
              <a:rPr lang="en-US" cap="none" dirty="0" smtClean="0"/>
              <a:t>International Privacy Issues</a:t>
            </a:r>
          </a:p>
        </p:txBody>
      </p:sp>
      <p:sp>
        <p:nvSpPr>
          <p:cNvPr id="21509" name="Content Placeholder 4"/>
          <p:cNvSpPr>
            <a:spLocks noGrp="1"/>
          </p:cNvSpPr>
          <p:nvPr>
            <p:ph sz="quarter" idx="1"/>
          </p:nvPr>
        </p:nvSpPr>
        <p:spPr>
          <a:xfrm>
            <a:off x="1219200" y="1447800"/>
            <a:ext cx="7696200" cy="4648200"/>
          </a:xfrm>
        </p:spPr>
        <p:txBody>
          <a:bodyPr rtlCol="0">
            <a:normAutofit fontScale="92500" lnSpcReduction="20000"/>
          </a:bodyPr>
          <a:lstStyle/>
          <a:p>
            <a:pPr>
              <a:spcBef>
                <a:spcPts val="0"/>
              </a:spcBef>
              <a:defRPr/>
            </a:pPr>
            <a:r>
              <a:rPr lang="en-US" sz="3000" dirty="0" smtClean="0">
                <a:ea typeface="+mn-ea"/>
                <a:cs typeface="+mn-cs"/>
              </a:rPr>
              <a:t>The European Union (EU) has developed the most comprehensive privacy legislation. </a:t>
            </a:r>
          </a:p>
          <a:p>
            <a:pPr lvl="1">
              <a:spcBef>
                <a:spcPts val="0"/>
              </a:spcBef>
              <a:defRPr/>
            </a:pPr>
            <a:r>
              <a:rPr lang="en-US" sz="3000" dirty="0" smtClean="0"/>
              <a:t>The EU </a:t>
            </a:r>
            <a:r>
              <a:rPr lang="en-US" sz="3000" dirty="0" smtClean="0">
                <a:ea typeface="+mn-ea"/>
                <a:cs typeface="+mn-cs"/>
              </a:rPr>
              <a:t>and the U.S. reached agreement in 2000 on safe harbor provisions to protect EU citizen data.</a:t>
            </a:r>
          </a:p>
          <a:p>
            <a:pPr>
              <a:spcBef>
                <a:spcPts val="0"/>
              </a:spcBef>
              <a:defRPr/>
            </a:pPr>
            <a:r>
              <a:rPr lang="en-US" sz="3000" dirty="0" smtClean="0"/>
              <a:t>There is also growing interest in personal data protection in Asia, especially Hong Kong, Japan, South Korea and Singapore.</a:t>
            </a:r>
            <a:endParaRPr lang="en-US" sz="3000" dirty="0" smtClean="0">
              <a:ea typeface="+mn-ea"/>
              <a:cs typeface="+mn-cs"/>
            </a:endParaRPr>
          </a:p>
          <a:p>
            <a:pPr>
              <a:spcBef>
                <a:spcPts val="0"/>
              </a:spcBef>
              <a:defRPr/>
            </a:pPr>
            <a:r>
              <a:rPr lang="en-US" sz="3000" dirty="0" smtClean="0">
                <a:ea typeface="+mn-ea"/>
                <a:cs typeface="+mn-cs"/>
              </a:rPr>
              <a:t>The U.S. Federal Trade Commission has identified the following norms for the ethical use of consumer information: </a:t>
            </a:r>
            <a:r>
              <a:rPr lang="en-US" sz="3000" dirty="0" smtClean="0"/>
              <a:t>n</a:t>
            </a:r>
            <a:r>
              <a:rPr lang="en-US" sz="3000" dirty="0" smtClean="0">
                <a:ea typeface="+mn-ea"/>
              </a:rPr>
              <a:t>otice</a:t>
            </a:r>
            <a:r>
              <a:rPr lang="en-US" sz="3000" dirty="0" smtClean="0"/>
              <a:t>, c</a:t>
            </a:r>
            <a:r>
              <a:rPr lang="en-US" sz="3000" dirty="0" smtClean="0">
                <a:ea typeface="+mn-ea"/>
              </a:rPr>
              <a:t>onsent</a:t>
            </a:r>
            <a:r>
              <a:rPr lang="en-US" sz="3000" dirty="0" smtClean="0"/>
              <a:t>, a</a:t>
            </a:r>
            <a:r>
              <a:rPr lang="en-US" sz="3000" dirty="0" smtClean="0">
                <a:ea typeface="+mn-ea"/>
              </a:rPr>
              <a:t>ccess</a:t>
            </a:r>
            <a:r>
              <a:rPr lang="en-US" sz="3000" dirty="0" smtClean="0"/>
              <a:t>, s</a:t>
            </a:r>
            <a:r>
              <a:rPr lang="en-US" sz="3000" dirty="0" smtClean="0">
                <a:ea typeface="+mn-ea"/>
              </a:rPr>
              <a:t>ecurity</a:t>
            </a:r>
            <a:r>
              <a:rPr lang="en-US" sz="3000" dirty="0" smtClean="0"/>
              <a:t>, and </a:t>
            </a:r>
            <a:r>
              <a:rPr lang="en-US" sz="3000" dirty="0" smtClean="0"/>
              <a:t>e</a:t>
            </a:r>
            <a:r>
              <a:rPr lang="en-US" sz="3000" dirty="0" smtClean="0">
                <a:ea typeface="+mn-ea"/>
              </a:rPr>
              <a:t>nforcement.</a:t>
            </a:r>
            <a:endParaRPr lang="en-US" sz="3000" dirty="0" smtClean="0">
              <a:ea typeface="+mn-ea"/>
            </a:endParaRPr>
          </a:p>
          <a:p>
            <a:pPr fontAlgn="auto">
              <a:spcAft>
                <a:spcPts val="0"/>
              </a:spcAft>
              <a:buFont typeface="Wingdings" pitchFamily="2" charset="2"/>
              <a:buChar char=""/>
              <a:defRPr/>
            </a:pPr>
            <a:endParaRPr lang="en-US" dirty="0" smtClean="0">
              <a:ea typeface="+mn-ea"/>
              <a:cs typeface="+mn-cs"/>
            </a:endParaRPr>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5" name="Slide Number Placeholder 4"/>
          <p:cNvSpPr>
            <a:spLocks noGrp="1"/>
          </p:cNvSpPr>
          <p:nvPr>
            <p:ph type="sldNum" sz="quarter" idx="12"/>
          </p:nvPr>
        </p:nvSpPr>
        <p:spPr/>
        <p:txBody>
          <a:bodyPr/>
          <a:lstStyle/>
          <a:p>
            <a:r>
              <a:rPr lang="en-US" dirty="0" smtClean="0"/>
              <a:t>5-</a:t>
            </a:r>
            <a:fld id="{C238F03A-58E1-4ECA-9024-348A9A81A53D}"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pPr fontAlgn="auto">
              <a:spcAft>
                <a:spcPts val="0"/>
              </a:spcAft>
              <a:defRPr/>
            </a:pPr>
            <a:r>
              <a:rPr lang="en-US" dirty="0" smtClean="0"/>
              <a:t>FTC Online Privacy Policy</a:t>
            </a:r>
            <a:r>
              <a:rPr lang="en-US" dirty="0" smtClean="0">
                <a:ea typeface="+mj-ea"/>
                <a:cs typeface="+mj-cs"/>
              </a:rPr>
              <a:t> </a:t>
            </a:r>
            <a:br>
              <a:rPr lang="en-US" dirty="0" smtClean="0">
                <a:ea typeface="+mj-ea"/>
                <a:cs typeface="+mj-cs"/>
              </a:rPr>
            </a:br>
            <a:endParaRPr lang="en-US" dirty="0">
              <a:ea typeface="+mj-ea"/>
              <a:cs typeface="+mj-cs"/>
            </a:endParaRPr>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pic>
        <p:nvPicPr>
          <p:cNvPr id="14338" name="Picture 2" descr="ftp://be133:rrytuR@beftp.pearsoned.com/Bloom/strauss7e_supps/manuscript/Ch_05Strauss7e/Ch_05__Exhibit%205.3.jpg"/>
          <p:cNvPicPr>
            <a:picLocks noChangeAspect="1" noChangeArrowheads="1"/>
          </p:cNvPicPr>
          <p:nvPr/>
        </p:nvPicPr>
        <p:blipFill>
          <a:blip r:embed="rId2" cstate="print"/>
          <a:srcRect/>
          <a:stretch>
            <a:fillRect/>
          </a:stretch>
        </p:blipFill>
        <p:spPr bwMode="auto">
          <a:xfrm>
            <a:off x="228600" y="1066800"/>
            <a:ext cx="8534400" cy="5029200"/>
          </a:xfrm>
          <a:prstGeom prst="rect">
            <a:avLst/>
          </a:prstGeom>
          <a:noFill/>
        </p:spPr>
      </p:pic>
      <p:sp>
        <p:nvSpPr>
          <p:cNvPr id="5" name="Slide Number Placeholder 4"/>
          <p:cNvSpPr>
            <a:spLocks noGrp="1"/>
          </p:cNvSpPr>
          <p:nvPr>
            <p:ph type="sldNum" sz="quarter" idx="12"/>
          </p:nvPr>
        </p:nvSpPr>
        <p:spPr/>
        <p:txBody>
          <a:bodyPr/>
          <a:lstStyle/>
          <a:p>
            <a:r>
              <a:rPr lang="en-US" dirty="0" smtClean="0"/>
              <a:t>5-</a:t>
            </a:r>
            <a:fld id="{C238F03A-58E1-4ECA-9024-348A9A81A53D}"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4"/>
          <p:cNvSpPr>
            <a:spLocks noGrp="1" noChangeArrowheads="1"/>
          </p:cNvSpPr>
          <p:nvPr>
            <p:ph type="body" idx="1"/>
          </p:nvPr>
        </p:nvSpPr>
        <p:spPr>
          <a:xfrm>
            <a:off x="1447800" y="1600200"/>
            <a:ext cx="7318375" cy="4495800"/>
          </a:xfrm>
        </p:spPr>
        <p:txBody>
          <a:bodyPr/>
          <a:lstStyle/>
          <a:p>
            <a:r>
              <a:rPr lang="en-US" sz="2800" dirty="0" smtClean="0"/>
              <a:t>The law protects intangible or intellectual property through 3 basic mechanisms:</a:t>
            </a:r>
          </a:p>
          <a:p>
            <a:pPr lvl="1"/>
            <a:r>
              <a:rPr lang="en-US" sz="2800" b="1" dirty="0" smtClean="0"/>
              <a:t>Patent law </a:t>
            </a:r>
            <a:r>
              <a:rPr lang="en-US" sz="2800" dirty="0" smtClean="0"/>
              <a:t>is centered on inventions.</a:t>
            </a:r>
          </a:p>
          <a:p>
            <a:pPr lvl="1"/>
            <a:r>
              <a:rPr lang="en-US" sz="2800" b="1" dirty="0" smtClean="0"/>
              <a:t>Copyright</a:t>
            </a:r>
            <a:r>
              <a:rPr lang="en-US" sz="2800" dirty="0" smtClean="0"/>
              <a:t> </a:t>
            </a:r>
            <a:r>
              <a:rPr lang="en-US" sz="2800" b="1" dirty="0" smtClean="0"/>
              <a:t>law</a:t>
            </a:r>
            <a:r>
              <a:rPr lang="en-US" sz="2800" dirty="0" smtClean="0"/>
              <a:t> addresses rights to publish, duplicate, or alter expressions of ideas.</a:t>
            </a:r>
          </a:p>
          <a:p>
            <a:pPr lvl="1"/>
            <a:r>
              <a:rPr lang="en-US" sz="2800" b="1" dirty="0" smtClean="0"/>
              <a:t>Trademark</a:t>
            </a:r>
            <a:r>
              <a:rPr lang="en-US" sz="2800" dirty="0" smtClean="0"/>
              <a:t> </a:t>
            </a:r>
            <a:r>
              <a:rPr lang="en-US" sz="2800" b="1" dirty="0" smtClean="0"/>
              <a:t>law </a:t>
            </a:r>
            <a:r>
              <a:rPr lang="en-US" sz="2800" dirty="0" smtClean="0"/>
              <a:t>is concerned with brands and source identifiers in the marketplace. </a:t>
            </a:r>
          </a:p>
          <a:p>
            <a:pPr lvl="1">
              <a:buFontTx/>
              <a:buNone/>
            </a:pPr>
            <a:endParaRPr lang="en-US" dirty="0" smtClean="0"/>
          </a:p>
        </p:txBody>
      </p:sp>
      <p:sp>
        <p:nvSpPr>
          <p:cNvPr id="22532" name="Rectangle 5"/>
          <p:cNvSpPr>
            <a:spLocks noGrp="1" noChangeArrowheads="1"/>
          </p:cNvSpPr>
          <p:nvPr>
            <p:ph type="title"/>
          </p:nvPr>
        </p:nvSpPr>
        <p:spPr>
          <a:xfrm>
            <a:off x="1447800" y="228600"/>
            <a:ext cx="7318375" cy="990600"/>
          </a:xfrm>
        </p:spPr>
        <p:txBody>
          <a:bodyPr/>
          <a:lstStyle/>
          <a:p>
            <a:pPr fontAlgn="auto">
              <a:spcAft>
                <a:spcPts val="0"/>
              </a:spcAft>
              <a:defRPr/>
            </a:pPr>
            <a:r>
              <a:rPr lang="en-US" dirty="0" smtClean="0">
                <a:ea typeface="+mj-ea"/>
                <a:cs typeface="+mj-cs"/>
              </a:rPr>
              <a:t>Digital Property</a:t>
            </a:r>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5" name="Slide Number Placeholder 4"/>
          <p:cNvSpPr>
            <a:spLocks noGrp="1"/>
          </p:cNvSpPr>
          <p:nvPr>
            <p:ph type="sldNum" sz="quarter" idx="12"/>
          </p:nvPr>
        </p:nvSpPr>
        <p:spPr/>
        <p:txBody>
          <a:bodyPr/>
          <a:lstStyle/>
          <a:p>
            <a:r>
              <a:rPr lang="en-US" dirty="0" smtClean="0"/>
              <a:t>5-</a:t>
            </a:r>
            <a:fld id="{C238F03A-58E1-4ECA-9024-348A9A81A53D}" type="slidenum">
              <a:rPr lang="en-US" smtClean="0"/>
              <a:pPr/>
              <a:t>14</a:t>
            </a:fld>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4"/>
          <p:cNvSpPr>
            <a:spLocks noGrp="1" noChangeArrowheads="1"/>
          </p:cNvSpPr>
          <p:nvPr>
            <p:ph type="body" idx="1"/>
          </p:nvPr>
        </p:nvSpPr>
        <p:spPr>
          <a:xfrm>
            <a:off x="1143000" y="1295400"/>
            <a:ext cx="7772400" cy="4800600"/>
          </a:xfrm>
        </p:spPr>
        <p:txBody>
          <a:bodyPr>
            <a:noAutofit/>
          </a:bodyPr>
          <a:lstStyle/>
          <a:p>
            <a:pPr marL="319088" indent="-319088">
              <a:lnSpc>
                <a:spcPct val="110000"/>
              </a:lnSpc>
              <a:spcBef>
                <a:spcPct val="0"/>
              </a:spcBef>
            </a:pPr>
            <a:r>
              <a:rPr lang="en-US" sz="2800" dirty="0"/>
              <a:t>Applying patent law to computing is </a:t>
            </a:r>
            <a:r>
              <a:rPr lang="en-US" sz="2800" dirty="0" smtClean="0"/>
              <a:t>a continually developing </a:t>
            </a:r>
            <a:r>
              <a:rPr lang="en-US" sz="2800" dirty="0"/>
              <a:t>field.</a:t>
            </a:r>
          </a:p>
          <a:p>
            <a:pPr marL="776288" lvl="1" indent="-319088">
              <a:lnSpc>
                <a:spcPct val="110000"/>
              </a:lnSpc>
              <a:spcBef>
                <a:spcPct val="0"/>
              </a:spcBef>
            </a:pPr>
            <a:r>
              <a:rPr lang="en-US" sz="2800" dirty="0"/>
              <a:t>Patents prevent competitors from doing the same thing a different way.</a:t>
            </a:r>
          </a:p>
          <a:p>
            <a:pPr marL="776288" lvl="1" indent="-319088">
              <a:lnSpc>
                <a:spcPct val="110000"/>
              </a:lnSpc>
              <a:spcBef>
                <a:spcPct val="0"/>
              </a:spcBef>
            </a:pPr>
            <a:r>
              <a:rPr lang="en-US" sz="2800" dirty="0"/>
              <a:t>Patent protection has been claimed for reverse online </a:t>
            </a:r>
            <a:r>
              <a:rPr lang="en-US" sz="2800" dirty="0" smtClean="0"/>
              <a:t>auctions, secure </a:t>
            </a:r>
            <a:r>
              <a:rPr lang="en-US" sz="2800" dirty="0"/>
              <a:t>credit card </a:t>
            </a:r>
            <a:r>
              <a:rPr lang="en-US" sz="2800" dirty="0" smtClean="0"/>
              <a:t>processing, and methods for reading Web site ads.</a:t>
            </a:r>
            <a:endParaRPr lang="en-US" sz="2800" dirty="0"/>
          </a:p>
          <a:p>
            <a:pPr marL="319088" indent="-319088">
              <a:lnSpc>
                <a:spcPct val="110000"/>
              </a:lnSpc>
              <a:spcBef>
                <a:spcPct val="0"/>
              </a:spcBef>
            </a:pPr>
            <a:r>
              <a:rPr lang="en-US" sz="2800" dirty="0"/>
              <a:t>The U.S. Patent Office has decided to increase the rigor of reviewing applications for software-related protection.</a:t>
            </a:r>
          </a:p>
        </p:txBody>
      </p:sp>
      <p:sp>
        <p:nvSpPr>
          <p:cNvPr id="23556" name="Rectangle 5"/>
          <p:cNvSpPr>
            <a:spLocks noGrp="1" noChangeArrowheads="1"/>
          </p:cNvSpPr>
          <p:nvPr>
            <p:ph type="title"/>
          </p:nvPr>
        </p:nvSpPr>
        <p:spPr>
          <a:xfrm>
            <a:off x="1219200" y="228600"/>
            <a:ext cx="7546975" cy="990600"/>
          </a:xfrm>
        </p:spPr>
        <p:txBody>
          <a:bodyPr/>
          <a:lstStyle/>
          <a:p>
            <a:pPr fontAlgn="auto">
              <a:spcAft>
                <a:spcPts val="0"/>
              </a:spcAft>
              <a:defRPr/>
            </a:pPr>
            <a:r>
              <a:rPr lang="en-US" dirty="0" smtClean="0">
                <a:ea typeface="+mj-ea"/>
                <a:cs typeface="+mj-cs"/>
              </a:rPr>
              <a:t>Patents</a:t>
            </a:r>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5" name="Slide Number Placeholder 4"/>
          <p:cNvSpPr>
            <a:spLocks noGrp="1"/>
          </p:cNvSpPr>
          <p:nvPr>
            <p:ph type="sldNum" sz="quarter" idx="12"/>
          </p:nvPr>
        </p:nvSpPr>
        <p:spPr/>
        <p:txBody>
          <a:bodyPr/>
          <a:lstStyle/>
          <a:p>
            <a:r>
              <a:rPr lang="en-US" dirty="0" smtClean="0"/>
              <a:t>5-</a:t>
            </a:r>
            <a:fld id="{C238F03A-58E1-4ECA-9024-348A9A81A53D}" type="slidenum">
              <a:rPr lang="en-US" smtClean="0"/>
              <a:pPr/>
              <a:t>15</a:t>
            </a:fld>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4"/>
          <p:cNvSpPr>
            <a:spLocks noGrp="1" noChangeArrowheads="1"/>
          </p:cNvSpPr>
          <p:nvPr>
            <p:ph type="body" idx="1"/>
          </p:nvPr>
        </p:nvSpPr>
        <p:spPr>
          <a:xfrm>
            <a:off x="1676400" y="1600200"/>
            <a:ext cx="7089775" cy="3886200"/>
          </a:xfrm>
        </p:spPr>
        <p:txBody>
          <a:bodyPr>
            <a:noAutofit/>
          </a:bodyPr>
          <a:lstStyle/>
          <a:p>
            <a:pPr marL="0" indent="0">
              <a:spcBef>
                <a:spcPts val="600"/>
              </a:spcBef>
            </a:pPr>
            <a:r>
              <a:rPr lang="en-US" sz="2800" dirty="0" smtClean="0"/>
              <a:t>Copyright </a:t>
            </a:r>
            <a:r>
              <a:rPr lang="en-US" sz="2800" dirty="0" smtClean="0"/>
              <a:t>is the primary means of protecting most expression on the </a:t>
            </a:r>
            <a:r>
              <a:rPr lang="en-US" sz="2800" dirty="0" smtClean="0"/>
              <a:t>i</a:t>
            </a:r>
            <a:r>
              <a:rPr lang="en-US" sz="2800" dirty="0" smtClean="0"/>
              <a:t>nternet.</a:t>
            </a:r>
          </a:p>
          <a:p>
            <a:pPr marL="0" indent="0">
              <a:spcBef>
                <a:spcPts val="600"/>
              </a:spcBef>
            </a:pPr>
            <a:r>
              <a:rPr lang="en-US" sz="2800" dirty="0" smtClean="0"/>
              <a:t>Doctrine </a:t>
            </a:r>
            <a:r>
              <a:rPr lang="en-US" sz="2800" dirty="0" smtClean="0"/>
              <a:t>of Fair </a:t>
            </a:r>
            <a:r>
              <a:rPr lang="en-US" sz="2800" dirty="0" smtClean="0"/>
              <a:t>Use </a:t>
            </a:r>
          </a:p>
          <a:p>
            <a:pPr marL="400050" lvl="1" indent="0">
              <a:spcBef>
                <a:spcPts val="600"/>
              </a:spcBef>
            </a:pPr>
            <a:r>
              <a:rPr lang="en-US" sz="2800" dirty="0" smtClean="0"/>
              <a:t>Ability </a:t>
            </a:r>
            <a:r>
              <a:rPr lang="en-US" sz="2800" dirty="0" smtClean="0"/>
              <a:t>to copy protected material for education and news </a:t>
            </a:r>
            <a:r>
              <a:rPr lang="en-US" sz="2800" dirty="0" smtClean="0"/>
              <a:t>reporting.</a:t>
            </a:r>
          </a:p>
          <a:p>
            <a:pPr marL="0" indent="0">
              <a:spcBef>
                <a:spcPts val="600"/>
              </a:spcBef>
            </a:pPr>
            <a:r>
              <a:rPr lang="en-US" sz="2800" dirty="0" smtClean="0"/>
              <a:t>Doctrine </a:t>
            </a:r>
            <a:r>
              <a:rPr lang="en-US" sz="2800" dirty="0" smtClean="0"/>
              <a:t>of First </a:t>
            </a:r>
            <a:r>
              <a:rPr lang="en-US" sz="2800" dirty="0" smtClean="0"/>
              <a:t>Sale </a:t>
            </a:r>
          </a:p>
          <a:p>
            <a:pPr marL="400050" lvl="1" indent="0">
              <a:spcBef>
                <a:spcPts val="600"/>
              </a:spcBef>
            </a:pPr>
            <a:r>
              <a:rPr lang="en-US" sz="2800" dirty="0" smtClean="0"/>
              <a:t>Limits </a:t>
            </a:r>
            <a:r>
              <a:rPr lang="en-US" sz="2800" dirty="0" smtClean="0"/>
              <a:t>the ability of copyright holder to obtain profit after the initial time at which the material is sold.</a:t>
            </a:r>
          </a:p>
        </p:txBody>
      </p:sp>
      <p:sp>
        <p:nvSpPr>
          <p:cNvPr id="25604" name="Rectangle 5"/>
          <p:cNvSpPr>
            <a:spLocks noGrp="1" noChangeArrowheads="1"/>
          </p:cNvSpPr>
          <p:nvPr>
            <p:ph type="title"/>
          </p:nvPr>
        </p:nvSpPr>
        <p:spPr>
          <a:xfrm>
            <a:off x="1676400" y="228600"/>
            <a:ext cx="7089775" cy="990600"/>
          </a:xfrm>
        </p:spPr>
        <p:txBody>
          <a:bodyPr/>
          <a:lstStyle/>
          <a:p>
            <a:pPr fontAlgn="auto">
              <a:spcAft>
                <a:spcPts val="0"/>
              </a:spcAft>
              <a:defRPr/>
            </a:pPr>
            <a:r>
              <a:rPr lang="en-US" dirty="0" smtClean="0">
                <a:ea typeface="+mj-ea"/>
                <a:cs typeface="+mj-cs"/>
              </a:rPr>
              <a:t>Copyright</a:t>
            </a:r>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5" name="Slide Number Placeholder 4"/>
          <p:cNvSpPr>
            <a:spLocks noGrp="1"/>
          </p:cNvSpPr>
          <p:nvPr>
            <p:ph type="sldNum" sz="quarter" idx="12"/>
          </p:nvPr>
        </p:nvSpPr>
        <p:spPr/>
        <p:txBody>
          <a:bodyPr/>
          <a:lstStyle/>
          <a:p>
            <a:r>
              <a:rPr lang="en-US" dirty="0" smtClean="0"/>
              <a:t>5-</a:t>
            </a:r>
            <a:fld id="{C238F03A-58E1-4ECA-9024-348A9A81A53D}" type="slidenum">
              <a:rPr lang="en-US" smtClean="0"/>
              <a:pPr/>
              <a:t>16</a:t>
            </a:fld>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828800" y="228600"/>
            <a:ext cx="6937375" cy="990600"/>
          </a:xfrm>
        </p:spPr>
        <p:txBody>
          <a:bodyPr/>
          <a:lstStyle/>
          <a:p>
            <a:pPr fontAlgn="auto">
              <a:spcAft>
                <a:spcPts val="0"/>
              </a:spcAft>
              <a:defRPr/>
            </a:pPr>
            <a:r>
              <a:rPr lang="en-US" dirty="0" smtClean="0">
                <a:ea typeface="+mj-ea"/>
                <a:cs typeface="+mj-cs"/>
              </a:rPr>
              <a:t>Copyright, cont.</a:t>
            </a:r>
          </a:p>
        </p:txBody>
      </p:sp>
      <p:sp>
        <p:nvSpPr>
          <p:cNvPr id="30723" name="Content Placeholder 4"/>
          <p:cNvSpPr>
            <a:spLocks noGrp="1"/>
          </p:cNvSpPr>
          <p:nvPr>
            <p:ph sz="quarter" idx="1"/>
          </p:nvPr>
        </p:nvSpPr>
        <p:spPr>
          <a:xfrm>
            <a:off x="1600200" y="1295400"/>
            <a:ext cx="7162800" cy="4800600"/>
          </a:xfrm>
        </p:spPr>
        <p:txBody>
          <a:bodyPr>
            <a:normAutofit fontScale="92500" lnSpcReduction="10000"/>
          </a:bodyPr>
          <a:lstStyle/>
          <a:p>
            <a:pPr marL="319088" indent="-319088">
              <a:spcBef>
                <a:spcPts val="600"/>
              </a:spcBef>
            </a:pPr>
            <a:r>
              <a:rPr lang="en-US" sz="2800" dirty="0" smtClean="0"/>
              <a:t>The No Electronic Theft (NET) Act was signed into law in 1997.</a:t>
            </a:r>
          </a:p>
          <a:p>
            <a:pPr marL="639763" lvl="1" indent="-273050">
              <a:spcBef>
                <a:spcPts val="600"/>
              </a:spcBef>
            </a:pPr>
            <a:r>
              <a:rPr lang="en-US" sz="2800" dirty="0" smtClean="0"/>
              <a:t>Confers copyright protection for computer content and imposes sanctions for infringement. </a:t>
            </a:r>
          </a:p>
          <a:p>
            <a:pPr marL="319088" indent="-319088">
              <a:spcBef>
                <a:spcPts val="600"/>
              </a:spcBef>
            </a:pPr>
            <a:r>
              <a:rPr lang="en-US" sz="2800" dirty="0" smtClean="0"/>
              <a:t>The 1998 Digital Millennium Copyright Act (DMCA) contains several provisions.</a:t>
            </a:r>
          </a:p>
          <a:p>
            <a:pPr marL="639763" lvl="1" indent="-273050">
              <a:spcBef>
                <a:spcPts val="600"/>
              </a:spcBef>
            </a:pPr>
            <a:r>
              <a:rPr lang="en-US" sz="2800" dirty="0" smtClean="0"/>
              <a:t>Protects ISPs from acts of user infringement.</a:t>
            </a:r>
          </a:p>
          <a:p>
            <a:pPr marL="639763" lvl="1" indent="-273050">
              <a:spcBef>
                <a:spcPts val="600"/>
              </a:spcBef>
            </a:pPr>
            <a:r>
              <a:rPr lang="en-US" sz="2800" dirty="0" smtClean="0"/>
              <a:t>Criminalizes the circumvention of software protections.</a:t>
            </a:r>
          </a:p>
          <a:p>
            <a:pPr marL="639763" lvl="1" indent="-273050">
              <a:spcBef>
                <a:spcPts val="600"/>
              </a:spcBef>
            </a:pPr>
            <a:r>
              <a:rPr lang="en-US" sz="2800" dirty="0" smtClean="0"/>
              <a:t>Complies with international standards for copyrighted material.</a:t>
            </a:r>
          </a:p>
          <a:p>
            <a:pPr marL="319088" indent="-319088">
              <a:buFont typeface="Wingdings" pitchFamily="-72" charset="2"/>
              <a:buChar char=""/>
            </a:pPr>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5" name="Slide Number Placeholder 4"/>
          <p:cNvSpPr>
            <a:spLocks noGrp="1"/>
          </p:cNvSpPr>
          <p:nvPr>
            <p:ph type="sldNum" sz="quarter" idx="12"/>
          </p:nvPr>
        </p:nvSpPr>
        <p:spPr/>
        <p:txBody>
          <a:bodyPr/>
          <a:lstStyle/>
          <a:p>
            <a:r>
              <a:rPr lang="en-US" dirty="0" smtClean="0"/>
              <a:t>5-</a:t>
            </a:r>
            <a:fld id="{C238F03A-58E1-4ECA-9024-348A9A81A53D}"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0" name="Rectangle 4"/>
          <p:cNvSpPr>
            <a:spLocks noGrp="1" noChangeArrowheads="1"/>
          </p:cNvSpPr>
          <p:nvPr>
            <p:ph type="body" idx="1"/>
          </p:nvPr>
        </p:nvSpPr>
        <p:spPr>
          <a:xfrm>
            <a:off x="533400" y="1371600"/>
            <a:ext cx="8232775" cy="4876800"/>
          </a:xfrm>
        </p:spPr>
        <p:txBody>
          <a:bodyPr>
            <a:noAutofit/>
          </a:bodyPr>
          <a:lstStyle/>
          <a:p>
            <a:pPr marL="319088" indent="-319088">
              <a:lnSpc>
                <a:spcPct val="90000"/>
              </a:lnSpc>
              <a:spcBef>
                <a:spcPts val="600"/>
              </a:spcBef>
            </a:pPr>
            <a:r>
              <a:rPr lang="en-US" dirty="0"/>
              <a:t>Trademark law </a:t>
            </a:r>
            <a:r>
              <a:rPr lang="en-US" dirty="0" smtClean="0"/>
              <a:t>is the area of intellectual property governing source identifiers for goods or services. </a:t>
            </a:r>
            <a:endParaRPr lang="en-US" dirty="0"/>
          </a:p>
          <a:p>
            <a:pPr marL="776288" lvl="1" indent="-319088">
              <a:lnSpc>
                <a:spcPct val="90000"/>
              </a:lnSpc>
              <a:spcBef>
                <a:spcPts val="600"/>
              </a:spcBef>
            </a:pPr>
            <a:r>
              <a:rPr lang="en-US" sz="2400" dirty="0"/>
              <a:t>Under the federal Lanham Act, trademarks may be registered </a:t>
            </a:r>
            <a:r>
              <a:rPr lang="en-US" sz="2400" dirty="0" smtClean="0"/>
              <a:t>and protected under the act.</a:t>
            </a:r>
            <a:endParaRPr lang="en-US" sz="2400" dirty="0"/>
          </a:p>
          <a:p>
            <a:pPr marL="319088" indent="-319088">
              <a:lnSpc>
                <a:spcPct val="90000"/>
              </a:lnSpc>
              <a:spcBef>
                <a:spcPts val="600"/>
              </a:spcBef>
            </a:pPr>
            <a:r>
              <a:rPr lang="en-US" dirty="0"/>
              <a:t>Trademark law as been applied to the </a:t>
            </a:r>
            <a:r>
              <a:rPr lang="en-US" dirty="0" smtClean="0"/>
              <a:t>internet </a:t>
            </a:r>
            <a:r>
              <a:rPr lang="en-US" dirty="0"/>
              <a:t>naming system of domain names.</a:t>
            </a:r>
          </a:p>
          <a:p>
            <a:pPr marL="776288" lvl="1" indent="-319088">
              <a:lnSpc>
                <a:spcPct val="90000"/>
              </a:lnSpc>
              <a:spcBef>
                <a:spcPts val="600"/>
              </a:spcBef>
            </a:pPr>
            <a:r>
              <a:rPr lang="en-US" sz="2400" dirty="0"/>
              <a:t>Similarities in names may result in trademark infringement claims.</a:t>
            </a:r>
          </a:p>
          <a:p>
            <a:pPr marL="776288" lvl="1" indent="-319088">
              <a:lnSpc>
                <a:spcPct val="90000"/>
              </a:lnSpc>
              <a:spcBef>
                <a:spcPts val="600"/>
              </a:spcBef>
            </a:pPr>
            <a:r>
              <a:rPr lang="en-US" sz="2400" dirty="0"/>
              <a:t>A trademark violation, cybersquatting, involves the registration of domains that resemble or duplicate existing ones</a:t>
            </a:r>
            <a:r>
              <a:rPr lang="en-US" sz="2400" dirty="0" smtClean="0"/>
              <a:t>.</a:t>
            </a:r>
          </a:p>
          <a:p>
            <a:pPr marL="376238" indent="-319088">
              <a:lnSpc>
                <a:spcPct val="90000"/>
              </a:lnSpc>
              <a:spcBef>
                <a:spcPts val="600"/>
              </a:spcBef>
            </a:pPr>
            <a:r>
              <a:rPr lang="en-US" dirty="0" smtClean="0"/>
              <a:t>Metatags, keywords, links and frames have also been sources of trademark infringement claims.</a:t>
            </a:r>
            <a:endParaRPr lang="en-US" dirty="0"/>
          </a:p>
        </p:txBody>
      </p:sp>
      <p:sp>
        <p:nvSpPr>
          <p:cNvPr id="27652" name="Rectangle 5"/>
          <p:cNvSpPr>
            <a:spLocks noGrp="1" noChangeArrowheads="1"/>
          </p:cNvSpPr>
          <p:nvPr>
            <p:ph type="title"/>
          </p:nvPr>
        </p:nvSpPr>
        <p:spPr>
          <a:xfrm>
            <a:off x="685800" y="304800"/>
            <a:ext cx="8077200" cy="990600"/>
          </a:xfrm>
        </p:spPr>
        <p:txBody>
          <a:bodyPr/>
          <a:lstStyle/>
          <a:p>
            <a:pPr fontAlgn="auto">
              <a:spcAft>
                <a:spcPts val="0"/>
              </a:spcAft>
              <a:defRPr/>
            </a:pPr>
            <a:r>
              <a:rPr lang="en-US" dirty="0" smtClean="0">
                <a:ea typeface="+mj-ea"/>
                <a:cs typeface="+mj-cs"/>
              </a:rPr>
              <a:t>Trademarks</a:t>
            </a:r>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5" name="Slide Number Placeholder 4"/>
          <p:cNvSpPr>
            <a:spLocks noGrp="1"/>
          </p:cNvSpPr>
          <p:nvPr>
            <p:ph type="sldNum" sz="quarter" idx="12"/>
          </p:nvPr>
        </p:nvSpPr>
        <p:spPr/>
        <p:txBody>
          <a:bodyPr/>
          <a:lstStyle/>
          <a:p>
            <a:r>
              <a:rPr lang="en-US" dirty="0" smtClean="0"/>
              <a:t>5-</a:t>
            </a:r>
            <a:fld id="{C238F03A-58E1-4ECA-9024-348A9A81A53D}" type="slidenum">
              <a:rPr lang="en-US" smtClean="0"/>
              <a:pPr/>
              <a:t>18</a:t>
            </a:fld>
            <a:endParaRPr 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4"/>
          <p:cNvSpPr>
            <a:spLocks noGrp="1" noChangeArrowheads="1"/>
          </p:cNvSpPr>
          <p:nvPr>
            <p:ph type="body" idx="1"/>
          </p:nvPr>
        </p:nvSpPr>
        <p:spPr>
          <a:xfrm>
            <a:off x="1524000" y="1600200"/>
            <a:ext cx="7242175" cy="4648200"/>
          </a:xfrm>
        </p:spPr>
        <p:txBody>
          <a:bodyPr>
            <a:normAutofit/>
          </a:bodyPr>
          <a:lstStyle/>
          <a:p>
            <a:pPr>
              <a:spcBef>
                <a:spcPct val="0"/>
              </a:spcBef>
            </a:pPr>
            <a:r>
              <a:rPr lang="en-US" sz="2800" dirty="0" smtClean="0"/>
              <a:t>Licenses are an increasingly popular method of intellectual property protection.</a:t>
            </a:r>
          </a:p>
          <a:p>
            <a:pPr lvl="1">
              <a:spcBef>
                <a:spcPct val="0"/>
              </a:spcBef>
            </a:pPr>
            <a:r>
              <a:rPr lang="en-US" sz="2800" dirty="0" smtClean="0"/>
              <a:t>Licenses allow the buyer to use the product but restrict duplication or distribution.</a:t>
            </a:r>
          </a:p>
          <a:p>
            <a:pPr>
              <a:spcBef>
                <a:spcPct val="0"/>
              </a:spcBef>
            </a:pPr>
            <a:r>
              <a:rPr lang="en-US" sz="2800" dirty="0" smtClean="0"/>
              <a:t>Licenses may be two basic types:</a:t>
            </a:r>
          </a:p>
          <a:p>
            <a:pPr lvl="1">
              <a:spcBef>
                <a:spcPct val="0"/>
              </a:spcBef>
            </a:pPr>
            <a:r>
              <a:rPr lang="en-US" sz="2800" dirty="0" smtClean="0"/>
              <a:t>Shrinkwrap or break-the-seal </a:t>
            </a:r>
            <a:r>
              <a:rPr lang="en-US" sz="2800" dirty="0" smtClean="0"/>
              <a:t>licenses.</a:t>
            </a:r>
            <a:endParaRPr lang="en-US" sz="2800" dirty="0" smtClean="0"/>
          </a:p>
          <a:p>
            <a:pPr lvl="1">
              <a:spcBef>
                <a:spcPct val="0"/>
              </a:spcBef>
            </a:pPr>
            <a:r>
              <a:rPr lang="en-US" sz="2800" dirty="0" smtClean="0"/>
              <a:t>Clickwrap licenses where the user is required to click to accept the </a:t>
            </a:r>
            <a:r>
              <a:rPr lang="en-US" sz="2800" dirty="0" smtClean="0"/>
              <a:t>terms.</a:t>
            </a:r>
            <a:endParaRPr lang="en-US" sz="2800" dirty="0" smtClean="0"/>
          </a:p>
          <a:p>
            <a:pPr>
              <a:spcBef>
                <a:spcPct val="0"/>
              </a:spcBef>
            </a:pPr>
            <a:r>
              <a:rPr lang="en-US" sz="2800" dirty="0" smtClean="0"/>
              <a:t>Legal trend favors enforcement of software licenses.</a:t>
            </a:r>
          </a:p>
        </p:txBody>
      </p:sp>
      <p:sp>
        <p:nvSpPr>
          <p:cNvPr id="28676" name="Rectangle 5"/>
          <p:cNvSpPr>
            <a:spLocks noGrp="1" noChangeArrowheads="1"/>
          </p:cNvSpPr>
          <p:nvPr>
            <p:ph type="title"/>
          </p:nvPr>
        </p:nvSpPr>
        <p:spPr>
          <a:xfrm>
            <a:off x="1524001" y="228600"/>
            <a:ext cx="6705600" cy="1066800"/>
          </a:xfrm>
        </p:spPr>
        <p:txBody>
          <a:bodyPr/>
          <a:lstStyle/>
          <a:p>
            <a:pPr fontAlgn="auto">
              <a:spcAft>
                <a:spcPts val="0"/>
              </a:spcAft>
              <a:defRPr/>
            </a:pPr>
            <a:r>
              <a:rPr lang="en-US" dirty="0" smtClean="0">
                <a:ea typeface="+mj-ea"/>
                <a:cs typeface="+mj-cs"/>
              </a:rPr>
              <a:t>Licenses</a:t>
            </a:r>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5" name="Slide Number Placeholder 4"/>
          <p:cNvSpPr>
            <a:spLocks noGrp="1"/>
          </p:cNvSpPr>
          <p:nvPr>
            <p:ph type="sldNum" sz="quarter" idx="12"/>
          </p:nvPr>
        </p:nvSpPr>
        <p:spPr/>
        <p:txBody>
          <a:bodyPr/>
          <a:lstStyle/>
          <a:p>
            <a:r>
              <a:rPr lang="en-US" dirty="0" smtClean="0"/>
              <a:t>5-</a:t>
            </a:r>
            <a:fld id="{C238F03A-58E1-4ECA-9024-348A9A81A53D}" type="slidenum">
              <a:rPr lang="en-US" smtClean="0"/>
              <a:pPr/>
              <a:t>19</a:t>
            </a:fld>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5 Objectives</a:t>
            </a:r>
            <a:endParaRPr lang="en-US" dirty="0"/>
          </a:p>
        </p:txBody>
      </p:sp>
      <p:sp>
        <p:nvSpPr>
          <p:cNvPr id="3" name="Content Placeholder 2"/>
          <p:cNvSpPr>
            <a:spLocks noGrp="1"/>
          </p:cNvSpPr>
          <p:nvPr>
            <p:ph idx="1"/>
          </p:nvPr>
        </p:nvSpPr>
        <p:spPr/>
        <p:txBody>
          <a:bodyPr>
            <a:normAutofit/>
          </a:bodyPr>
          <a:lstStyle/>
          <a:p>
            <a:pPr>
              <a:lnSpc>
                <a:spcPct val="120000"/>
              </a:lnSpc>
              <a:spcBef>
                <a:spcPts val="600"/>
              </a:spcBef>
            </a:pPr>
            <a:r>
              <a:rPr lang="en-US" sz="2800" dirty="0" smtClean="0"/>
              <a:t>After reading Chapter 5, you will be able to:</a:t>
            </a:r>
          </a:p>
          <a:p>
            <a:pPr lvl="1">
              <a:lnSpc>
                <a:spcPct val="80000"/>
              </a:lnSpc>
            </a:pPr>
            <a:r>
              <a:rPr lang="en-US" sz="2800" dirty="0" smtClean="0"/>
              <a:t>Compare and contrast ethics and law.</a:t>
            </a:r>
          </a:p>
          <a:p>
            <a:pPr lvl="1">
              <a:lnSpc>
                <a:spcPct val="80000"/>
              </a:lnSpc>
            </a:pPr>
            <a:r>
              <a:rPr lang="en-US" sz="2800" dirty="0" smtClean="0"/>
              <a:t>Discuss the implications of ethical codes and self-regulation.</a:t>
            </a:r>
          </a:p>
          <a:p>
            <a:pPr lvl="1">
              <a:lnSpc>
                <a:spcPct val="80000"/>
              </a:lnSpc>
            </a:pPr>
            <a:r>
              <a:rPr lang="en-US" sz="2800" dirty="0" smtClean="0"/>
              <a:t>Identify some of the main privacy concerns within traditional and digital contexts.</a:t>
            </a:r>
          </a:p>
          <a:p>
            <a:pPr lvl="1">
              <a:lnSpc>
                <a:spcPct val="80000"/>
              </a:lnSpc>
            </a:pPr>
            <a:r>
              <a:rPr lang="en-US" sz="2800" dirty="0" smtClean="0"/>
              <a:t>Explain some of the important patent, copyright, trademark, and data ownership issues related to the internet.</a:t>
            </a:r>
          </a:p>
          <a:p>
            <a:pPr lvl="1">
              <a:lnSpc>
                <a:spcPct val="80000"/>
              </a:lnSpc>
            </a:pPr>
            <a:r>
              <a:rPr lang="en-US" sz="2800" dirty="0" smtClean="0"/>
              <a:t>Highlight key ethical and legal concerns related to online expression.</a:t>
            </a:r>
          </a:p>
          <a:p>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5" name="Slide Number Placeholder 4"/>
          <p:cNvSpPr>
            <a:spLocks noGrp="1"/>
          </p:cNvSpPr>
          <p:nvPr>
            <p:ph type="sldNum" sz="quarter" idx="12"/>
          </p:nvPr>
        </p:nvSpPr>
        <p:spPr/>
        <p:txBody>
          <a:bodyPr/>
          <a:lstStyle/>
          <a:p>
            <a:r>
              <a:rPr lang="en-US" dirty="0" smtClean="0"/>
              <a:t>5-</a:t>
            </a:r>
            <a:fld id="{C238F03A-58E1-4ECA-9024-348A9A81A53D}"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828800" y="228600"/>
            <a:ext cx="6937375" cy="990600"/>
          </a:xfrm>
        </p:spPr>
        <p:txBody>
          <a:bodyPr/>
          <a:lstStyle/>
          <a:p>
            <a:pPr fontAlgn="auto">
              <a:spcAft>
                <a:spcPts val="0"/>
              </a:spcAft>
              <a:defRPr/>
            </a:pPr>
            <a:r>
              <a:rPr lang="en-US" dirty="0" smtClean="0">
                <a:ea typeface="+mj-ea"/>
                <a:cs typeface="+mj-cs"/>
              </a:rPr>
              <a:t>Data Ownership</a:t>
            </a:r>
          </a:p>
        </p:txBody>
      </p:sp>
      <p:sp>
        <p:nvSpPr>
          <p:cNvPr id="33795" name="Content Placeholder 4"/>
          <p:cNvSpPr>
            <a:spLocks noGrp="1"/>
          </p:cNvSpPr>
          <p:nvPr>
            <p:ph sz="quarter" idx="1"/>
          </p:nvPr>
        </p:nvSpPr>
        <p:spPr>
          <a:xfrm>
            <a:off x="1828800" y="1600200"/>
            <a:ext cx="6937375" cy="4495800"/>
          </a:xfrm>
        </p:spPr>
        <p:txBody>
          <a:bodyPr/>
          <a:lstStyle/>
          <a:p>
            <a:r>
              <a:rPr lang="en-US" sz="2800" dirty="0" smtClean="0"/>
              <a:t>Legal and ethical debates about data access and ownership questions abound.</a:t>
            </a:r>
          </a:p>
          <a:p>
            <a:r>
              <a:rPr lang="en-US" sz="2800" dirty="0" smtClean="0"/>
              <a:t>Online technologies such as click data and spidering raise concerns about data ownership.</a:t>
            </a:r>
          </a:p>
          <a:p>
            <a:r>
              <a:rPr lang="en-US" sz="2800" dirty="0" smtClean="0"/>
              <a:t>A movement is growing to protect data related to facts, namely specially compiled databases or </a:t>
            </a:r>
            <a:r>
              <a:rPr lang="en-US" sz="2800" i="1" dirty="0" smtClean="0"/>
              <a:t>sui generis </a:t>
            </a:r>
            <a:r>
              <a:rPr lang="en-US" sz="2800" dirty="0" smtClean="0"/>
              <a:t>data.</a:t>
            </a:r>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5" name="Slide Number Placeholder 4"/>
          <p:cNvSpPr>
            <a:spLocks noGrp="1"/>
          </p:cNvSpPr>
          <p:nvPr>
            <p:ph type="sldNum" sz="quarter" idx="12"/>
          </p:nvPr>
        </p:nvSpPr>
        <p:spPr/>
        <p:txBody>
          <a:bodyPr/>
          <a:lstStyle/>
          <a:p>
            <a:r>
              <a:rPr lang="en-US" dirty="0" smtClean="0"/>
              <a:t>5-</a:t>
            </a:r>
            <a:fld id="{C238F03A-58E1-4ECA-9024-348A9A81A53D}" type="slidenum">
              <a:rPr lang="en-US" smtClean="0"/>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a:xfrm>
            <a:off x="1600200" y="228600"/>
            <a:ext cx="7165975" cy="990600"/>
          </a:xfrm>
        </p:spPr>
        <p:txBody>
          <a:bodyPr/>
          <a:lstStyle/>
          <a:p>
            <a:pPr fontAlgn="auto">
              <a:spcAft>
                <a:spcPts val="0"/>
              </a:spcAft>
              <a:defRPr/>
            </a:pPr>
            <a:r>
              <a:rPr lang="en-US" dirty="0" smtClean="0">
                <a:ea typeface="+mj-ea"/>
                <a:cs typeface="+mj-cs"/>
              </a:rPr>
              <a:t>Online Expression</a:t>
            </a:r>
          </a:p>
        </p:txBody>
      </p:sp>
      <p:sp>
        <p:nvSpPr>
          <p:cNvPr id="128003" name="Rectangle 3"/>
          <p:cNvSpPr>
            <a:spLocks noGrp="1" noChangeArrowheads="1"/>
          </p:cNvSpPr>
          <p:nvPr>
            <p:ph type="body" idx="1"/>
          </p:nvPr>
        </p:nvSpPr>
        <p:spPr>
          <a:xfrm>
            <a:off x="1524000" y="1600200"/>
            <a:ext cx="7242175" cy="4495800"/>
          </a:xfrm>
        </p:spPr>
        <p:txBody>
          <a:bodyPr>
            <a:noAutofit/>
          </a:bodyPr>
          <a:lstStyle/>
          <a:p>
            <a:pPr marL="239713" indent="-273050">
              <a:lnSpc>
                <a:spcPct val="80000"/>
              </a:lnSpc>
              <a:spcBef>
                <a:spcPts val="600"/>
              </a:spcBef>
            </a:pPr>
            <a:r>
              <a:rPr lang="en-US" sz="2800" dirty="0" smtClean="0"/>
              <a:t>Mass distribution of unsolicited email or spam has been the subject of much complaint.</a:t>
            </a:r>
          </a:p>
          <a:p>
            <a:pPr marL="639763" lvl="1" indent="-273050">
              <a:lnSpc>
                <a:spcPct val="80000"/>
              </a:lnSpc>
              <a:spcBef>
                <a:spcPts val="600"/>
              </a:spcBef>
            </a:pPr>
            <a:r>
              <a:rPr lang="en-US" sz="2800" dirty="0" smtClean="0"/>
              <a:t>Regulation raises issues of freedom of expression and voluntary opt-in or opt-out.</a:t>
            </a:r>
          </a:p>
          <a:p>
            <a:pPr marL="639763" lvl="1" indent="-273050">
              <a:lnSpc>
                <a:spcPct val="80000"/>
              </a:lnSpc>
              <a:spcBef>
                <a:spcPts val="600"/>
              </a:spcBef>
            </a:pPr>
            <a:r>
              <a:rPr lang="en-US" sz="2800" dirty="0" smtClean="0"/>
              <a:t>CAN-SPAM Act of 2003 created a comprehensive, national framework for email marketing.</a:t>
            </a:r>
          </a:p>
          <a:p>
            <a:pPr marL="319088" indent="-319088">
              <a:lnSpc>
                <a:spcPct val="80000"/>
              </a:lnSpc>
              <a:spcBef>
                <a:spcPts val="600"/>
              </a:spcBef>
            </a:pPr>
            <a:r>
              <a:rPr lang="en-US" sz="2800" dirty="0" smtClean="0"/>
              <a:t>Expression directed to children remains a highly visible issue within online law and ethics.</a:t>
            </a:r>
          </a:p>
          <a:p>
            <a:pPr marL="639763" lvl="1" indent="-273050">
              <a:lnSpc>
                <a:spcPct val="80000"/>
              </a:lnSpc>
              <a:spcBef>
                <a:spcPts val="600"/>
              </a:spcBef>
            </a:pPr>
            <a:r>
              <a:rPr lang="en-US" sz="2800" dirty="0" smtClean="0"/>
              <a:t>Computer Decency Act</a:t>
            </a:r>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5" name="Slide Number Placeholder 4"/>
          <p:cNvSpPr>
            <a:spLocks noGrp="1"/>
          </p:cNvSpPr>
          <p:nvPr>
            <p:ph type="sldNum" sz="quarter" idx="12"/>
          </p:nvPr>
        </p:nvSpPr>
        <p:spPr/>
        <p:txBody>
          <a:bodyPr/>
          <a:lstStyle/>
          <a:p>
            <a:r>
              <a:rPr lang="en-US" dirty="0" smtClean="0"/>
              <a:t>5-</a:t>
            </a:r>
            <a:fld id="{C238F03A-58E1-4ECA-9024-348A9A81A53D}" type="slidenum">
              <a:rPr lang="en-US" smtClean="0"/>
              <a:pPr/>
              <a:t>21</a:t>
            </a:fld>
            <a:endParaRPr lang="en-US" dirty="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a:xfrm>
            <a:off x="1447799" y="228600"/>
            <a:ext cx="7318375" cy="990600"/>
          </a:xfrm>
        </p:spPr>
        <p:txBody>
          <a:bodyPr/>
          <a:lstStyle/>
          <a:p>
            <a:pPr fontAlgn="auto">
              <a:spcAft>
                <a:spcPts val="0"/>
              </a:spcAft>
              <a:defRPr/>
            </a:pPr>
            <a:r>
              <a:rPr lang="en-US" dirty="0" smtClean="0">
                <a:ea typeface="+mj-ea"/>
                <a:cs typeface="+mj-cs"/>
              </a:rPr>
              <a:t>Emerging Issues</a:t>
            </a:r>
          </a:p>
        </p:txBody>
      </p:sp>
      <p:sp>
        <p:nvSpPr>
          <p:cNvPr id="31748" name="Rectangle 3"/>
          <p:cNvSpPr>
            <a:spLocks noGrp="1" noChangeArrowheads="1"/>
          </p:cNvSpPr>
          <p:nvPr>
            <p:ph type="body" idx="1"/>
          </p:nvPr>
        </p:nvSpPr>
        <p:spPr>
          <a:xfrm>
            <a:off x="1600200" y="1600200"/>
            <a:ext cx="7165975" cy="4495800"/>
          </a:xfrm>
        </p:spPr>
        <p:txBody>
          <a:bodyPr>
            <a:normAutofit/>
          </a:bodyPr>
          <a:lstStyle/>
          <a:p>
            <a:pPr>
              <a:spcBef>
                <a:spcPct val="0"/>
              </a:spcBef>
            </a:pPr>
            <a:r>
              <a:rPr lang="en-US" sz="2800" dirty="0" smtClean="0"/>
              <a:t>Online governance  and ICANN</a:t>
            </a:r>
          </a:p>
          <a:p>
            <a:pPr lvl="1">
              <a:spcBef>
                <a:spcPct val="0"/>
              </a:spcBef>
            </a:pPr>
            <a:r>
              <a:rPr lang="en-US" sz="2800" dirty="0" smtClean="0"/>
              <a:t>The Internet Corporation for Assigned Names and Numbers (ICANN) was formed in 1998 to resolve conflicts related to domain naming.</a:t>
            </a:r>
          </a:p>
          <a:p>
            <a:pPr>
              <a:spcBef>
                <a:spcPct val="0"/>
              </a:spcBef>
            </a:pPr>
            <a:r>
              <a:rPr lang="en-US" sz="2800" dirty="0" smtClean="0"/>
              <a:t>Jurisdiction is the ability of a court or other authority to gain control over a party.</a:t>
            </a:r>
          </a:p>
          <a:p>
            <a:pPr lvl="1">
              <a:spcBef>
                <a:spcPct val="0"/>
              </a:spcBef>
            </a:pPr>
            <a:r>
              <a:rPr lang="en-US" sz="2800" dirty="0" smtClean="0"/>
              <a:t>Traditionally based on physical presence.</a:t>
            </a:r>
          </a:p>
          <a:p>
            <a:pPr lvl="1">
              <a:spcBef>
                <a:spcPct val="0"/>
              </a:spcBef>
            </a:pPr>
            <a:r>
              <a:rPr lang="en-US" sz="2800" dirty="0" smtClean="0"/>
              <a:t>Treaties may provide for international resolution and enforcement.</a:t>
            </a:r>
          </a:p>
          <a:p>
            <a:pPr>
              <a:buFontTx/>
              <a:buNone/>
            </a:pPr>
            <a:endParaRPr lang="en-US" sz="2000" dirty="0" smtClean="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5" name="Slide Number Placeholder 4"/>
          <p:cNvSpPr>
            <a:spLocks noGrp="1"/>
          </p:cNvSpPr>
          <p:nvPr>
            <p:ph type="sldNum" sz="quarter" idx="12"/>
          </p:nvPr>
        </p:nvSpPr>
        <p:spPr/>
        <p:txBody>
          <a:bodyPr/>
          <a:lstStyle/>
          <a:p>
            <a:r>
              <a:rPr lang="en-US" dirty="0" smtClean="0"/>
              <a:t>5-</a:t>
            </a:r>
            <a:fld id="{C238F03A-58E1-4ECA-9024-348A9A81A53D}" type="slidenum">
              <a:rPr lang="en-US" smtClean="0"/>
              <a:pPr/>
              <a:t>22</a:t>
            </a:fld>
            <a:endParaRPr lang="en-US" dirty="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70"/>
          <p:cNvSpPr>
            <a:spLocks noGrp="1" noChangeArrowheads="1"/>
          </p:cNvSpPr>
          <p:nvPr>
            <p:ph type="body" idx="1"/>
          </p:nvPr>
        </p:nvSpPr>
        <p:spPr>
          <a:xfrm>
            <a:off x="1752600" y="1600200"/>
            <a:ext cx="7013575" cy="4495800"/>
          </a:xfrm>
        </p:spPr>
        <p:txBody>
          <a:bodyPr>
            <a:normAutofit/>
          </a:bodyPr>
          <a:lstStyle/>
          <a:p>
            <a:pPr>
              <a:lnSpc>
                <a:spcPct val="90000"/>
              </a:lnSpc>
              <a:spcBef>
                <a:spcPts val="600"/>
              </a:spcBef>
            </a:pPr>
            <a:r>
              <a:rPr lang="en-US" sz="2800" b="1" dirty="0" smtClean="0"/>
              <a:t>Fraud</a:t>
            </a:r>
            <a:r>
              <a:rPr lang="en-US" sz="2800" dirty="0" smtClean="0"/>
              <a:t> is the use of deception and false claims to obtain profit.</a:t>
            </a:r>
          </a:p>
          <a:p>
            <a:pPr lvl="1">
              <a:lnSpc>
                <a:spcPct val="90000"/>
              </a:lnSpc>
              <a:spcBef>
                <a:spcPts val="600"/>
              </a:spcBef>
            </a:pPr>
            <a:r>
              <a:rPr lang="en-US" sz="2800" dirty="0" smtClean="0"/>
              <a:t>The </a:t>
            </a:r>
            <a:r>
              <a:rPr lang="en-US" sz="2800" dirty="0" smtClean="0"/>
              <a:t>internet </a:t>
            </a:r>
            <a:r>
              <a:rPr lang="en-US" sz="2800" dirty="0" smtClean="0"/>
              <a:t>provides opportunities for novel deceptions.</a:t>
            </a:r>
          </a:p>
          <a:p>
            <a:pPr lvl="1">
              <a:lnSpc>
                <a:spcPct val="90000"/>
              </a:lnSpc>
              <a:spcBef>
                <a:spcPts val="600"/>
              </a:spcBef>
            </a:pPr>
            <a:r>
              <a:rPr lang="en-US" sz="2800" dirty="0" smtClean="0"/>
              <a:t>Spoofing is the use of e-mail or </a:t>
            </a:r>
            <a:r>
              <a:rPr lang="en-US" sz="2800" dirty="0" smtClean="0"/>
              <a:t>Web sites </a:t>
            </a:r>
            <a:r>
              <a:rPr lang="en-US" sz="2800" dirty="0" smtClean="0"/>
              <a:t>to impersonate individuals or corporations.</a:t>
            </a:r>
          </a:p>
          <a:p>
            <a:pPr>
              <a:lnSpc>
                <a:spcPct val="90000"/>
              </a:lnSpc>
              <a:spcBef>
                <a:spcPts val="600"/>
              </a:spcBef>
            </a:pPr>
            <a:r>
              <a:rPr lang="en-US" sz="2800" dirty="0" smtClean="0"/>
              <a:t>The FTC, FBI, and state agencies have increased their efforts to track and prosecute fraudulent online conduct.</a:t>
            </a:r>
          </a:p>
          <a:p>
            <a:pPr>
              <a:lnSpc>
                <a:spcPct val="90000"/>
              </a:lnSpc>
            </a:pPr>
            <a:endParaRPr lang="en-US" sz="2800" dirty="0" smtClean="0"/>
          </a:p>
          <a:p>
            <a:pPr>
              <a:lnSpc>
                <a:spcPct val="90000"/>
              </a:lnSpc>
            </a:pPr>
            <a:endParaRPr lang="en-US" sz="1800" dirty="0" smtClean="0"/>
          </a:p>
          <a:p>
            <a:pPr>
              <a:lnSpc>
                <a:spcPct val="90000"/>
              </a:lnSpc>
            </a:pPr>
            <a:endParaRPr lang="en-US" sz="1800" dirty="0" smtClean="0"/>
          </a:p>
        </p:txBody>
      </p:sp>
      <p:sp>
        <p:nvSpPr>
          <p:cNvPr id="32772" name="Rectangle 71"/>
          <p:cNvSpPr>
            <a:spLocks noGrp="1" noChangeArrowheads="1"/>
          </p:cNvSpPr>
          <p:nvPr>
            <p:ph type="title"/>
          </p:nvPr>
        </p:nvSpPr>
        <p:spPr>
          <a:xfrm>
            <a:off x="1828800" y="228600"/>
            <a:ext cx="6937375" cy="1219200"/>
          </a:xfrm>
        </p:spPr>
        <p:txBody>
          <a:bodyPr/>
          <a:lstStyle/>
          <a:p>
            <a:pPr fontAlgn="auto">
              <a:spcAft>
                <a:spcPts val="0"/>
              </a:spcAft>
              <a:defRPr/>
            </a:pPr>
            <a:r>
              <a:rPr lang="en-US" dirty="0" smtClean="0">
                <a:ea typeface="+mj-ea"/>
                <a:cs typeface="+mj-cs"/>
              </a:rPr>
              <a:t>Emerging Issues, cont.</a:t>
            </a:r>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5" name="Slide Number Placeholder 4"/>
          <p:cNvSpPr>
            <a:spLocks noGrp="1"/>
          </p:cNvSpPr>
          <p:nvPr>
            <p:ph type="sldNum" sz="quarter" idx="12"/>
          </p:nvPr>
        </p:nvSpPr>
        <p:spPr/>
        <p:txBody>
          <a:bodyPr/>
          <a:lstStyle/>
          <a:p>
            <a:r>
              <a:rPr lang="en-US" dirty="0" smtClean="0"/>
              <a:t>5-</a:t>
            </a:r>
            <a:fld id="{C238F03A-58E1-4ECA-9024-348A9A81A53D}" type="slidenum">
              <a:rPr lang="en-US" smtClean="0"/>
              <a:pPr/>
              <a:t>23</a:t>
            </a:fld>
            <a:endParaRPr lang="en-US"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5"/>
          <p:cNvSpPr>
            <a:spLocks noGrp="1" noChangeArrowheads="1"/>
          </p:cNvSpPr>
          <p:nvPr>
            <p:ph type="title"/>
          </p:nvPr>
        </p:nvSpPr>
        <p:spPr/>
        <p:txBody>
          <a:bodyPr>
            <a:normAutofit/>
          </a:bodyPr>
          <a:lstStyle/>
          <a:p>
            <a:pPr fontAlgn="auto">
              <a:spcAft>
                <a:spcPts val="0"/>
              </a:spcAft>
              <a:defRPr/>
            </a:pPr>
            <a:r>
              <a:rPr lang="en-US" dirty="0" smtClean="0">
                <a:ea typeface="+mj-ea"/>
                <a:cs typeface="+mj-cs"/>
              </a:rPr>
              <a:t>FBI </a:t>
            </a:r>
            <a:r>
              <a:rPr lang="en-US" dirty="0" smtClean="0"/>
              <a:t>Warns Against Cyber Scams</a:t>
            </a:r>
            <a:endParaRPr lang="en-US" dirty="0" smtClean="0">
              <a:ea typeface="+mj-ea"/>
              <a:cs typeface="+mj-cs"/>
            </a:endParaRPr>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pic>
        <p:nvPicPr>
          <p:cNvPr id="3074" name="Picture 2" descr="ftp://be133:rrytuR@beftp.pearsoned.com/Bloom/strauss7e_supps/manuscript/Ch_05Strauss7e/Ch_05__Exhibit%205.4.jpg"/>
          <p:cNvPicPr>
            <a:picLocks noChangeAspect="1" noChangeArrowheads="1"/>
          </p:cNvPicPr>
          <p:nvPr/>
        </p:nvPicPr>
        <p:blipFill>
          <a:blip r:embed="rId2" cstate="print"/>
          <a:srcRect/>
          <a:stretch>
            <a:fillRect/>
          </a:stretch>
        </p:blipFill>
        <p:spPr bwMode="auto">
          <a:xfrm>
            <a:off x="685800" y="1524000"/>
            <a:ext cx="7239000" cy="4343400"/>
          </a:xfrm>
          <a:prstGeom prst="rect">
            <a:avLst/>
          </a:prstGeom>
          <a:noFill/>
        </p:spPr>
      </p:pic>
      <p:sp>
        <p:nvSpPr>
          <p:cNvPr id="5" name="Slide Number Placeholder 4"/>
          <p:cNvSpPr>
            <a:spLocks noGrp="1"/>
          </p:cNvSpPr>
          <p:nvPr>
            <p:ph type="sldNum" sz="quarter" idx="12"/>
          </p:nvPr>
        </p:nvSpPr>
        <p:spPr/>
        <p:txBody>
          <a:bodyPr/>
          <a:lstStyle/>
          <a:p>
            <a:r>
              <a:rPr lang="en-US" dirty="0" smtClean="0"/>
              <a:t>5-</a:t>
            </a:r>
            <a:fld id="{C238F03A-58E1-4ECA-9024-348A9A81A53D}" type="slidenum">
              <a:rPr lang="en-US" smtClean="0"/>
              <a:pPr/>
              <a:t>24</a:t>
            </a:fld>
            <a:endParaRPr lang="en-US"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3"/>
          <p:cNvSpPr>
            <a:spLocks noChangeArrowheads="1"/>
          </p:cNvSpPr>
          <p:nvPr/>
        </p:nvSpPr>
        <p:spPr bwMode="auto">
          <a:xfrm>
            <a:off x="-3725863" y="2114550"/>
            <a:ext cx="184150" cy="366713"/>
          </a:xfrm>
          <a:prstGeom prst="rect">
            <a:avLst/>
          </a:prstGeom>
          <a:noFill/>
          <a:ln w="25400">
            <a:noFill/>
            <a:miter lim="800000"/>
            <a:headEnd/>
            <a:tailEnd/>
          </a:ln>
        </p:spPr>
        <p:txBody>
          <a:bodyPr wrap="none" anchor="ctr">
            <a:prstTxWarp prst="textNoShape">
              <a:avLst/>
            </a:prstTxWarp>
            <a:spAutoFit/>
          </a:bodyPr>
          <a:lstStyle/>
          <a:p>
            <a:endParaRPr lang="en-US" dirty="0">
              <a:latin typeface="Calibri" pitchFamily="-72" charset="0"/>
            </a:endParaRPr>
          </a:p>
        </p:txBody>
      </p:sp>
      <p:pic>
        <p:nvPicPr>
          <p:cNvPr id="38914" name="Picture 4" descr="cid:3287383400_2177562"/>
          <p:cNvPicPr>
            <a:picLocks noChangeAspect="1" noChangeArrowheads="1"/>
          </p:cNvPicPr>
          <p:nvPr/>
        </p:nvPicPr>
        <p:blipFill>
          <a:blip r:embed="rId2" cstate="print">
            <a:clrChange>
              <a:clrFrom>
                <a:srgbClr val="FEFEFE"/>
              </a:clrFrom>
              <a:clrTo>
                <a:srgbClr val="FEFEFE">
                  <a:alpha val="0"/>
                </a:srgbClr>
              </a:clrTo>
            </a:clrChange>
          </a:blip>
          <a:srcRect/>
          <a:stretch>
            <a:fillRect/>
          </a:stretch>
        </p:blipFill>
        <p:spPr bwMode="auto">
          <a:xfrm>
            <a:off x="838200" y="533400"/>
            <a:ext cx="8118475" cy="2647950"/>
          </a:xfrm>
          <a:prstGeom prst="rect">
            <a:avLst/>
          </a:prstGeom>
          <a:noFill/>
          <a:ln w="9525">
            <a:noFill/>
            <a:miter lim="800000"/>
            <a:headEnd/>
            <a:tailEnd/>
          </a:ln>
        </p:spPr>
      </p:pic>
      <p:sp>
        <p:nvSpPr>
          <p:cNvPr id="38915" name="Rectangle 5"/>
          <p:cNvSpPr>
            <a:spLocks noChangeArrowheads="1"/>
          </p:cNvSpPr>
          <p:nvPr/>
        </p:nvSpPr>
        <p:spPr bwMode="auto">
          <a:xfrm>
            <a:off x="1066800" y="3584575"/>
            <a:ext cx="7696200" cy="1069975"/>
          </a:xfrm>
          <a:prstGeom prst="rect">
            <a:avLst/>
          </a:prstGeom>
          <a:noFill/>
          <a:ln w="25400">
            <a:noFill/>
            <a:miter lim="800000"/>
            <a:headEnd/>
            <a:tailEnd/>
          </a:ln>
        </p:spPr>
        <p:txBody>
          <a:bodyPr anchor="ctr">
            <a:prstTxWarp prst="textNoShape">
              <a:avLst/>
            </a:prstTxWarp>
            <a:spAutoFit/>
          </a:bodyPr>
          <a:lstStyle/>
          <a:p>
            <a:pPr algn="ctr"/>
            <a:r>
              <a:rPr lang="en-US" sz="1600" dirty="0">
                <a:solidFill>
                  <a:srgbClr val="000000"/>
                </a:solidFill>
                <a:latin typeface="Calibri" pitchFamily="-72" charset="0"/>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p:txBody>
      </p:sp>
      <p:sp>
        <p:nvSpPr>
          <p:cNvPr id="5" name="Rectangle 5"/>
          <p:cNvSpPr txBox="1">
            <a:spLocks noGrp="1" noChangeArrowheads="1"/>
          </p:cNvSpPr>
          <p:nvPr/>
        </p:nvSpPr>
        <p:spPr bwMode="auto">
          <a:xfrm>
            <a:off x="1143000" y="4953000"/>
            <a:ext cx="7631113" cy="685800"/>
          </a:xfrm>
          <a:prstGeom prst="rect">
            <a:avLst/>
          </a:prstGeom>
          <a:noFill/>
          <a:ln>
            <a:miter lim="800000"/>
            <a:headEnd/>
            <a:tailEnd/>
          </a:ln>
        </p:spPr>
        <p:txBody>
          <a:bodyPr anchor="b"/>
          <a:lstStyle/>
          <a:p>
            <a:pPr algn="ctr" fontAlgn="auto">
              <a:spcBef>
                <a:spcPts val="0"/>
              </a:spcBef>
              <a:spcAft>
                <a:spcPts val="0"/>
              </a:spcAft>
              <a:defRPr/>
            </a:pPr>
            <a:r>
              <a:rPr lang="en-US" dirty="0">
                <a:solidFill>
                  <a:srgbClr val="000000"/>
                </a:solidFill>
                <a:effectLst>
                  <a:outerShdw blurRad="38100" dist="38100" dir="2700000" algn="tl">
                    <a:srgbClr val="C0C0C0"/>
                  </a:outerShdw>
                </a:effectLst>
                <a:latin typeface="Tahoma" pitchFamily="34" charset="0"/>
                <a:ea typeface="+mn-ea"/>
                <a:cs typeface="Arial" charset="0"/>
              </a:rPr>
              <a:t>Copyright © </a:t>
            </a:r>
            <a:r>
              <a:rPr lang="en-US" dirty="0" smtClean="0">
                <a:solidFill>
                  <a:srgbClr val="000000"/>
                </a:solidFill>
                <a:effectLst>
                  <a:outerShdw blurRad="38100" dist="38100" dir="2700000" algn="tl">
                    <a:srgbClr val="C0C0C0"/>
                  </a:outerShdw>
                </a:effectLst>
                <a:latin typeface="Tahoma" pitchFamily="34" charset="0"/>
                <a:ea typeface="+mn-ea"/>
                <a:cs typeface="Arial" charset="0"/>
              </a:rPr>
              <a:t>2014 </a:t>
            </a:r>
            <a:r>
              <a:rPr lang="en-US" dirty="0">
                <a:solidFill>
                  <a:srgbClr val="000000"/>
                </a:solidFill>
                <a:effectLst>
                  <a:outerShdw blurRad="38100" dist="38100" dir="2700000" algn="tl">
                    <a:srgbClr val="C0C0C0"/>
                  </a:outerShdw>
                </a:effectLst>
                <a:latin typeface="Tahoma" pitchFamily="34" charset="0"/>
                <a:ea typeface="+mn-ea"/>
                <a:cs typeface="Arial" charset="0"/>
              </a:rPr>
              <a:t>Pearson Education, Inc.  </a:t>
            </a:r>
          </a:p>
          <a:p>
            <a:pPr algn="ctr" fontAlgn="auto">
              <a:spcBef>
                <a:spcPts val="0"/>
              </a:spcBef>
              <a:spcAft>
                <a:spcPts val="0"/>
              </a:spcAft>
              <a:defRPr/>
            </a:pPr>
            <a:r>
              <a:rPr lang="en-US" dirty="0">
                <a:solidFill>
                  <a:srgbClr val="000000"/>
                </a:solidFill>
                <a:effectLst>
                  <a:outerShdw blurRad="38100" dist="38100" dir="2700000" algn="tl">
                    <a:srgbClr val="C0C0C0"/>
                  </a:outerShdw>
                </a:effectLst>
                <a:latin typeface="Tahoma" pitchFamily="34" charset="0"/>
                <a:ea typeface="+mn-ea"/>
                <a:cs typeface="Arial" charset="0"/>
              </a:rPr>
              <a:t>Publishing as Prentice Hall</a:t>
            </a:r>
            <a:endParaRPr lang="en-US" dirty="0">
              <a:solidFill>
                <a:srgbClr val="000000"/>
              </a:solidFill>
              <a:effectLst>
                <a:outerShdw blurRad="38100" dist="38100" dir="2700000" algn="tl">
                  <a:srgbClr val="C0C0C0"/>
                </a:outerShdw>
              </a:effectLst>
              <a:latin typeface="+mn-lt"/>
              <a:ea typeface="+mn-ea"/>
              <a:cs typeface="Arial" charset="0"/>
            </a:endParaRPr>
          </a:p>
        </p:txBody>
      </p:sp>
      <p:sp>
        <p:nvSpPr>
          <p:cNvPr id="6" name="Slide Number Placeholder 5"/>
          <p:cNvSpPr>
            <a:spLocks noGrp="1"/>
          </p:cNvSpPr>
          <p:nvPr>
            <p:ph type="sldNum" sz="quarter" idx="12"/>
          </p:nvPr>
        </p:nvSpPr>
        <p:spPr/>
        <p:txBody>
          <a:bodyPr/>
          <a:lstStyle/>
          <a:p>
            <a:r>
              <a:rPr lang="en-US" dirty="0" smtClean="0"/>
              <a:t>5-</a:t>
            </a:r>
            <a:fld id="{C238F03A-58E1-4ECA-9024-348A9A81A53D}" type="slidenum">
              <a:rPr lang="en-US" smtClean="0"/>
              <a:pPr/>
              <a:t>25</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ea typeface="+mj-ea"/>
                <a:cs typeface="+mj-cs"/>
              </a:rPr>
              <a:t>Software Infringement</a:t>
            </a:r>
            <a:endParaRPr lang="en-US" dirty="0">
              <a:ea typeface="+mj-ea"/>
              <a:cs typeface="+mj-cs"/>
            </a:endParaRPr>
          </a:p>
        </p:txBody>
      </p:sp>
      <p:sp>
        <p:nvSpPr>
          <p:cNvPr id="3" name="Content Placeholder 2"/>
          <p:cNvSpPr>
            <a:spLocks noGrp="1"/>
          </p:cNvSpPr>
          <p:nvPr>
            <p:ph idx="1"/>
          </p:nvPr>
        </p:nvSpPr>
        <p:spPr>
          <a:xfrm>
            <a:off x="685800" y="1676400"/>
            <a:ext cx="8305800" cy="4572000"/>
          </a:xfrm>
        </p:spPr>
        <p:txBody>
          <a:bodyPr rtlCol="0">
            <a:normAutofit/>
          </a:bodyPr>
          <a:lstStyle/>
          <a:p>
            <a:pPr>
              <a:spcBef>
                <a:spcPts val="600"/>
              </a:spcBef>
              <a:defRPr/>
            </a:pPr>
            <a:r>
              <a:rPr lang="en-US" sz="2800" dirty="0" smtClean="0">
                <a:ea typeface="+mn-ea"/>
                <a:cs typeface="+mn-cs"/>
              </a:rPr>
              <a:t>Copyright infringement occurs when people download copyrighted software without a license,  loan copyrighted software without a license, or install software on more computers than allowed.</a:t>
            </a:r>
          </a:p>
          <a:p>
            <a:pPr>
              <a:spcBef>
                <a:spcPts val="600"/>
              </a:spcBef>
              <a:defRPr/>
            </a:pPr>
            <a:r>
              <a:rPr lang="en-US" sz="2800" dirty="0" smtClean="0">
                <a:ea typeface="+mn-ea"/>
                <a:cs typeface="+mn-cs"/>
              </a:rPr>
              <a:t>Counterfeiting occurs when illegally copied software is duplicated and distributed </a:t>
            </a:r>
            <a:r>
              <a:rPr lang="en-US" sz="2800" dirty="0" smtClean="0"/>
              <a:t>to others without consent of the copyright owner</a:t>
            </a:r>
            <a:r>
              <a:rPr lang="en-US" sz="2800" dirty="0" smtClean="0">
                <a:ea typeface="+mn-ea"/>
                <a:cs typeface="+mn-cs"/>
              </a:rPr>
              <a:t>.</a:t>
            </a:r>
          </a:p>
          <a:p>
            <a:pPr>
              <a:spcBef>
                <a:spcPts val="600"/>
              </a:spcBef>
              <a:defRPr/>
            </a:pPr>
            <a:r>
              <a:rPr lang="en-US" sz="2800" dirty="0" smtClean="0">
                <a:ea typeface="+mn-ea"/>
                <a:cs typeface="+mn-cs"/>
              </a:rPr>
              <a:t>Globally, over </a:t>
            </a:r>
            <a:r>
              <a:rPr lang="en-US" sz="2800" dirty="0" smtClean="0"/>
              <a:t>40% </a:t>
            </a:r>
            <a:r>
              <a:rPr lang="en-US" sz="2800" dirty="0" smtClean="0">
                <a:ea typeface="+mn-ea"/>
                <a:cs typeface="+mn-cs"/>
              </a:rPr>
              <a:t>of the software sold is an infringing version.</a:t>
            </a:r>
          </a:p>
          <a:p>
            <a:pPr fontAlgn="auto">
              <a:spcAft>
                <a:spcPts val="0"/>
              </a:spcAft>
              <a:buFont typeface="Wingdings" pitchFamily="2" charset="2"/>
              <a:buChar char=""/>
              <a:defRPr/>
            </a:pPr>
            <a:endParaRPr lang="en-US" dirty="0">
              <a:ea typeface="+mn-ea"/>
              <a:cs typeface="+mn-cs"/>
            </a:endParaRPr>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5" name="Slide Number Placeholder 4"/>
          <p:cNvSpPr>
            <a:spLocks noGrp="1"/>
          </p:cNvSpPr>
          <p:nvPr>
            <p:ph type="sldNum" sz="quarter" idx="12"/>
          </p:nvPr>
        </p:nvSpPr>
        <p:spPr/>
        <p:txBody>
          <a:bodyPr/>
          <a:lstStyle/>
          <a:p>
            <a:r>
              <a:rPr lang="en-US" dirty="0" smtClean="0"/>
              <a:t>5-</a:t>
            </a:r>
            <a:fld id="{C238F03A-58E1-4ECA-9024-348A9A81A53D}"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143000" y="228600"/>
            <a:ext cx="7623175" cy="990600"/>
          </a:xfrm>
        </p:spPr>
        <p:txBody>
          <a:bodyPr>
            <a:normAutofit/>
          </a:bodyPr>
          <a:lstStyle/>
          <a:p>
            <a:pPr fontAlgn="auto">
              <a:spcAft>
                <a:spcPts val="0"/>
              </a:spcAft>
              <a:defRPr/>
            </a:pPr>
            <a:r>
              <a:rPr lang="en-US" dirty="0" smtClean="0">
                <a:ea typeface="+mj-ea"/>
                <a:cs typeface="+mj-cs"/>
              </a:rPr>
              <a:t>Software Infringement, cont.</a:t>
            </a:r>
          </a:p>
        </p:txBody>
      </p:sp>
      <p:sp>
        <p:nvSpPr>
          <p:cNvPr id="13317" name="Content Placeholder 4"/>
          <p:cNvSpPr>
            <a:spLocks noGrp="1"/>
          </p:cNvSpPr>
          <p:nvPr>
            <p:ph sz="quarter" idx="1"/>
          </p:nvPr>
        </p:nvSpPr>
        <p:spPr>
          <a:xfrm>
            <a:off x="1295400" y="1524000"/>
            <a:ext cx="7470775" cy="4572000"/>
          </a:xfrm>
        </p:spPr>
        <p:txBody>
          <a:bodyPr rtlCol="0">
            <a:normAutofit/>
          </a:bodyPr>
          <a:lstStyle/>
          <a:p>
            <a:pPr>
              <a:spcBef>
                <a:spcPts val="600"/>
              </a:spcBef>
              <a:defRPr/>
            </a:pPr>
            <a:r>
              <a:rPr lang="en-US" sz="2800" dirty="0" smtClean="0">
                <a:ea typeface="+mn-ea"/>
                <a:cs typeface="+mn-cs"/>
              </a:rPr>
              <a:t>Microsoft uses the following remedies:</a:t>
            </a:r>
          </a:p>
          <a:p>
            <a:pPr lvl="1">
              <a:spcBef>
                <a:spcPts val="600"/>
              </a:spcBef>
              <a:defRPr/>
            </a:pPr>
            <a:r>
              <a:rPr lang="en-US" sz="2800" dirty="0" smtClean="0">
                <a:ea typeface="+mn-ea"/>
              </a:rPr>
              <a:t>Proposes intellectual property legislation.</a:t>
            </a:r>
          </a:p>
          <a:p>
            <a:pPr lvl="1">
              <a:spcBef>
                <a:spcPts val="600"/>
              </a:spcBef>
              <a:defRPr/>
            </a:pPr>
            <a:r>
              <a:rPr lang="en-US" sz="2800" dirty="0" smtClean="0">
                <a:ea typeface="+mn-ea"/>
              </a:rPr>
              <a:t>Files civil lawsuits.</a:t>
            </a:r>
          </a:p>
          <a:p>
            <a:pPr lvl="1">
              <a:spcBef>
                <a:spcPts val="600"/>
              </a:spcBef>
              <a:defRPr/>
            </a:pPr>
            <a:r>
              <a:rPr lang="en-US" sz="2800" dirty="0" smtClean="0">
                <a:ea typeface="+mn-ea"/>
              </a:rPr>
              <a:t>Creates noninfringement technologies such as digital rights management (DRM) security programs embedded in software CDs.</a:t>
            </a:r>
          </a:p>
          <a:p>
            <a:pPr>
              <a:spcBef>
                <a:spcPts val="600"/>
              </a:spcBef>
              <a:defRPr/>
            </a:pPr>
            <a:r>
              <a:rPr lang="en-US" sz="2800" dirty="0" smtClean="0">
                <a:ea typeface="+mn-ea"/>
                <a:cs typeface="+mn-cs"/>
              </a:rPr>
              <a:t>Microsoft believes that education is the best weapon against piracy. Do you agree?</a:t>
            </a:r>
          </a:p>
          <a:p>
            <a:pPr fontAlgn="auto">
              <a:spcAft>
                <a:spcPts val="0"/>
              </a:spcAft>
              <a:buFont typeface="Wingdings" pitchFamily="2" charset="2"/>
              <a:buNone/>
              <a:defRPr/>
            </a:pPr>
            <a:endParaRPr lang="en-US" dirty="0" smtClean="0">
              <a:ea typeface="+mn-ea"/>
              <a:cs typeface="+mn-cs"/>
            </a:endParaRPr>
          </a:p>
          <a:p>
            <a:pPr lvl="1" fontAlgn="auto">
              <a:spcAft>
                <a:spcPts val="0"/>
              </a:spcAft>
              <a:buFont typeface="Wingdings" pitchFamily="2" charset="2"/>
              <a:buChar char=""/>
              <a:defRPr/>
            </a:pPr>
            <a:endParaRPr lang="en-US" dirty="0" smtClean="0">
              <a:ea typeface="+mn-ea"/>
            </a:endParaRPr>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5" name="Slide Number Placeholder 4"/>
          <p:cNvSpPr>
            <a:spLocks noGrp="1"/>
          </p:cNvSpPr>
          <p:nvPr>
            <p:ph type="sldNum" sz="quarter" idx="12"/>
          </p:nvPr>
        </p:nvSpPr>
        <p:spPr/>
        <p:txBody>
          <a:bodyPr/>
          <a:lstStyle/>
          <a:p>
            <a:r>
              <a:rPr lang="en-US" dirty="0" smtClean="0"/>
              <a:t>5-</a:t>
            </a:r>
            <a:fld id="{C238F03A-58E1-4ECA-9024-348A9A81A53D}"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4"/>
          <p:cNvSpPr>
            <a:spLocks noGrp="1" noChangeArrowheads="1"/>
          </p:cNvSpPr>
          <p:nvPr>
            <p:ph type="body" idx="1"/>
          </p:nvPr>
        </p:nvSpPr>
        <p:spPr>
          <a:xfrm>
            <a:off x="1219200" y="1524000"/>
            <a:ext cx="7546975" cy="4572000"/>
          </a:xfrm>
        </p:spPr>
        <p:txBody>
          <a:bodyPr>
            <a:normAutofit lnSpcReduction="10000"/>
          </a:bodyPr>
          <a:lstStyle/>
          <a:p>
            <a:pPr marL="319088" indent="-319088">
              <a:spcBef>
                <a:spcPts val="600"/>
              </a:spcBef>
            </a:pPr>
            <a:r>
              <a:rPr lang="en-US" sz="2800" dirty="0"/>
              <a:t>Ethics and law are integrally related</a:t>
            </a:r>
            <a:r>
              <a:rPr lang="en-US" sz="2800" dirty="0" smtClean="0"/>
              <a:t>.</a:t>
            </a:r>
          </a:p>
          <a:p>
            <a:pPr marL="319088" indent="-319088">
              <a:spcBef>
                <a:spcPts val="600"/>
              </a:spcBef>
            </a:pPr>
            <a:r>
              <a:rPr lang="en-US" sz="2800" dirty="0" smtClean="0"/>
              <a:t>Ethics frequently concerns the values and practices of those who have expert knowledge of a specific field.</a:t>
            </a:r>
          </a:p>
          <a:p>
            <a:pPr marL="319088" indent="-319088">
              <a:spcBef>
                <a:spcPts val="600"/>
              </a:spcBef>
            </a:pPr>
            <a:r>
              <a:rPr lang="en-US" sz="2800" dirty="0" smtClean="0"/>
              <a:t>Law is also an expression of values, but created so that citizens will be familiar with their rights and obligations.</a:t>
            </a:r>
          </a:p>
          <a:p>
            <a:pPr marL="719138" lvl="1" indent="-319088">
              <a:spcBef>
                <a:spcPts val="600"/>
              </a:spcBef>
            </a:pPr>
            <a:r>
              <a:rPr lang="en-US" sz="2800" dirty="0" smtClean="0"/>
              <a:t>Laws governing the internet are at a disadvantage because they may be nearly obsolete by the time of passage.</a:t>
            </a:r>
            <a:endParaRPr lang="en-US" sz="2800" dirty="0"/>
          </a:p>
        </p:txBody>
      </p:sp>
      <p:sp>
        <p:nvSpPr>
          <p:cNvPr id="14340" name="Rectangle 5"/>
          <p:cNvSpPr>
            <a:spLocks noGrp="1" noChangeArrowheads="1"/>
          </p:cNvSpPr>
          <p:nvPr>
            <p:ph type="title"/>
          </p:nvPr>
        </p:nvSpPr>
        <p:spPr>
          <a:xfrm>
            <a:off x="1219200" y="228600"/>
            <a:ext cx="7546975" cy="990600"/>
          </a:xfrm>
        </p:spPr>
        <p:txBody>
          <a:bodyPr>
            <a:normAutofit/>
          </a:bodyPr>
          <a:lstStyle/>
          <a:p>
            <a:pPr fontAlgn="auto">
              <a:spcAft>
                <a:spcPts val="0"/>
              </a:spcAft>
              <a:defRPr/>
            </a:pPr>
            <a:r>
              <a:rPr lang="en-US" dirty="0" smtClean="0">
                <a:ea typeface="+mj-ea"/>
                <a:cs typeface="+mj-cs"/>
              </a:rPr>
              <a:t>Overview of Ethics and Legal Issues</a:t>
            </a:r>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5" name="Slide Number Placeholder 4"/>
          <p:cNvSpPr>
            <a:spLocks noGrp="1"/>
          </p:cNvSpPr>
          <p:nvPr>
            <p:ph type="sldNum" sz="quarter" idx="12"/>
          </p:nvPr>
        </p:nvSpPr>
        <p:spPr/>
        <p:txBody>
          <a:bodyPr/>
          <a:lstStyle/>
          <a:p>
            <a:r>
              <a:rPr lang="en-US" dirty="0" smtClean="0"/>
              <a:t>5-</a:t>
            </a:r>
            <a:fld id="{C238F03A-58E1-4ECA-9024-348A9A81A53D}" type="slidenum">
              <a:rPr lang="en-US" smtClean="0"/>
              <a:pPr/>
              <a:t>5</a:t>
            </a:fld>
            <a:endParaRPr lang="en-US"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4638"/>
            <a:ext cx="7924800" cy="1143000"/>
          </a:xfrm>
        </p:spPr>
        <p:txBody>
          <a:bodyPr/>
          <a:lstStyle/>
          <a:p>
            <a:r>
              <a:rPr lang="en-US" dirty="0" smtClean="0"/>
              <a:t>Ethics and Ethical Codes</a:t>
            </a:r>
            <a:endParaRPr lang="en-US" dirty="0"/>
          </a:p>
        </p:txBody>
      </p:sp>
      <p:sp>
        <p:nvSpPr>
          <p:cNvPr id="3" name="Content Placeholder 2"/>
          <p:cNvSpPr>
            <a:spLocks noGrp="1"/>
          </p:cNvSpPr>
          <p:nvPr>
            <p:ph idx="1"/>
          </p:nvPr>
        </p:nvSpPr>
        <p:spPr>
          <a:xfrm>
            <a:off x="990600" y="1600200"/>
            <a:ext cx="7696200" cy="4525963"/>
          </a:xfrm>
        </p:spPr>
        <p:txBody>
          <a:bodyPr/>
          <a:lstStyle/>
          <a:p>
            <a:pPr marL="319088" indent="-319088">
              <a:spcBef>
                <a:spcPts val="600"/>
              </a:spcBef>
            </a:pPr>
            <a:r>
              <a:rPr lang="en-US" sz="2800" dirty="0" smtClean="0"/>
              <a:t>Modern technology presents challenges to marketing ethics. Critical issues include:</a:t>
            </a:r>
          </a:p>
          <a:p>
            <a:pPr marL="639763" lvl="1" indent="-273050">
              <a:spcBef>
                <a:spcPts val="600"/>
              </a:spcBef>
            </a:pPr>
            <a:r>
              <a:rPr lang="en-US" sz="2800" dirty="0" smtClean="0"/>
              <a:t>Ownership of intellectual </a:t>
            </a:r>
            <a:r>
              <a:rPr lang="en-US" sz="2800" dirty="0" smtClean="0"/>
              <a:t>property.</a:t>
            </a:r>
            <a:endParaRPr lang="en-US" sz="2800" dirty="0" smtClean="0"/>
          </a:p>
          <a:p>
            <a:pPr marL="639763" lvl="1" indent="-273050">
              <a:spcBef>
                <a:spcPts val="600"/>
              </a:spcBef>
            </a:pPr>
            <a:r>
              <a:rPr lang="en-US" sz="2800" dirty="0" smtClean="0"/>
              <a:t>The role of privacy in a virtual </a:t>
            </a:r>
            <a:r>
              <a:rPr lang="en-US" sz="2800" dirty="0" smtClean="0"/>
              <a:t>world.</a:t>
            </a:r>
            <a:endParaRPr lang="en-US" sz="2800" dirty="0" smtClean="0"/>
          </a:p>
          <a:p>
            <a:pPr marL="639763" lvl="1" indent="-273050">
              <a:spcBef>
                <a:spcPts val="600"/>
              </a:spcBef>
            </a:pPr>
            <a:r>
              <a:rPr lang="en-US" sz="2800" dirty="0" smtClean="0"/>
              <a:t>Freedom of </a:t>
            </a:r>
            <a:r>
              <a:rPr lang="en-US" sz="2800" dirty="0" smtClean="0"/>
              <a:t>expression.</a:t>
            </a:r>
            <a:endParaRPr lang="en-US" sz="2800" dirty="0" smtClean="0"/>
          </a:p>
          <a:p>
            <a:pPr marL="639763" lvl="1" indent="-273050">
              <a:spcBef>
                <a:spcPts val="600"/>
              </a:spcBef>
            </a:pPr>
            <a:r>
              <a:rPr lang="en-US" sz="2800" dirty="0" smtClean="0"/>
              <a:t>Uses of data and methods of </a:t>
            </a:r>
            <a:r>
              <a:rPr lang="en-US" sz="2800" dirty="0" smtClean="0"/>
              <a:t>collection.</a:t>
            </a:r>
            <a:endParaRPr lang="en-US" sz="2800" dirty="0" smtClean="0"/>
          </a:p>
          <a:p>
            <a:pPr marL="639763" lvl="1" indent="-273050">
              <a:spcBef>
                <a:spcPts val="600"/>
              </a:spcBef>
            </a:pPr>
            <a:r>
              <a:rPr lang="en-US" sz="2800" dirty="0" smtClean="0"/>
              <a:t>Status of children who log onto digital </a:t>
            </a:r>
            <a:r>
              <a:rPr lang="en-US" sz="2800" dirty="0" smtClean="0"/>
              <a:t>networks.</a:t>
            </a:r>
            <a:endParaRPr lang="en-US" sz="2800" dirty="0" smtClean="0"/>
          </a:p>
          <a:p>
            <a:endParaRPr lang="en-US" dirty="0"/>
          </a:p>
        </p:txBody>
      </p:sp>
      <p:sp>
        <p:nvSpPr>
          <p:cNvPr id="4" name="Footer Placeholder 3"/>
          <p:cNvSpPr>
            <a:spLocks noGrp="1"/>
          </p:cNvSpPr>
          <p:nvPr>
            <p:ph type="ftr" sz="quarter" idx="11"/>
          </p:nvPr>
        </p:nvSpPr>
        <p:spPr/>
        <p:txBody>
          <a:bodyPr/>
          <a:lstStyle/>
          <a:p>
            <a:r>
              <a:rPr lang="en-US" dirty="0" smtClean="0"/>
              <a:t>©2014 Pearson Education, Inc. publishing as Prentice Hall.</a:t>
            </a:r>
            <a:endParaRPr lang="en-US" dirty="0"/>
          </a:p>
        </p:txBody>
      </p:sp>
      <p:sp>
        <p:nvSpPr>
          <p:cNvPr id="5" name="Slide Number Placeholder 4"/>
          <p:cNvSpPr>
            <a:spLocks noGrp="1"/>
          </p:cNvSpPr>
          <p:nvPr>
            <p:ph type="sldNum" sz="quarter" idx="12"/>
          </p:nvPr>
        </p:nvSpPr>
        <p:spPr/>
        <p:txBody>
          <a:bodyPr/>
          <a:lstStyle/>
          <a:p>
            <a:r>
              <a:rPr lang="en-US" dirty="0" smtClean="0"/>
              <a:t>5-</a:t>
            </a:r>
            <a:fld id="{C238F03A-58E1-4ECA-9024-348A9A81A53D}"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6" name="Rectangle 4"/>
          <p:cNvSpPr>
            <a:spLocks noGrp="1" noChangeArrowheads="1"/>
          </p:cNvSpPr>
          <p:nvPr>
            <p:ph type="body" idx="1"/>
          </p:nvPr>
        </p:nvSpPr>
        <p:spPr>
          <a:xfrm>
            <a:off x="1143000" y="1295400"/>
            <a:ext cx="7623175" cy="4800600"/>
          </a:xfrm>
        </p:spPr>
        <p:txBody>
          <a:bodyPr>
            <a:noAutofit/>
          </a:bodyPr>
          <a:lstStyle/>
          <a:p>
            <a:pPr marL="319088" indent="-319088">
              <a:lnSpc>
                <a:spcPct val="90000"/>
              </a:lnSpc>
              <a:spcBef>
                <a:spcPct val="0"/>
              </a:spcBef>
            </a:pPr>
            <a:r>
              <a:rPr lang="en-US" sz="2800" dirty="0" smtClean="0"/>
              <a:t>Recent U.S. administrations have left the development of the </a:t>
            </a:r>
            <a:r>
              <a:rPr lang="en-US" sz="2800" dirty="0" smtClean="0"/>
              <a:t>internet </a:t>
            </a:r>
            <a:r>
              <a:rPr lang="en-US" sz="2800" dirty="0" smtClean="0"/>
              <a:t>to the free operation of the market.</a:t>
            </a:r>
          </a:p>
          <a:p>
            <a:pPr marL="319088" indent="-319088">
              <a:lnSpc>
                <a:spcPct val="90000"/>
              </a:lnSpc>
              <a:spcBef>
                <a:spcPct val="0"/>
              </a:spcBef>
            </a:pPr>
            <a:r>
              <a:rPr lang="en-US" sz="2800" dirty="0" smtClean="0"/>
              <a:t>Supporters </a:t>
            </a:r>
            <a:r>
              <a:rPr lang="en-US" sz="2800" dirty="0"/>
              <a:t>of self-regulation stress the private sector’s ability to identify and resolve problems.</a:t>
            </a:r>
          </a:p>
          <a:p>
            <a:pPr marL="319088" indent="-319088">
              <a:lnSpc>
                <a:spcPct val="90000"/>
              </a:lnSpc>
              <a:spcBef>
                <a:spcPct val="0"/>
              </a:spcBef>
            </a:pPr>
            <a:r>
              <a:rPr lang="en-US" sz="2800" dirty="0"/>
              <a:t>Critics argue that incentives for self-regulation are </a:t>
            </a:r>
            <a:r>
              <a:rPr lang="en-US" sz="2800" dirty="0" smtClean="0"/>
              <a:t>insufficient </a:t>
            </a:r>
            <a:r>
              <a:rPr lang="en-US" sz="2800" dirty="0"/>
              <a:t>and true deterrence </a:t>
            </a:r>
            <a:r>
              <a:rPr lang="en-US" sz="2800" dirty="0" smtClean="0"/>
              <a:t>cannot </a:t>
            </a:r>
            <a:r>
              <a:rPr lang="en-US" sz="2800" dirty="0"/>
              <a:t>be achieved</a:t>
            </a:r>
            <a:r>
              <a:rPr lang="en-US" sz="2800" dirty="0" smtClean="0"/>
              <a:t>.</a:t>
            </a:r>
          </a:p>
          <a:p>
            <a:pPr marL="319088" indent="-319088">
              <a:lnSpc>
                <a:spcPct val="90000"/>
              </a:lnSpc>
              <a:spcBef>
                <a:spcPct val="0"/>
              </a:spcBef>
            </a:pPr>
            <a:r>
              <a:rPr lang="en-US" sz="2800" dirty="0" smtClean="0"/>
              <a:t>Recent policy-making activities indicate that governments are asserting themselves in internet regulation and control in areas such as privacy, data protection and fraud prevention.</a:t>
            </a:r>
            <a:endParaRPr lang="en-US" sz="2800" dirty="0"/>
          </a:p>
        </p:txBody>
      </p:sp>
      <p:sp>
        <p:nvSpPr>
          <p:cNvPr id="15364" name="Rectangle 5"/>
          <p:cNvSpPr>
            <a:spLocks noGrp="1" noChangeArrowheads="1"/>
          </p:cNvSpPr>
          <p:nvPr>
            <p:ph type="title"/>
          </p:nvPr>
        </p:nvSpPr>
        <p:spPr>
          <a:xfrm>
            <a:off x="1066800" y="228600"/>
            <a:ext cx="7699375" cy="990600"/>
          </a:xfrm>
        </p:spPr>
        <p:txBody>
          <a:bodyPr>
            <a:normAutofit/>
          </a:bodyPr>
          <a:lstStyle/>
          <a:p>
            <a:pPr fontAlgn="auto">
              <a:spcAft>
                <a:spcPts val="0"/>
              </a:spcAft>
              <a:defRPr/>
            </a:pPr>
            <a:r>
              <a:rPr lang="en-US" dirty="0" smtClean="0">
                <a:ea typeface="+mj-ea"/>
                <a:cs typeface="+mj-cs"/>
              </a:rPr>
              <a:t>The Problem of Self-Regulation</a:t>
            </a:r>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5" name="Slide Number Placeholder 4"/>
          <p:cNvSpPr>
            <a:spLocks noGrp="1"/>
          </p:cNvSpPr>
          <p:nvPr>
            <p:ph type="sldNum" sz="quarter" idx="12"/>
          </p:nvPr>
        </p:nvSpPr>
        <p:spPr/>
        <p:txBody>
          <a:bodyPr/>
          <a:lstStyle/>
          <a:p>
            <a:r>
              <a:rPr lang="en-US" dirty="0" smtClean="0"/>
              <a:t>5-</a:t>
            </a:r>
            <a:fld id="{C238F03A-58E1-4ECA-9024-348A9A81A53D}" type="slidenum">
              <a:rPr lang="en-US" smtClean="0"/>
              <a:pPr/>
              <a:t>7</a:t>
            </a:fld>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4"/>
          <p:cNvSpPr>
            <a:spLocks noGrp="1" noChangeArrowheads="1"/>
          </p:cNvSpPr>
          <p:nvPr>
            <p:ph type="body" idx="1"/>
          </p:nvPr>
        </p:nvSpPr>
        <p:spPr>
          <a:xfrm>
            <a:off x="1524000" y="1676400"/>
            <a:ext cx="7242175" cy="4419600"/>
          </a:xfrm>
        </p:spPr>
        <p:txBody>
          <a:bodyPr>
            <a:normAutofit lnSpcReduction="10000"/>
          </a:bodyPr>
          <a:lstStyle/>
          <a:p>
            <a:r>
              <a:rPr lang="en-US" sz="2800" dirty="0" smtClean="0"/>
              <a:t>The concept of privacy encompasses both ethical and legal aspects.</a:t>
            </a:r>
          </a:p>
          <a:p>
            <a:r>
              <a:rPr lang="en-US" sz="2800" dirty="0" smtClean="0"/>
              <a:t>There is constant debate regarding privacy and it has proved to be an elusive concept, both ethically and legally. </a:t>
            </a:r>
          </a:p>
          <a:p>
            <a:pPr lvl="1"/>
            <a:r>
              <a:rPr lang="en-US" sz="2800" dirty="0" smtClean="0"/>
              <a:t>No specific privacy provision within the Constitution.</a:t>
            </a:r>
          </a:p>
          <a:p>
            <a:r>
              <a:rPr lang="en-US" sz="2800" dirty="0" smtClean="0"/>
              <a:t>Within society, privacy interests compete with concerns for safety, economics, and need for association with others.</a:t>
            </a:r>
          </a:p>
          <a:p>
            <a:endParaRPr lang="en-US" dirty="0" smtClean="0"/>
          </a:p>
        </p:txBody>
      </p:sp>
      <p:sp>
        <p:nvSpPr>
          <p:cNvPr id="16388" name="Rectangle 5"/>
          <p:cNvSpPr>
            <a:spLocks noGrp="1" noChangeArrowheads="1"/>
          </p:cNvSpPr>
          <p:nvPr>
            <p:ph type="title"/>
          </p:nvPr>
        </p:nvSpPr>
        <p:spPr>
          <a:xfrm>
            <a:off x="1447799" y="228600"/>
            <a:ext cx="7318375" cy="990600"/>
          </a:xfrm>
        </p:spPr>
        <p:txBody>
          <a:bodyPr/>
          <a:lstStyle/>
          <a:p>
            <a:pPr fontAlgn="auto">
              <a:spcAft>
                <a:spcPts val="0"/>
              </a:spcAft>
              <a:defRPr/>
            </a:pPr>
            <a:r>
              <a:rPr lang="en-US" dirty="0" smtClean="0">
                <a:ea typeface="+mj-ea"/>
                <a:cs typeface="+mj-cs"/>
              </a:rPr>
              <a:t>Privacy</a:t>
            </a:r>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5" name="Slide Number Placeholder 4"/>
          <p:cNvSpPr>
            <a:spLocks noGrp="1"/>
          </p:cNvSpPr>
          <p:nvPr>
            <p:ph type="sldNum" sz="quarter" idx="12"/>
          </p:nvPr>
        </p:nvSpPr>
        <p:spPr/>
        <p:txBody>
          <a:bodyPr/>
          <a:lstStyle/>
          <a:p>
            <a:r>
              <a:rPr lang="en-US" dirty="0" smtClean="0"/>
              <a:t>5-</a:t>
            </a:r>
            <a:fld id="{C238F03A-58E1-4ECA-9024-348A9A81A53D}" type="slidenum">
              <a:rPr lang="en-US" smtClean="0"/>
              <a:pPr/>
              <a:t>8</a:t>
            </a:fld>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409"/>
          <p:cNvSpPr>
            <a:spLocks noGrp="1" noChangeArrowheads="1"/>
          </p:cNvSpPr>
          <p:nvPr>
            <p:ph type="title"/>
          </p:nvPr>
        </p:nvSpPr>
        <p:spPr>
          <a:xfrm>
            <a:off x="1143000" y="228600"/>
            <a:ext cx="7623175" cy="990600"/>
          </a:xfrm>
        </p:spPr>
        <p:txBody>
          <a:bodyPr>
            <a:normAutofit/>
          </a:bodyPr>
          <a:lstStyle/>
          <a:p>
            <a:pPr fontAlgn="auto">
              <a:spcAft>
                <a:spcPts val="0"/>
              </a:spcAft>
              <a:defRPr/>
            </a:pPr>
            <a:r>
              <a:rPr lang="en-US" dirty="0" smtClean="0">
                <a:ea typeface="+mj-ea"/>
                <a:cs typeface="+mj-cs"/>
              </a:rPr>
              <a:t>Privacy Within Digital Contexts</a:t>
            </a:r>
          </a:p>
        </p:txBody>
      </p:sp>
      <p:sp>
        <p:nvSpPr>
          <p:cNvPr id="21506" name="Rectangle 410"/>
          <p:cNvSpPr>
            <a:spLocks noGrp="1" noChangeArrowheads="1"/>
          </p:cNvSpPr>
          <p:nvPr>
            <p:ph type="body" idx="1"/>
          </p:nvPr>
        </p:nvSpPr>
        <p:spPr>
          <a:xfrm>
            <a:off x="1066800" y="1295400"/>
            <a:ext cx="7848600" cy="4800600"/>
          </a:xfrm>
        </p:spPr>
        <p:txBody>
          <a:bodyPr>
            <a:noAutofit/>
          </a:bodyPr>
          <a:lstStyle/>
          <a:p>
            <a:pPr marL="239713" indent="-273050">
              <a:lnSpc>
                <a:spcPct val="90000"/>
              </a:lnSpc>
            </a:pPr>
            <a:r>
              <a:rPr lang="en-US" sz="2800" dirty="0" smtClean="0"/>
              <a:t>Online advertising firms such as DoubleClick have traditionally recorded users’ clickstreams to form user profiles for marketing purposes.</a:t>
            </a:r>
          </a:p>
          <a:p>
            <a:pPr marL="239713" indent="-273050">
              <a:lnSpc>
                <a:spcPct val="90000"/>
              </a:lnSpc>
            </a:pPr>
            <a:r>
              <a:rPr lang="en-US" sz="2800" dirty="0" smtClean="0"/>
              <a:t>Controversy arose in 2000 when DoubleClick acquired consumer names, addresses, and buying histories and planned to combine offline data with clickstream data, a plan later withdrawn.</a:t>
            </a:r>
          </a:p>
          <a:p>
            <a:pPr marL="239713" indent="-273050">
              <a:lnSpc>
                <a:spcPct val="90000"/>
              </a:lnSpc>
            </a:pPr>
            <a:r>
              <a:rPr lang="en-US" sz="2800" dirty="0" smtClean="0"/>
              <a:t>Web sites such as Facebook and Google have been involved in numerous privacy cases and class actions.</a:t>
            </a:r>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5" name="Slide Number Placeholder 4"/>
          <p:cNvSpPr>
            <a:spLocks noGrp="1"/>
          </p:cNvSpPr>
          <p:nvPr>
            <p:ph type="sldNum" sz="quarter" idx="12"/>
          </p:nvPr>
        </p:nvSpPr>
        <p:spPr/>
        <p:txBody>
          <a:bodyPr/>
          <a:lstStyle/>
          <a:p>
            <a:r>
              <a:rPr lang="en-US" dirty="0" smtClean="0"/>
              <a:t>5-</a:t>
            </a:r>
            <a:fld id="{C238F03A-58E1-4ECA-9024-348A9A81A53D}" type="slidenum">
              <a:rPr lang="en-US" smtClean="0"/>
              <a:pPr/>
              <a:t>9</a:t>
            </a:fld>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S010385378">
  <a:themeElements>
    <a:clrScheme name="Fresh">
      <a:dk1>
        <a:sysClr val="windowText" lastClr="000000"/>
      </a:dk1>
      <a:lt1>
        <a:sysClr val="window" lastClr="FFFFFF"/>
      </a:lt1>
      <a:dk2>
        <a:srgbClr val="89C540"/>
      </a:dk2>
      <a:lt2>
        <a:srgbClr val="F0E5B6"/>
      </a:lt2>
      <a:accent1>
        <a:srgbClr val="3B4F18"/>
      </a:accent1>
      <a:accent2>
        <a:srgbClr val="CCC834"/>
      </a:accent2>
      <a:accent3>
        <a:srgbClr val="F49AE1"/>
      </a:accent3>
      <a:accent4>
        <a:srgbClr val="2AC9DE"/>
      </a:accent4>
      <a:accent5>
        <a:srgbClr val="927B74"/>
      </a:accent5>
      <a:accent6>
        <a:srgbClr val="769F11"/>
      </a:accent6>
      <a:hlink>
        <a:srgbClr val="0A6A21"/>
      </a:hlink>
      <a:folHlink>
        <a:srgbClr val="406EA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406B6EB-8CCB-429C-9D3B-EA09378A39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TS010385378</Template>
  <TotalTime>364</TotalTime>
  <Words>1743</Words>
  <Application>Microsoft Office PowerPoint</Application>
  <PresentationFormat>On-screen Show (4:3)</PresentationFormat>
  <Paragraphs>171</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TS010385378</vt:lpstr>
      <vt:lpstr>E-Marketing/7E Chapter 5</vt:lpstr>
      <vt:lpstr>Chapter 5 Objectives</vt:lpstr>
      <vt:lpstr>Software Infringement</vt:lpstr>
      <vt:lpstr>Software Infringement, cont.</vt:lpstr>
      <vt:lpstr>Overview of Ethics and Legal Issues</vt:lpstr>
      <vt:lpstr>Ethics and Ethical Codes</vt:lpstr>
      <vt:lpstr>The Problem of Self-Regulation</vt:lpstr>
      <vt:lpstr>Privacy</vt:lpstr>
      <vt:lpstr>Privacy Within Digital Contexts</vt:lpstr>
      <vt:lpstr>Privacy Within Digital Contexts, cont.</vt:lpstr>
      <vt:lpstr>Privacy Debates And Policy</vt:lpstr>
      <vt:lpstr>International Privacy Issues</vt:lpstr>
      <vt:lpstr>FTC Online Privacy Policy  </vt:lpstr>
      <vt:lpstr>Digital Property</vt:lpstr>
      <vt:lpstr>Patents</vt:lpstr>
      <vt:lpstr>Copyright</vt:lpstr>
      <vt:lpstr>Copyright, cont.</vt:lpstr>
      <vt:lpstr>Trademarks</vt:lpstr>
      <vt:lpstr>Licenses</vt:lpstr>
      <vt:lpstr>Data Ownership</vt:lpstr>
      <vt:lpstr>Online Expression</vt:lpstr>
      <vt:lpstr>Emerging Issues</vt:lpstr>
      <vt:lpstr>Emerging Issues, cont.</vt:lpstr>
      <vt:lpstr>FBI Warns Against Cyber Scams</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Communication]</dc:title>
  <dc:creator>Betty</dc:creator>
  <cp:lastModifiedBy>Betty</cp:lastModifiedBy>
  <cp:revision>66</cp:revision>
  <dcterms:created xsi:type="dcterms:W3CDTF">2013-04-24T20:55:47Z</dcterms:created>
  <dcterms:modified xsi:type="dcterms:W3CDTF">2013-05-26T01:00:31Z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TC103853789990</vt:lpwstr>
  </property>
</Properties>
</file>