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28"/>
  </p:notesMasterIdLst>
  <p:handoutMasterIdLst>
    <p:handoutMasterId r:id="rId29"/>
  </p:handoutMasterIdLst>
  <p:sldIdLst>
    <p:sldId id="256" r:id="rId3"/>
    <p:sldId id="259" r:id="rId4"/>
    <p:sldId id="260" r:id="rId5"/>
    <p:sldId id="261" r:id="rId6"/>
    <p:sldId id="262" r:id="rId7"/>
    <p:sldId id="263" r:id="rId8"/>
    <p:sldId id="264" r:id="rId9"/>
    <p:sldId id="290" r:id="rId10"/>
    <p:sldId id="266" r:id="rId11"/>
    <p:sldId id="267" r:id="rId12"/>
    <p:sldId id="268" r:id="rId13"/>
    <p:sldId id="269" r:id="rId14"/>
    <p:sldId id="293" r:id="rId15"/>
    <p:sldId id="275" r:id="rId16"/>
    <p:sldId id="297" r:id="rId17"/>
    <p:sldId id="299" r:id="rId18"/>
    <p:sldId id="295" r:id="rId19"/>
    <p:sldId id="278" r:id="rId20"/>
    <p:sldId id="279" r:id="rId21"/>
    <p:sldId id="280" r:id="rId22"/>
    <p:sldId id="301" r:id="rId23"/>
    <p:sldId id="282" r:id="rId24"/>
    <p:sldId id="283" r:id="rId25"/>
    <p:sldId id="287" r:id="rId26"/>
    <p:sldId id="28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520" autoAdjust="0"/>
  </p:normalViewPr>
  <p:slideViewPr>
    <p:cSldViewPr>
      <p:cViewPr>
        <p:scale>
          <a:sx n="90" d="100"/>
          <a:sy n="90" d="100"/>
        </p:scale>
        <p:origin x="-918"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5/25/2013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5/25/2013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22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14A7D7B9-2747-43A2-811B-6BA8EAEF7E7D}" type="datetime1">
              <a:rPr lang="en-US" smtClean="0"/>
              <a:t>5/25/2013</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C988A9-98CF-41B3-A243-335B897E4386}" type="datetime1">
              <a:rPr lang="en-US" smtClean="0"/>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D9E715-E48A-43D3-B335-FB2913300DE6}" type="datetime1">
              <a:rPr lang="en-US" smtClean="0"/>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3FE2EB-964C-4376-8F1B-E4A18703934A}" type="datetime1">
              <a:rPr lang="en-US" smtClean="0"/>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275001-4C80-4C0C-B00B-E087ECA68E07}" type="datetime1">
              <a:rPr lang="en-US" smtClean="0"/>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063211-9F22-4961-AE5D-67A6ECDEB0F1}" type="datetime1">
              <a:rPr lang="en-US" smtClean="0"/>
              <a:t>5/25/2013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842864-44C9-485F-A852-7DDCC1CEA919}" type="datetime1">
              <a:rPr lang="en-US" smtClean="0"/>
              <a:t>5/25/2013</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CD89B0-2CEC-4CC9-9254-E6236D311E13}" type="datetime1">
              <a:rPr lang="en-US" smtClean="0"/>
              <a:t>5/25/2013</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CD45CF-27B5-4205-B7BD-E52108CB06AE}" type="datetime1">
              <a:rPr lang="en-US" smtClean="0"/>
              <a:t>5/25/2013</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D5E41-0A5C-46B5-BA06-308717AFFB9A}" type="datetime1">
              <a:rPr lang="en-US" smtClean="0"/>
              <a:t>5/25/2013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F967D0-3C66-4ED6-A0B6-7E3D4CA7858D}" type="datetime1">
              <a:rPr lang="en-US" smtClean="0"/>
              <a:t>5/25/2013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98D52D-911F-4B18-B36F-21974BED07C4}" type="datetime1">
              <a:rPr lang="en-US" smtClean="0"/>
              <a:t>5/25/2013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808673"/>
            <a:ext cx="6858000" cy="1323439"/>
          </a:xfrm>
        </p:spPr>
        <p:txBody>
          <a:bodyPr/>
          <a:lstStyle/>
          <a:p>
            <a:r>
              <a:rPr lang="en-US" dirty="0" smtClean="0"/>
              <a:t>E-Marketing/7E</a:t>
            </a:r>
            <a:br>
              <a:rPr lang="en-US" dirty="0" smtClean="0"/>
            </a:br>
            <a:r>
              <a:rPr lang="en-US" dirty="0" smtClean="0"/>
              <a:t>Chapter 8</a:t>
            </a:r>
            <a:endParaRPr lang="en-US" dirty="0"/>
          </a:p>
        </p:txBody>
      </p:sp>
      <p:sp>
        <p:nvSpPr>
          <p:cNvPr id="5" name="Subtitle 4"/>
          <p:cNvSpPr>
            <a:spLocks noGrp="1"/>
          </p:cNvSpPr>
          <p:nvPr>
            <p:ph type="subTitle" idx="1"/>
          </p:nvPr>
        </p:nvSpPr>
        <p:spPr>
          <a:xfrm>
            <a:off x="990600" y="2133600"/>
            <a:ext cx="6858000" cy="1557349"/>
          </a:xfrm>
        </p:spPr>
        <p:txBody>
          <a:bodyPr/>
          <a:lstStyle/>
          <a:p>
            <a:r>
              <a:rPr lang="en-US" sz="2800" dirty="0" smtClean="0"/>
              <a:t>Segmentation, Targeting,</a:t>
            </a:r>
          </a:p>
          <a:p>
            <a:r>
              <a:rPr lang="en-US" sz="2800" dirty="0" smtClean="0"/>
              <a:t>Differentiation, and Positioning</a:t>
            </a:r>
          </a:p>
          <a:p>
            <a:r>
              <a:rPr lang="en-US" sz="2800" dirty="0" smtClean="0"/>
              <a:t>Strategies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420"/>
          <p:cNvSpPr>
            <a:spLocks noGrp="1" noChangeArrowheads="1"/>
          </p:cNvSpPr>
          <p:nvPr>
            <p:ph type="title"/>
          </p:nvPr>
        </p:nvSpPr>
        <p:spPr>
          <a:xfrm>
            <a:off x="1295400" y="228600"/>
            <a:ext cx="7470775" cy="1066800"/>
          </a:xfrm>
        </p:spPr>
        <p:txBody>
          <a:bodyPr/>
          <a:lstStyle/>
          <a:p>
            <a:pPr eaLnBrk="1" fontAlgn="auto" hangingPunct="1">
              <a:spcAft>
                <a:spcPts val="0"/>
              </a:spcAft>
              <a:defRPr/>
            </a:pPr>
            <a:r>
              <a:rPr lang="en-US" dirty="0" smtClean="0">
                <a:ea typeface="+mj-ea"/>
                <a:cs typeface="+mj-cs"/>
              </a:rPr>
              <a:t>Geographic Segments</a:t>
            </a:r>
          </a:p>
        </p:txBody>
      </p:sp>
      <p:sp>
        <p:nvSpPr>
          <p:cNvPr id="24580" name="Rectangle 421"/>
          <p:cNvSpPr>
            <a:spLocks noGrp="1" noChangeArrowheads="1"/>
          </p:cNvSpPr>
          <p:nvPr>
            <p:ph type="body" idx="1"/>
          </p:nvPr>
        </p:nvSpPr>
        <p:spPr>
          <a:xfrm>
            <a:off x="1295400" y="1600200"/>
            <a:ext cx="7470775" cy="4495800"/>
          </a:xfrm>
        </p:spPr>
        <p:txBody>
          <a:bodyPr>
            <a:normAutofit/>
          </a:bodyPr>
          <a:lstStyle/>
          <a:p>
            <a:pPr marL="319088" indent="-319088" eaLnBrk="1" hangingPunct="1">
              <a:spcBef>
                <a:spcPts val="600"/>
              </a:spcBef>
            </a:pPr>
            <a:r>
              <a:rPr lang="en-US" sz="2800" dirty="0"/>
              <a:t>Product distribution strategy is a driving force behind geographic segmentation.</a:t>
            </a:r>
          </a:p>
          <a:p>
            <a:pPr marL="319088" indent="-319088" eaLnBrk="1" hangingPunct="1">
              <a:spcBef>
                <a:spcPts val="600"/>
              </a:spcBef>
            </a:pPr>
            <a:r>
              <a:rPr lang="en-US" sz="2800" dirty="0"/>
              <a:t>Countries may be segmented based on </a:t>
            </a:r>
            <a:r>
              <a:rPr lang="en-US" sz="2800" dirty="0" smtClean="0"/>
              <a:t>internet </a:t>
            </a:r>
            <a:r>
              <a:rPr lang="en-US" sz="2800" dirty="0"/>
              <a:t>usage.</a:t>
            </a:r>
          </a:p>
          <a:p>
            <a:pPr marL="639763" lvl="1" indent="-273050" eaLnBrk="1" hangingPunct="1">
              <a:spcBef>
                <a:spcPts val="600"/>
              </a:spcBef>
            </a:pPr>
            <a:r>
              <a:rPr lang="en-US" sz="2800" dirty="0" smtClean="0"/>
              <a:t>China </a:t>
            </a:r>
            <a:r>
              <a:rPr lang="en-US" sz="2800" dirty="0"/>
              <a:t>has </a:t>
            </a:r>
            <a:r>
              <a:rPr lang="en-US" sz="2800" dirty="0" smtClean="0"/>
              <a:t>513M users.</a:t>
            </a:r>
          </a:p>
          <a:p>
            <a:pPr marL="639763" lvl="1" indent="-273050" eaLnBrk="1" hangingPunct="1">
              <a:spcBef>
                <a:spcPts val="600"/>
              </a:spcBef>
            </a:pPr>
            <a:r>
              <a:rPr lang="en-US" sz="2800" dirty="0" smtClean="0"/>
              <a:t>U.S. has 245M users.</a:t>
            </a:r>
            <a:endParaRPr lang="en-US" sz="2800" dirty="0"/>
          </a:p>
          <a:p>
            <a:pPr marL="319088" indent="-319088" eaLnBrk="1" hangingPunct="1">
              <a:spcBef>
                <a:spcPts val="600"/>
              </a:spcBef>
            </a:pPr>
            <a:r>
              <a:rPr lang="en-US" sz="2800" dirty="0" smtClean="0"/>
              <a:t>Geographic </a:t>
            </a:r>
            <a:r>
              <a:rPr lang="en-US" sz="2800" dirty="0"/>
              <a:t>markets may also be evaluated by </a:t>
            </a:r>
            <a:r>
              <a:rPr lang="en-US" sz="2800" dirty="0" smtClean="0"/>
              <a:t>rates of global Facebook and search engine adoption, language spoken, and other variables.</a:t>
            </a:r>
            <a:endParaRPr lang="en-US" sz="2800" dirty="0"/>
          </a:p>
          <a:p>
            <a:pPr marL="639763" lvl="1" indent="-273050" eaLnBrk="1" hangingPunct="1">
              <a:buFont typeface="Wingdings 2" pitchFamily="-72" charset="2"/>
              <a:buChar char=""/>
            </a:pPr>
            <a:endParaRPr lang="en-US" sz="2800" dirty="0"/>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10</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74638"/>
            <a:ext cx="5105400" cy="1143000"/>
          </a:xfrm>
        </p:spPr>
        <p:txBody>
          <a:bodyPr/>
          <a:lstStyle/>
          <a:p>
            <a:pPr eaLnBrk="1" fontAlgn="auto" hangingPunct="1">
              <a:spcAft>
                <a:spcPts val="0"/>
              </a:spcAft>
              <a:defRPr/>
            </a:pPr>
            <a:r>
              <a:rPr lang="en-US" dirty="0" smtClean="0">
                <a:ea typeface="+mj-ea"/>
                <a:cs typeface="+mj-cs"/>
              </a:rPr>
              <a:t>Top Internet Languages</a:t>
            </a:r>
            <a:endParaRPr lang="en-US" dirty="0">
              <a:ea typeface="+mj-ea"/>
              <a:cs typeface="+mj-cs"/>
            </a:endParaRPr>
          </a:p>
        </p:txBody>
      </p:sp>
      <p:pic>
        <p:nvPicPr>
          <p:cNvPr id="2051" name="Picture 3"/>
          <p:cNvPicPr>
            <a:picLocks noChangeAspect="1" noChangeArrowheads="1"/>
          </p:cNvPicPr>
          <p:nvPr/>
        </p:nvPicPr>
        <p:blipFill>
          <a:blip r:embed="rId2" cstate="print"/>
          <a:srcRect/>
          <a:stretch>
            <a:fillRect/>
          </a:stretch>
        </p:blipFill>
        <p:spPr bwMode="auto">
          <a:xfrm>
            <a:off x="2362200" y="1600200"/>
            <a:ext cx="4729163" cy="4129088"/>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11</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74"/>
          <p:cNvSpPr>
            <a:spLocks noGrp="1" noChangeArrowheads="1"/>
          </p:cNvSpPr>
          <p:nvPr>
            <p:ph type="body" idx="1"/>
          </p:nvPr>
        </p:nvSpPr>
        <p:spPr>
          <a:xfrm>
            <a:off x="1219200" y="1600200"/>
            <a:ext cx="7620000" cy="4495800"/>
          </a:xfrm>
        </p:spPr>
        <p:txBody>
          <a:bodyPr/>
          <a:lstStyle/>
          <a:p>
            <a:pPr indent="0" eaLnBrk="1" hangingPunct="1">
              <a:lnSpc>
                <a:spcPct val="90000"/>
              </a:lnSpc>
              <a:spcBef>
                <a:spcPts val="600"/>
              </a:spcBef>
            </a:pPr>
            <a:r>
              <a:rPr lang="en-US" sz="2800" dirty="0" smtClean="0"/>
              <a:t>In developed nations, users are much like the mainstream population demographically.</a:t>
            </a:r>
          </a:p>
          <a:p>
            <a:pPr indent="0" eaLnBrk="1" hangingPunct="1">
              <a:lnSpc>
                <a:spcPct val="90000"/>
              </a:lnSpc>
              <a:spcBef>
                <a:spcPts val="600"/>
              </a:spcBef>
            </a:pPr>
            <a:r>
              <a:rPr lang="en-US" sz="2800" dirty="0" smtClean="0"/>
              <a:t>Two market segments have recently caught the interest of e-marketers.</a:t>
            </a:r>
          </a:p>
          <a:p>
            <a:pPr lvl="1" indent="0">
              <a:lnSpc>
                <a:spcPct val="90000"/>
              </a:lnSpc>
              <a:spcBef>
                <a:spcPts val="600"/>
              </a:spcBef>
            </a:pPr>
            <a:r>
              <a:rPr lang="en-US" sz="2800" dirty="0" smtClean="0"/>
              <a:t>Millennials: 60 million people born between 1979 and 1994, over 95% use the </a:t>
            </a:r>
            <a:r>
              <a:rPr lang="en-US" sz="2800" dirty="0" smtClean="0"/>
              <a:t>internet.</a:t>
            </a:r>
            <a:endParaRPr lang="en-US" sz="2800" dirty="0" smtClean="0"/>
          </a:p>
          <a:p>
            <a:pPr lvl="1" indent="0" eaLnBrk="1" hangingPunct="1">
              <a:lnSpc>
                <a:spcPct val="90000"/>
              </a:lnSpc>
              <a:spcBef>
                <a:spcPts val="600"/>
              </a:spcBef>
            </a:pPr>
            <a:r>
              <a:rPr lang="en-US" sz="2800" dirty="0" smtClean="0"/>
              <a:t>Kids: Under 11 segment will more than double to 25 million by 2015.</a:t>
            </a:r>
          </a:p>
        </p:txBody>
      </p:sp>
      <p:sp>
        <p:nvSpPr>
          <p:cNvPr id="20484" name="Rectangle 75"/>
          <p:cNvSpPr>
            <a:spLocks noGrp="1" noChangeArrowheads="1"/>
          </p:cNvSpPr>
          <p:nvPr>
            <p:ph type="title"/>
          </p:nvPr>
        </p:nvSpPr>
        <p:spPr>
          <a:xfrm>
            <a:off x="1447800" y="228600"/>
            <a:ext cx="7318374" cy="990600"/>
          </a:xfrm>
        </p:spPr>
        <p:txBody>
          <a:bodyPr/>
          <a:lstStyle/>
          <a:p>
            <a:pPr eaLnBrk="1" fontAlgn="auto" hangingPunct="1">
              <a:spcAft>
                <a:spcPts val="0"/>
              </a:spcAft>
              <a:defRPr/>
            </a:pPr>
            <a:r>
              <a:rPr lang="en-US" dirty="0" smtClean="0">
                <a:ea typeface="+mj-ea"/>
                <a:cs typeface="+mj-cs"/>
              </a:rPr>
              <a:t>Demographic Segments</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12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10"/>
          <p:cNvSpPr>
            <a:spLocks noGrp="1" noChangeArrowheads="1"/>
          </p:cNvSpPr>
          <p:nvPr>
            <p:ph type="title"/>
          </p:nvPr>
        </p:nvSpPr>
        <p:spPr>
          <a:xfrm>
            <a:off x="1447800" y="228600"/>
            <a:ext cx="7318375" cy="990600"/>
          </a:xfrm>
        </p:spPr>
        <p:txBody>
          <a:bodyPr/>
          <a:lstStyle/>
          <a:p>
            <a:pPr eaLnBrk="1" fontAlgn="auto" hangingPunct="1">
              <a:spcAft>
                <a:spcPts val="0"/>
              </a:spcAft>
              <a:defRPr/>
            </a:pPr>
            <a:r>
              <a:rPr lang="en-US" dirty="0" smtClean="0">
                <a:ea typeface="+mj-ea"/>
                <a:cs typeface="+mj-cs"/>
              </a:rPr>
              <a:t>Psychographic Segments</a:t>
            </a:r>
          </a:p>
        </p:txBody>
      </p:sp>
      <p:sp>
        <p:nvSpPr>
          <p:cNvPr id="31748" name="Rectangle 11"/>
          <p:cNvSpPr>
            <a:spLocks noGrp="1" noChangeArrowheads="1"/>
          </p:cNvSpPr>
          <p:nvPr>
            <p:ph type="body" idx="1"/>
          </p:nvPr>
        </p:nvSpPr>
        <p:spPr>
          <a:xfrm>
            <a:off x="1524000" y="1600200"/>
            <a:ext cx="7242175" cy="3810000"/>
          </a:xfrm>
        </p:spPr>
        <p:txBody>
          <a:bodyPr>
            <a:normAutofit lnSpcReduction="10000"/>
          </a:bodyPr>
          <a:lstStyle/>
          <a:p>
            <a:pPr eaLnBrk="1" hangingPunct="1"/>
            <a:r>
              <a:rPr lang="en-US" sz="3200" dirty="0" smtClean="0"/>
              <a:t>User psychographics include: </a:t>
            </a:r>
          </a:p>
          <a:p>
            <a:pPr lvl="1" eaLnBrk="1" hangingPunct="1"/>
            <a:r>
              <a:rPr lang="en-US" sz="3200" dirty="0" smtClean="0"/>
              <a:t>Personality </a:t>
            </a:r>
          </a:p>
          <a:p>
            <a:pPr lvl="1" eaLnBrk="1" hangingPunct="1"/>
            <a:r>
              <a:rPr lang="en-US" sz="3200" dirty="0" smtClean="0"/>
              <a:t>Values </a:t>
            </a:r>
          </a:p>
          <a:p>
            <a:pPr lvl="1" eaLnBrk="1" hangingPunct="1"/>
            <a:r>
              <a:rPr lang="en-US" sz="3200" dirty="0" smtClean="0"/>
              <a:t>Lifestyles </a:t>
            </a:r>
          </a:p>
          <a:p>
            <a:pPr lvl="1" eaLnBrk="1" hangingPunct="1"/>
            <a:r>
              <a:rPr lang="en-US" sz="3200" dirty="0" smtClean="0"/>
              <a:t>Activities </a:t>
            </a:r>
          </a:p>
          <a:p>
            <a:pPr lvl="1" eaLnBrk="1" hangingPunct="1"/>
            <a:r>
              <a:rPr lang="en-US" sz="3200" dirty="0" smtClean="0"/>
              <a:t>Interests </a:t>
            </a:r>
          </a:p>
          <a:p>
            <a:pPr lvl="1" eaLnBrk="1" hangingPunct="1"/>
            <a:r>
              <a:rPr lang="en-US" sz="3200" dirty="0" smtClean="0"/>
              <a:t>Opinions</a:t>
            </a:r>
          </a:p>
          <a:p>
            <a:pPr eaLnBrk="1" hangingPunct="1"/>
            <a:endParaRPr lang="en-US" dirty="0" smtClean="0"/>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13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11"/>
          <p:cNvSpPr>
            <a:spLocks noGrp="1" noChangeArrowheads="1"/>
          </p:cNvSpPr>
          <p:nvPr>
            <p:ph type="title"/>
          </p:nvPr>
        </p:nvSpPr>
        <p:spPr>
          <a:xfrm>
            <a:off x="1600200" y="228600"/>
            <a:ext cx="7162800" cy="914400"/>
          </a:xfrm>
        </p:spPr>
        <p:txBody>
          <a:bodyPr/>
          <a:lstStyle/>
          <a:p>
            <a:pPr eaLnBrk="1" fontAlgn="auto" hangingPunct="1">
              <a:spcAft>
                <a:spcPts val="0"/>
              </a:spcAft>
              <a:defRPr/>
            </a:pPr>
            <a:r>
              <a:rPr lang="en-US" dirty="0" smtClean="0">
                <a:ea typeface="+mj-ea"/>
                <a:cs typeface="+mj-cs"/>
              </a:rPr>
              <a:t>Interest Communities</a:t>
            </a:r>
          </a:p>
        </p:txBody>
      </p:sp>
      <p:sp>
        <p:nvSpPr>
          <p:cNvPr id="32772" name="Rectangle 212"/>
          <p:cNvSpPr>
            <a:spLocks noGrp="1" noChangeArrowheads="1"/>
          </p:cNvSpPr>
          <p:nvPr>
            <p:ph type="body" idx="1"/>
          </p:nvPr>
        </p:nvSpPr>
        <p:spPr>
          <a:xfrm>
            <a:off x="1524000" y="1600200"/>
            <a:ext cx="7242175" cy="4343400"/>
          </a:xfrm>
        </p:spPr>
        <p:txBody>
          <a:bodyPr/>
          <a:lstStyle/>
          <a:p>
            <a:pPr marL="319088" indent="-319088" eaLnBrk="1" hangingPunct="1">
              <a:spcBef>
                <a:spcPct val="0"/>
              </a:spcBef>
            </a:pPr>
            <a:r>
              <a:rPr lang="en-US" sz="2800" dirty="0" smtClean="0"/>
              <a:t>Exhibit 8.7 lists 10 important types of online communities, including social networking.</a:t>
            </a:r>
          </a:p>
          <a:p>
            <a:pPr marL="319088" indent="-319088" eaLnBrk="1" hangingPunct="1">
              <a:spcBef>
                <a:spcPct val="0"/>
              </a:spcBef>
            </a:pPr>
            <a:r>
              <a:rPr lang="en-US" sz="2800" dirty="0" smtClean="0"/>
              <a:t>Ways to target online communities:</a:t>
            </a:r>
          </a:p>
          <a:p>
            <a:pPr marL="639763" lvl="1" indent="-273050" eaLnBrk="1" hangingPunct="1">
              <a:spcBef>
                <a:spcPct val="0"/>
              </a:spcBef>
            </a:pPr>
            <a:r>
              <a:rPr lang="en-US" sz="2800" dirty="0" smtClean="0"/>
              <a:t>Provide online discussion groups, bulletin boards, and events or through company-owned social network pages.</a:t>
            </a:r>
          </a:p>
          <a:p>
            <a:pPr marL="639763" lvl="1" indent="-273050" eaLnBrk="1" hangingPunct="1">
              <a:spcBef>
                <a:spcPct val="0"/>
              </a:spcBef>
            </a:pPr>
            <a:r>
              <a:rPr lang="en-US" sz="2800" dirty="0" smtClean="0"/>
              <a:t>Advertise on another firm’s community site.</a:t>
            </a:r>
          </a:p>
          <a:p>
            <a:pPr marL="639763" lvl="1" indent="-273050" eaLnBrk="1" hangingPunct="1">
              <a:spcBef>
                <a:spcPct val="0"/>
              </a:spcBef>
            </a:pPr>
            <a:r>
              <a:rPr lang="en-US" sz="2800" dirty="0" smtClean="0"/>
              <a:t>The firm can join the communities and listen and learn from others.</a:t>
            </a:r>
          </a:p>
          <a:p>
            <a:pPr marL="319088" indent="-319088" eaLnBrk="1" hangingPunct="1">
              <a:spcBef>
                <a:spcPct val="0"/>
              </a:spcBef>
            </a:pPr>
            <a:endParaRPr lang="en-US" sz="2800" dirty="0" smtClean="0"/>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14</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Betty\Desktop\Strauss 2013\Ch_08__Exhibit 8.8.png"/>
          <p:cNvPicPr>
            <a:picLocks noChangeAspect="1" noChangeArrowheads="1"/>
          </p:cNvPicPr>
          <p:nvPr/>
        </p:nvPicPr>
        <p:blipFill>
          <a:blip r:embed="rId2" cstate="print"/>
          <a:srcRect/>
          <a:stretch>
            <a:fillRect/>
          </a:stretch>
        </p:blipFill>
        <p:spPr bwMode="auto">
          <a:xfrm>
            <a:off x="1762476" y="586142"/>
            <a:ext cx="5619048" cy="5685715"/>
          </a:xfrm>
          <a:prstGeom prst="rect">
            <a:avLst/>
          </a:prstGeom>
          <a:noFill/>
        </p:spPr>
      </p:pic>
      <p:sp>
        <p:nvSpPr>
          <p:cNvPr id="5" name="Slide Number Placeholder 4"/>
          <p:cNvSpPr>
            <a:spLocks noGrp="1"/>
          </p:cNvSpPr>
          <p:nvPr>
            <p:ph type="sldNum" sz="quarter" idx="12"/>
          </p:nvPr>
        </p:nvSpPr>
        <p:spPr/>
        <p:txBody>
          <a:bodyPr/>
          <a:lstStyle/>
          <a:p>
            <a:r>
              <a:rPr lang="en-US" dirty="0" smtClean="0"/>
              <a:t>8-</a:t>
            </a:r>
            <a:fld id="{C238F03A-58E1-4ECA-9024-348A9A81A53D}" type="slidenum">
              <a:rPr lang="en-US" smtClean="0"/>
              <a:pPr/>
              <a:t>15</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Attitudes and Behaviors</a:t>
            </a:r>
            <a:endParaRPr lang="en-US" dirty="0"/>
          </a:p>
        </p:txBody>
      </p:sp>
      <p:sp>
        <p:nvSpPr>
          <p:cNvPr id="3" name="Content Placeholder 2"/>
          <p:cNvSpPr>
            <a:spLocks noGrp="1"/>
          </p:cNvSpPr>
          <p:nvPr>
            <p:ph idx="1"/>
          </p:nvPr>
        </p:nvSpPr>
        <p:spPr/>
        <p:txBody>
          <a:bodyPr>
            <a:normAutofit/>
          </a:bodyPr>
          <a:lstStyle/>
          <a:p>
            <a:pPr>
              <a:spcBef>
                <a:spcPts val="600"/>
              </a:spcBef>
              <a:defRPr/>
            </a:pPr>
            <a:r>
              <a:rPr lang="en-US" sz="3000" dirty="0" smtClean="0"/>
              <a:t>Psychographic information helps e-marketers define and describe market segments.</a:t>
            </a:r>
          </a:p>
          <a:p>
            <a:pPr>
              <a:spcBef>
                <a:spcPts val="600"/>
              </a:spcBef>
              <a:defRPr/>
            </a:pPr>
            <a:r>
              <a:rPr lang="en-US" sz="3000" dirty="0" smtClean="0"/>
              <a:t>Some marketers believe that a segment’s attitudes toward technology can help determine buying behavior.</a:t>
            </a:r>
          </a:p>
          <a:p>
            <a:pPr lvl="1">
              <a:spcBef>
                <a:spcPts val="600"/>
              </a:spcBef>
              <a:defRPr/>
            </a:pPr>
            <a:r>
              <a:rPr lang="en-US" sz="3000" dirty="0" smtClean="0"/>
              <a:t>Forrester Research measures attitudes toward technology with a system called Technographics</a:t>
            </a:r>
            <a:r>
              <a:rPr lang="en-US" sz="3000" dirty="0" smtClean="0">
                <a:cs typeface="Arial" charset="0"/>
              </a:rPr>
              <a:t>, which identified 10 consumer segments in the U.S. (Exhibit 8.9).</a:t>
            </a:r>
          </a:p>
          <a:p>
            <a:endParaRPr lang="en-US" dirty="0"/>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16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0"/>
          <p:cNvSpPr>
            <a:spLocks noGrp="1" noChangeArrowheads="1"/>
          </p:cNvSpPr>
          <p:nvPr>
            <p:ph type="title"/>
          </p:nvPr>
        </p:nvSpPr>
        <p:spPr>
          <a:xfrm>
            <a:off x="1600200" y="228600"/>
            <a:ext cx="7165975" cy="990600"/>
          </a:xfrm>
        </p:spPr>
        <p:txBody>
          <a:bodyPr/>
          <a:lstStyle/>
          <a:p>
            <a:pPr eaLnBrk="1" fontAlgn="auto" hangingPunct="1">
              <a:spcAft>
                <a:spcPts val="0"/>
              </a:spcAft>
              <a:defRPr/>
            </a:pPr>
            <a:r>
              <a:rPr lang="en-US" dirty="0" smtClean="0">
                <a:ea typeface="+mj-ea"/>
                <a:cs typeface="+mj-cs"/>
              </a:rPr>
              <a:t>Influentials</a:t>
            </a:r>
          </a:p>
        </p:txBody>
      </p:sp>
      <p:sp>
        <p:nvSpPr>
          <p:cNvPr id="30724" name="Rectangle 11"/>
          <p:cNvSpPr>
            <a:spLocks noGrp="1" noChangeArrowheads="1"/>
          </p:cNvSpPr>
          <p:nvPr>
            <p:ph type="body" idx="1"/>
          </p:nvPr>
        </p:nvSpPr>
        <p:spPr>
          <a:xfrm>
            <a:off x="1371600" y="1371600"/>
            <a:ext cx="7394575" cy="4724400"/>
          </a:xfrm>
        </p:spPr>
        <p:txBody>
          <a:bodyPr>
            <a:normAutofit/>
          </a:bodyPr>
          <a:lstStyle/>
          <a:p>
            <a:pPr eaLnBrk="1" hangingPunct="1"/>
            <a:r>
              <a:rPr lang="en-US" sz="2800" dirty="0" smtClean="0"/>
              <a:t>Influentials are individuals who are opinion leaders online. They include:</a:t>
            </a:r>
          </a:p>
          <a:p>
            <a:pPr lvl="1"/>
            <a:r>
              <a:rPr lang="en-US" sz="2800" dirty="0" smtClean="0"/>
              <a:t>Online journalists, such as Arianna Huffington of </a:t>
            </a:r>
            <a:r>
              <a:rPr lang="en-US" sz="2800" i="1" dirty="0" smtClean="0"/>
              <a:t>The Huffington Post.</a:t>
            </a:r>
          </a:p>
          <a:p>
            <a:pPr lvl="1"/>
            <a:r>
              <a:rPr lang="en-US" sz="2800" dirty="0" smtClean="0"/>
              <a:t>Industry opinion leaders, such as Brian Solis, author, speaker, analyst, and blogger.</a:t>
            </a:r>
          </a:p>
          <a:p>
            <a:pPr lvl="1"/>
            <a:r>
              <a:rPr lang="en-US" sz="2800" dirty="0" smtClean="0"/>
              <a:t>Influential social network authors, such as Lady Gaga.</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8"/>
          <p:cNvSpPr>
            <a:spLocks noGrp="1" noChangeArrowheads="1"/>
          </p:cNvSpPr>
          <p:nvPr>
            <p:ph type="body" idx="1"/>
          </p:nvPr>
        </p:nvSpPr>
        <p:spPr>
          <a:xfrm>
            <a:off x="1447800" y="1600200"/>
            <a:ext cx="7318375" cy="4495800"/>
          </a:xfrm>
        </p:spPr>
        <p:txBody>
          <a:bodyPr>
            <a:normAutofit lnSpcReduction="10000"/>
          </a:bodyPr>
          <a:lstStyle/>
          <a:p>
            <a:pPr eaLnBrk="1" hangingPunct="1">
              <a:spcBef>
                <a:spcPts val="600"/>
              </a:spcBef>
            </a:pPr>
            <a:r>
              <a:rPr lang="en-US" sz="2800" dirty="0" smtClean="0"/>
              <a:t>Two common segmentation variables are benefits sought and product usage.</a:t>
            </a:r>
          </a:p>
          <a:p>
            <a:pPr lvl="1" eaLnBrk="1" hangingPunct="1">
              <a:spcBef>
                <a:spcPts val="600"/>
              </a:spcBef>
            </a:pPr>
            <a:r>
              <a:rPr lang="en-US" sz="2800" dirty="0" smtClean="0"/>
              <a:t>Marketers using benefit segmentation to form groups of consumers based on the benefits they desire from products.</a:t>
            </a:r>
          </a:p>
          <a:p>
            <a:pPr lvl="1" eaLnBrk="1" hangingPunct="1">
              <a:spcBef>
                <a:spcPts val="600"/>
              </a:spcBef>
            </a:pPr>
            <a:r>
              <a:rPr lang="en-US" sz="2800" dirty="0" smtClean="0"/>
              <a:t>Marketers often segment by light, medium, and heavy product usage.</a:t>
            </a:r>
          </a:p>
          <a:p>
            <a:pPr lvl="1" eaLnBrk="1" hangingPunct="1">
              <a:spcBef>
                <a:spcPts val="600"/>
              </a:spcBef>
            </a:pPr>
            <a:r>
              <a:rPr lang="en-US" sz="2800" dirty="0" smtClean="0"/>
              <a:t>Marketers can segment users as brand loyal, loyal to a competitive product, switchers, and nonusers.</a:t>
            </a:r>
          </a:p>
        </p:txBody>
      </p:sp>
      <p:sp>
        <p:nvSpPr>
          <p:cNvPr id="29700" name="Rectangle 9"/>
          <p:cNvSpPr>
            <a:spLocks noGrp="1" noChangeArrowheads="1"/>
          </p:cNvSpPr>
          <p:nvPr>
            <p:ph type="title"/>
          </p:nvPr>
        </p:nvSpPr>
        <p:spPr>
          <a:xfrm>
            <a:off x="1524000" y="228600"/>
            <a:ext cx="7242175" cy="990600"/>
          </a:xfrm>
        </p:spPr>
        <p:txBody>
          <a:bodyPr/>
          <a:lstStyle/>
          <a:p>
            <a:pPr eaLnBrk="1" fontAlgn="auto" hangingPunct="1">
              <a:spcAft>
                <a:spcPts val="0"/>
              </a:spcAft>
              <a:defRPr/>
            </a:pPr>
            <a:r>
              <a:rPr lang="en-US" dirty="0" smtClean="0">
                <a:ea typeface="+mj-ea"/>
                <a:cs typeface="+mj-cs"/>
              </a:rPr>
              <a:t>Behavior Segments</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18</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371600" y="228600"/>
            <a:ext cx="7394575" cy="990600"/>
          </a:xfrm>
        </p:spPr>
        <p:txBody>
          <a:bodyPr/>
          <a:lstStyle/>
          <a:p>
            <a:pPr eaLnBrk="1" fontAlgn="auto" hangingPunct="1">
              <a:spcAft>
                <a:spcPts val="0"/>
              </a:spcAft>
              <a:defRPr/>
            </a:pPr>
            <a:r>
              <a:rPr lang="en-US" dirty="0" smtClean="0">
                <a:ea typeface="+mj-ea"/>
                <a:cs typeface="+mj-cs"/>
              </a:rPr>
              <a:t>Benefit Segments</a:t>
            </a:r>
          </a:p>
        </p:txBody>
      </p:sp>
      <p:sp>
        <p:nvSpPr>
          <p:cNvPr id="30725" name="Content Placeholder 4"/>
          <p:cNvSpPr>
            <a:spLocks noGrp="1"/>
          </p:cNvSpPr>
          <p:nvPr>
            <p:ph sz="quarter" idx="1"/>
          </p:nvPr>
        </p:nvSpPr>
        <p:spPr>
          <a:xfrm>
            <a:off x="1447800" y="1600200"/>
            <a:ext cx="7318375" cy="4495800"/>
          </a:xfrm>
        </p:spPr>
        <p:txBody>
          <a:bodyPr rtlCol="0">
            <a:normAutofit/>
          </a:bodyPr>
          <a:lstStyle/>
          <a:p>
            <a:pPr>
              <a:lnSpc>
                <a:spcPct val="120000"/>
              </a:lnSpc>
              <a:spcBef>
                <a:spcPts val="0"/>
              </a:spcBef>
              <a:defRPr/>
            </a:pPr>
            <a:r>
              <a:rPr lang="en-US" sz="2800" dirty="0" smtClean="0">
                <a:ea typeface="+mn-ea"/>
                <a:cs typeface="+mn-cs"/>
              </a:rPr>
              <a:t>To determine benefits sought, marketers can look at what people actually do online.</a:t>
            </a:r>
          </a:p>
          <a:p>
            <a:pPr>
              <a:lnSpc>
                <a:spcPct val="120000"/>
              </a:lnSpc>
              <a:spcBef>
                <a:spcPts val="0"/>
              </a:spcBef>
              <a:defRPr/>
            </a:pPr>
            <a:r>
              <a:rPr lang="en-US" sz="2800" dirty="0" smtClean="0">
                <a:ea typeface="+mn-ea"/>
              </a:rPr>
              <a:t>Online activities include connect, create, learn, enjoy, trade, and give.</a:t>
            </a:r>
            <a:endParaRPr lang="en-US" sz="2800" dirty="0" smtClean="0"/>
          </a:p>
          <a:p>
            <a:pPr>
              <a:lnSpc>
                <a:spcPct val="120000"/>
              </a:lnSpc>
              <a:spcBef>
                <a:spcPts val="0"/>
              </a:spcBef>
              <a:defRPr/>
            </a:pPr>
            <a:r>
              <a:rPr lang="en-US" sz="2800" dirty="0" smtClean="0">
                <a:ea typeface="+mn-ea"/>
              </a:rPr>
              <a:t>Marketers also check popular Web sites.</a:t>
            </a:r>
          </a:p>
          <a:p>
            <a:pPr lvl="1">
              <a:lnSpc>
                <a:spcPct val="120000"/>
              </a:lnSpc>
              <a:spcBef>
                <a:spcPts val="0"/>
              </a:spcBef>
              <a:defRPr/>
            </a:pPr>
            <a:r>
              <a:rPr lang="en-US" sz="2800" dirty="0" smtClean="0"/>
              <a:t>Microsoft, Google, and Yahoo! are consistently among the top Web sites in most countries.</a:t>
            </a:r>
            <a:endParaRPr lang="en-US" sz="2800" dirty="0" smtClean="0">
              <a:ea typeface="+mn-ea"/>
            </a:endParaRP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19</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lstStyle/>
          <a:p>
            <a:pPr eaLnBrk="1" fontAlgn="auto" hangingPunct="1">
              <a:spcAft>
                <a:spcPts val="0"/>
              </a:spcAft>
              <a:defRPr/>
            </a:pPr>
            <a:r>
              <a:rPr lang="en-US" dirty="0" smtClean="0">
                <a:ea typeface="+mj-ea"/>
                <a:cs typeface="+mj-cs"/>
              </a:rPr>
              <a:t>Chapter 8 Objectives</a:t>
            </a:r>
            <a:endParaRPr lang="en-US" dirty="0">
              <a:ea typeface="+mj-ea"/>
              <a:cs typeface="+mj-cs"/>
            </a:endParaRPr>
          </a:p>
        </p:txBody>
      </p:sp>
      <p:sp>
        <p:nvSpPr>
          <p:cNvPr id="16388" name="Content Placeholder 2"/>
          <p:cNvSpPr>
            <a:spLocks noGrp="1"/>
          </p:cNvSpPr>
          <p:nvPr>
            <p:ph idx="1"/>
          </p:nvPr>
        </p:nvSpPr>
        <p:spPr>
          <a:xfrm>
            <a:off x="1143000" y="1447800"/>
            <a:ext cx="7543800" cy="4876800"/>
          </a:xfrm>
        </p:spPr>
        <p:txBody>
          <a:bodyPr>
            <a:normAutofit/>
          </a:bodyPr>
          <a:lstStyle/>
          <a:p>
            <a:pPr eaLnBrk="1" hangingPunct="1">
              <a:lnSpc>
                <a:spcPct val="120000"/>
              </a:lnSpc>
              <a:spcBef>
                <a:spcPct val="0"/>
              </a:spcBef>
            </a:pPr>
            <a:r>
              <a:rPr lang="en-US" sz="3200" dirty="0" smtClean="0"/>
              <a:t>After reading Chapter 8, you will be able to:</a:t>
            </a:r>
          </a:p>
          <a:p>
            <a:pPr lvl="1" eaLnBrk="1" hangingPunct="1">
              <a:lnSpc>
                <a:spcPct val="90000"/>
              </a:lnSpc>
            </a:pPr>
            <a:r>
              <a:rPr lang="en-US" sz="3200" dirty="0" smtClean="0"/>
              <a:t>Outline the characteristics of the three major markets for e-business.</a:t>
            </a:r>
          </a:p>
          <a:p>
            <a:pPr lvl="1" eaLnBrk="1" hangingPunct="1">
              <a:lnSpc>
                <a:spcPct val="90000"/>
              </a:lnSpc>
            </a:pPr>
            <a:r>
              <a:rPr lang="en-US" sz="3200" dirty="0" smtClean="0"/>
              <a:t>Explain why and how e-marketers use market segmentation to reach online customers.</a:t>
            </a:r>
          </a:p>
          <a:p>
            <a:pPr lvl="1" eaLnBrk="1" hangingPunct="1">
              <a:lnSpc>
                <a:spcPct val="90000"/>
              </a:lnSpc>
            </a:pPr>
            <a:r>
              <a:rPr lang="en-US" sz="3200" dirty="0" smtClean="0"/>
              <a:t>List the most commonly used market segmentation bases and variables.</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1600200" y="228600"/>
            <a:ext cx="7165975" cy="990600"/>
          </a:xfrm>
        </p:spPr>
        <p:txBody>
          <a:bodyPr/>
          <a:lstStyle/>
          <a:p>
            <a:pPr eaLnBrk="1" fontAlgn="auto" hangingPunct="1">
              <a:spcAft>
                <a:spcPts val="0"/>
              </a:spcAft>
              <a:defRPr/>
            </a:pPr>
            <a:r>
              <a:rPr lang="en-US" dirty="0" smtClean="0">
                <a:ea typeface="+mj-ea"/>
                <a:cs typeface="+mj-cs"/>
              </a:rPr>
              <a:t>Usage Segments</a:t>
            </a:r>
          </a:p>
        </p:txBody>
      </p:sp>
      <p:sp>
        <p:nvSpPr>
          <p:cNvPr id="37892" name="Rectangle 3"/>
          <p:cNvSpPr>
            <a:spLocks noGrp="1" noChangeArrowheads="1"/>
          </p:cNvSpPr>
          <p:nvPr>
            <p:ph type="body" idx="1"/>
          </p:nvPr>
        </p:nvSpPr>
        <p:spPr>
          <a:xfrm>
            <a:off x="1676400" y="1447800"/>
            <a:ext cx="6781799" cy="4495800"/>
          </a:xfrm>
        </p:spPr>
        <p:txBody>
          <a:bodyPr>
            <a:normAutofit lnSpcReduction="10000"/>
          </a:bodyPr>
          <a:lstStyle/>
          <a:p>
            <a:pPr marL="319088" indent="-319088" eaLnBrk="1" hangingPunct="1">
              <a:lnSpc>
                <a:spcPct val="60000"/>
              </a:lnSpc>
            </a:pPr>
            <a:endParaRPr lang="en-US" sz="2500" dirty="0" smtClean="0"/>
          </a:p>
          <a:p>
            <a:pPr marL="319088" indent="-319088" eaLnBrk="1" hangingPunct="1">
              <a:lnSpc>
                <a:spcPct val="110000"/>
              </a:lnSpc>
            </a:pPr>
            <a:r>
              <a:rPr lang="en-US" sz="2800" dirty="0" smtClean="0"/>
              <a:t>Marketers can segment according to technology-use characteristics such as smartphone, tablet, or PC and which browser they use. </a:t>
            </a:r>
          </a:p>
          <a:p>
            <a:pPr marL="239713" indent="-273050">
              <a:lnSpc>
                <a:spcPct val="110000"/>
              </a:lnSpc>
            </a:pPr>
            <a:r>
              <a:rPr lang="en-US" sz="2800" dirty="0" smtClean="0"/>
              <a:t>Mobile access: 55% of cell phone owners connect to the internet using smartphones.</a:t>
            </a:r>
          </a:p>
          <a:p>
            <a:pPr marL="239713" indent="-273050">
              <a:lnSpc>
                <a:spcPct val="110000"/>
              </a:lnSpc>
            </a:pPr>
            <a:r>
              <a:rPr lang="en-US" sz="2800" dirty="0" smtClean="0"/>
              <a:t>90% of smartphone users have taken an action, such as booking a hotel, after searching.</a:t>
            </a:r>
          </a:p>
          <a:p>
            <a:pPr marL="1211263" lvl="2" eaLnBrk="1" hangingPunct="1">
              <a:lnSpc>
                <a:spcPct val="110000"/>
              </a:lnSpc>
              <a:buNone/>
            </a:pPr>
            <a:endParaRPr lang="en-US" sz="2400" dirty="0" smtClean="0"/>
          </a:p>
          <a:p>
            <a:pPr marL="411163">
              <a:lnSpc>
                <a:spcPct val="80000"/>
              </a:lnSpc>
            </a:pPr>
            <a:endParaRPr lang="en-US" dirty="0" smtClean="0"/>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20</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7162800" cy="1143000"/>
          </a:xfrm>
        </p:spPr>
        <p:txBody>
          <a:bodyPr/>
          <a:lstStyle/>
          <a:p>
            <a:r>
              <a:rPr lang="en-US" dirty="0" smtClean="0"/>
              <a:t>Online engagement level</a:t>
            </a:r>
            <a:endParaRPr lang="en-US" dirty="0"/>
          </a:p>
        </p:txBody>
      </p:sp>
      <p:sp>
        <p:nvSpPr>
          <p:cNvPr id="3" name="Content Placeholder 2"/>
          <p:cNvSpPr>
            <a:spLocks noGrp="1"/>
          </p:cNvSpPr>
          <p:nvPr>
            <p:ph idx="1"/>
          </p:nvPr>
        </p:nvSpPr>
        <p:spPr>
          <a:xfrm>
            <a:off x="1143000" y="1600200"/>
            <a:ext cx="7543800" cy="4525963"/>
          </a:xfrm>
        </p:spPr>
        <p:txBody>
          <a:bodyPr/>
          <a:lstStyle/>
          <a:p>
            <a:pPr marL="342900" lvl="1" indent="-342900">
              <a:buFont typeface="Arial" pitchFamily="34" charset="0"/>
              <a:buChar char="•"/>
            </a:pPr>
            <a:r>
              <a:rPr lang="en-US" sz="3200" dirty="0" smtClean="0"/>
              <a:t>Forrester categorizes social media users according to usage segments that are highly engaged online:</a:t>
            </a:r>
          </a:p>
          <a:p>
            <a:pPr marL="1200150" lvl="3" indent="-342900"/>
            <a:r>
              <a:rPr lang="en-US" sz="2800" dirty="0" smtClean="0"/>
              <a:t>Creators who gather other people’s content, upload or share it. </a:t>
            </a:r>
          </a:p>
          <a:p>
            <a:pPr marL="1200150" lvl="3" indent="-342900"/>
            <a:r>
              <a:rPr lang="en-US" sz="2800" dirty="0" smtClean="0"/>
              <a:t>Conversationalists.</a:t>
            </a:r>
          </a:p>
          <a:p>
            <a:pPr marL="1200150" lvl="3" indent="-342900"/>
            <a:r>
              <a:rPr lang="en-US" sz="2800" dirty="0" smtClean="0"/>
              <a:t>Critics.</a:t>
            </a:r>
          </a:p>
          <a:p>
            <a:pPr marL="742950" lvl="2" indent="-342900"/>
            <a:endParaRPr lang="en-US" sz="3000" dirty="0" smtClean="0"/>
          </a:p>
          <a:p>
            <a:endParaRPr lang="en-US" dirty="0"/>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21</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a:off x="1828800" y="228600"/>
            <a:ext cx="6937375" cy="990600"/>
          </a:xfrm>
        </p:spPr>
        <p:txBody>
          <a:bodyPr>
            <a:normAutofit/>
          </a:bodyPr>
          <a:lstStyle/>
          <a:p>
            <a:pPr eaLnBrk="1" fontAlgn="auto" hangingPunct="1">
              <a:spcAft>
                <a:spcPts val="0"/>
              </a:spcAft>
              <a:defRPr/>
            </a:pPr>
            <a:r>
              <a:rPr lang="en-US" dirty="0" smtClean="0">
                <a:ea typeface="+mj-ea"/>
                <a:cs typeface="+mj-cs"/>
              </a:rPr>
              <a:t>Targeting Online Customers</a:t>
            </a:r>
          </a:p>
        </p:txBody>
      </p:sp>
      <p:sp>
        <p:nvSpPr>
          <p:cNvPr id="39940" name="Rectangle 3"/>
          <p:cNvSpPr>
            <a:spLocks noGrp="1" noChangeArrowheads="1"/>
          </p:cNvSpPr>
          <p:nvPr>
            <p:ph type="body" idx="1"/>
          </p:nvPr>
        </p:nvSpPr>
        <p:spPr>
          <a:xfrm>
            <a:off x="1828800" y="1600200"/>
            <a:ext cx="6937375" cy="4495800"/>
          </a:xfrm>
        </p:spPr>
        <p:txBody>
          <a:bodyPr/>
          <a:lstStyle/>
          <a:p>
            <a:pPr marL="319088" indent="-319088" eaLnBrk="1" hangingPunct="1">
              <a:spcBef>
                <a:spcPct val="0"/>
              </a:spcBef>
            </a:pPr>
            <a:r>
              <a:rPr lang="en-US" sz="2800" dirty="0"/>
              <a:t>E-marketers select a targeting strategy.</a:t>
            </a:r>
          </a:p>
          <a:p>
            <a:pPr marL="639763" lvl="1" indent="-273050" eaLnBrk="1" hangingPunct="1">
              <a:spcBef>
                <a:spcPct val="0"/>
              </a:spcBef>
            </a:pPr>
            <a:r>
              <a:rPr lang="en-US" sz="2800" dirty="0"/>
              <a:t>Which targets to serve </a:t>
            </a:r>
            <a:r>
              <a:rPr lang="en-US" sz="2800" dirty="0" smtClean="0"/>
              <a:t>online.</a:t>
            </a:r>
            <a:endParaRPr lang="en-US" sz="2800" dirty="0"/>
          </a:p>
          <a:p>
            <a:pPr marL="639763" lvl="1" indent="-273050" eaLnBrk="1" hangingPunct="1">
              <a:spcBef>
                <a:spcPct val="0"/>
              </a:spcBef>
            </a:pPr>
            <a:r>
              <a:rPr lang="en-US" sz="2800" dirty="0"/>
              <a:t>Which </a:t>
            </a:r>
            <a:r>
              <a:rPr lang="en-US" sz="2800" dirty="0" smtClean="0"/>
              <a:t>locations.</a:t>
            </a:r>
            <a:endParaRPr lang="en-US" sz="2800" dirty="0"/>
          </a:p>
          <a:p>
            <a:pPr marL="639763" lvl="1" indent="-273050" eaLnBrk="1" hangingPunct="1">
              <a:spcBef>
                <a:spcPct val="0"/>
              </a:spcBef>
            </a:pPr>
            <a:r>
              <a:rPr lang="en-US" sz="2800" dirty="0"/>
              <a:t>Other </a:t>
            </a:r>
            <a:r>
              <a:rPr lang="en-US" sz="2800" dirty="0" smtClean="0"/>
              <a:t>factors.</a:t>
            </a:r>
            <a:endParaRPr lang="en-US" sz="2800" dirty="0"/>
          </a:p>
          <a:p>
            <a:pPr marL="319088" indent="-319088" eaLnBrk="1" hangingPunct="1">
              <a:spcBef>
                <a:spcPct val="0"/>
              </a:spcBef>
            </a:pPr>
            <a:r>
              <a:rPr lang="en-US" sz="2800" dirty="0"/>
              <a:t>Two targeting strategies are well-suited for the </a:t>
            </a:r>
            <a:r>
              <a:rPr lang="en-US" sz="2800" dirty="0" smtClean="0"/>
              <a:t>internet.</a:t>
            </a:r>
            <a:endParaRPr lang="en-US" sz="2800" dirty="0"/>
          </a:p>
          <a:p>
            <a:pPr marL="639763" lvl="1" indent="-273050" eaLnBrk="1" hangingPunct="1">
              <a:spcBef>
                <a:spcPct val="0"/>
              </a:spcBef>
            </a:pPr>
            <a:r>
              <a:rPr lang="en-US" sz="2800" dirty="0"/>
              <a:t>Niche </a:t>
            </a:r>
            <a:r>
              <a:rPr lang="en-US" sz="2800" dirty="0" smtClean="0"/>
              <a:t>marketing.</a:t>
            </a:r>
            <a:endParaRPr lang="en-US" sz="2800" dirty="0"/>
          </a:p>
          <a:p>
            <a:pPr marL="639763" lvl="1" indent="-273050" eaLnBrk="1" hangingPunct="1">
              <a:spcBef>
                <a:spcPct val="0"/>
              </a:spcBef>
            </a:pPr>
            <a:r>
              <a:rPr lang="en-US" sz="2800" dirty="0" smtClean="0"/>
              <a:t>Micromarketing (individualized targeting).</a:t>
            </a:r>
            <a:endParaRPr lang="en-US" sz="2800" dirty="0"/>
          </a:p>
          <a:p>
            <a:pPr marL="319088" indent="-319088" eaLnBrk="1" hangingPunct="1">
              <a:spcBef>
                <a:spcPct val="0"/>
              </a:spcBef>
            </a:pPr>
            <a:r>
              <a:rPr lang="en-US" sz="2800" dirty="0"/>
              <a:t>The </a:t>
            </a:r>
            <a:r>
              <a:rPr lang="en-US" sz="2800" dirty="0" smtClean="0"/>
              <a:t>internet’s </a:t>
            </a:r>
            <a:r>
              <a:rPr lang="en-US" sz="2800" dirty="0"/>
              <a:t>big promise is individualized targeting.</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22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12"/>
          <p:cNvSpPr>
            <a:spLocks noGrp="1" noChangeArrowheads="1"/>
          </p:cNvSpPr>
          <p:nvPr>
            <p:ph type="body" idx="1"/>
          </p:nvPr>
        </p:nvSpPr>
        <p:spPr>
          <a:xfrm>
            <a:off x="1752600" y="1524000"/>
            <a:ext cx="7013575" cy="4724400"/>
          </a:xfrm>
        </p:spPr>
        <p:txBody>
          <a:bodyPr>
            <a:normAutofit/>
          </a:bodyPr>
          <a:lstStyle/>
          <a:p>
            <a:pPr eaLnBrk="1" hangingPunct="1"/>
            <a:r>
              <a:rPr lang="en-US" dirty="0" smtClean="0"/>
              <a:t>Differentiation is what a company does to the product to convince the market that the product has specific advantages.</a:t>
            </a:r>
          </a:p>
          <a:p>
            <a:pPr eaLnBrk="1" hangingPunct="1"/>
            <a:r>
              <a:rPr lang="en-US" dirty="0" smtClean="0"/>
              <a:t>A company can differentiate its offering along many dimensions, including:</a:t>
            </a:r>
          </a:p>
          <a:p>
            <a:pPr lvl="1"/>
            <a:r>
              <a:rPr lang="en-US" sz="2400" dirty="0" smtClean="0"/>
              <a:t>Product innovation</a:t>
            </a:r>
          </a:p>
          <a:p>
            <a:pPr lvl="1"/>
            <a:r>
              <a:rPr lang="en-US" sz="2400" dirty="0" smtClean="0"/>
              <a:t>Mass customization</a:t>
            </a:r>
          </a:p>
          <a:p>
            <a:pPr lvl="1"/>
            <a:r>
              <a:rPr lang="en-US" sz="2400" dirty="0" smtClean="0"/>
              <a:t>Service differentiation</a:t>
            </a:r>
          </a:p>
          <a:p>
            <a:pPr lvl="1"/>
            <a:r>
              <a:rPr lang="en-US" sz="2400" dirty="0" smtClean="0"/>
              <a:t>Channel differentiation</a:t>
            </a:r>
          </a:p>
          <a:p>
            <a:pPr lvl="1"/>
            <a:r>
              <a:rPr lang="en-US" sz="2400" dirty="0" smtClean="0"/>
              <a:t>Site atmospherics</a:t>
            </a:r>
          </a:p>
          <a:p>
            <a:pPr lvl="1"/>
            <a:r>
              <a:rPr lang="en-US" sz="2400" dirty="0" smtClean="0"/>
              <a:t>User generated content</a:t>
            </a:r>
          </a:p>
        </p:txBody>
      </p:sp>
      <p:sp>
        <p:nvSpPr>
          <p:cNvPr id="13316" name="Rectangle 13"/>
          <p:cNvSpPr>
            <a:spLocks noGrp="1" noChangeArrowheads="1"/>
          </p:cNvSpPr>
          <p:nvPr>
            <p:ph type="title"/>
          </p:nvPr>
        </p:nvSpPr>
        <p:spPr>
          <a:xfrm>
            <a:off x="1828800" y="228600"/>
            <a:ext cx="6937375" cy="990600"/>
          </a:xfrm>
        </p:spPr>
        <p:txBody>
          <a:bodyPr/>
          <a:lstStyle/>
          <a:p>
            <a:pPr eaLnBrk="1" fontAlgn="auto" hangingPunct="1">
              <a:spcAft>
                <a:spcPts val="0"/>
              </a:spcAft>
              <a:defRPr/>
            </a:pPr>
            <a:r>
              <a:rPr lang="en-US" dirty="0" smtClean="0">
                <a:ea typeface="+mj-ea"/>
                <a:cs typeface="+mj-cs"/>
              </a:rPr>
              <a:t>Differentiation Online</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23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12"/>
          <p:cNvSpPr>
            <a:spLocks noGrp="1" noChangeArrowheads="1"/>
          </p:cNvSpPr>
          <p:nvPr>
            <p:ph type="body" idx="1"/>
          </p:nvPr>
        </p:nvSpPr>
        <p:spPr>
          <a:xfrm>
            <a:off x="1295400" y="1371600"/>
            <a:ext cx="7470775" cy="4724400"/>
          </a:xfrm>
        </p:spPr>
        <p:txBody>
          <a:bodyPr>
            <a:normAutofit/>
          </a:bodyPr>
          <a:lstStyle/>
          <a:p>
            <a:pPr eaLnBrk="1" hangingPunct="1"/>
            <a:r>
              <a:rPr lang="en-US" sz="2800" dirty="0" smtClean="0"/>
              <a:t>Positioning is a strategy to create a desired image for a company and its products in the minds of a chosen user segment.</a:t>
            </a:r>
          </a:p>
          <a:p>
            <a:pPr eaLnBrk="1" hangingPunct="1"/>
            <a:r>
              <a:rPr lang="en-US" sz="2800" dirty="0" smtClean="0"/>
              <a:t>The e-marketer’s goal is to build a position on one or more bases that are relevant and important to the consumer.</a:t>
            </a:r>
          </a:p>
          <a:p>
            <a:pPr eaLnBrk="1" hangingPunct="1"/>
            <a:r>
              <a:rPr lang="en-US" sz="2800" dirty="0" smtClean="0"/>
              <a:t>Firms can position based on technology, benefits, user category, or competitive position.</a:t>
            </a:r>
          </a:p>
          <a:p>
            <a:pPr lvl="1"/>
            <a:r>
              <a:rPr lang="en-US" sz="2800" dirty="0" smtClean="0"/>
              <a:t>The brand story must be told from the customer’s viewpoint. </a:t>
            </a:r>
          </a:p>
        </p:txBody>
      </p:sp>
      <p:sp>
        <p:nvSpPr>
          <p:cNvPr id="24580" name="Rectangle 13"/>
          <p:cNvSpPr>
            <a:spLocks noGrp="1" noChangeArrowheads="1"/>
          </p:cNvSpPr>
          <p:nvPr>
            <p:ph type="title"/>
          </p:nvPr>
        </p:nvSpPr>
        <p:spPr>
          <a:xfrm>
            <a:off x="1371600" y="228600"/>
            <a:ext cx="7394575" cy="990600"/>
          </a:xfrm>
        </p:spPr>
        <p:txBody>
          <a:bodyPr/>
          <a:lstStyle/>
          <a:p>
            <a:pPr eaLnBrk="1" fontAlgn="auto" hangingPunct="1">
              <a:spcAft>
                <a:spcPts val="0"/>
              </a:spcAft>
              <a:defRPr/>
            </a:pPr>
            <a:r>
              <a:rPr lang="en-US" dirty="0" smtClean="0">
                <a:ea typeface="+mj-ea"/>
                <a:cs typeface="+mj-cs"/>
              </a:rPr>
              <a:t>Online Positioning Bases</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24</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sz="1800" dirty="0">
              <a:latin typeface="Calibri" pitchFamily="-72" charset="0"/>
            </a:endParaRPr>
          </a:p>
        </p:txBody>
      </p:sp>
      <p:pic>
        <p:nvPicPr>
          <p:cNvPr id="47107"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762000" y="685800"/>
            <a:ext cx="8118475" cy="2647950"/>
          </a:xfrm>
          <a:prstGeom prst="rect">
            <a:avLst/>
          </a:prstGeom>
          <a:noFill/>
          <a:ln w="9525">
            <a:noFill/>
            <a:miter lim="800000"/>
            <a:headEnd/>
            <a:tailEnd/>
          </a:ln>
        </p:spPr>
      </p:pic>
      <p:sp>
        <p:nvSpPr>
          <p:cNvPr id="47108" name="Rectangle 5"/>
          <p:cNvSpPr>
            <a:spLocks noChangeArrowheads="1"/>
          </p:cNvSpPr>
          <p:nvPr/>
        </p:nvSpPr>
        <p:spPr bwMode="auto">
          <a:xfrm>
            <a:off x="1066800" y="3582988"/>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latin typeface="Calibri"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006975"/>
            <a:ext cx="7631113" cy="636588"/>
          </a:xfrm>
          <a:prstGeom prst="rect">
            <a:avLst/>
          </a:prstGeom>
          <a:noFill/>
          <a:ln>
            <a:miter lim="800000"/>
            <a:headEnd/>
            <a:tailEnd/>
          </a:ln>
        </p:spPr>
        <p:txBody>
          <a:bodyPr anchor="b"/>
          <a:lstStyle/>
          <a:p>
            <a:pPr algn="ctr" fontAlgn="auto">
              <a:spcBef>
                <a:spcPts val="0"/>
              </a:spcBef>
              <a:spcAft>
                <a:spcPts val="0"/>
              </a:spcAft>
              <a:defRPr/>
            </a:pPr>
            <a:r>
              <a:rPr lang="en-US" sz="1800" dirty="0">
                <a:solidFill>
                  <a:srgbClr val="000000"/>
                </a:solidFill>
                <a:effectLst>
                  <a:outerShdw blurRad="38100" dist="38100" dir="2700000" algn="tl">
                    <a:srgbClr val="C0C0C0"/>
                  </a:outerShdw>
                </a:effectLst>
                <a:latin typeface="Tahoma" pitchFamily="34" charset="0"/>
                <a:ea typeface="+mn-ea"/>
                <a:cs typeface="Arial" charset="0"/>
              </a:rPr>
              <a:t>Copyright © </a:t>
            </a:r>
            <a:r>
              <a:rPr lang="en-US" sz="1800" dirty="0" smtClean="0">
                <a:solidFill>
                  <a:srgbClr val="000000"/>
                </a:solidFill>
                <a:effectLst>
                  <a:outerShdw blurRad="38100" dist="38100" dir="2700000" algn="tl">
                    <a:srgbClr val="C0C0C0"/>
                  </a:outerShdw>
                </a:effectLst>
                <a:latin typeface="Tahoma" pitchFamily="34" charset="0"/>
                <a:ea typeface="+mn-ea"/>
                <a:cs typeface="Arial" charset="0"/>
              </a:rPr>
              <a:t>2014 </a:t>
            </a:r>
            <a:r>
              <a:rPr lang="en-US" sz="1800" dirty="0">
                <a:solidFill>
                  <a:srgbClr val="000000"/>
                </a:solidFill>
                <a:effectLst>
                  <a:outerShdw blurRad="38100" dist="38100" dir="2700000" algn="tl">
                    <a:srgbClr val="C0C0C0"/>
                  </a:outerShdw>
                </a:effectLst>
                <a:latin typeface="Tahoma" pitchFamily="34" charset="0"/>
                <a:ea typeface="+mn-ea"/>
                <a:cs typeface="Arial" charset="0"/>
              </a:rPr>
              <a:t>Pearson Education, Inc.  </a:t>
            </a:r>
          </a:p>
          <a:p>
            <a:pPr algn="ctr" fontAlgn="auto">
              <a:spcBef>
                <a:spcPts val="0"/>
              </a:spcBef>
              <a:spcAft>
                <a:spcPts val="0"/>
              </a:spcAft>
              <a:defRPr/>
            </a:pPr>
            <a:r>
              <a:rPr lang="en-US" sz="1800" dirty="0">
                <a:solidFill>
                  <a:srgbClr val="000000"/>
                </a:solidFill>
                <a:effectLst>
                  <a:outerShdw blurRad="38100" dist="38100" dir="2700000" algn="tl">
                    <a:srgbClr val="C0C0C0"/>
                  </a:outerShdw>
                </a:effectLst>
                <a:latin typeface="Tahoma" pitchFamily="34" charset="0"/>
                <a:ea typeface="+mn-ea"/>
                <a:cs typeface="Arial" charset="0"/>
              </a:rPr>
              <a:t>Publishing as Prentice Hall</a:t>
            </a:r>
            <a:endParaRPr lang="en-US" sz="1800" dirty="0">
              <a:solidFill>
                <a:srgbClr val="000000"/>
              </a:solidFill>
              <a:effectLst>
                <a:outerShdw blurRad="38100" dist="38100" dir="2700000" algn="tl">
                  <a:srgbClr val="C0C0C0"/>
                </a:outerShdw>
              </a:effectLst>
              <a:latin typeface="+mn-lt"/>
              <a:ea typeface="+mn-ea"/>
              <a:cs typeface="Arial" charset="0"/>
            </a:endParaRPr>
          </a:p>
        </p:txBody>
      </p:sp>
      <p:sp>
        <p:nvSpPr>
          <p:cNvPr id="7" name="Slide Number Placeholder 6"/>
          <p:cNvSpPr>
            <a:spLocks noGrp="1"/>
          </p:cNvSpPr>
          <p:nvPr>
            <p:ph type="sldNum" sz="quarter" idx="12"/>
          </p:nvPr>
        </p:nvSpPr>
        <p:spPr/>
        <p:txBody>
          <a:bodyPr/>
          <a:lstStyle/>
          <a:p>
            <a:r>
              <a:rPr lang="en-US" dirty="0" smtClean="0"/>
              <a:t>8-</a:t>
            </a:r>
            <a:fld id="{C238F03A-58E1-4ECA-9024-348A9A81A53D}" type="slidenum">
              <a:rPr lang="en-US" smtClean="0"/>
              <a:pPr/>
              <a:t>25</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7315200" cy="1143000"/>
          </a:xfrm>
        </p:spPr>
        <p:txBody>
          <a:bodyPr>
            <a:normAutofit/>
          </a:bodyPr>
          <a:lstStyle/>
          <a:p>
            <a:pPr eaLnBrk="1" fontAlgn="auto" hangingPunct="1">
              <a:spcAft>
                <a:spcPts val="0"/>
              </a:spcAft>
              <a:defRPr/>
            </a:pPr>
            <a:r>
              <a:rPr lang="en-US" dirty="0" smtClean="0">
                <a:ea typeface="+mj-ea"/>
                <a:cs typeface="+mj-cs"/>
              </a:rPr>
              <a:t>Chapter 8 Objectives, cont.</a:t>
            </a:r>
            <a:endParaRPr lang="en-US" dirty="0">
              <a:ea typeface="+mj-ea"/>
              <a:cs typeface="+mj-cs"/>
            </a:endParaRPr>
          </a:p>
        </p:txBody>
      </p:sp>
      <p:sp>
        <p:nvSpPr>
          <p:cNvPr id="17412" name="Content Placeholder 2"/>
          <p:cNvSpPr>
            <a:spLocks noGrp="1"/>
          </p:cNvSpPr>
          <p:nvPr>
            <p:ph idx="1"/>
          </p:nvPr>
        </p:nvSpPr>
        <p:spPr>
          <a:xfrm>
            <a:off x="1371600" y="1828800"/>
            <a:ext cx="7315200" cy="4297363"/>
          </a:xfrm>
        </p:spPr>
        <p:txBody>
          <a:bodyPr>
            <a:normAutofit/>
          </a:bodyPr>
          <a:lstStyle/>
          <a:p>
            <a:pPr eaLnBrk="1" hangingPunct="1">
              <a:lnSpc>
                <a:spcPct val="90000"/>
              </a:lnSpc>
            </a:pPr>
            <a:r>
              <a:rPr lang="en-US" sz="3200" dirty="0" smtClean="0"/>
              <a:t>Outline several types of </a:t>
            </a:r>
            <a:r>
              <a:rPr lang="en-US" sz="3200" dirty="0" smtClean="0"/>
              <a:t>internet </a:t>
            </a:r>
            <a:r>
              <a:rPr lang="en-US" sz="3200" dirty="0" smtClean="0"/>
              <a:t>usage segments and their characteristics.</a:t>
            </a:r>
          </a:p>
          <a:p>
            <a:pPr eaLnBrk="1" hangingPunct="1">
              <a:lnSpc>
                <a:spcPct val="90000"/>
              </a:lnSpc>
            </a:pPr>
            <a:r>
              <a:rPr lang="en-US" sz="3200" dirty="0" smtClean="0"/>
              <a:t>Describe two important coverage strategies e-marketers can use to target online customers.</a:t>
            </a:r>
          </a:p>
          <a:p>
            <a:pPr eaLnBrk="1" hangingPunct="1"/>
            <a:r>
              <a:rPr lang="en-US" sz="3200" dirty="0" smtClean="0"/>
              <a:t>Define differentiation and positioning and give examples of online companies using them.</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4"/>
          <p:cNvSpPr>
            <a:spLocks noGrp="1" noChangeArrowheads="1"/>
          </p:cNvSpPr>
          <p:nvPr>
            <p:ph type="body" idx="1"/>
          </p:nvPr>
        </p:nvSpPr>
        <p:spPr>
          <a:xfrm>
            <a:off x="1447800" y="1371600"/>
            <a:ext cx="7318375" cy="4724400"/>
          </a:xfrm>
        </p:spPr>
        <p:txBody>
          <a:bodyPr/>
          <a:lstStyle/>
          <a:p>
            <a:pPr eaLnBrk="1" hangingPunct="1">
              <a:lnSpc>
                <a:spcPct val="90000"/>
              </a:lnSpc>
            </a:pPr>
            <a:r>
              <a:rPr lang="en-US" sz="2800" dirty="0" smtClean="0"/>
              <a:t>Jim McCann started 1-800-Flowers as a traditional retailer in New York City in 1976.</a:t>
            </a:r>
          </a:p>
          <a:p>
            <a:pPr eaLnBrk="1" hangingPunct="1">
              <a:lnSpc>
                <a:spcPct val="90000"/>
              </a:lnSpc>
            </a:pPr>
            <a:r>
              <a:rPr lang="en-US" sz="2800" dirty="0" smtClean="0"/>
              <a:t>In 1995, he extended the brand to the </a:t>
            </a:r>
            <a:r>
              <a:rPr lang="en-US" sz="2800" dirty="0" smtClean="0"/>
              <a:t>internet </a:t>
            </a:r>
            <a:r>
              <a:rPr lang="en-US" sz="2800" dirty="0" smtClean="0"/>
              <a:t>and offer 24/7 worldwide delivery.</a:t>
            </a:r>
          </a:p>
          <a:p>
            <a:pPr eaLnBrk="1" hangingPunct="1">
              <a:lnSpc>
                <a:spcPct val="90000"/>
              </a:lnSpc>
            </a:pPr>
            <a:r>
              <a:rPr lang="en-US" sz="2800" dirty="0" smtClean="0"/>
              <a:t>He used SAS data mining software to identify customer segments for better targeting.</a:t>
            </a:r>
          </a:p>
          <a:p>
            <a:pPr lvl="1" eaLnBrk="1" hangingPunct="1">
              <a:lnSpc>
                <a:spcPct val="90000"/>
              </a:lnSpc>
            </a:pPr>
            <a:r>
              <a:rPr lang="en-US" sz="2800" dirty="0" smtClean="0"/>
              <a:t>The software analyzed the clickstreams and purchasing patterns of the firm’s 21 million customers.</a:t>
            </a:r>
          </a:p>
        </p:txBody>
      </p:sp>
      <p:sp>
        <p:nvSpPr>
          <p:cNvPr id="12292" name="Rectangle 5"/>
          <p:cNvSpPr>
            <a:spLocks noGrp="1" noChangeArrowheads="1"/>
          </p:cNvSpPr>
          <p:nvPr>
            <p:ph type="title"/>
          </p:nvPr>
        </p:nvSpPr>
        <p:spPr>
          <a:xfrm>
            <a:off x="1447800" y="228600"/>
            <a:ext cx="7318375" cy="990600"/>
          </a:xfrm>
        </p:spPr>
        <p:txBody>
          <a:bodyPr/>
          <a:lstStyle/>
          <a:p>
            <a:pPr eaLnBrk="1" fontAlgn="auto" hangingPunct="1">
              <a:spcAft>
                <a:spcPts val="0"/>
              </a:spcAft>
              <a:defRPr/>
            </a:pPr>
            <a:r>
              <a:rPr lang="en-US" dirty="0" smtClean="0">
                <a:ea typeface="+mj-ea"/>
                <a:cs typeface="+mj-cs"/>
              </a:rPr>
              <a:t>The 1-800-Flowers Story</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4</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524000" y="228600"/>
            <a:ext cx="7242175" cy="990600"/>
          </a:xfrm>
        </p:spPr>
        <p:txBody>
          <a:bodyPr wrap="square" numCol="1" anchorCtr="0" compatLnSpc="1">
            <a:prstTxWarp prst="textNoShape">
              <a:avLst/>
            </a:prstTxWarp>
            <a:noAutofit/>
          </a:bodyPr>
          <a:lstStyle/>
          <a:p>
            <a:pPr eaLnBrk="1" hangingPunct="1">
              <a:defRPr/>
            </a:pPr>
            <a:r>
              <a:rPr lang="en-US" cap="none" dirty="0" smtClean="0"/>
              <a:t>The 1-800-Flowers Story, cont.</a:t>
            </a:r>
          </a:p>
        </p:txBody>
      </p:sp>
      <p:sp>
        <p:nvSpPr>
          <p:cNvPr id="19460" name="Content Placeholder 4"/>
          <p:cNvSpPr>
            <a:spLocks noGrp="1"/>
          </p:cNvSpPr>
          <p:nvPr>
            <p:ph sz="quarter" idx="1"/>
          </p:nvPr>
        </p:nvSpPr>
        <p:spPr>
          <a:xfrm>
            <a:off x="1524000" y="1371600"/>
            <a:ext cx="7242175" cy="4800600"/>
          </a:xfrm>
        </p:spPr>
        <p:txBody>
          <a:bodyPr>
            <a:normAutofit lnSpcReduction="10000"/>
          </a:bodyPr>
          <a:lstStyle/>
          <a:p>
            <a:pPr eaLnBrk="1" hangingPunct="1"/>
            <a:r>
              <a:rPr lang="en-US" sz="2800" dirty="0" smtClean="0"/>
              <a:t>1-800-Flowers can respond to the segment of one person and their purchasing patterns.</a:t>
            </a:r>
          </a:p>
          <a:p>
            <a:pPr eaLnBrk="1" hangingPunct="1"/>
            <a:r>
              <a:rPr lang="en-US" sz="2800" dirty="0" smtClean="0"/>
              <a:t>The Web site’s Facebook page has nearly 500,000 likes, nearly 14,000 people talking about the site, and over 20,000 Twitter followers. </a:t>
            </a:r>
          </a:p>
          <a:p>
            <a:pPr eaLnBrk="1" hangingPunct="1"/>
            <a:r>
              <a:rPr lang="en-US" sz="2800" dirty="0" smtClean="0"/>
              <a:t>Over half of its 4.6M online customers are repeat buyers.</a:t>
            </a:r>
          </a:p>
          <a:p>
            <a:pPr eaLnBrk="1" hangingPunct="1"/>
            <a:r>
              <a:rPr lang="en-US" sz="2800" dirty="0" smtClean="0"/>
              <a:t>Why do you think better segmentation and targeting  has lead to increased customer satisfaction?</a:t>
            </a:r>
          </a:p>
          <a:p>
            <a:pPr eaLnBrk="1" hangingPunct="1">
              <a:buNone/>
            </a:pPr>
            <a:endParaRPr lang="en-US" dirty="0" smtClean="0"/>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5</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0"/>
          <p:cNvSpPr>
            <a:spLocks noGrp="1" noChangeArrowheads="1"/>
          </p:cNvSpPr>
          <p:nvPr>
            <p:ph type="title"/>
          </p:nvPr>
        </p:nvSpPr>
        <p:spPr>
          <a:xfrm>
            <a:off x="1143000" y="228600"/>
            <a:ext cx="7623175" cy="990600"/>
          </a:xfrm>
        </p:spPr>
        <p:txBody>
          <a:bodyPr>
            <a:noAutofit/>
          </a:bodyPr>
          <a:lstStyle/>
          <a:p>
            <a:pPr eaLnBrk="1" fontAlgn="auto" hangingPunct="1">
              <a:spcAft>
                <a:spcPts val="0"/>
              </a:spcAft>
              <a:defRPr/>
            </a:pPr>
            <a:r>
              <a:rPr lang="en-US" dirty="0" smtClean="0">
                <a:ea typeface="+mj-ea"/>
                <a:cs typeface="+mj-cs"/>
              </a:rPr>
              <a:t>Segmentation &amp; Targeting Overview</a:t>
            </a:r>
          </a:p>
        </p:txBody>
      </p:sp>
      <p:sp>
        <p:nvSpPr>
          <p:cNvPr id="20484" name="Rectangle 11"/>
          <p:cNvSpPr>
            <a:spLocks noGrp="1" noChangeArrowheads="1"/>
          </p:cNvSpPr>
          <p:nvPr>
            <p:ph type="body" idx="1"/>
          </p:nvPr>
        </p:nvSpPr>
        <p:spPr>
          <a:xfrm>
            <a:off x="1600200" y="1371600"/>
            <a:ext cx="7165975" cy="4724400"/>
          </a:xfrm>
        </p:spPr>
        <p:txBody>
          <a:bodyPr>
            <a:normAutofit/>
          </a:bodyPr>
          <a:lstStyle/>
          <a:p>
            <a:pPr eaLnBrk="1" hangingPunct="1"/>
            <a:r>
              <a:rPr lang="en-US" sz="2800" dirty="0" smtClean="0"/>
              <a:t>Marketing segmentation is the process of grouping individuals or businesses, according to similarities in use, consumption, or benefits of a product or service.</a:t>
            </a:r>
          </a:p>
          <a:p>
            <a:pPr eaLnBrk="1" hangingPunct="1"/>
            <a:r>
              <a:rPr lang="en-US" sz="2800" dirty="0" smtClean="0"/>
              <a:t>Market targeting is the process of selecting market segments that are most attractive to the firm.</a:t>
            </a:r>
          </a:p>
          <a:p>
            <a:pPr lvl="1"/>
            <a:r>
              <a:rPr lang="en-US" sz="2800" dirty="0" smtClean="0"/>
              <a:t>Targeting segments can include accessibility, profitability and growth potential.</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8"/>
          <p:cNvSpPr>
            <a:spLocks noGrp="1" noChangeArrowheads="1"/>
          </p:cNvSpPr>
          <p:nvPr>
            <p:ph type="title"/>
          </p:nvPr>
        </p:nvSpPr>
        <p:spPr>
          <a:xfrm>
            <a:off x="1219200" y="228600"/>
            <a:ext cx="7546975" cy="990600"/>
          </a:xfrm>
        </p:spPr>
        <p:txBody>
          <a:bodyPr/>
          <a:lstStyle/>
          <a:p>
            <a:pPr eaLnBrk="1" fontAlgn="auto" hangingPunct="1">
              <a:spcAft>
                <a:spcPts val="0"/>
              </a:spcAft>
              <a:defRPr/>
            </a:pPr>
            <a:r>
              <a:rPr lang="en-US" dirty="0" smtClean="0">
                <a:ea typeface="+mj-ea"/>
                <a:cs typeface="+mj-cs"/>
              </a:rPr>
              <a:t>Three Markets</a:t>
            </a:r>
          </a:p>
        </p:txBody>
      </p:sp>
      <p:sp>
        <p:nvSpPr>
          <p:cNvPr id="21508" name="Rectangle 19"/>
          <p:cNvSpPr>
            <a:spLocks noGrp="1" noChangeArrowheads="1"/>
          </p:cNvSpPr>
          <p:nvPr>
            <p:ph type="body" idx="1"/>
          </p:nvPr>
        </p:nvSpPr>
        <p:spPr>
          <a:xfrm>
            <a:off x="990600" y="1600200"/>
            <a:ext cx="7467600" cy="4495800"/>
          </a:xfrm>
        </p:spPr>
        <p:txBody>
          <a:bodyPr/>
          <a:lstStyle/>
          <a:p>
            <a:pPr indent="0" eaLnBrk="1" hangingPunct="1">
              <a:spcBef>
                <a:spcPct val="0"/>
              </a:spcBef>
            </a:pPr>
            <a:r>
              <a:rPr lang="en-US" sz="2800" dirty="0" smtClean="0"/>
              <a:t>Three important markets sell to and buy from each other:</a:t>
            </a:r>
          </a:p>
          <a:p>
            <a:pPr lvl="1" indent="0" eaLnBrk="1" hangingPunct="1">
              <a:spcBef>
                <a:spcPct val="0"/>
              </a:spcBef>
            </a:pPr>
            <a:r>
              <a:rPr lang="en-US" sz="2800" b="1" dirty="0" smtClean="0"/>
              <a:t> Business Market: </a:t>
            </a:r>
            <a:r>
              <a:rPr lang="en-US" sz="2800" dirty="0" smtClean="0"/>
              <a:t>Marketing of products for use in the business operation, as components, or for resale.</a:t>
            </a:r>
          </a:p>
          <a:p>
            <a:pPr lvl="1" indent="0" eaLnBrk="1" hangingPunct="1">
              <a:spcBef>
                <a:spcPct val="0"/>
              </a:spcBef>
            </a:pPr>
            <a:r>
              <a:rPr lang="en-US" sz="2800" b="1" dirty="0" smtClean="0"/>
              <a:t> Government Market: </a:t>
            </a:r>
            <a:r>
              <a:rPr lang="en-US" sz="2800" dirty="0" smtClean="0"/>
              <a:t>Federal, state, county, city, and other agencies.</a:t>
            </a:r>
          </a:p>
          <a:p>
            <a:pPr lvl="1" indent="0" eaLnBrk="1" hangingPunct="1">
              <a:spcBef>
                <a:spcPct val="0"/>
              </a:spcBef>
            </a:pPr>
            <a:r>
              <a:rPr lang="en-US" sz="2800" b="1" dirty="0" smtClean="0"/>
              <a:t> Consumer Market: </a:t>
            </a:r>
            <a:r>
              <a:rPr lang="en-US" sz="2800" dirty="0" smtClean="0"/>
              <a:t>The consumer market involves marketing goods and services to end consumers.</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7</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U.S. Government Federal Business Opportunities</a:t>
            </a:r>
            <a:endParaRPr lang="en-US" dirty="0"/>
          </a:p>
        </p:txBody>
      </p:sp>
      <p:pic>
        <p:nvPicPr>
          <p:cNvPr id="1026" name="Picture 2" descr="C:\Users\Betty\Desktop\Strauss 2013\Ch_08__Exhibit 8.3.png"/>
          <p:cNvPicPr>
            <a:picLocks noChangeAspect="1" noChangeArrowheads="1"/>
          </p:cNvPicPr>
          <p:nvPr/>
        </p:nvPicPr>
        <p:blipFill>
          <a:blip r:embed="rId2" cstate="print"/>
          <a:srcRect/>
          <a:stretch>
            <a:fillRect/>
          </a:stretch>
        </p:blipFill>
        <p:spPr bwMode="auto">
          <a:xfrm>
            <a:off x="0" y="1752600"/>
            <a:ext cx="9144000" cy="4343400"/>
          </a:xfrm>
          <a:prstGeom prst="rect">
            <a:avLst/>
          </a:prstGeom>
          <a:noFill/>
        </p:spPr>
      </p:pic>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8</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11"/>
          <p:cNvSpPr>
            <a:spLocks noGrp="1" noChangeArrowheads="1"/>
          </p:cNvSpPr>
          <p:nvPr>
            <p:ph type="body" idx="1"/>
          </p:nvPr>
        </p:nvSpPr>
        <p:spPr>
          <a:xfrm>
            <a:off x="1524000" y="1600200"/>
            <a:ext cx="7242175" cy="4495800"/>
          </a:xfrm>
        </p:spPr>
        <p:txBody>
          <a:bodyPr>
            <a:normAutofit/>
          </a:bodyPr>
          <a:lstStyle/>
          <a:p>
            <a:pPr eaLnBrk="1" hangingPunct="1">
              <a:spcBef>
                <a:spcPts val="600"/>
              </a:spcBef>
            </a:pPr>
            <a:r>
              <a:rPr lang="en-US" sz="2800" dirty="0" smtClean="0"/>
              <a:t>Marketers create segments to identify and reach the right people at the right time.</a:t>
            </a:r>
          </a:p>
          <a:p>
            <a:pPr lvl="1" eaLnBrk="1" hangingPunct="1">
              <a:spcBef>
                <a:spcPts val="600"/>
              </a:spcBef>
            </a:pPr>
            <a:r>
              <a:rPr lang="en-US" sz="2800" dirty="0" smtClean="0"/>
              <a:t>Demographics</a:t>
            </a:r>
          </a:p>
          <a:p>
            <a:pPr lvl="1">
              <a:spcBef>
                <a:spcPts val="600"/>
              </a:spcBef>
            </a:pPr>
            <a:r>
              <a:rPr lang="en-US" sz="2800" dirty="0" smtClean="0"/>
              <a:t>Geographic location</a:t>
            </a:r>
          </a:p>
          <a:p>
            <a:pPr lvl="1" eaLnBrk="1" hangingPunct="1">
              <a:spcBef>
                <a:spcPts val="600"/>
              </a:spcBef>
            </a:pPr>
            <a:r>
              <a:rPr lang="en-US" sz="2800" dirty="0" smtClean="0"/>
              <a:t>Psychographics</a:t>
            </a:r>
          </a:p>
          <a:p>
            <a:pPr lvl="1" eaLnBrk="1" hangingPunct="1">
              <a:spcBef>
                <a:spcPts val="600"/>
              </a:spcBef>
            </a:pPr>
            <a:r>
              <a:rPr lang="en-US" sz="2800" dirty="0" smtClean="0"/>
              <a:t>Behavior with regard to the product</a:t>
            </a:r>
          </a:p>
          <a:p>
            <a:pPr eaLnBrk="1" hangingPunct="1">
              <a:spcBef>
                <a:spcPts val="600"/>
              </a:spcBef>
            </a:pPr>
            <a:r>
              <a:rPr lang="en-US" sz="2800" dirty="0" smtClean="0"/>
              <a:t>Claritas PRIZM System can also combine bases, such as </a:t>
            </a:r>
            <a:r>
              <a:rPr lang="en-US" sz="2800" b="1" dirty="0" smtClean="0"/>
              <a:t>geodemographics</a:t>
            </a:r>
            <a:r>
              <a:rPr lang="en-US" sz="2800" dirty="0" smtClean="0"/>
              <a:t> (geography and demographics).</a:t>
            </a:r>
          </a:p>
        </p:txBody>
      </p:sp>
      <p:sp>
        <p:nvSpPr>
          <p:cNvPr id="17412" name="Rectangle 12"/>
          <p:cNvSpPr>
            <a:spLocks noGrp="1" noChangeArrowheads="1"/>
          </p:cNvSpPr>
          <p:nvPr>
            <p:ph type="title"/>
          </p:nvPr>
        </p:nvSpPr>
        <p:spPr>
          <a:xfrm>
            <a:off x="1524000" y="228600"/>
            <a:ext cx="7242175" cy="990600"/>
          </a:xfrm>
        </p:spPr>
        <p:txBody>
          <a:bodyPr>
            <a:noAutofit/>
          </a:bodyPr>
          <a:lstStyle/>
          <a:p>
            <a:pPr eaLnBrk="1" fontAlgn="auto" hangingPunct="1">
              <a:spcAft>
                <a:spcPts val="0"/>
              </a:spcAft>
              <a:defRPr/>
            </a:pPr>
            <a:r>
              <a:rPr lang="en-US" dirty="0" smtClean="0">
                <a:ea typeface="+mj-ea"/>
                <a:cs typeface="+mj-cs"/>
              </a:rPr>
              <a:t>Market Segmentation </a:t>
            </a:r>
            <a:br>
              <a:rPr lang="en-US" dirty="0" smtClean="0">
                <a:ea typeface="+mj-ea"/>
                <a:cs typeface="+mj-cs"/>
              </a:rPr>
            </a:br>
            <a:r>
              <a:rPr lang="en-US" dirty="0" smtClean="0">
                <a:ea typeface="+mj-ea"/>
                <a:cs typeface="+mj-cs"/>
              </a:rPr>
              <a:t>Bases and Variables</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9</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359</TotalTime>
  <Words>1431</Words>
  <Application>Microsoft Office PowerPoint</Application>
  <PresentationFormat>On-screen Show (4:3)</PresentationFormat>
  <Paragraphs>170</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TS010385378</vt:lpstr>
      <vt:lpstr>E-Marketing/7E Chapter 8</vt:lpstr>
      <vt:lpstr>Chapter 8 Objectives</vt:lpstr>
      <vt:lpstr>Chapter 8 Objectives, cont.</vt:lpstr>
      <vt:lpstr>The 1-800-Flowers Story</vt:lpstr>
      <vt:lpstr>The 1-800-Flowers Story, cont.</vt:lpstr>
      <vt:lpstr>Segmentation &amp; Targeting Overview</vt:lpstr>
      <vt:lpstr>Three Markets</vt:lpstr>
      <vt:lpstr>U.S. Government Federal Business Opportunities</vt:lpstr>
      <vt:lpstr>Market Segmentation  Bases and Variables</vt:lpstr>
      <vt:lpstr>Geographic Segments</vt:lpstr>
      <vt:lpstr>Top Internet Languages</vt:lpstr>
      <vt:lpstr>Demographic Segments</vt:lpstr>
      <vt:lpstr>Psychographic Segments</vt:lpstr>
      <vt:lpstr>Interest Communities</vt:lpstr>
      <vt:lpstr>Slide 15</vt:lpstr>
      <vt:lpstr>Attitudes and Behaviors</vt:lpstr>
      <vt:lpstr>Influentials</vt:lpstr>
      <vt:lpstr>Behavior Segments</vt:lpstr>
      <vt:lpstr>Benefit Segments</vt:lpstr>
      <vt:lpstr>Usage Segments</vt:lpstr>
      <vt:lpstr>Online engagement level</vt:lpstr>
      <vt:lpstr>Targeting Online Customers</vt:lpstr>
      <vt:lpstr>Differentiation Online</vt:lpstr>
      <vt:lpstr>Online Positioning Bases</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Betty</cp:lastModifiedBy>
  <cp:revision>69</cp:revision>
  <dcterms:created xsi:type="dcterms:W3CDTF">2013-04-24T20:55:47Z</dcterms:created>
  <dcterms:modified xsi:type="dcterms:W3CDTF">2013-05-26T02:23:38Z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