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36"/>
  </p:notesMasterIdLst>
  <p:handoutMasterIdLst>
    <p:handoutMasterId r:id="rId37"/>
  </p:handoutMasterIdLst>
  <p:sldIdLst>
    <p:sldId id="286" r:id="rId3"/>
    <p:sldId id="287" r:id="rId4"/>
    <p:sldId id="288" r:id="rId5"/>
    <p:sldId id="289" r:id="rId6"/>
    <p:sldId id="290" r:id="rId7"/>
    <p:sldId id="291" r:id="rId8"/>
    <p:sldId id="292" r:id="rId9"/>
    <p:sldId id="293" r:id="rId10"/>
    <p:sldId id="294" r:id="rId11"/>
    <p:sldId id="295" r:id="rId12"/>
    <p:sldId id="296" r:id="rId13"/>
    <p:sldId id="298" r:id="rId14"/>
    <p:sldId id="297" r:id="rId15"/>
    <p:sldId id="299" r:id="rId16"/>
    <p:sldId id="300" r:id="rId17"/>
    <p:sldId id="317" r:id="rId18"/>
    <p:sldId id="318" r:id="rId19"/>
    <p:sldId id="322" r:id="rId20"/>
    <p:sldId id="319" r:id="rId21"/>
    <p:sldId id="301" r:id="rId22"/>
    <p:sldId id="302" r:id="rId23"/>
    <p:sldId id="303" r:id="rId24"/>
    <p:sldId id="304" r:id="rId25"/>
    <p:sldId id="305" r:id="rId26"/>
    <p:sldId id="306" r:id="rId27"/>
    <p:sldId id="307" r:id="rId28"/>
    <p:sldId id="308" r:id="rId29"/>
    <p:sldId id="309" r:id="rId30"/>
    <p:sldId id="320" r:id="rId31"/>
    <p:sldId id="321" r:id="rId32"/>
    <p:sldId id="312" r:id="rId33"/>
    <p:sldId id="313" r:id="rId34"/>
    <p:sldId id="31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520" autoAdjust="0"/>
  </p:normalViewPr>
  <p:slideViewPr>
    <p:cSldViewPr>
      <p:cViewPr>
        <p:scale>
          <a:sx n="80" d="100"/>
          <a:sy n="80" d="100"/>
        </p:scale>
        <p:origin x="-118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trauss\Documents\My%20Dropbox\eMarketing%207e%20Research\Retailing\2010%20Ecommerce%20sales%20from%20Census%20for%20Exhibit%2011.5%20replacement.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
  <c:chart>
    <c:plotArea>
      <c:layout/>
      <c:barChart>
        <c:barDir val="bar"/>
        <c:grouping val="clustered"/>
        <c:ser>
          <c:idx val="0"/>
          <c:order val="0"/>
          <c:cat>
            <c:strRef>
              <c:f>Sheet2!$A$2:$A$15</c:f>
              <c:strCache>
                <c:ptCount val="14"/>
                <c:pt idx="0">
                  <c:v>Food, beer, and wine</c:v>
                </c:pt>
                <c:pt idx="1">
                  <c:v>Computer software</c:v>
                </c:pt>
                <c:pt idx="2">
                  <c:v>Toys, hobby goods, and games</c:v>
                </c:pt>
                <c:pt idx="3">
                  <c:v>Office equipment and supplies</c:v>
                </c:pt>
                <c:pt idx="4">
                  <c:v>Sporting goods</c:v>
                </c:pt>
                <c:pt idx="5">
                  <c:v>Music and videos</c:v>
                </c:pt>
                <c:pt idx="6">
                  <c:v>Books and magazines</c:v>
                </c:pt>
                <c:pt idx="7">
                  <c:v>Drugs, health aids, and beauty aids</c:v>
                </c:pt>
                <c:pt idx="8">
                  <c:v>Nonmerchandise receipts (3)</c:v>
                </c:pt>
                <c:pt idx="9">
                  <c:v>Computer hardware</c:v>
                </c:pt>
                <c:pt idx="10">
                  <c:v>Furniture and home furnishings</c:v>
                </c:pt>
                <c:pt idx="11">
                  <c:v>Other merchandise (2)</c:v>
                </c:pt>
                <c:pt idx="12">
                  <c:v>Electronics and appliances</c:v>
                </c:pt>
                <c:pt idx="13">
                  <c:v>Clothing and clothing accessories (includes footwear)</c:v>
                </c:pt>
              </c:strCache>
            </c:strRef>
          </c:cat>
          <c:val>
            <c:numRef>
              <c:f>Sheet2!$B$2:$B$15</c:f>
              <c:numCache>
                <c:formatCode>#,##0</c:formatCode>
                <c:ptCount val="14"/>
                <c:pt idx="0">
                  <c:v>2391</c:v>
                </c:pt>
                <c:pt idx="1">
                  <c:v>3315</c:v>
                </c:pt>
                <c:pt idx="2">
                  <c:v>4395</c:v>
                </c:pt>
                <c:pt idx="3">
                  <c:v>5343</c:v>
                </c:pt>
                <c:pt idx="4">
                  <c:v>5741</c:v>
                </c:pt>
                <c:pt idx="5">
                  <c:v>6042</c:v>
                </c:pt>
                <c:pt idx="6">
                  <c:v>6231</c:v>
                </c:pt>
                <c:pt idx="7">
                  <c:v>7220</c:v>
                </c:pt>
                <c:pt idx="8">
                  <c:v>10138</c:v>
                </c:pt>
                <c:pt idx="9">
                  <c:v>11421</c:v>
                </c:pt>
                <c:pt idx="10">
                  <c:v>11882</c:v>
                </c:pt>
                <c:pt idx="11">
                  <c:v>17048</c:v>
                </c:pt>
                <c:pt idx="12">
                  <c:v>17462</c:v>
                </c:pt>
                <c:pt idx="13">
                  <c:v>23157</c:v>
                </c:pt>
              </c:numCache>
            </c:numRef>
          </c:val>
        </c:ser>
        <c:axId val="56920704"/>
        <c:axId val="57091200"/>
      </c:barChart>
      <c:catAx>
        <c:axId val="56920704"/>
        <c:scaling>
          <c:orientation val="minMax"/>
        </c:scaling>
        <c:axPos val="l"/>
        <c:tickLblPos val="nextTo"/>
        <c:crossAx val="57091200"/>
        <c:crosses val="autoZero"/>
        <c:auto val="1"/>
        <c:lblAlgn val="ctr"/>
        <c:lblOffset val="100"/>
      </c:catAx>
      <c:valAx>
        <c:axId val="57091200"/>
        <c:scaling>
          <c:orientation val="minMax"/>
        </c:scaling>
        <c:axPos val="b"/>
        <c:majorGridlines/>
        <c:numFmt formatCode="#,##0" sourceLinked="1"/>
        <c:tickLblPos val="nextTo"/>
        <c:crossAx val="56920704"/>
        <c:crosses val="autoZero"/>
        <c:crossBetween val="between"/>
      </c:valAx>
      <c:spPr>
        <a:noFill/>
        <a:ln w="25400">
          <a:noFill/>
        </a:ln>
      </c:spPr>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5/26/2013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5/26/2013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Placeholder 2"/>
          <p:cNvSpPr>
            <a:spLocks noGrp="1" noRot="1" noChangeAspect="1"/>
          </p:cNvSpPr>
          <p:nvPr>
            <p:ph type="sldImg"/>
          </p:nvPr>
        </p:nvSpPr>
        <p:spPr bwMode="auto">
          <a:noFill/>
          <a:ln>
            <a:solidFill>
              <a:srgbClr val="000000"/>
            </a:solidFill>
            <a:miter lim="800000"/>
            <a:headEnd/>
            <a:tailEnd/>
          </a:ln>
        </p:spPr>
      </p:sp>
      <p:sp>
        <p:nvSpPr>
          <p:cNvPr id="59395" name="Rectangle 3"/>
          <p:cNvSpPr>
            <a:spLocks noGrp="1"/>
          </p:cNvSpPr>
          <p:nvPr>
            <p:ph type="body" idx="1"/>
          </p:nvPr>
        </p:nvSpPr>
        <p:spPr bwMode="auto">
          <a:noFill/>
        </p:spPr>
        <p:txBody>
          <a:bodyPr wrap="square" numCol="1" anchor="t" anchorCtr="0" compatLnSpc="1">
            <a:prstTxWarp prst="textNoShape">
              <a:avLst/>
            </a:prstTxWarp>
          </a:bodyPr>
          <a:lstStyle/>
          <a:p>
            <a:pPr lvl="1">
              <a:spcBef>
                <a:spcPts val="600"/>
              </a:spcBef>
            </a:pPr>
            <a:endParaRPr lang="en-US" sz="2000" dirty="0"/>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382D98BC-2957-4726-BD84-084B5D26D322}" type="datetime1">
              <a:rPr lang="en-US" smtClean="0"/>
              <a:t>5/26/2013</a:t>
            </a:fld>
            <a:endParaRPr lang="en-US" dirty="0"/>
          </a:p>
        </p:txBody>
      </p:sp>
      <p:sp>
        <p:nvSpPr>
          <p:cNvPr id="5" name="Footer Placeholder 4"/>
          <p:cNvSpPr>
            <a:spLocks noGrp="1"/>
          </p:cNvSpPr>
          <p:nvPr userDrawn="1">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3BCBA1-C8D7-4222-B174-C41886839146}" type="datetime1">
              <a:rPr lang="en-US" smtClean="0"/>
              <a:t>5/26/2013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218C8D-370A-44BC-92EA-235E09026177}" type="datetime1">
              <a:rPr lang="en-US" smtClean="0"/>
              <a:t>5/26/2013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92A919-2740-4BB0-AC7E-9D21D1994119}" type="datetime1">
              <a:rPr lang="en-US" smtClean="0"/>
              <a:t>5/26/2013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D4B60E-D876-4DC2-8E5B-D1152AF56A94}" type="datetime1">
              <a:rPr lang="en-US" smtClean="0"/>
              <a:t>5/26/2013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4F4E51-369C-452E-BA7A-CD301604E54F}" type="datetime1">
              <a:rPr lang="en-US" smtClean="0"/>
              <a:t>5/26/2013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CC054F-53C4-4638-966D-29A7D37D6E5C}" type="datetime1">
              <a:rPr lang="en-US" smtClean="0"/>
              <a:t>5/26/2013</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7AD9C6-FB1B-4AB8-9F65-6A47D62CC0C4}" type="datetime1">
              <a:rPr lang="en-US" smtClean="0"/>
              <a:t>5/26/2013</a:t>
            </a:fld>
            <a:endParaRPr lang="en-US"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E57E84-333D-459E-B34C-627F0084ABBD}" type="datetime1">
              <a:rPr lang="en-US" smtClean="0"/>
              <a:t>5/26/2013</a:t>
            </a:fld>
            <a:endParaRPr lang="en-US" dirty="0"/>
          </a:p>
        </p:txBody>
      </p:sp>
      <p:sp>
        <p:nvSpPr>
          <p:cNvPr id="3" name="Footer Placeholder 2"/>
          <p:cNvSpPr>
            <a:spLocks noGrp="1"/>
          </p:cNvSpPr>
          <p:nvPr>
            <p:ph type="ftr" sz="quarter" idx="11"/>
          </p:nvPr>
        </p:nvSpPr>
        <p:spPr/>
        <p:txBody>
          <a:bodyPr/>
          <a:lstStyle/>
          <a:p>
            <a:r>
              <a:rPr lang="en-US" dirty="0"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E99B0C-ED12-4389-B673-8F50BE8A8BDC}" type="datetime1">
              <a:rPr lang="en-US" smtClean="0"/>
              <a:t>5/26/2013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FAFB79-1FA8-446E-8175-EED662BBC7CA}" type="datetime1">
              <a:rPr lang="en-US" smtClean="0"/>
              <a:t>5/26/2013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9B2168-DA3D-4B2D-9B29-7602EFA63B81}" type="datetime1">
              <a:rPr lang="en-US" smtClean="0"/>
              <a:t>5/26/2013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©2014 Pearson Education, Inc. publishing as Prentice Hall</a:t>
            </a:r>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openclipart.org/people/Minduka/Minduka_Music_icon.svg" TargetMode="External"/><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hyperlink" Target="http://openclipart.org/people/Antoine/peole_computer.svg" TargetMode="External"/><Relationship Id="rId1" Type="http://schemas.openxmlformats.org/officeDocument/2006/relationships/slideLayout" Target="../slideLayouts/slideLayout6.xml"/><Relationship Id="rId6" Type="http://schemas.openxmlformats.org/officeDocument/2006/relationships/hyperlink" Target="http://openclipart.org/people/Machovka/Machovka_TV_set.svg" TargetMode="External"/><Relationship Id="rId5" Type="http://schemas.openxmlformats.org/officeDocument/2006/relationships/image" Target="../media/image3.png"/><Relationship Id="rId4" Type="http://schemas.openxmlformats.org/officeDocument/2006/relationships/hyperlink" Target="http://openclipart.org/people/dniezby/dniezby_Generic_Book.svg" TargetMode="External"/><Relationship Id="rId9"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openclipart.org/people/voyeg3r/cart.svg" TargetMode="External"/><Relationship Id="rId7" Type="http://schemas.openxmlformats.org/officeDocument/2006/relationships/hyperlink" Target="http://openclipart.org/people/lbear/compra-en-linea.svg" TargetMode="External"/><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hyperlink" Target="http://openclipart.org/people/Anonymous/books-aj.svg_aj_ashton_01.svg"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openclipart.org/people/n_kamil/n_kamil_Money_-_banknotes_and_coin.sv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900535"/>
            <a:ext cx="6858000" cy="523220"/>
          </a:xfrm>
        </p:spPr>
        <p:txBody>
          <a:bodyPr rtlCol="0"/>
          <a:lstStyle/>
          <a:p>
            <a:pPr fontAlgn="auto">
              <a:spcAft>
                <a:spcPts val="0"/>
              </a:spcAft>
              <a:buFont typeface="Wingdings" pitchFamily="2" charset="2"/>
              <a:buNone/>
              <a:defRPr/>
            </a:pPr>
            <a:r>
              <a:rPr lang="en-US" sz="2800" dirty="0" smtClean="0">
                <a:ea typeface="+mn-ea"/>
                <a:cs typeface="+mn-cs"/>
              </a:rPr>
              <a:t>The </a:t>
            </a:r>
            <a:r>
              <a:rPr lang="en-US" sz="2800" dirty="0" smtClean="0">
                <a:ea typeface="+mn-ea"/>
                <a:cs typeface="+mn-cs"/>
              </a:rPr>
              <a:t>Internet for Distribution</a:t>
            </a:r>
            <a:endParaRPr lang="en-US" sz="2800" dirty="0">
              <a:ea typeface="+mn-ea"/>
              <a:cs typeface="+mn-cs"/>
            </a:endParaRPr>
          </a:p>
        </p:txBody>
      </p:sp>
      <p:sp>
        <p:nvSpPr>
          <p:cNvPr id="2" name="Title 1"/>
          <p:cNvSpPr>
            <a:spLocks noGrp="1"/>
          </p:cNvSpPr>
          <p:nvPr>
            <p:ph type="ctrTitle"/>
          </p:nvPr>
        </p:nvSpPr>
        <p:spPr>
          <a:xfrm>
            <a:off x="990600" y="808673"/>
            <a:ext cx="6858000" cy="1172527"/>
          </a:xfrm>
        </p:spPr>
        <p:txBody>
          <a:bodyPr/>
          <a:lstStyle/>
          <a:p>
            <a:pPr fontAlgn="auto">
              <a:spcAft>
                <a:spcPts val="0"/>
              </a:spcAft>
              <a:defRPr/>
            </a:pPr>
            <a:r>
              <a:rPr lang="en-US" dirty="0" smtClean="0">
                <a:ea typeface="+mj-ea"/>
                <a:cs typeface="+mj-cs"/>
              </a:rPr>
              <a:t>E-Marketing/7E</a:t>
            </a:r>
            <a:r>
              <a:rPr lang="en-US" dirty="0" smtClean="0">
                <a:ea typeface="+mj-ea"/>
                <a:cs typeface="+mj-cs"/>
              </a:rPr>
              <a:t/>
            </a:r>
            <a:br>
              <a:rPr lang="en-US" dirty="0" smtClean="0">
                <a:ea typeface="+mj-ea"/>
                <a:cs typeface="+mj-cs"/>
              </a:rPr>
            </a:br>
            <a:r>
              <a:rPr lang="en-US" dirty="0" smtClean="0">
                <a:ea typeface="+mj-ea"/>
                <a:cs typeface="+mj-cs"/>
              </a:rPr>
              <a:t>Chapter </a:t>
            </a:r>
            <a:r>
              <a:rPr lang="en-US" dirty="0" smtClean="0">
                <a:ea typeface="+mj-ea"/>
                <a:cs typeface="+mj-cs"/>
              </a:rPr>
              <a:t>11</a:t>
            </a:r>
            <a:endParaRPr lang="en-US" dirty="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10"/>
          <p:cNvSpPr>
            <a:spLocks noGrp="1" noChangeArrowheads="1"/>
          </p:cNvSpPr>
          <p:nvPr>
            <p:ph type="title"/>
          </p:nvPr>
        </p:nvSpPr>
        <p:spPr>
          <a:xfrm>
            <a:off x="1447800" y="457200"/>
            <a:ext cx="7467600" cy="838200"/>
          </a:xfrm>
        </p:spPr>
        <p:txBody>
          <a:bodyPr/>
          <a:lstStyle/>
          <a:p>
            <a:pPr fontAlgn="auto">
              <a:spcAft>
                <a:spcPts val="0"/>
              </a:spcAft>
              <a:defRPr/>
            </a:pPr>
            <a:r>
              <a:rPr lang="en-US" dirty="0" smtClean="0">
                <a:ea typeface="+mj-ea"/>
                <a:cs typeface="+mj-cs"/>
              </a:rPr>
              <a:t>Brokerage Models</a:t>
            </a:r>
          </a:p>
        </p:txBody>
      </p:sp>
      <p:sp>
        <p:nvSpPr>
          <p:cNvPr id="20484" name="Rectangle 11"/>
          <p:cNvSpPr>
            <a:spLocks noGrp="1" noChangeArrowheads="1"/>
          </p:cNvSpPr>
          <p:nvPr>
            <p:ph type="body" idx="1"/>
          </p:nvPr>
        </p:nvSpPr>
        <p:spPr>
          <a:xfrm>
            <a:off x="1219200" y="1600200"/>
            <a:ext cx="7543800" cy="4495800"/>
          </a:xfrm>
        </p:spPr>
        <p:txBody>
          <a:bodyPr rtlCol="0">
            <a:normAutofit fontScale="92500" lnSpcReduction="20000"/>
          </a:bodyPr>
          <a:lstStyle/>
          <a:p>
            <a:pPr>
              <a:lnSpc>
                <a:spcPct val="90000"/>
              </a:lnSpc>
              <a:spcBef>
                <a:spcPts val="600"/>
              </a:spcBef>
              <a:defRPr/>
            </a:pPr>
            <a:r>
              <a:rPr lang="en-US" sz="2800" dirty="0" smtClean="0">
                <a:ea typeface="+mn-ea"/>
                <a:cs typeface="+mn-cs"/>
              </a:rPr>
              <a:t>The broker creates a market in which buyers and sellers negotiate and complete transactions.</a:t>
            </a:r>
          </a:p>
          <a:p>
            <a:pPr lvl="1">
              <a:lnSpc>
                <a:spcPct val="90000"/>
              </a:lnSpc>
              <a:spcBef>
                <a:spcPts val="600"/>
              </a:spcBef>
              <a:defRPr/>
            </a:pPr>
            <a:r>
              <a:rPr lang="en-US" sz="2800" dirty="0" smtClean="0">
                <a:ea typeface="+mn-ea"/>
              </a:rPr>
              <a:t>Online </a:t>
            </a:r>
            <a:r>
              <a:rPr lang="en-US" sz="2800" dirty="0" smtClean="0">
                <a:ea typeface="+mn-ea"/>
              </a:rPr>
              <a:t>Exchanges, E*Trade</a:t>
            </a:r>
            <a:r>
              <a:rPr lang="en-US" sz="2800" dirty="0" smtClean="0">
                <a:ea typeface="+mn-ea"/>
              </a:rPr>
              <a:t>, Schwab and </a:t>
            </a:r>
            <a:r>
              <a:rPr lang="en-US" sz="2800" dirty="0" smtClean="0">
                <a:ea typeface="+mn-ea"/>
              </a:rPr>
              <a:t>Ameritrade, </a:t>
            </a:r>
            <a:r>
              <a:rPr lang="en-US" sz="2800" dirty="0" smtClean="0">
                <a:ea typeface="+mn-ea"/>
              </a:rPr>
              <a:t>allow customers to place trades </a:t>
            </a:r>
            <a:r>
              <a:rPr lang="en-US" sz="2800" dirty="0" smtClean="0">
                <a:ea typeface="+mn-ea"/>
              </a:rPr>
              <a:t>online without a broker.</a:t>
            </a:r>
          </a:p>
          <a:p>
            <a:pPr lvl="1">
              <a:lnSpc>
                <a:spcPct val="90000"/>
              </a:lnSpc>
              <a:spcBef>
                <a:spcPts val="600"/>
              </a:spcBef>
              <a:defRPr/>
            </a:pPr>
            <a:r>
              <a:rPr lang="en-US" sz="2800" dirty="0" smtClean="0"/>
              <a:t>Autobytel.com is a vehicle exchange and alibaba.com is a global marketplace.</a:t>
            </a:r>
            <a:endParaRPr lang="en-US" sz="2800" dirty="0" smtClean="0">
              <a:ea typeface="+mn-ea"/>
            </a:endParaRPr>
          </a:p>
          <a:p>
            <a:pPr>
              <a:lnSpc>
                <a:spcPct val="90000"/>
              </a:lnSpc>
              <a:spcBef>
                <a:spcPts val="600"/>
              </a:spcBef>
              <a:defRPr/>
            </a:pPr>
            <a:r>
              <a:rPr lang="en-US" sz="2800" dirty="0" smtClean="0">
                <a:ea typeface="+mn-ea"/>
                <a:cs typeface="+mn-cs"/>
              </a:rPr>
              <a:t>The B2B market has also spawned brokerages.</a:t>
            </a:r>
          </a:p>
          <a:p>
            <a:pPr lvl="1">
              <a:lnSpc>
                <a:spcPct val="90000"/>
              </a:lnSpc>
              <a:spcBef>
                <a:spcPts val="600"/>
              </a:spcBef>
              <a:defRPr/>
            </a:pPr>
            <a:r>
              <a:rPr lang="en-US" sz="2800" dirty="0" smtClean="0">
                <a:ea typeface="+mn-ea"/>
              </a:rPr>
              <a:t>Converge is the leading </a:t>
            </a:r>
            <a:r>
              <a:rPr lang="en-US" sz="2800" dirty="0" smtClean="0">
                <a:ea typeface="+mn-ea"/>
              </a:rPr>
              <a:t>anonymous exchange </a:t>
            </a:r>
            <a:r>
              <a:rPr lang="en-US" sz="2800" dirty="0" smtClean="0">
                <a:ea typeface="+mn-ea"/>
              </a:rPr>
              <a:t>for global electronics.</a:t>
            </a:r>
          </a:p>
          <a:p>
            <a:pPr lvl="1">
              <a:lnSpc>
                <a:spcPct val="90000"/>
              </a:lnSpc>
              <a:spcBef>
                <a:spcPts val="600"/>
              </a:spcBef>
              <a:defRPr/>
            </a:pPr>
            <a:r>
              <a:rPr lang="en-US" sz="2800" dirty="0" smtClean="0">
                <a:ea typeface="+mn-ea"/>
              </a:rPr>
              <a:t>Guru.com is an exchange for </a:t>
            </a:r>
            <a:r>
              <a:rPr lang="en-US" sz="2800" dirty="0" smtClean="0"/>
              <a:t>professional </a:t>
            </a:r>
            <a:r>
              <a:rPr lang="en-US" sz="2800" dirty="0" smtClean="0"/>
              <a:t>talent.</a:t>
            </a:r>
            <a:endParaRPr lang="en-US" sz="2800" dirty="0" smtClean="0">
              <a:ea typeface="+mn-ea"/>
            </a:endParaRPr>
          </a:p>
          <a:p>
            <a:pPr>
              <a:lnSpc>
                <a:spcPct val="90000"/>
              </a:lnSpc>
              <a:spcBef>
                <a:spcPts val="600"/>
              </a:spcBef>
              <a:defRPr/>
            </a:pPr>
            <a:r>
              <a:rPr lang="en-US" sz="2800" dirty="0" smtClean="0">
                <a:ea typeface="+mn-ea"/>
                <a:cs typeface="+mn-cs"/>
              </a:rPr>
              <a:t>Online auctions are available in the B2B (uBid), B2C </a:t>
            </a:r>
            <a:r>
              <a:rPr lang="en-US" sz="2800" dirty="0" smtClean="0">
                <a:ea typeface="+mn-ea"/>
                <a:cs typeface="+mn-cs"/>
              </a:rPr>
              <a:t>(priceline</a:t>
            </a:r>
            <a:r>
              <a:rPr lang="en-US" sz="2800" dirty="0" smtClean="0">
                <a:ea typeface="+mn-ea"/>
                <a:cs typeface="+mn-cs"/>
              </a:rPr>
              <a:t>), and C2C (ebay) markets.</a:t>
            </a:r>
          </a:p>
          <a:p>
            <a:pPr fontAlgn="auto">
              <a:lnSpc>
                <a:spcPct val="90000"/>
              </a:lnSpc>
              <a:spcBef>
                <a:spcPts val="600"/>
              </a:spcBef>
              <a:spcAft>
                <a:spcPts val="0"/>
              </a:spcAft>
              <a:buFont typeface="Wingdings" pitchFamily="2" charset="2"/>
              <a:buChar char=""/>
              <a:defRPr/>
            </a:pPr>
            <a:endParaRPr lang="en-US" sz="2400" dirty="0" smtClean="0">
              <a:ea typeface="+mn-ea"/>
              <a:cs typeface="+mn-cs"/>
            </a:endParaRPr>
          </a:p>
        </p:txBody>
      </p:sp>
      <p:sp>
        <p:nvSpPr>
          <p:cNvPr id="6" name="Slide Number Placeholder 5"/>
          <p:cNvSpPr txBox="1">
            <a:spLocks noGrp="1"/>
          </p:cNvSpPr>
          <p:nvPr/>
        </p:nvSpPr>
        <p:spPr>
          <a:xfrm>
            <a:off x="533400" y="533400"/>
            <a:ext cx="762000" cy="609600"/>
          </a:xfrm>
          <a:prstGeom prst="rect">
            <a:avLst/>
          </a:prstGeom>
          <a:noFill/>
        </p:spPr>
        <p:txBody>
          <a:bodyPr anchor="ctr">
            <a:normAutofit/>
          </a:bodyPr>
          <a:lstStyle/>
          <a:p>
            <a:pPr algn="ctr" fontAlgn="auto">
              <a:spcBef>
                <a:spcPts val="0"/>
              </a:spcBef>
              <a:spcAft>
                <a:spcPts val="0"/>
              </a:spcAft>
              <a:defRPr/>
            </a:pPr>
            <a:endParaRPr lang="en-US" sz="1600" cap="small" dirty="0">
              <a:latin typeface="+mj-lt"/>
              <a:ea typeface="+mn-ea"/>
              <a:cs typeface="+mn-cs"/>
            </a:endParaRPr>
          </a:p>
        </p:txBody>
      </p:sp>
      <p:sp>
        <p:nvSpPr>
          <p:cNvPr id="8" name="Slide Number Placeholder 7"/>
          <p:cNvSpPr>
            <a:spLocks noGrp="1"/>
          </p:cNvSpPr>
          <p:nvPr>
            <p:ph type="sldNum" sz="quarter" idx="12"/>
          </p:nvPr>
        </p:nvSpPr>
        <p:spPr/>
        <p:txBody>
          <a:bodyPr/>
          <a:lstStyle/>
          <a:p>
            <a:r>
              <a:rPr lang="en-US" dirty="0" smtClean="0"/>
              <a:t>11-</a:t>
            </a:r>
            <a:fld id="{C238F03A-58E1-4ECA-9024-348A9A81A53D}" type="slidenum">
              <a:rPr lang="en-US" smtClean="0"/>
              <a:pPr/>
              <a:t>10</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93"/>
          <p:cNvSpPr>
            <a:spLocks noGrp="1" noChangeArrowheads="1"/>
          </p:cNvSpPr>
          <p:nvPr>
            <p:ph type="body" idx="1"/>
          </p:nvPr>
        </p:nvSpPr>
        <p:spPr>
          <a:xfrm>
            <a:off x="1524000" y="1676400"/>
            <a:ext cx="7242175" cy="4495800"/>
          </a:xfrm>
        </p:spPr>
        <p:txBody>
          <a:bodyPr>
            <a:normAutofit/>
          </a:bodyPr>
          <a:lstStyle/>
          <a:p>
            <a:r>
              <a:rPr lang="en-US" sz="2800" dirty="0" smtClean="0"/>
              <a:t>May represent sellers or </a:t>
            </a:r>
            <a:r>
              <a:rPr lang="en-US" sz="2800" dirty="0" smtClean="0"/>
              <a:t>buyers, depending on who pays their fee.</a:t>
            </a:r>
            <a:endParaRPr lang="en-US" sz="2800" dirty="0" smtClean="0"/>
          </a:p>
          <a:p>
            <a:r>
              <a:rPr lang="en-US" sz="2800" dirty="0" smtClean="0"/>
              <a:t>Agent models that represent sellers include:</a:t>
            </a:r>
          </a:p>
          <a:p>
            <a:pPr marL="1028700" lvl="1"/>
            <a:r>
              <a:rPr lang="en-US" sz="2800" dirty="0" smtClean="0"/>
              <a:t>Selling </a:t>
            </a:r>
            <a:r>
              <a:rPr lang="en-US" sz="2800" dirty="0" smtClean="0"/>
              <a:t>agents, such as affiliate programs.</a:t>
            </a:r>
            <a:endParaRPr lang="en-US" sz="2800" dirty="0" smtClean="0"/>
          </a:p>
          <a:p>
            <a:pPr marL="1028700" lvl="1"/>
            <a:r>
              <a:rPr lang="en-US" sz="2800" dirty="0" smtClean="0"/>
              <a:t>Manufacturer’s </a:t>
            </a:r>
            <a:r>
              <a:rPr lang="en-US" sz="2800" dirty="0" smtClean="0"/>
              <a:t>agents represent more than one seller.</a:t>
            </a:r>
            <a:endParaRPr lang="en-US" sz="2800" dirty="0" smtClean="0"/>
          </a:p>
          <a:p>
            <a:pPr marL="1028700" lvl="1"/>
            <a:r>
              <a:rPr lang="en-US" sz="2800" dirty="0" smtClean="0"/>
              <a:t>Metamediaries: Edmunds.com and TheKnot.com.</a:t>
            </a:r>
            <a:endParaRPr lang="en-US" sz="2800" dirty="0" smtClean="0"/>
          </a:p>
          <a:p>
            <a:pPr marL="1028700" lvl="1"/>
            <a:r>
              <a:rPr lang="en-US" sz="2800" dirty="0" smtClean="0"/>
              <a:t>Virtual </a:t>
            </a:r>
            <a:r>
              <a:rPr lang="en-US" sz="2800" dirty="0" smtClean="0"/>
              <a:t>malls: Yahoo! Shopping, Amazon.</a:t>
            </a:r>
            <a:endParaRPr lang="en-US" sz="2800" dirty="0" smtClean="0"/>
          </a:p>
        </p:txBody>
      </p:sp>
      <p:sp>
        <p:nvSpPr>
          <p:cNvPr id="21508" name="Rectangle 194"/>
          <p:cNvSpPr>
            <a:spLocks noGrp="1" noChangeArrowheads="1"/>
          </p:cNvSpPr>
          <p:nvPr>
            <p:ph type="title"/>
          </p:nvPr>
        </p:nvSpPr>
        <p:spPr>
          <a:xfrm>
            <a:off x="1371600" y="304800"/>
            <a:ext cx="7543800" cy="838200"/>
          </a:xfrm>
        </p:spPr>
        <p:txBody>
          <a:bodyPr/>
          <a:lstStyle/>
          <a:p>
            <a:pPr fontAlgn="auto">
              <a:spcAft>
                <a:spcPts val="0"/>
              </a:spcAft>
              <a:defRPr/>
            </a:pPr>
            <a:r>
              <a:rPr lang="en-US" dirty="0" smtClean="0">
                <a:ea typeface="+mj-ea"/>
                <a:cs typeface="+mj-cs"/>
              </a:rPr>
              <a:t>Agent Models</a:t>
            </a:r>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11</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ea typeface="+mj-ea"/>
                <a:cs typeface="+mj-cs"/>
              </a:rPr>
              <a:t>Affiliate Programs</a:t>
            </a:r>
            <a:endParaRPr lang="en-US" dirty="0">
              <a:ea typeface="+mj-ea"/>
              <a:cs typeface="+mj-cs"/>
            </a:endParaRPr>
          </a:p>
        </p:txBody>
      </p:sp>
      <p:grpSp>
        <p:nvGrpSpPr>
          <p:cNvPr id="6" name="Group 69"/>
          <p:cNvGrpSpPr/>
          <p:nvPr/>
        </p:nvGrpSpPr>
        <p:grpSpPr>
          <a:xfrm>
            <a:off x="457200" y="1371600"/>
            <a:ext cx="8382000" cy="4724400"/>
            <a:chOff x="685800" y="1371600"/>
            <a:chExt cx="7696200" cy="3962400"/>
          </a:xfrm>
        </p:grpSpPr>
        <p:grpSp>
          <p:nvGrpSpPr>
            <p:cNvPr id="7" name="Group 66"/>
            <p:cNvGrpSpPr/>
            <p:nvPr/>
          </p:nvGrpSpPr>
          <p:grpSpPr>
            <a:xfrm>
              <a:off x="838200" y="1472625"/>
              <a:ext cx="7391400" cy="3708975"/>
              <a:chOff x="838200" y="1472625"/>
              <a:chExt cx="7391400" cy="3708975"/>
            </a:xfrm>
          </p:grpSpPr>
          <p:pic>
            <p:nvPicPr>
              <p:cNvPr id="10" name="Picture 2" descr="Personnage_ordinateur by Antoine - Personnage ordinateur computer laptop people work travail">
                <a:hlinkClick r:id="rId2"/>
              </p:cNvPr>
              <p:cNvPicPr>
                <a:picLocks noChangeAspect="1" noChangeArrowheads="1"/>
              </p:cNvPicPr>
              <p:nvPr/>
            </p:nvPicPr>
            <p:blipFill>
              <a:blip r:embed="rId3" cstate="print"/>
              <a:srcRect/>
              <a:stretch>
                <a:fillRect/>
              </a:stretch>
            </p:blipFill>
            <p:spPr bwMode="auto">
              <a:xfrm>
                <a:off x="4876800" y="3352800"/>
                <a:ext cx="1828800" cy="1828800"/>
              </a:xfrm>
              <a:prstGeom prst="rect">
                <a:avLst/>
              </a:prstGeom>
              <a:noFill/>
            </p:spPr>
          </p:pic>
          <p:grpSp>
            <p:nvGrpSpPr>
              <p:cNvPr id="11" name="Group 44"/>
              <p:cNvGrpSpPr/>
              <p:nvPr/>
            </p:nvGrpSpPr>
            <p:grpSpPr>
              <a:xfrm>
                <a:off x="838200" y="1524000"/>
                <a:ext cx="2870867" cy="1676400"/>
                <a:chOff x="1066800" y="1600200"/>
                <a:chExt cx="2870867" cy="1676400"/>
              </a:xfrm>
            </p:grpSpPr>
            <p:sp>
              <p:nvSpPr>
                <p:cNvPr id="28" name="Rectangle 27"/>
                <p:cNvSpPr/>
                <p:nvPr/>
              </p:nvSpPr>
              <p:spPr>
                <a:xfrm>
                  <a:off x="1066800" y="1600200"/>
                  <a:ext cx="2743200" cy="1676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lowchart: Manual Input 28"/>
                <p:cNvSpPr/>
                <p:nvPr/>
              </p:nvSpPr>
              <p:spPr>
                <a:xfrm>
                  <a:off x="1066800" y="2667000"/>
                  <a:ext cx="2743200" cy="609600"/>
                </a:xfrm>
                <a:prstGeom prst="flowChartManualInpu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0" name="Straight Connector 29"/>
                <p:cNvCxnSpPr/>
                <p:nvPr/>
              </p:nvCxnSpPr>
              <p:spPr>
                <a:xfrm>
                  <a:off x="3048000" y="1600200"/>
                  <a:ext cx="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048000" y="2743200"/>
                  <a:ext cx="0" cy="381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048000" y="1752600"/>
                  <a:ext cx="889667" cy="815608"/>
                </a:xfrm>
                <a:prstGeom prst="rect">
                  <a:avLst/>
                </a:prstGeom>
                <a:noFill/>
              </p:spPr>
              <p:txBody>
                <a:bodyPr wrap="none" rtlCol="0">
                  <a:spAutoFit/>
                </a:bodyPr>
                <a:lstStyle/>
                <a:p>
                  <a:r>
                    <a:rPr lang="en-US" sz="1400" b="1" dirty="0" smtClean="0"/>
                    <a:t>Buy now!</a:t>
                  </a:r>
                </a:p>
                <a:p>
                  <a:r>
                    <a:rPr lang="en-US" sz="1100" u="sng" dirty="0" smtClean="0"/>
                    <a:t>Books</a:t>
                  </a:r>
                </a:p>
                <a:p>
                  <a:r>
                    <a:rPr lang="en-US" sz="1100" u="sng" dirty="0" smtClean="0"/>
                    <a:t>Electronics</a:t>
                  </a:r>
                </a:p>
                <a:p>
                  <a:r>
                    <a:rPr lang="en-US" sz="1100" u="sng" dirty="0" smtClean="0"/>
                    <a:t>Music</a:t>
                  </a:r>
                  <a:endParaRPr lang="en-US" sz="1100" u="sng" dirty="0"/>
                </a:p>
              </p:txBody>
            </p:sp>
            <p:sp>
              <p:nvSpPr>
                <p:cNvPr id="33" name="TextBox 32"/>
                <p:cNvSpPr txBox="1"/>
                <p:nvPr/>
              </p:nvSpPr>
              <p:spPr>
                <a:xfrm>
                  <a:off x="3124200" y="2819400"/>
                  <a:ext cx="649537" cy="400110"/>
                </a:xfrm>
                <a:prstGeom prst="rect">
                  <a:avLst/>
                </a:prstGeom>
                <a:noFill/>
              </p:spPr>
              <p:txBody>
                <a:bodyPr wrap="none" rtlCol="0">
                  <a:spAutoFit/>
                </a:bodyPr>
                <a:lstStyle/>
                <a:p>
                  <a:r>
                    <a:rPr lang="en-US" sz="1000" dirty="0" smtClean="0"/>
                    <a:t>About us</a:t>
                  </a:r>
                </a:p>
                <a:p>
                  <a:r>
                    <a:rPr lang="en-US" sz="1000" dirty="0" smtClean="0"/>
                    <a:t>Contact </a:t>
                  </a:r>
                  <a:endParaRPr lang="en-US" sz="1000" dirty="0"/>
                </a:p>
              </p:txBody>
            </p:sp>
            <p:sp>
              <p:nvSpPr>
                <p:cNvPr id="34" name="TextBox 33"/>
                <p:cNvSpPr txBox="1"/>
                <p:nvPr/>
              </p:nvSpPr>
              <p:spPr>
                <a:xfrm>
                  <a:off x="1219200" y="1600200"/>
                  <a:ext cx="1824410" cy="461665"/>
                </a:xfrm>
                <a:prstGeom prst="rect">
                  <a:avLst/>
                </a:prstGeom>
                <a:noFill/>
              </p:spPr>
              <p:txBody>
                <a:bodyPr wrap="none" rtlCol="0">
                  <a:spAutoFit/>
                </a:bodyPr>
                <a:lstStyle/>
                <a:p>
                  <a:r>
                    <a:rPr lang="en-US" sz="2400" b="1" dirty="0" smtClean="0"/>
                    <a:t>Affiliate.com</a:t>
                  </a:r>
                  <a:endParaRPr lang="en-US" sz="2400" b="1" dirty="0"/>
                </a:p>
              </p:txBody>
            </p:sp>
            <p:sp>
              <p:nvSpPr>
                <p:cNvPr id="35" name="TextBox 34"/>
                <p:cNvSpPr txBox="1"/>
                <p:nvPr/>
              </p:nvSpPr>
              <p:spPr>
                <a:xfrm>
                  <a:off x="1219200" y="2133600"/>
                  <a:ext cx="1584088" cy="369332"/>
                </a:xfrm>
                <a:prstGeom prst="rect">
                  <a:avLst/>
                </a:prstGeom>
                <a:noFill/>
              </p:spPr>
              <p:txBody>
                <a:bodyPr wrap="none" rtlCol="0">
                  <a:spAutoFit/>
                </a:bodyPr>
                <a:lstStyle/>
                <a:p>
                  <a:r>
                    <a:rPr lang="en-US" dirty="0" smtClean="0">
                      <a:latin typeface="Harlow Solid Italic" pitchFamily="82" charset="0"/>
                    </a:rPr>
                    <a:t>Great products </a:t>
                  </a:r>
                </a:p>
              </p:txBody>
            </p:sp>
          </p:grpSp>
          <p:grpSp>
            <p:nvGrpSpPr>
              <p:cNvPr id="12" name="Group 43"/>
              <p:cNvGrpSpPr/>
              <p:nvPr/>
            </p:nvGrpSpPr>
            <p:grpSpPr>
              <a:xfrm>
                <a:off x="5486400" y="1524000"/>
                <a:ext cx="2743200" cy="1676400"/>
                <a:chOff x="5486400" y="1600200"/>
                <a:chExt cx="2743200" cy="1676400"/>
              </a:xfrm>
            </p:grpSpPr>
            <p:sp>
              <p:nvSpPr>
                <p:cNvPr id="19" name="Rectangle 18"/>
                <p:cNvSpPr/>
                <p:nvPr/>
              </p:nvSpPr>
              <p:spPr>
                <a:xfrm>
                  <a:off x="5486400" y="1600200"/>
                  <a:ext cx="2743200" cy="1676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lowchart: Manual Input 19"/>
                <p:cNvSpPr/>
                <p:nvPr/>
              </p:nvSpPr>
              <p:spPr>
                <a:xfrm>
                  <a:off x="5486400" y="2667000"/>
                  <a:ext cx="2743200" cy="609600"/>
                </a:xfrm>
                <a:prstGeom prst="flowChartManualInpu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1" name="Straight Connector 7"/>
                <p:cNvCxnSpPr/>
                <p:nvPr/>
              </p:nvCxnSpPr>
              <p:spPr>
                <a:xfrm>
                  <a:off x="7467600" y="1600200"/>
                  <a:ext cx="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467600" y="2743200"/>
                  <a:ext cx="0" cy="381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543800" y="2819400"/>
                  <a:ext cx="649537" cy="400110"/>
                </a:xfrm>
                <a:prstGeom prst="rect">
                  <a:avLst/>
                </a:prstGeom>
                <a:noFill/>
              </p:spPr>
              <p:txBody>
                <a:bodyPr wrap="none" rtlCol="0">
                  <a:spAutoFit/>
                </a:bodyPr>
                <a:lstStyle/>
                <a:p>
                  <a:r>
                    <a:rPr lang="en-US" sz="1000" dirty="0" smtClean="0">
                      <a:solidFill>
                        <a:schemeClr val="bg1"/>
                      </a:solidFill>
                    </a:rPr>
                    <a:t>About us</a:t>
                  </a:r>
                </a:p>
                <a:p>
                  <a:r>
                    <a:rPr lang="en-US" sz="1000" dirty="0" smtClean="0">
                      <a:solidFill>
                        <a:schemeClr val="bg1"/>
                      </a:solidFill>
                    </a:rPr>
                    <a:t>Contact </a:t>
                  </a:r>
                  <a:endParaRPr lang="en-US" sz="1000" dirty="0">
                    <a:solidFill>
                      <a:schemeClr val="bg1"/>
                    </a:solidFill>
                  </a:endParaRPr>
                </a:p>
              </p:txBody>
            </p:sp>
            <p:sp>
              <p:nvSpPr>
                <p:cNvPr id="24" name="TextBox 23"/>
                <p:cNvSpPr txBox="1"/>
                <p:nvPr/>
              </p:nvSpPr>
              <p:spPr>
                <a:xfrm>
                  <a:off x="5638800" y="1600200"/>
                  <a:ext cx="1497846" cy="461665"/>
                </a:xfrm>
                <a:prstGeom prst="rect">
                  <a:avLst/>
                </a:prstGeom>
                <a:noFill/>
              </p:spPr>
              <p:txBody>
                <a:bodyPr wrap="none" rtlCol="0">
                  <a:spAutoFit/>
                </a:bodyPr>
                <a:lstStyle/>
                <a:p>
                  <a:r>
                    <a:rPr lang="en-US" sz="2400" b="1" dirty="0" smtClean="0"/>
                    <a:t>Seller.com</a:t>
                  </a:r>
                  <a:endParaRPr lang="en-US" sz="2400" b="1" dirty="0"/>
                </a:p>
              </p:txBody>
            </p:sp>
            <p:pic>
              <p:nvPicPr>
                <p:cNvPr id="25" name="Picture 8" descr="Generic Book by dniezby - Generic Book with">
                  <a:hlinkClick r:id="rId4"/>
                </p:cNvPr>
                <p:cNvPicPr>
                  <a:picLocks noChangeAspect="1" noChangeArrowheads="1"/>
                </p:cNvPicPr>
                <p:nvPr/>
              </p:nvPicPr>
              <p:blipFill>
                <a:blip r:embed="rId5" cstate="print"/>
                <a:srcRect/>
                <a:stretch>
                  <a:fillRect/>
                </a:stretch>
              </p:blipFill>
              <p:spPr bwMode="auto">
                <a:xfrm>
                  <a:off x="5562600" y="2514600"/>
                  <a:ext cx="533400" cy="608904"/>
                </a:xfrm>
                <a:prstGeom prst="rect">
                  <a:avLst/>
                </a:prstGeom>
                <a:noFill/>
              </p:spPr>
            </p:pic>
            <p:pic>
              <p:nvPicPr>
                <p:cNvPr id="26" name="Picture 10" descr="TV set by Machovka - Simple rectangular TV set in black and gray.">
                  <a:hlinkClick r:id="rId6"/>
                </p:cNvPr>
                <p:cNvPicPr>
                  <a:picLocks noChangeAspect="1" noChangeArrowheads="1"/>
                </p:cNvPicPr>
                <p:nvPr/>
              </p:nvPicPr>
              <p:blipFill>
                <a:blip r:embed="rId7" cstate="print"/>
                <a:srcRect/>
                <a:stretch>
                  <a:fillRect/>
                </a:stretch>
              </p:blipFill>
              <p:spPr bwMode="auto">
                <a:xfrm>
                  <a:off x="6172200" y="2133600"/>
                  <a:ext cx="533400" cy="435254"/>
                </a:xfrm>
                <a:prstGeom prst="rect">
                  <a:avLst/>
                </a:prstGeom>
                <a:noFill/>
              </p:spPr>
            </p:pic>
            <p:pic>
              <p:nvPicPr>
                <p:cNvPr id="27" name="Picture 14" descr="Music icon by Minduka - An music cd icon">
                  <a:hlinkClick r:id="rId8"/>
                </p:cNvPr>
                <p:cNvPicPr>
                  <a:picLocks noChangeAspect="1" noChangeArrowheads="1"/>
                </p:cNvPicPr>
                <p:nvPr/>
              </p:nvPicPr>
              <p:blipFill>
                <a:blip r:embed="rId9" cstate="print"/>
                <a:srcRect/>
                <a:stretch>
                  <a:fillRect/>
                </a:stretch>
              </p:blipFill>
              <p:spPr bwMode="auto">
                <a:xfrm>
                  <a:off x="6705600" y="2286000"/>
                  <a:ext cx="749808" cy="762000"/>
                </a:xfrm>
                <a:prstGeom prst="rect">
                  <a:avLst/>
                </a:prstGeom>
                <a:noFill/>
              </p:spPr>
            </p:pic>
          </p:grpSp>
          <p:cxnSp>
            <p:nvCxnSpPr>
              <p:cNvPr id="13" name="Straight Arrow Connector 12"/>
              <p:cNvCxnSpPr/>
              <p:nvPr/>
            </p:nvCxnSpPr>
            <p:spPr>
              <a:xfrm>
                <a:off x="3352800" y="3276600"/>
                <a:ext cx="1524000" cy="685800"/>
              </a:xfrm>
              <a:prstGeom prst="straightConnector1">
                <a:avLst/>
              </a:prstGeom>
              <a:ln w="571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971800" y="3471446"/>
                <a:ext cx="1981200" cy="338554"/>
              </a:xfrm>
              <a:prstGeom prst="rect">
                <a:avLst/>
              </a:prstGeom>
              <a:solidFill>
                <a:schemeClr val="bg1"/>
              </a:solidFill>
            </p:spPr>
            <p:txBody>
              <a:bodyPr wrap="square" rtlCol="0">
                <a:spAutoFit/>
              </a:bodyPr>
              <a:lstStyle/>
              <a:p>
                <a:r>
                  <a:rPr lang="en-US" sz="1600" b="1" dirty="0" smtClean="0"/>
                  <a:t>1. Consumer shops</a:t>
                </a:r>
                <a:endParaRPr lang="en-US" sz="1600" b="1" dirty="0"/>
              </a:p>
            </p:txBody>
          </p:sp>
          <p:cxnSp>
            <p:nvCxnSpPr>
              <p:cNvPr id="15" name="Straight Arrow Connector 14"/>
              <p:cNvCxnSpPr/>
              <p:nvPr/>
            </p:nvCxnSpPr>
            <p:spPr>
              <a:xfrm>
                <a:off x="3810000" y="2057400"/>
                <a:ext cx="1447800"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733800" y="1472625"/>
                <a:ext cx="1905000" cy="584775"/>
              </a:xfrm>
              <a:prstGeom prst="rect">
                <a:avLst/>
              </a:prstGeom>
              <a:noFill/>
            </p:spPr>
            <p:txBody>
              <a:bodyPr wrap="square" rtlCol="0">
                <a:spAutoFit/>
              </a:bodyPr>
              <a:lstStyle/>
              <a:p>
                <a:r>
                  <a:rPr lang="en-US" sz="1600" b="1" dirty="0" smtClean="0"/>
                  <a:t>2. Consumer clicks</a:t>
                </a:r>
              </a:p>
              <a:p>
                <a:r>
                  <a:rPr lang="en-US" sz="1600" b="1" dirty="0" smtClean="0"/>
                  <a:t>and buys at seller</a:t>
                </a:r>
                <a:endParaRPr lang="en-US" sz="1600" b="1" dirty="0"/>
              </a:p>
            </p:txBody>
          </p:sp>
          <p:cxnSp>
            <p:nvCxnSpPr>
              <p:cNvPr id="17" name="Straight Arrow Connector 16"/>
              <p:cNvCxnSpPr/>
              <p:nvPr/>
            </p:nvCxnSpPr>
            <p:spPr>
              <a:xfrm flipH="1">
                <a:off x="3810000" y="2971800"/>
                <a:ext cx="1447800"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733800" y="2286000"/>
                <a:ext cx="1524000" cy="584775"/>
              </a:xfrm>
              <a:prstGeom prst="rect">
                <a:avLst/>
              </a:prstGeom>
              <a:noFill/>
            </p:spPr>
            <p:txBody>
              <a:bodyPr wrap="square" rtlCol="0">
                <a:spAutoFit/>
              </a:bodyPr>
              <a:lstStyle/>
              <a:p>
                <a:r>
                  <a:rPr lang="en-US" sz="1600" b="1" dirty="0" smtClean="0"/>
                  <a:t>3. Seller pays affiliate</a:t>
                </a:r>
                <a:endParaRPr lang="en-US" sz="1600" b="1" dirty="0"/>
              </a:p>
            </p:txBody>
          </p:sp>
        </p:grpSp>
        <p:sp>
          <p:nvSpPr>
            <p:cNvPr id="8" name="Rectangle 7"/>
            <p:cNvSpPr/>
            <p:nvPr/>
          </p:nvSpPr>
          <p:spPr>
            <a:xfrm>
              <a:off x="685800" y="1371600"/>
              <a:ext cx="7696200" cy="3962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7419976" y="1676400"/>
              <a:ext cx="889667" cy="815608"/>
            </a:xfrm>
            <a:prstGeom prst="rect">
              <a:avLst/>
            </a:prstGeom>
            <a:noFill/>
          </p:spPr>
          <p:txBody>
            <a:bodyPr wrap="none" rtlCol="0">
              <a:spAutoFit/>
            </a:bodyPr>
            <a:lstStyle/>
            <a:p>
              <a:r>
                <a:rPr lang="en-US" sz="1400" b="1" dirty="0" smtClean="0"/>
                <a:t>Buy now!</a:t>
              </a:r>
            </a:p>
            <a:p>
              <a:r>
                <a:rPr lang="en-US" sz="1100" u="sng" dirty="0" smtClean="0"/>
                <a:t>Books</a:t>
              </a:r>
            </a:p>
            <a:p>
              <a:r>
                <a:rPr lang="en-US" sz="1100" u="sng" dirty="0" smtClean="0"/>
                <a:t>Electronics</a:t>
              </a:r>
            </a:p>
            <a:p>
              <a:r>
                <a:rPr lang="en-US" sz="1100" u="sng" dirty="0" smtClean="0"/>
                <a:t>Music</a:t>
              </a:r>
              <a:endParaRPr lang="en-US" sz="1100" u="sng" dirty="0"/>
            </a:p>
          </p:txBody>
        </p:sp>
      </p:grpSp>
      <p:sp>
        <p:nvSpPr>
          <p:cNvPr id="36" name="Slide Number Placeholder 35"/>
          <p:cNvSpPr>
            <a:spLocks noGrp="1"/>
          </p:cNvSpPr>
          <p:nvPr>
            <p:ph type="sldNum" sz="quarter" idx="12"/>
          </p:nvPr>
        </p:nvSpPr>
        <p:spPr/>
        <p:txBody>
          <a:bodyPr/>
          <a:lstStyle/>
          <a:p>
            <a:r>
              <a:rPr lang="en-US" dirty="0" smtClean="0"/>
              <a:t>11-</a:t>
            </a:r>
            <a:fld id="{C238F03A-58E1-4ECA-9024-348A9A81A53D}" type="slidenum">
              <a:rPr lang="en-US" smtClean="0"/>
              <a:pPr/>
              <a:t>12</a:t>
            </a:fld>
            <a:endParaRPr lang="en-US" dirty="0"/>
          </a:p>
        </p:txBody>
      </p:sp>
      <p:sp>
        <p:nvSpPr>
          <p:cNvPr id="37" name="Footer Placeholder 3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676400" y="228600"/>
            <a:ext cx="7089775" cy="990600"/>
          </a:xfrm>
        </p:spPr>
        <p:txBody>
          <a:bodyPr/>
          <a:lstStyle/>
          <a:p>
            <a:pPr fontAlgn="auto">
              <a:spcAft>
                <a:spcPts val="0"/>
              </a:spcAft>
              <a:defRPr/>
            </a:pPr>
            <a:r>
              <a:rPr lang="en-US" dirty="0" smtClean="0">
                <a:ea typeface="+mj-ea"/>
                <a:cs typeface="+mj-cs"/>
              </a:rPr>
              <a:t>Agent Models, cont.</a:t>
            </a:r>
          </a:p>
        </p:txBody>
      </p:sp>
      <p:sp>
        <p:nvSpPr>
          <p:cNvPr id="26626" name="Content Placeholder 2"/>
          <p:cNvSpPr>
            <a:spLocks noGrp="1"/>
          </p:cNvSpPr>
          <p:nvPr>
            <p:ph sz="quarter" idx="1"/>
          </p:nvPr>
        </p:nvSpPr>
        <p:spPr>
          <a:xfrm>
            <a:off x="1676400" y="1676400"/>
            <a:ext cx="6705600" cy="4495800"/>
          </a:xfrm>
        </p:spPr>
        <p:txBody>
          <a:bodyPr>
            <a:normAutofit lnSpcReduction="10000"/>
          </a:bodyPr>
          <a:lstStyle/>
          <a:p>
            <a:pPr>
              <a:spcBef>
                <a:spcPts val="600"/>
              </a:spcBef>
            </a:pPr>
            <a:r>
              <a:rPr lang="en-US" sz="2600" dirty="0" smtClean="0"/>
              <a:t>Agent models that represent buyers include:</a:t>
            </a:r>
          </a:p>
          <a:p>
            <a:pPr lvl="1">
              <a:spcBef>
                <a:spcPts val="600"/>
              </a:spcBef>
            </a:pPr>
            <a:r>
              <a:rPr lang="en-US" sz="2600" dirty="0" smtClean="0"/>
              <a:t>Shopping agents</a:t>
            </a:r>
          </a:p>
          <a:p>
            <a:pPr lvl="2">
              <a:spcBef>
                <a:spcPts val="600"/>
              </a:spcBef>
            </a:pPr>
            <a:r>
              <a:rPr lang="en-US" sz="2600" dirty="0" smtClean="0"/>
              <a:t>BizRate,  PriceScan, and CNET </a:t>
            </a:r>
            <a:r>
              <a:rPr lang="en-US" sz="2600" dirty="0" smtClean="0"/>
              <a:t>Shopper.</a:t>
            </a:r>
            <a:endParaRPr lang="en-US" sz="2600" dirty="0" smtClean="0"/>
          </a:p>
          <a:p>
            <a:pPr lvl="1">
              <a:spcBef>
                <a:spcPts val="600"/>
              </a:spcBef>
            </a:pPr>
            <a:r>
              <a:rPr lang="en-US" sz="2600" dirty="0" smtClean="0"/>
              <a:t>Reverse auctions</a:t>
            </a:r>
          </a:p>
          <a:p>
            <a:pPr lvl="2">
              <a:spcBef>
                <a:spcPts val="600"/>
              </a:spcBef>
            </a:pPr>
            <a:r>
              <a:rPr lang="en-US" sz="2600" dirty="0" smtClean="0"/>
              <a:t>Priceline was the first major player in reverse auctions.</a:t>
            </a:r>
            <a:endParaRPr lang="en-US" sz="2600" dirty="0" smtClean="0"/>
          </a:p>
          <a:p>
            <a:pPr lvl="1">
              <a:spcBef>
                <a:spcPts val="600"/>
              </a:spcBef>
            </a:pPr>
            <a:r>
              <a:rPr lang="en-US" sz="2600" dirty="0" smtClean="0"/>
              <a:t>Buyer Cooperatives (buyer aggregators) pool many buyers together to drive down prices</a:t>
            </a:r>
            <a:r>
              <a:rPr lang="en-US" sz="2600" dirty="0" smtClean="0"/>
              <a:t>.</a:t>
            </a:r>
          </a:p>
          <a:p>
            <a:pPr lvl="2">
              <a:spcBef>
                <a:spcPts val="600"/>
              </a:spcBef>
            </a:pPr>
            <a:r>
              <a:rPr lang="en-US" sz="2600" dirty="0" smtClean="0"/>
              <a:t>Groupon and LivingSocial.</a:t>
            </a:r>
            <a:endParaRPr lang="en-US" sz="2600" dirty="0" smtClean="0"/>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13</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4"/>
          <p:cNvSpPr>
            <a:spLocks noGrp="1" noChangeArrowheads="1"/>
          </p:cNvSpPr>
          <p:nvPr>
            <p:ph type="body" idx="1"/>
          </p:nvPr>
        </p:nvSpPr>
        <p:spPr>
          <a:xfrm>
            <a:off x="1219200" y="1447800"/>
            <a:ext cx="7467600" cy="4648200"/>
          </a:xfrm>
        </p:spPr>
        <p:txBody>
          <a:bodyPr>
            <a:normAutofit/>
          </a:bodyPr>
          <a:lstStyle/>
          <a:p>
            <a:pPr>
              <a:lnSpc>
                <a:spcPct val="90000"/>
              </a:lnSpc>
              <a:spcBef>
                <a:spcPts val="600"/>
              </a:spcBef>
            </a:pPr>
            <a:r>
              <a:rPr lang="en-US" sz="2800" dirty="0" smtClean="0"/>
              <a:t>In the e-commerce model, merchants, such as Zappos, </a:t>
            </a:r>
            <a:r>
              <a:rPr lang="en-US" sz="2800" dirty="0" smtClean="0"/>
              <a:t>set up storefronts </a:t>
            </a:r>
            <a:r>
              <a:rPr lang="en-US" sz="2800" dirty="0" smtClean="0"/>
              <a:t>online and sell to businesses and consumers.</a:t>
            </a:r>
          </a:p>
          <a:p>
            <a:pPr>
              <a:lnSpc>
                <a:spcPct val="90000"/>
              </a:lnSpc>
              <a:spcBef>
                <a:spcPts val="600"/>
              </a:spcBef>
            </a:pPr>
            <a:r>
              <a:rPr lang="en-US" sz="2800" dirty="0" smtClean="0"/>
              <a:t>Online companies can sell a wider and deeper assortment of products in smaller quantities than offline stores because they are not bound by space constraints.</a:t>
            </a:r>
            <a:endParaRPr lang="en-US" sz="2800" dirty="0" smtClean="0"/>
          </a:p>
          <a:p>
            <a:pPr lvl="1">
              <a:lnSpc>
                <a:spcPct val="90000"/>
              </a:lnSpc>
              <a:spcBef>
                <a:spcPts val="600"/>
              </a:spcBef>
            </a:pPr>
            <a:r>
              <a:rPr lang="en-US" sz="2800" dirty="0" smtClean="0"/>
              <a:t>The “long tail” refers to the ability to increase revenue by selling small quantities of large numbers of products </a:t>
            </a:r>
            <a:r>
              <a:rPr lang="en-US" sz="2800" dirty="0" smtClean="0"/>
              <a:t>profitably online.</a:t>
            </a:r>
          </a:p>
          <a:p>
            <a:pPr lvl="1">
              <a:lnSpc>
                <a:spcPct val="90000"/>
              </a:lnSpc>
              <a:spcBef>
                <a:spcPts val="600"/>
              </a:spcBef>
            </a:pPr>
            <a:endParaRPr lang="en-US" sz="2400" dirty="0" smtClean="0"/>
          </a:p>
        </p:txBody>
      </p:sp>
      <p:sp>
        <p:nvSpPr>
          <p:cNvPr id="23556" name="Rectangle 5"/>
          <p:cNvSpPr>
            <a:spLocks noGrp="1" noChangeArrowheads="1"/>
          </p:cNvSpPr>
          <p:nvPr>
            <p:ph type="title"/>
          </p:nvPr>
        </p:nvSpPr>
        <p:spPr>
          <a:xfrm>
            <a:off x="1219200" y="228600"/>
            <a:ext cx="7546975" cy="990600"/>
          </a:xfrm>
        </p:spPr>
        <p:txBody>
          <a:bodyPr/>
          <a:lstStyle/>
          <a:p>
            <a:pPr fontAlgn="auto">
              <a:spcAft>
                <a:spcPts val="0"/>
              </a:spcAft>
              <a:defRPr/>
            </a:pPr>
            <a:r>
              <a:rPr lang="en-US" dirty="0" smtClean="0">
                <a:ea typeface="+mj-ea"/>
                <a:cs typeface="+mj-cs"/>
              </a:rPr>
              <a:t>Online </a:t>
            </a:r>
            <a:r>
              <a:rPr lang="en-US" dirty="0" smtClean="0">
                <a:ea typeface="+mj-ea"/>
                <a:cs typeface="+mj-cs"/>
              </a:rPr>
              <a:t>Retailing: E-Commerce</a:t>
            </a:r>
            <a:endParaRPr lang="en-US" dirty="0" smtClean="0">
              <a:ea typeface="+mj-ea"/>
              <a:cs typeface="+mj-cs"/>
            </a:endParaRPr>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14</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ea typeface="+mj-ea"/>
                <a:cs typeface="+mj-cs"/>
              </a:rPr>
              <a:t>What Do U.S. Consumers Buy Online?</a:t>
            </a:r>
            <a:endParaRPr lang="en-US" dirty="0">
              <a:ea typeface="+mj-ea"/>
              <a:cs typeface="+mj-cs"/>
            </a:endParaRPr>
          </a:p>
        </p:txBody>
      </p:sp>
      <p:graphicFrame>
        <p:nvGraphicFramePr>
          <p:cNvPr id="6" name="Chart 5"/>
          <p:cNvGraphicFramePr/>
          <p:nvPr/>
        </p:nvGraphicFramePr>
        <p:xfrm>
          <a:off x="838200" y="1447800"/>
          <a:ext cx="71628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p:cNvSpPr>
            <a:spLocks noGrp="1"/>
          </p:cNvSpPr>
          <p:nvPr>
            <p:ph type="sldNum" sz="quarter" idx="12"/>
          </p:nvPr>
        </p:nvSpPr>
        <p:spPr/>
        <p:txBody>
          <a:bodyPr/>
          <a:lstStyle/>
          <a:p>
            <a:r>
              <a:rPr lang="en-US" dirty="0" smtClean="0"/>
              <a:t>11-</a:t>
            </a:r>
            <a:fld id="{C238F03A-58E1-4ECA-9024-348A9A81A53D}" type="slidenum">
              <a:rPr lang="en-US" smtClean="0"/>
              <a:pPr/>
              <a:t>15</a:t>
            </a:fld>
            <a:endParaRPr lang="en-US" dirty="0"/>
          </a:p>
        </p:txBody>
      </p:sp>
      <p:sp>
        <p:nvSpPr>
          <p:cNvPr id="8" name="Footer Placeholder 7"/>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Shopping Cart Abandonment</a:t>
            </a:r>
            <a:endParaRPr lang="en-US" dirty="0"/>
          </a:p>
        </p:txBody>
      </p:sp>
      <p:grpSp>
        <p:nvGrpSpPr>
          <p:cNvPr id="5" name="Group 16"/>
          <p:cNvGrpSpPr/>
          <p:nvPr/>
        </p:nvGrpSpPr>
        <p:grpSpPr>
          <a:xfrm>
            <a:off x="304800" y="1600200"/>
            <a:ext cx="8686800" cy="4648200"/>
            <a:chOff x="914400" y="457200"/>
            <a:chExt cx="8077200" cy="4876800"/>
          </a:xfrm>
        </p:grpSpPr>
        <p:grpSp>
          <p:nvGrpSpPr>
            <p:cNvPr id="6" name="Group 14"/>
            <p:cNvGrpSpPr/>
            <p:nvPr/>
          </p:nvGrpSpPr>
          <p:grpSpPr>
            <a:xfrm>
              <a:off x="1034983" y="609600"/>
              <a:ext cx="7906844" cy="4648200"/>
              <a:chOff x="1034983" y="609600"/>
              <a:chExt cx="7906844" cy="4648200"/>
            </a:xfrm>
          </p:grpSpPr>
          <p:pic>
            <p:nvPicPr>
              <p:cNvPr id="8" name="Picture 11"/>
              <p:cNvPicPr>
                <a:picLocks noChangeAspect="1" noChangeArrowheads="1"/>
              </p:cNvPicPr>
              <p:nvPr/>
            </p:nvPicPr>
            <p:blipFill>
              <a:blip r:embed="rId2" cstate="print"/>
              <a:srcRect/>
              <a:stretch>
                <a:fillRect/>
              </a:stretch>
            </p:blipFill>
            <p:spPr bwMode="auto">
              <a:xfrm>
                <a:off x="6324600" y="609600"/>
                <a:ext cx="2224087" cy="1339548"/>
              </a:xfrm>
              <a:prstGeom prst="rect">
                <a:avLst/>
              </a:prstGeom>
              <a:noFill/>
              <a:ln w="9525">
                <a:noFill/>
                <a:miter lim="800000"/>
                <a:headEnd/>
                <a:tailEnd/>
              </a:ln>
            </p:spPr>
          </p:pic>
          <p:pic>
            <p:nvPicPr>
              <p:cNvPr id="9" name="Picture 4" descr="shopping cart by voyeg3r - shopping carg">
                <a:hlinkClick r:id="rId3"/>
              </p:cNvPr>
              <p:cNvPicPr>
                <a:picLocks noChangeAspect="1" noChangeArrowheads="1"/>
              </p:cNvPicPr>
              <p:nvPr/>
            </p:nvPicPr>
            <p:blipFill>
              <a:blip r:embed="rId4" cstate="print"/>
              <a:srcRect b="57600"/>
              <a:stretch>
                <a:fillRect/>
              </a:stretch>
            </p:blipFill>
            <p:spPr bwMode="auto">
              <a:xfrm rot="11937108">
                <a:off x="1034983" y="1705418"/>
                <a:ext cx="2805380" cy="1680061"/>
              </a:xfrm>
              <a:prstGeom prst="rect">
                <a:avLst/>
              </a:prstGeom>
              <a:noFill/>
            </p:spPr>
          </p:pic>
          <p:pic>
            <p:nvPicPr>
              <p:cNvPr id="10" name="Picture 6" descr="books-aj.svg aj ashton 01 by Anonymous - Originally uploaded by AJ Ashton for OCAL 0.18">
                <a:hlinkClick r:id="rId5"/>
              </p:cNvPr>
              <p:cNvPicPr>
                <a:picLocks noChangeAspect="1" noChangeArrowheads="1"/>
              </p:cNvPicPr>
              <p:nvPr/>
            </p:nvPicPr>
            <p:blipFill>
              <a:blip r:embed="rId6" cstate="print"/>
              <a:srcRect/>
              <a:stretch>
                <a:fillRect/>
              </a:stretch>
            </p:blipFill>
            <p:spPr bwMode="auto">
              <a:xfrm>
                <a:off x="1905000" y="2819400"/>
                <a:ext cx="914400" cy="914400"/>
              </a:xfrm>
              <a:prstGeom prst="rect">
                <a:avLst/>
              </a:prstGeom>
              <a:noFill/>
            </p:spPr>
          </p:pic>
          <p:sp>
            <p:nvSpPr>
              <p:cNvPr id="11" name="TextBox 10"/>
              <p:cNvSpPr txBox="1"/>
              <p:nvPr/>
            </p:nvSpPr>
            <p:spPr>
              <a:xfrm>
                <a:off x="1295400" y="1143000"/>
                <a:ext cx="2958630" cy="646331"/>
              </a:xfrm>
              <a:prstGeom prst="rect">
                <a:avLst/>
              </a:prstGeom>
              <a:noFill/>
            </p:spPr>
            <p:txBody>
              <a:bodyPr wrap="none" rtlCol="0">
                <a:spAutoFit/>
              </a:bodyPr>
              <a:lstStyle/>
              <a:p>
                <a:r>
                  <a:rPr lang="en-US" dirty="0" smtClean="0"/>
                  <a:t>65% - 75%  average</a:t>
                </a:r>
              </a:p>
              <a:p>
                <a:r>
                  <a:rPr lang="en-US" dirty="0" smtClean="0"/>
                  <a:t>shopping cart abandonment</a:t>
                </a:r>
                <a:r>
                  <a:rPr lang="en-US" baseline="30000" dirty="0" smtClean="0"/>
                  <a:t>1</a:t>
                </a:r>
                <a:endParaRPr lang="en-US" baseline="30000" dirty="0"/>
              </a:p>
            </p:txBody>
          </p:sp>
          <p:grpSp>
            <p:nvGrpSpPr>
              <p:cNvPr id="12" name="Group 10"/>
              <p:cNvGrpSpPr/>
              <p:nvPr/>
            </p:nvGrpSpPr>
            <p:grpSpPr>
              <a:xfrm>
                <a:off x="1981200" y="3886200"/>
                <a:ext cx="4359584" cy="1371600"/>
                <a:chOff x="4953000" y="990600"/>
                <a:chExt cx="4359584" cy="1371600"/>
              </a:xfrm>
            </p:grpSpPr>
            <p:pic>
              <p:nvPicPr>
                <p:cNvPr id="16" name="Picture 8" descr="eShop by lbear - I use this to explain the similitude to buy online and buy on market">
                  <a:hlinkClick r:id="rId7"/>
                </p:cNvPr>
                <p:cNvPicPr>
                  <a:picLocks noChangeAspect="1" noChangeArrowheads="1"/>
                </p:cNvPicPr>
                <p:nvPr/>
              </p:nvPicPr>
              <p:blipFill>
                <a:blip r:embed="rId8" cstate="print"/>
                <a:srcRect/>
                <a:stretch>
                  <a:fillRect/>
                </a:stretch>
              </p:blipFill>
              <p:spPr bwMode="auto">
                <a:xfrm>
                  <a:off x="4953000" y="990600"/>
                  <a:ext cx="1551583" cy="1371600"/>
                </a:xfrm>
                <a:prstGeom prst="rect">
                  <a:avLst/>
                </a:prstGeom>
                <a:noFill/>
              </p:spPr>
            </p:pic>
            <p:sp>
              <p:nvSpPr>
                <p:cNvPr id="17" name="TextBox 16"/>
                <p:cNvSpPr txBox="1"/>
                <p:nvPr/>
              </p:nvSpPr>
              <p:spPr>
                <a:xfrm>
                  <a:off x="6477000" y="1981200"/>
                  <a:ext cx="2835584" cy="369332"/>
                </a:xfrm>
                <a:prstGeom prst="rect">
                  <a:avLst/>
                </a:prstGeom>
                <a:noFill/>
              </p:spPr>
              <p:txBody>
                <a:bodyPr wrap="none" rtlCol="0">
                  <a:spAutoFit/>
                </a:bodyPr>
                <a:lstStyle/>
                <a:p>
                  <a:r>
                    <a:rPr lang="en-US" dirty="0" smtClean="0"/>
                    <a:t>2.2 average conversion rate</a:t>
                  </a:r>
                  <a:r>
                    <a:rPr lang="en-US" baseline="30000" dirty="0" smtClean="0"/>
                    <a:t>2</a:t>
                  </a:r>
                  <a:endParaRPr lang="en-US" dirty="0"/>
                </a:p>
              </p:txBody>
            </p:sp>
            <p:pic>
              <p:nvPicPr>
                <p:cNvPr id="18" name="Picture 6" descr="books-aj.svg aj ashton 01 by Anonymous - Originally uploaded by AJ Ashton for OCAL 0.18">
                  <a:hlinkClick r:id="rId5"/>
                </p:cNvPr>
                <p:cNvPicPr>
                  <a:picLocks noChangeAspect="1" noChangeArrowheads="1"/>
                </p:cNvPicPr>
                <p:nvPr/>
              </p:nvPicPr>
              <p:blipFill>
                <a:blip r:embed="rId6" cstate="print"/>
                <a:srcRect/>
                <a:stretch>
                  <a:fillRect/>
                </a:stretch>
              </p:blipFill>
              <p:spPr bwMode="auto">
                <a:xfrm>
                  <a:off x="5410200" y="990600"/>
                  <a:ext cx="762000" cy="762000"/>
                </a:xfrm>
                <a:prstGeom prst="rect">
                  <a:avLst/>
                </a:prstGeom>
                <a:noFill/>
              </p:spPr>
            </p:pic>
          </p:grpSp>
          <p:sp>
            <p:nvSpPr>
              <p:cNvPr id="13" name="Rectangle 12"/>
              <p:cNvSpPr/>
              <p:nvPr/>
            </p:nvSpPr>
            <p:spPr>
              <a:xfrm>
                <a:off x="4267200" y="990600"/>
                <a:ext cx="1930337"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Why?</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4" name="TextBox 13"/>
              <p:cNvSpPr txBox="1"/>
              <p:nvPr/>
            </p:nvSpPr>
            <p:spPr>
              <a:xfrm>
                <a:off x="4114800" y="1981200"/>
                <a:ext cx="4827027" cy="2585323"/>
              </a:xfrm>
              <a:prstGeom prst="rect">
                <a:avLst/>
              </a:prstGeom>
              <a:noFill/>
            </p:spPr>
            <p:txBody>
              <a:bodyPr wrap="none" rtlCol="0">
                <a:spAutoFit/>
              </a:bodyPr>
              <a:lstStyle/>
              <a:p>
                <a:r>
                  <a:rPr lang="en-US" dirty="0" smtClean="0"/>
                  <a:t>High shipping prices (44% - 72%)</a:t>
                </a:r>
                <a:r>
                  <a:rPr lang="en-US" baseline="30000" dirty="0" smtClean="0"/>
                  <a:t> 1</a:t>
                </a:r>
                <a:endParaRPr lang="en-US" dirty="0" smtClean="0"/>
              </a:p>
              <a:p>
                <a:r>
                  <a:rPr lang="en-US" dirty="0" smtClean="0"/>
                  <a:t>Comparison shopping (61%)</a:t>
                </a:r>
              </a:p>
              <a:p>
                <a:r>
                  <a:rPr lang="en-US" dirty="0" smtClean="0"/>
                  <a:t>Product prices too high (25% - 43%)</a:t>
                </a:r>
              </a:p>
              <a:p>
                <a:r>
                  <a:rPr lang="en-US" dirty="0" smtClean="0"/>
                  <a:t>Site requires a lot of personal information (35%)</a:t>
                </a:r>
              </a:p>
              <a:p>
                <a:r>
                  <a:rPr lang="en-US" dirty="0" smtClean="0"/>
                  <a:t>Site requires registration first (34%)</a:t>
                </a:r>
              </a:p>
              <a:p>
                <a:r>
                  <a:rPr lang="en-US" dirty="0" smtClean="0"/>
                  <a:t>Complex/confusing checkout process (11% - 27%)</a:t>
                </a:r>
              </a:p>
              <a:p>
                <a:r>
                  <a:rPr lang="en-US" dirty="0" smtClean="0"/>
                  <a:t>Not ready to purchase (41% -56%)</a:t>
                </a:r>
              </a:p>
              <a:p>
                <a:r>
                  <a:rPr lang="en-US" dirty="0" smtClean="0"/>
                  <a:t>Slow Web site/long process (11%/41%)</a:t>
                </a:r>
              </a:p>
              <a:p>
                <a:endParaRPr lang="en-US" dirty="0"/>
              </a:p>
            </p:txBody>
          </p:sp>
          <p:pic>
            <p:nvPicPr>
              <p:cNvPr id="15" name="Picture 10" descr="Money - banknotes and coin by n_kamil - My first vector graphics.">
                <a:hlinkClick r:id="rId9"/>
              </p:cNvPr>
              <p:cNvPicPr>
                <a:picLocks noChangeAspect="1" noChangeArrowheads="1"/>
              </p:cNvPicPr>
              <p:nvPr/>
            </p:nvPicPr>
            <p:blipFill>
              <a:blip r:embed="rId10" cstate="print"/>
              <a:srcRect/>
              <a:stretch>
                <a:fillRect/>
              </a:stretch>
            </p:blipFill>
            <p:spPr bwMode="auto">
              <a:xfrm>
                <a:off x="6872287" y="990600"/>
                <a:ext cx="1093033" cy="533400"/>
              </a:xfrm>
              <a:prstGeom prst="rect">
                <a:avLst/>
              </a:prstGeom>
              <a:noFill/>
            </p:spPr>
          </p:pic>
        </p:grpSp>
        <p:sp>
          <p:nvSpPr>
            <p:cNvPr id="7" name="Rectangle 6"/>
            <p:cNvSpPr/>
            <p:nvPr/>
          </p:nvSpPr>
          <p:spPr>
            <a:xfrm>
              <a:off x="914400" y="457200"/>
              <a:ext cx="8077200" cy="4876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Slide Number Placeholder 18"/>
          <p:cNvSpPr>
            <a:spLocks noGrp="1"/>
          </p:cNvSpPr>
          <p:nvPr>
            <p:ph type="sldNum" sz="quarter" idx="12"/>
          </p:nvPr>
        </p:nvSpPr>
        <p:spPr/>
        <p:txBody>
          <a:bodyPr/>
          <a:lstStyle/>
          <a:p>
            <a:r>
              <a:rPr lang="en-US" dirty="0" smtClean="0"/>
              <a:t>11-</a:t>
            </a:r>
            <a:fld id="{C238F03A-58E1-4ECA-9024-348A9A81A53D}" type="slidenum">
              <a:rPr lang="en-US" smtClean="0"/>
              <a:pPr/>
              <a:t>16</a:t>
            </a:fld>
            <a:endParaRPr lang="en-US" dirty="0"/>
          </a:p>
        </p:txBody>
      </p:sp>
      <p:sp>
        <p:nvSpPr>
          <p:cNvPr id="20" name="Footer Placeholder 19"/>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M-Commerce</a:t>
            </a:r>
            <a:endParaRPr lang="en-US" dirty="0"/>
          </a:p>
        </p:txBody>
      </p:sp>
      <p:sp>
        <p:nvSpPr>
          <p:cNvPr id="3" name="Content Placeholder 2"/>
          <p:cNvSpPr>
            <a:spLocks noGrp="1"/>
          </p:cNvSpPr>
          <p:nvPr>
            <p:ph idx="1"/>
          </p:nvPr>
        </p:nvSpPr>
        <p:spPr/>
        <p:txBody>
          <a:bodyPr>
            <a:normAutofit/>
          </a:bodyPr>
          <a:lstStyle/>
          <a:p>
            <a:r>
              <a:rPr lang="en-US" sz="2800" dirty="0" smtClean="0"/>
              <a:t>Mobile commerce occurs when consumers make a transaction with a smartphone or other mobile device.</a:t>
            </a:r>
          </a:p>
          <a:p>
            <a:pPr lvl="1"/>
            <a:r>
              <a:rPr lang="en-US" sz="2800" dirty="0" smtClean="0"/>
              <a:t>M-commerce is a subset of e-commerce.</a:t>
            </a:r>
          </a:p>
          <a:p>
            <a:pPr lvl="1"/>
            <a:r>
              <a:rPr lang="en-US" sz="2800" dirty="0" smtClean="0"/>
              <a:t>77% of U.S. population has a mobile phone; half are smartphones that enable m-commerce.</a:t>
            </a:r>
          </a:p>
          <a:p>
            <a:pPr lvl="1"/>
            <a:r>
              <a:rPr lang="en-US" sz="2800" dirty="0" smtClean="0"/>
              <a:t>M-commerce was projected to reach $11.6 billion in 2012, 5.9% of all e-commerce sales.</a:t>
            </a:r>
            <a:endParaRPr lang="en-US" sz="2800" dirty="0"/>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17</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Square Card Facilitates M-Commerce</a:t>
            </a:r>
            <a:endParaRPr lang="en-US" dirty="0"/>
          </a:p>
        </p:txBody>
      </p:sp>
      <p:sp>
        <p:nvSpPr>
          <p:cNvPr id="3" name="Footer Placeholder 2"/>
          <p:cNvSpPr>
            <a:spLocks noGrp="1"/>
          </p:cNvSpPr>
          <p:nvPr>
            <p:ph type="ftr" sz="quarter" idx="11"/>
          </p:nvPr>
        </p:nvSpPr>
        <p:spPr/>
        <p:txBody>
          <a:bodyPr/>
          <a:lstStyle/>
          <a:p>
            <a:r>
              <a:rPr lang="en-US"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r>
              <a:rPr lang="en-US" dirty="0" smtClean="0"/>
              <a:t>11-</a:t>
            </a:r>
            <a:fld id="{C238F03A-58E1-4ECA-9024-348A9A81A53D}" type="slidenum">
              <a:rPr lang="en-US" smtClean="0"/>
              <a:pPr/>
              <a:t>18</a:t>
            </a:fld>
            <a:endParaRPr lang="en-US" dirty="0"/>
          </a:p>
        </p:txBody>
      </p:sp>
      <p:pic>
        <p:nvPicPr>
          <p:cNvPr id="28674" name="Picture 2" descr="C:\Users\Betty\Desktop\Strauss 2013\Ch_11__Exhibit 11.8.jpg"/>
          <p:cNvPicPr>
            <a:picLocks noChangeAspect="1" noChangeArrowheads="1"/>
          </p:cNvPicPr>
          <p:nvPr/>
        </p:nvPicPr>
        <p:blipFill>
          <a:blip r:embed="rId2" cstate="print"/>
          <a:srcRect/>
          <a:stretch>
            <a:fillRect/>
          </a:stretch>
        </p:blipFill>
        <p:spPr bwMode="auto">
          <a:xfrm>
            <a:off x="0" y="1676400"/>
            <a:ext cx="9144000" cy="4389268"/>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Commerce</a:t>
            </a:r>
            <a:endParaRPr lang="en-US" dirty="0"/>
          </a:p>
        </p:txBody>
      </p:sp>
      <p:sp>
        <p:nvSpPr>
          <p:cNvPr id="3" name="Content Placeholder 2"/>
          <p:cNvSpPr>
            <a:spLocks noGrp="1"/>
          </p:cNvSpPr>
          <p:nvPr>
            <p:ph idx="1"/>
          </p:nvPr>
        </p:nvSpPr>
        <p:spPr/>
        <p:txBody>
          <a:bodyPr>
            <a:normAutofit/>
          </a:bodyPr>
          <a:lstStyle/>
          <a:p>
            <a:r>
              <a:rPr lang="en-US" sz="2800" dirty="0" smtClean="0"/>
              <a:t>Social commerce uses social media and consumer interactions to facilitate online sales.</a:t>
            </a:r>
          </a:p>
          <a:p>
            <a:r>
              <a:rPr lang="en-US" sz="2800" dirty="0" smtClean="0"/>
              <a:t>Product rating, recommendation and review sites allow for the sharing aspect critical to social commerce.</a:t>
            </a:r>
          </a:p>
          <a:p>
            <a:r>
              <a:rPr lang="en-US" sz="2800" dirty="0" smtClean="0"/>
              <a:t>18-23% of Pinterest users also visited online retailers.</a:t>
            </a:r>
          </a:p>
          <a:p>
            <a:r>
              <a:rPr lang="en-US" sz="2800" dirty="0" smtClean="0"/>
              <a:t>Social sign-in</a:t>
            </a:r>
          </a:p>
          <a:p>
            <a:pPr lvl="1"/>
            <a:r>
              <a:rPr lang="en-US" sz="2800" dirty="0" smtClean="0"/>
              <a:t>Over half of social media users prefer to use Facebook to sign into a Web site.</a:t>
            </a:r>
          </a:p>
          <a:p>
            <a:endParaRPr lang="en-US" sz="2800" dirty="0"/>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19</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lstStyle/>
          <a:p>
            <a:pPr fontAlgn="auto">
              <a:spcAft>
                <a:spcPts val="0"/>
              </a:spcAft>
              <a:defRPr/>
            </a:pPr>
            <a:r>
              <a:rPr lang="en-US" dirty="0" smtClean="0">
                <a:ea typeface="+mj-ea"/>
                <a:cs typeface="+mj-cs"/>
              </a:rPr>
              <a:t>Chapter 11 Objectives</a:t>
            </a:r>
            <a:endParaRPr lang="en-US" dirty="0">
              <a:ea typeface="+mj-ea"/>
              <a:cs typeface="+mj-cs"/>
            </a:endParaRPr>
          </a:p>
        </p:txBody>
      </p:sp>
      <p:sp>
        <p:nvSpPr>
          <p:cNvPr id="3" name="Content Placeholder 2"/>
          <p:cNvSpPr>
            <a:spLocks noGrp="1"/>
          </p:cNvSpPr>
          <p:nvPr>
            <p:ph idx="1"/>
          </p:nvPr>
        </p:nvSpPr>
        <p:spPr>
          <a:xfrm>
            <a:off x="1295400" y="1676400"/>
            <a:ext cx="7391400" cy="4648200"/>
          </a:xfrm>
        </p:spPr>
        <p:txBody>
          <a:bodyPr>
            <a:normAutofit/>
          </a:bodyPr>
          <a:lstStyle/>
          <a:p>
            <a:pPr>
              <a:spcBef>
                <a:spcPct val="0"/>
              </a:spcBef>
            </a:pPr>
            <a:r>
              <a:rPr lang="en-US" dirty="0" smtClean="0"/>
              <a:t>After reading Chapter 11, you will be able to:</a:t>
            </a:r>
          </a:p>
          <a:p>
            <a:pPr lvl="1">
              <a:lnSpc>
                <a:spcPct val="80000"/>
              </a:lnSpc>
            </a:pPr>
            <a:r>
              <a:rPr lang="en-US" sz="2400" dirty="0" smtClean="0"/>
              <a:t>Describe the three major functions of a distribution channel.</a:t>
            </a:r>
          </a:p>
          <a:p>
            <a:pPr lvl="1">
              <a:lnSpc>
                <a:spcPct val="80000"/>
              </a:lnSpc>
            </a:pPr>
            <a:r>
              <a:rPr lang="en-US" sz="2400" dirty="0" smtClean="0"/>
              <a:t>Explain how the </a:t>
            </a:r>
            <a:r>
              <a:rPr lang="en-US" sz="2400" dirty="0" smtClean="0"/>
              <a:t>internet </a:t>
            </a:r>
            <a:r>
              <a:rPr lang="en-US" sz="2400" dirty="0" smtClean="0"/>
              <a:t>is affecting distribution channel length.</a:t>
            </a:r>
          </a:p>
          <a:p>
            <a:pPr lvl="1">
              <a:lnSpc>
                <a:spcPct val="80000"/>
              </a:lnSpc>
            </a:pPr>
            <a:r>
              <a:rPr lang="en-US" sz="2400" dirty="0" smtClean="0"/>
              <a:t>Discuss trends in supply chain management and power relationships among channel players.</a:t>
            </a:r>
          </a:p>
          <a:p>
            <a:pPr lvl="1">
              <a:lnSpc>
                <a:spcPct val="80000"/>
              </a:lnSpc>
            </a:pPr>
            <a:r>
              <a:rPr lang="en-US" sz="2400" dirty="0" smtClean="0"/>
              <a:t>Outline the major models used by online channel members</a:t>
            </a:r>
            <a:r>
              <a:rPr lang="en-US" sz="2400" dirty="0" smtClean="0"/>
              <a:t>.</a:t>
            </a:r>
          </a:p>
          <a:p>
            <a:pPr lvl="1">
              <a:lnSpc>
                <a:spcPct val="80000"/>
              </a:lnSpc>
            </a:pPr>
            <a:r>
              <a:rPr lang="en-US" sz="2400" dirty="0" smtClean="0"/>
              <a:t>Distinguish among e-commerce, m-commerce, social commerce, and F-commerce.</a:t>
            </a:r>
            <a:endParaRPr lang="en-US" sz="2400" dirty="0" smtClean="0"/>
          </a:p>
          <a:p>
            <a:pPr lvl="1">
              <a:lnSpc>
                <a:spcPct val="80000"/>
              </a:lnSpc>
            </a:pPr>
            <a:r>
              <a:rPr lang="en-US" sz="2400" dirty="0" smtClean="0"/>
              <a:t>Highlight how companies can use distribution channel metrics.</a:t>
            </a:r>
          </a:p>
          <a:p>
            <a:pPr lvl="1">
              <a:lnSpc>
                <a:spcPct val="80000"/>
              </a:lnSpc>
            </a:pPr>
            <a:endParaRPr lang="en-US" sz="1400" dirty="0" smtClean="0"/>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2</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428"/>
          <p:cNvSpPr>
            <a:spLocks noGrp="1" noChangeArrowheads="1"/>
          </p:cNvSpPr>
          <p:nvPr>
            <p:ph type="title"/>
          </p:nvPr>
        </p:nvSpPr>
        <p:spPr>
          <a:xfrm>
            <a:off x="1143000" y="228600"/>
            <a:ext cx="7623175" cy="990600"/>
          </a:xfrm>
        </p:spPr>
        <p:txBody>
          <a:bodyPr>
            <a:noAutofit/>
          </a:bodyPr>
          <a:lstStyle/>
          <a:p>
            <a:pPr fontAlgn="auto">
              <a:spcAft>
                <a:spcPts val="0"/>
              </a:spcAft>
              <a:defRPr/>
            </a:pPr>
            <a:r>
              <a:rPr lang="en-US" dirty="0" smtClean="0">
                <a:ea typeface="+mj-ea"/>
                <a:cs typeface="+mj-cs"/>
              </a:rPr>
              <a:t>Distribution Channel </a:t>
            </a:r>
            <a:r>
              <a:rPr lang="en-US" dirty="0" smtClean="0">
                <a:ea typeface="+mj-ea"/>
                <a:cs typeface="+mj-cs"/>
              </a:rPr>
              <a:t>Length </a:t>
            </a:r>
            <a:r>
              <a:rPr lang="en-US" dirty="0" smtClean="0">
                <a:ea typeface="+mj-ea"/>
                <a:cs typeface="+mj-cs"/>
              </a:rPr>
              <a:t>and Functions</a:t>
            </a:r>
          </a:p>
        </p:txBody>
      </p:sp>
      <p:sp>
        <p:nvSpPr>
          <p:cNvPr id="24580" name="Rectangle 429"/>
          <p:cNvSpPr>
            <a:spLocks noGrp="1" noChangeArrowheads="1"/>
          </p:cNvSpPr>
          <p:nvPr>
            <p:ph type="body" idx="1"/>
          </p:nvPr>
        </p:nvSpPr>
        <p:spPr>
          <a:xfrm>
            <a:off x="1447800" y="1447800"/>
            <a:ext cx="7162800" cy="4724400"/>
          </a:xfrm>
        </p:spPr>
        <p:txBody>
          <a:bodyPr>
            <a:normAutofit/>
          </a:bodyPr>
          <a:lstStyle/>
          <a:p>
            <a:pPr>
              <a:lnSpc>
                <a:spcPct val="80000"/>
              </a:lnSpc>
              <a:spcBef>
                <a:spcPts val="1200"/>
              </a:spcBef>
            </a:pPr>
            <a:r>
              <a:rPr lang="en-US" sz="2800" dirty="0" smtClean="0"/>
              <a:t>Channel length refers to the number of intermediaries between the supplier and the consumer.</a:t>
            </a:r>
          </a:p>
          <a:p>
            <a:pPr>
              <a:lnSpc>
                <a:spcPct val="80000"/>
              </a:lnSpc>
              <a:spcBef>
                <a:spcPts val="1200"/>
              </a:spcBef>
            </a:pPr>
            <a:r>
              <a:rPr lang="en-US" sz="2800" dirty="0" smtClean="0"/>
              <a:t>Direct distribution channels have no intermediaries.</a:t>
            </a:r>
          </a:p>
          <a:p>
            <a:pPr>
              <a:lnSpc>
                <a:spcPct val="80000"/>
              </a:lnSpc>
              <a:spcBef>
                <a:spcPts val="1200"/>
              </a:spcBef>
            </a:pPr>
            <a:r>
              <a:rPr lang="en-US" sz="2800" dirty="0" smtClean="0"/>
              <a:t>Indirect </a:t>
            </a:r>
            <a:r>
              <a:rPr lang="en-US" sz="2800" dirty="0" smtClean="0"/>
              <a:t>distribution channels </a:t>
            </a:r>
            <a:r>
              <a:rPr lang="en-US" sz="2800" dirty="0" smtClean="0"/>
              <a:t>have one or more intermediaries.</a:t>
            </a:r>
          </a:p>
          <a:p>
            <a:pPr>
              <a:lnSpc>
                <a:spcPct val="80000"/>
              </a:lnSpc>
              <a:spcBef>
                <a:spcPts val="1200"/>
              </a:spcBef>
            </a:pPr>
            <a:r>
              <a:rPr lang="en-US" sz="2800" dirty="0" smtClean="0"/>
              <a:t>Eliminating intermediaries can potentially reduce costs.</a:t>
            </a:r>
          </a:p>
          <a:p>
            <a:pPr lvl="1">
              <a:lnSpc>
                <a:spcPct val="80000"/>
              </a:lnSpc>
              <a:spcBef>
                <a:spcPts val="1200"/>
              </a:spcBef>
            </a:pPr>
            <a:r>
              <a:rPr lang="en-US" sz="2800" b="1" dirty="0" smtClean="0"/>
              <a:t>Disintermediation</a:t>
            </a:r>
            <a:r>
              <a:rPr lang="en-US" sz="2800" dirty="0" smtClean="0"/>
              <a:t> describes the process of eliminating traditional intermediaries.</a:t>
            </a:r>
          </a:p>
          <a:p>
            <a:pPr>
              <a:lnSpc>
                <a:spcPct val="80000"/>
              </a:lnSpc>
              <a:buFontTx/>
              <a:buNone/>
            </a:pPr>
            <a:endParaRPr lang="en-US" sz="1800" dirty="0" smtClean="0"/>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20</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1828800" y="228600"/>
            <a:ext cx="6934200" cy="990600"/>
          </a:xfrm>
        </p:spPr>
        <p:txBody>
          <a:bodyPr>
            <a:noAutofit/>
          </a:bodyPr>
          <a:lstStyle/>
          <a:p>
            <a:pPr fontAlgn="auto">
              <a:spcAft>
                <a:spcPts val="0"/>
              </a:spcAft>
              <a:defRPr/>
            </a:pPr>
            <a:r>
              <a:rPr lang="en-US" dirty="0" smtClean="0">
                <a:ea typeface="+mj-ea"/>
                <a:cs typeface="+mj-cs"/>
              </a:rPr>
              <a:t>Functions of a </a:t>
            </a:r>
            <a:br>
              <a:rPr lang="en-US" dirty="0" smtClean="0">
                <a:ea typeface="+mj-ea"/>
                <a:cs typeface="+mj-cs"/>
              </a:rPr>
            </a:br>
            <a:r>
              <a:rPr lang="en-US" dirty="0" smtClean="0">
                <a:ea typeface="+mj-ea"/>
                <a:cs typeface="+mj-cs"/>
              </a:rPr>
              <a:t>Distribution Channel</a:t>
            </a:r>
          </a:p>
        </p:txBody>
      </p:sp>
      <p:sp>
        <p:nvSpPr>
          <p:cNvPr id="31746" name="Rectangle 3"/>
          <p:cNvSpPr>
            <a:spLocks noGrp="1" noChangeArrowheads="1"/>
          </p:cNvSpPr>
          <p:nvPr>
            <p:ph type="body" idx="1"/>
          </p:nvPr>
        </p:nvSpPr>
        <p:spPr>
          <a:xfrm>
            <a:off x="1828800" y="1905000"/>
            <a:ext cx="6937375" cy="4191000"/>
          </a:xfrm>
        </p:spPr>
        <p:txBody>
          <a:bodyPr>
            <a:normAutofit/>
          </a:bodyPr>
          <a:lstStyle/>
          <a:p>
            <a:r>
              <a:rPr lang="en-US" sz="3200" dirty="0" smtClean="0"/>
              <a:t>Channel functions can be characterized as follows:</a:t>
            </a:r>
          </a:p>
          <a:p>
            <a:pPr lvl="1"/>
            <a:r>
              <a:rPr lang="en-US" sz="3200" dirty="0" smtClean="0"/>
              <a:t>Transactional </a:t>
            </a:r>
          </a:p>
          <a:p>
            <a:pPr lvl="1"/>
            <a:r>
              <a:rPr lang="en-US" sz="3200" dirty="0" smtClean="0"/>
              <a:t>Logistical</a:t>
            </a:r>
          </a:p>
          <a:p>
            <a:pPr lvl="1"/>
            <a:r>
              <a:rPr lang="en-US" sz="3200" dirty="0" smtClean="0"/>
              <a:t>Facilitating</a:t>
            </a:r>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21</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82"/>
          <p:cNvSpPr>
            <a:spLocks noGrp="1" noChangeArrowheads="1"/>
          </p:cNvSpPr>
          <p:nvPr>
            <p:ph type="body" idx="1"/>
          </p:nvPr>
        </p:nvSpPr>
        <p:spPr>
          <a:xfrm>
            <a:off x="1828800" y="1828800"/>
            <a:ext cx="6937375" cy="3962400"/>
          </a:xfrm>
        </p:spPr>
        <p:txBody>
          <a:bodyPr/>
          <a:lstStyle/>
          <a:p>
            <a:r>
              <a:rPr lang="en-US" sz="2800" dirty="0" smtClean="0"/>
              <a:t>Transactional Functions include:</a:t>
            </a:r>
          </a:p>
          <a:p>
            <a:pPr lvl="1"/>
            <a:r>
              <a:rPr lang="en-US" sz="2800" dirty="0" smtClean="0"/>
              <a:t>Making contact with buyers.</a:t>
            </a:r>
          </a:p>
          <a:p>
            <a:pPr lvl="1"/>
            <a:r>
              <a:rPr lang="en-US" sz="2800" dirty="0" smtClean="0"/>
              <a:t>Marketing communication strategies.</a:t>
            </a:r>
          </a:p>
          <a:p>
            <a:pPr lvl="1"/>
            <a:r>
              <a:rPr lang="en-US" sz="2800" dirty="0" smtClean="0"/>
              <a:t>Matching products to buyer’s needs.</a:t>
            </a:r>
          </a:p>
          <a:p>
            <a:pPr lvl="1"/>
            <a:r>
              <a:rPr lang="en-US" sz="2800" dirty="0" smtClean="0"/>
              <a:t>Negotiating price.</a:t>
            </a:r>
          </a:p>
          <a:p>
            <a:pPr lvl="1"/>
            <a:r>
              <a:rPr lang="en-US" sz="2800" dirty="0" smtClean="0"/>
              <a:t>Processing transactions.</a:t>
            </a:r>
          </a:p>
        </p:txBody>
      </p:sp>
      <p:sp>
        <p:nvSpPr>
          <p:cNvPr id="27652" name="Rectangle 83"/>
          <p:cNvSpPr>
            <a:spLocks noGrp="1" noChangeArrowheads="1"/>
          </p:cNvSpPr>
          <p:nvPr>
            <p:ph type="title"/>
          </p:nvPr>
        </p:nvSpPr>
        <p:spPr>
          <a:xfrm>
            <a:off x="1828800" y="228600"/>
            <a:ext cx="6937375" cy="990600"/>
          </a:xfrm>
        </p:spPr>
        <p:txBody>
          <a:bodyPr wrap="square" numCol="1" anchorCtr="0" compatLnSpc="1">
            <a:prstTxWarp prst="textNoShape">
              <a:avLst/>
            </a:prstTxWarp>
          </a:bodyPr>
          <a:lstStyle/>
          <a:p>
            <a:r>
              <a:rPr lang="en-US" sz="4000" cap="none" dirty="0" smtClean="0"/>
              <a:t>Transactional Functions</a:t>
            </a:r>
            <a:endParaRPr lang="en-US" cap="none" dirty="0" smtClean="0"/>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22</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18"/>
          <p:cNvSpPr>
            <a:spLocks noGrp="1" noChangeArrowheads="1"/>
          </p:cNvSpPr>
          <p:nvPr>
            <p:ph type="title"/>
          </p:nvPr>
        </p:nvSpPr>
        <p:spPr>
          <a:xfrm>
            <a:off x="1600200" y="228600"/>
            <a:ext cx="7165975" cy="990600"/>
          </a:xfrm>
        </p:spPr>
        <p:txBody>
          <a:bodyPr/>
          <a:lstStyle/>
          <a:p>
            <a:pPr fontAlgn="auto">
              <a:spcAft>
                <a:spcPts val="0"/>
              </a:spcAft>
              <a:defRPr/>
            </a:pPr>
            <a:r>
              <a:rPr lang="en-US" dirty="0" smtClean="0">
                <a:ea typeface="+mj-ea"/>
                <a:cs typeface="+mj-cs"/>
              </a:rPr>
              <a:t>Logistical Functions</a:t>
            </a:r>
          </a:p>
        </p:txBody>
      </p:sp>
      <p:sp>
        <p:nvSpPr>
          <p:cNvPr id="33794" name="Rectangle 19"/>
          <p:cNvSpPr>
            <a:spLocks noGrp="1" noChangeArrowheads="1"/>
          </p:cNvSpPr>
          <p:nvPr>
            <p:ph type="body" idx="1"/>
          </p:nvPr>
        </p:nvSpPr>
        <p:spPr>
          <a:xfrm>
            <a:off x="1600200" y="1524000"/>
            <a:ext cx="7086600" cy="4572000"/>
          </a:xfrm>
        </p:spPr>
        <p:txBody>
          <a:bodyPr>
            <a:normAutofit lnSpcReduction="10000"/>
          </a:bodyPr>
          <a:lstStyle/>
          <a:p>
            <a:r>
              <a:rPr lang="en-US" sz="2500" dirty="0" smtClean="0"/>
              <a:t>Logistical functions include physical distribution activities, such as:</a:t>
            </a:r>
          </a:p>
          <a:p>
            <a:pPr marL="1028700" lvl="1"/>
            <a:r>
              <a:rPr lang="en-US" sz="2400" dirty="0" smtClean="0"/>
              <a:t>Transportation</a:t>
            </a:r>
          </a:p>
          <a:p>
            <a:pPr marL="1028700" lvl="1"/>
            <a:r>
              <a:rPr lang="en-US" sz="2400" dirty="0" smtClean="0"/>
              <a:t>Inventory storage</a:t>
            </a:r>
          </a:p>
          <a:p>
            <a:pPr marL="1028700" lvl="1"/>
            <a:r>
              <a:rPr lang="en-US" sz="2400" dirty="0" smtClean="0"/>
              <a:t>Aggregation of products</a:t>
            </a:r>
          </a:p>
          <a:p>
            <a:r>
              <a:rPr lang="en-US" sz="2500" dirty="0" smtClean="0"/>
              <a:t>Logistical functions are often outsourced to third-party specialists such as UPS or FedEx</a:t>
            </a:r>
            <a:r>
              <a:rPr lang="en-US" sz="2500" dirty="0" smtClean="0"/>
              <a:t>.</a:t>
            </a:r>
          </a:p>
          <a:p>
            <a:r>
              <a:rPr lang="en-US" sz="2500" dirty="0" smtClean="0"/>
              <a:t>Radio frequency identification (RFID) tags are used to transmit a signal to scanners.</a:t>
            </a:r>
          </a:p>
          <a:p>
            <a:r>
              <a:rPr lang="en-US" sz="2500" dirty="0" smtClean="0"/>
              <a:t>Third-party logistics providers such as UPS or FedEx can provide value-added services.</a:t>
            </a:r>
            <a:endParaRPr lang="en-US" sz="2500" dirty="0" smtClean="0"/>
          </a:p>
          <a:p>
            <a:endParaRPr lang="en-US" sz="2000" dirty="0" smtClean="0"/>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23</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99"/>
          <p:cNvSpPr>
            <a:spLocks noGrp="1" noChangeArrowheads="1"/>
          </p:cNvSpPr>
          <p:nvPr>
            <p:ph type="body" idx="1"/>
          </p:nvPr>
        </p:nvSpPr>
        <p:spPr>
          <a:xfrm>
            <a:off x="1295400" y="1752600"/>
            <a:ext cx="7543800" cy="4343400"/>
          </a:xfrm>
        </p:spPr>
        <p:txBody>
          <a:bodyPr/>
          <a:lstStyle/>
          <a:p>
            <a:pPr>
              <a:lnSpc>
                <a:spcPct val="90000"/>
              </a:lnSpc>
              <a:spcBef>
                <a:spcPct val="0"/>
              </a:spcBef>
            </a:pPr>
            <a:r>
              <a:rPr lang="en-US" sz="2800" dirty="0" smtClean="0"/>
              <a:t>25% of deliveries require multiple delivery attempts.</a:t>
            </a:r>
          </a:p>
          <a:p>
            <a:pPr>
              <a:lnSpc>
                <a:spcPct val="90000"/>
              </a:lnSpc>
              <a:spcBef>
                <a:spcPct val="0"/>
              </a:spcBef>
            </a:pPr>
            <a:r>
              <a:rPr lang="en-US" sz="2800" dirty="0" smtClean="0"/>
              <a:t>30% of packages are left on doorsteps, with possibilities for theft.</a:t>
            </a:r>
          </a:p>
          <a:p>
            <a:pPr>
              <a:lnSpc>
                <a:spcPct val="90000"/>
              </a:lnSpc>
              <a:spcBef>
                <a:spcPct val="0"/>
              </a:spcBef>
            </a:pPr>
            <a:r>
              <a:rPr lang="en-US" sz="2800" dirty="0" smtClean="0"/>
              <a:t>Innovative firms are introducing solutions.</a:t>
            </a:r>
          </a:p>
          <a:p>
            <a:pPr lvl="1">
              <a:lnSpc>
                <a:spcPct val="90000"/>
              </a:lnSpc>
              <a:spcBef>
                <a:spcPct val="0"/>
              </a:spcBef>
            </a:pPr>
            <a:r>
              <a:rPr lang="en-US" sz="2800" dirty="0" smtClean="0"/>
              <a:t>Smart box.</a:t>
            </a:r>
          </a:p>
          <a:p>
            <a:pPr lvl="1">
              <a:lnSpc>
                <a:spcPct val="90000"/>
              </a:lnSpc>
              <a:spcBef>
                <a:spcPct val="0"/>
              </a:spcBef>
            </a:pPr>
            <a:r>
              <a:rPr lang="en-US" sz="2800" dirty="0" smtClean="0"/>
              <a:t>Retail aggregator model: delivery at convenience stores or service stations.</a:t>
            </a:r>
          </a:p>
          <a:p>
            <a:pPr lvl="1">
              <a:lnSpc>
                <a:spcPct val="90000"/>
              </a:lnSpc>
              <a:spcBef>
                <a:spcPct val="0"/>
              </a:spcBef>
            </a:pPr>
            <a:r>
              <a:rPr lang="en-US" sz="2800" i="1" dirty="0" smtClean="0"/>
              <a:t>E-stops, </a:t>
            </a:r>
            <a:r>
              <a:rPr lang="en-US" sz="2800" dirty="0" smtClean="0"/>
              <a:t>storefronts for customer package pickups</a:t>
            </a:r>
            <a:r>
              <a:rPr lang="en-US" sz="2800" i="1" dirty="0" smtClean="0"/>
              <a:t>.</a:t>
            </a:r>
          </a:p>
          <a:p>
            <a:pPr lvl="1">
              <a:lnSpc>
                <a:spcPct val="90000"/>
              </a:lnSpc>
              <a:spcBef>
                <a:spcPct val="0"/>
              </a:spcBef>
            </a:pPr>
            <a:r>
              <a:rPr lang="en-US" sz="2800" dirty="0" smtClean="0"/>
              <a:t>Order online for offline retail delivery.</a:t>
            </a:r>
          </a:p>
        </p:txBody>
      </p:sp>
      <p:sp>
        <p:nvSpPr>
          <p:cNvPr id="30724" name="Rectangle 200"/>
          <p:cNvSpPr>
            <a:spLocks noGrp="1" noChangeArrowheads="1"/>
          </p:cNvSpPr>
          <p:nvPr>
            <p:ph type="title"/>
          </p:nvPr>
        </p:nvSpPr>
        <p:spPr>
          <a:xfrm>
            <a:off x="1066800" y="228600"/>
            <a:ext cx="7775575" cy="1295400"/>
          </a:xfrm>
        </p:spPr>
        <p:txBody>
          <a:bodyPr/>
          <a:lstStyle/>
          <a:p>
            <a:pPr fontAlgn="auto">
              <a:spcAft>
                <a:spcPts val="0"/>
              </a:spcAft>
              <a:defRPr/>
            </a:pPr>
            <a:r>
              <a:rPr lang="en-US" dirty="0" smtClean="0">
                <a:ea typeface="+mj-ea"/>
                <a:cs typeface="+mj-cs"/>
              </a:rPr>
              <a:t>The Last Mile Problem</a:t>
            </a:r>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24</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7"/>
          <p:cNvSpPr>
            <a:spLocks noGrp="1" noChangeArrowheads="1"/>
          </p:cNvSpPr>
          <p:nvPr>
            <p:ph type="title"/>
          </p:nvPr>
        </p:nvSpPr>
        <p:spPr>
          <a:xfrm>
            <a:off x="1295400" y="381000"/>
            <a:ext cx="7696200" cy="990600"/>
          </a:xfrm>
        </p:spPr>
        <p:txBody>
          <a:bodyPr/>
          <a:lstStyle/>
          <a:p>
            <a:pPr fontAlgn="auto">
              <a:spcAft>
                <a:spcPts val="0"/>
              </a:spcAft>
              <a:defRPr/>
            </a:pPr>
            <a:r>
              <a:rPr lang="en-US" dirty="0" smtClean="0">
                <a:ea typeface="+mj-ea"/>
                <a:cs typeface="+mj-cs"/>
              </a:rPr>
              <a:t>Market Research</a:t>
            </a:r>
          </a:p>
        </p:txBody>
      </p:sp>
      <p:sp>
        <p:nvSpPr>
          <p:cNvPr id="35842" name="Rectangle 8"/>
          <p:cNvSpPr>
            <a:spLocks noGrp="1" noChangeArrowheads="1"/>
          </p:cNvSpPr>
          <p:nvPr>
            <p:ph type="body" idx="1"/>
          </p:nvPr>
        </p:nvSpPr>
        <p:spPr>
          <a:xfrm>
            <a:off x="1295400" y="1447800"/>
            <a:ext cx="7620000" cy="4724400"/>
          </a:xfrm>
        </p:spPr>
        <p:txBody>
          <a:bodyPr>
            <a:normAutofit fontScale="92500"/>
          </a:bodyPr>
          <a:lstStyle/>
          <a:p>
            <a:pPr>
              <a:spcBef>
                <a:spcPts val="600"/>
              </a:spcBef>
            </a:pPr>
            <a:r>
              <a:rPr lang="en-US" sz="2800" dirty="0" smtClean="0"/>
              <a:t>Market research is a major function of the distribution channel.</a:t>
            </a:r>
          </a:p>
          <a:p>
            <a:pPr>
              <a:spcBef>
                <a:spcPts val="600"/>
              </a:spcBef>
            </a:pPr>
            <a:r>
              <a:rPr lang="en-US" sz="2800" dirty="0" smtClean="0"/>
              <a:t>There </a:t>
            </a:r>
            <a:r>
              <a:rPr lang="en-US" sz="2800" dirty="0" smtClean="0"/>
              <a:t>are costs and benefits of </a:t>
            </a:r>
            <a:r>
              <a:rPr lang="en-US" sz="2800" dirty="0" smtClean="0"/>
              <a:t>internet-based </a:t>
            </a:r>
            <a:r>
              <a:rPr lang="en-US" sz="2800" dirty="0" smtClean="0"/>
              <a:t>market research.</a:t>
            </a:r>
          </a:p>
          <a:p>
            <a:pPr lvl="1">
              <a:spcBef>
                <a:spcPts val="600"/>
              </a:spcBef>
            </a:pPr>
            <a:r>
              <a:rPr lang="en-US" sz="2800" dirty="0" smtClean="0"/>
              <a:t>Some information is free.</a:t>
            </a:r>
          </a:p>
          <a:p>
            <a:pPr lvl="1">
              <a:spcBef>
                <a:spcPts val="600"/>
              </a:spcBef>
            </a:pPr>
            <a:r>
              <a:rPr lang="en-US" sz="2800" dirty="0" smtClean="0"/>
              <a:t>Employees can conduct research from their desks.</a:t>
            </a:r>
          </a:p>
          <a:p>
            <a:pPr lvl="1">
              <a:spcBef>
                <a:spcPts val="600"/>
              </a:spcBef>
            </a:pPr>
            <a:r>
              <a:rPr lang="en-US" sz="2800" dirty="0" smtClean="0"/>
              <a:t>I</a:t>
            </a:r>
            <a:r>
              <a:rPr lang="en-US" sz="2800" smtClean="0"/>
              <a:t>nternet-based </a:t>
            </a:r>
            <a:r>
              <a:rPr lang="en-US" sz="2800" dirty="0" smtClean="0"/>
              <a:t>information tends to be timelier.</a:t>
            </a:r>
          </a:p>
          <a:p>
            <a:pPr lvl="1">
              <a:spcBef>
                <a:spcPts val="600"/>
              </a:spcBef>
            </a:pPr>
            <a:r>
              <a:rPr lang="en-US" sz="2800" dirty="0" smtClean="0"/>
              <a:t>Web-based information is in digital form.</a:t>
            </a:r>
          </a:p>
          <a:p>
            <a:pPr lvl="1">
              <a:spcBef>
                <a:spcPts val="600"/>
              </a:spcBef>
            </a:pPr>
            <a:r>
              <a:rPr lang="en-US" sz="2800" dirty="0" smtClean="0"/>
              <a:t>E-marketers can receive detailed reports.</a:t>
            </a:r>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25</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18"/>
          <p:cNvSpPr>
            <a:spLocks noGrp="1" noChangeArrowheads="1"/>
          </p:cNvSpPr>
          <p:nvPr>
            <p:ph type="title"/>
          </p:nvPr>
        </p:nvSpPr>
        <p:spPr>
          <a:xfrm>
            <a:off x="1447800" y="228600"/>
            <a:ext cx="7318375" cy="990600"/>
          </a:xfrm>
        </p:spPr>
        <p:txBody>
          <a:bodyPr/>
          <a:lstStyle/>
          <a:p>
            <a:pPr fontAlgn="auto">
              <a:spcAft>
                <a:spcPts val="0"/>
              </a:spcAft>
              <a:defRPr/>
            </a:pPr>
            <a:r>
              <a:rPr lang="en-US" dirty="0" smtClean="0">
                <a:ea typeface="+mj-ea"/>
                <a:cs typeface="+mj-cs"/>
              </a:rPr>
              <a:t>Financing</a:t>
            </a:r>
          </a:p>
        </p:txBody>
      </p:sp>
      <p:sp>
        <p:nvSpPr>
          <p:cNvPr id="32772" name="Rectangle 19"/>
          <p:cNvSpPr>
            <a:spLocks noGrp="1" noChangeArrowheads="1"/>
          </p:cNvSpPr>
          <p:nvPr>
            <p:ph type="body" idx="1"/>
          </p:nvPr>
        </p:nvSpPr>
        <p:spPr>
          <a:xfrm>
            <a:off x="1524000" y="1447800"/>
            <a:ext cx="7242175" cy="4572000"/>
          </a:xfrm>
        </p:spPr>
        <p:txBody>
          <a:bodyPr>
            <a:normAutofit/>
          </a:bodyPr>
          <a:lstStyle/>
          <a:p>
            <a:pPr>
              <a:lnSpc>
                <a:spcPct val="90000"/>
              </a:lnSpc>
              <a:spcBef>
                <a:spcPts val="600"/>
              </a:spcBef>
            </a:pPr>
            <a:r>
              <a:rPr lang="en-US" sz="2800" dirty="0" smtClean="0"/>
              <a:t>Intermediaries want to make it easy for customers to pay in order to close the sale.</a:t>
            </a:r>
          </a:p>
          <a:p>
            <a:pPr>
              <a:lnSpc>
                <a:spcPct val="90000"/>
              </a:lnSpc>
              <a:spcBef>
                <a:spcPts val="600"/>
              </a:spcBef>
            </a:pPr>
            <a:r>
              <a:rPr lang="en-US" sz="2800" dirty="0" smtClean="0"/>
              <a:t>Credit card companies have formed Secure Electronic </a:t>
            </a:r>
            <a:r>
              <a:rPr lang="en-US" sz="2800" dirty="0" smtClean="0"/>
              <a:t>Transaction </a:t>
            </a:r>
            <a:r>
              <a:rPr lang="en-US" sz="2800" dirty="0" smtClean="0"/>
              <a:t>(SET).</a:t>
            </a:r>
          </a:p>
          <a:p>
            <a:pPr lvl="1">
              <a:lnSpc>
                <a:spcPct val="90000"/>
              </a:lnSpc>
              <a:spcBef>
                <a:spcPts val="600"/>
              </a:spcBef>
            </a:pPr>
            <a:r>
              <a:rPr lang="en-US" sz="2800" dirty="0" smtClean="0"/>
              <a:t>Legitimizes merchants and consumers.</a:t>
            </a:r>
          </a:p>
          <a:p>
            <a:pPr lvl="1">
              <a:lnSpc>
                <a:spcPct val="90000"/>
              </a:lnSpc>
              <a:spcBef>
                <a:spcPts val="600"/>
              </a:spcBef>
            </a:pPr>
            <a:r>
              <a:rPr lang="en-US" sz="2800" dirty="0" smtClean="0"/>
              <a:t>Protects consumers’ credit card numbers.</a:t>
            </a:r>
          </a:p>
          <a:p>
            <a:pPr lvl="1">
              <a:lnSpc>
                <a:spcPct val="90000"/>
              </a:lnSpc>
              <a:spcBef>
                <a:spcPts val="600"/>
              </a:spcBef>
            </a:pPr>
            <a:r>
              <a:rPr lang="en-US" sz="2800" dirty="0" smtClean="0"/>
              <a:t>U.S. customers have a maximum $50 liability for purchases made with a stolen card.</a:t>
            </a:r>
            <a:endParaRPr lang="en-US" dirty="0" smtClean="0"/>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26</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6"/>
          <p:cNvSpPr>
            <a:spLocks noGrp="1" noChangeArrowheads="1"/>
          </p:cNvSpPr>
          <p:nvPr>
            <p:ph type="title"/>
          </p:nvPr>
        </p:nvSpPr>
        <p:spPr>
          <a:xfrm>
            <a:off x="1447800" y="228600"/>
            <a:ext cx="7315200" cy="1143000"/>
          </a:xfrm>
        </p:spPr>
        <p:txBody>
          <a:bodyPr/>
          <a:lstStyle/>
          <a:p>
            <a:pPr fontAlgn="auto">
              <a:spcAft>
                <a:spcPts val="0"/>
              </a:spcAft>
              <a:defRPr/>
            </a:pPr>
            <a:r>
              <a:rPr lang="en-US" dirty="0" smtClean="0">
                <a:ea typeface="+mj-ea"/>
                <a:cs typeface="+mj-cs"/>
              </a:rPr>
              <a:t>Distribution System</a:t>
            </a:r>
          </a:p>
        </p:txBody>
      </p:sp>
      <p:sp>
        <p:nvSpPr>
          <p:cNvPr id="33796" name="Rectangle 7"/>
          <p:cNvSpPr>
            <a:spLocks noGrp="1" noChangeArrowheads="1"/>
          </p:cNvSpPr>
          <p:nvPr>
            <p:ph type="body" idx="1"/>
          </p:nvPr>
        </p:nvSpPr>
        <p:spPr>
          <a:xfrm>
            <a:off x="1295400" y="1447800"/>
            <a:ext cx="7010400" cy="4419600"/>
          </a:xfrm>
        </p:spPr>
        <p:txBody>
          <a:bodyPr>
            <a:normAutofit/>
          </a:bodyPr>
          <a:lstStyle/>
          <a:p>
            <a:pPr>
              <a:lnSpc>
                <a:spcPct val="80000"/>
              </a:lnSpc>
              <a:spcBef>
                <a:spcPts val="600"/>
              </a:spcBef>
            </a:pPr>
            <a:r>
              <a:rPr lang="en-US" sz="2800" dirty="0" smtClean="0"/>
              <a:t>There are 3 ways to define the scope of the channel as a system.</a:t>
            </a:r>
          </a:p>
          <a:p>
            <a:pPr lvl="1">
              <a:lnSpc>
                <a:spcPct val="80000"/>
              </a:lnSpc>
              <a:spcBef>
                <a:spcPts val="600"/>
              </a:spcBef>
            </a:pPr>
            <a:r>
              <a:rPr lang="en-US" sz="2800" dirty="0" smtClean="0"/>
              <a:t>Distribution functions that are downstream from the manufacturer to the consumer.</a:t>
            </a:r>
          </a:p>
          <a:p>
            <a:pPr lvl="1">
              <a:lnSpc>
                <a:spcPct val="80000"/>
              </a:lnSpc>
              <a:spcBef>
                <a:spcPts val="600"/>
              </a:spcBef>
            </a:pPr>
            <a:r>
              <a:rPr lang="en-US" sz="2800" dirty="0" smtClean="0"/>
              <a:t>The supply chain, upstream from the manufacturer, working backward to raw materials.</a:t>
            </a:r>
          </a:p>
          <a:p>
            <a:pPr lvl="1">
              <a:lnSpc>
                <a:spcPct val="80000"/>
              </a:lnSpc>
              <a:spcBef>
                <a:spcPts val="600"/>
              </a:spcBef>
            </a:pPr>
            <a:r>
              <a:rPr lang="en-US" sz="2800" dirty="0" smtClean="0"/>
              <a:t>Consider the supply chain, manufacturer, and distribution channel as an integrated system called the value chain or </a:t>
            </a:r>
            <a:r>
              <a:rPr lang="en-US" sz="2800" i="1" dirty="0" smtClean="0"/>
              <a:t>integrated logistics</a:t>
            </a:r>
            <a:r>
              <a:rPr lang="en-US" sz="2800" dirty="0" smtClean="0"/>
              <a:t>.</a:t>
            </a:r>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27</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4"/>
          <p:cNvSpPr>
            <a:spLocks noGrp="1" noChangeArrowheads="1"/>
          </p:cNvSpPr>
          <p:nvPr>
            <p:ph type="title"/>
          </p:nvPr>
        </p:nvSpPr>
        <p:spPr>
          <a:xfrm>
            <a:off x="1752600" y="274638"/>
            <a:ext cx="6172200" cy="1143000"/>
          </a:xfrm>
        </p:spPr>
        <p:txBody>
          <a:bodyPr>
            <a:normAutofit fontScale="90000"/>
          </a:bodyPr>
          <a:lstStyle/>
          <a:p>
            <a:pPr fontAlgn="auto">
              <a:spcAft>
                <a:spcPts val="0"/>
              </a:spcAft>
              <a:defRPr/>
            </a:pPr>
            <a:r>
              <a:rPr lang="en-US" sz="4000" dirty="0" smtClean="0">
                <a:ea typeface="+mj-ea"/>
                <a:cs typeface="+mj-cs"/>
              </a:rPr>
              <a:t>New Definition </a:t>
            </a:r>
            <a:r>
              <a:rPr lang="en-US" sz="4000" dirty="0" smtClean="0">
                <a:ea typeface="+mj-ea"/>
                <a:cs typeface="+mj-cs"/>
              </a:rPr>
              <a:t>of </a:t>
            </a:r>
            <a:r>
              <a:rPr lang="en-US" sz="4000" dirty="0" smtClean="0">
                <a:ea typeface="+mj-ea"/>
                <a:cs typeface="+mj-cs"/>
              </a:rPr>
              <a:t>Supply chain</a:t>
            </a:r>
          </a:p>
        </p:txBody>
      </p:sp>
      <p:pic>
        <p:nvPicPr>
          <p:cNvPr id="38915" name="Picture 2"/>
          <p:cNvPicPr>
            <a:picLocks noChangeAspect="1" noChangeArrowheads="1"/>
          </p:cNvPicPr>
          <p:nvPr/>
        </p:nvPicPr>
        <p:blipFill>
          <a:blip r:embed="rId2" cstate="print"/>
          <a:srcRect/>
          <a:stretch>
            <a:fillRect/>
          </a:stretch>
        </p:blipFill>
        <p:spPr bwMode="auto">
          <a:xfrm>
            <a:off x="1066800" y="1524000"/>
            <a:ext cx="7162800" cy="44958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28</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391400" cy="1143000"/>
          </a:xfrm>
        </p:spPr>
        <p:txBody>
          <a:bodyPr/>
          <a:lstStyle/>
          <a:p>
            <a:r>
              <a:rPr lang="en-US" dirty="0" smtClean="0"/>
              <a:t>Supply Chain Management</a:t>
            </a:r>
            <a:endParaRPr lang="en-US" dirty="0"/>
          </a:p>
        </p:txBody>
      </p:sp>
      <p:sp>
        <p:nvSpPr>
          <p:cNvPr id="3" name="Content Placeholder 2"/>
          <p:cNvSpPr>
            <a:spLocks noGrp="1"/>
          </p:cNvSpPr>
          <p:nvPr>
            <p:ph idx="1"/>
          </p:nvPr>
        </p:nvSpPr>
        <p:spPr>
          <a:xfrm>
            <a:off x="1371600" y="1600200"/>
            <a:ext cx="7315200" cy="4525963"/>
          </a:xfrm>
        </p:spPr>
        <p:txBody>
          <a:bodyPr/>
          <a:lstStyle/>
          <a:p>
            <a:r>
              <a:rPr lang="en-US" sz="2800" dirty="0" smtClean="0"/>
              <a:t>Supply chain management (SCM) refers to the coordination of the flow of material, information, and finance.</a:t>
            </a:r>
          </a:p>
          <a:p>
            <a:r>
              <a:rPr lang="en-US" sz="2800" dirty="0" smtClean="0"/>
              <a:t>Key functions of supply chain management are continuous replenishment and build to order to </a:t>
            </a:r>
            <a:r>
              <a:rPr lang="en-US" sz="2800" dirty="0" smtClean="0"/>
              <a:t>help eliminate </a:t>
            </a:r>
            <a:r>
              <a:rPr lang="en-US" sz="2800" dirty="0" smtClean="0"/>
              <a:t>inventory.</a:t>
            </a:r>
          </a:p>
          <a:p>
            <a:r>
              <a:rPr lang="en-US" sz="2800" dirty="0" smtClean="0"/>
              <a:t>Supply chain participants use enterprise resource planning (ERP) systems to manage inventory and processes.</a:t>
            </a:r>
          </a:p>
          <a:p>
            <a:endParaRPr lang="en-US" dirty="0"/>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29</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1143000"/>
          </a:xfrm>
        </p:spPr>
        <p:txBody>
          <a:bodyPr/>
          <a:lstStyle/>
          <a:p>
            <a:pPr fontAlgn="auto">
              <a:spcAft>
                <a:spcPts val="0"/>
              </a:spcAft>
              <a:defRPr/>
            </a:pPr>
            <a:r>
              <a:rPr lang="en-US" dirty="0" smtClean="0">
                <a:ea typeface="+mj-ea"/>
                <a:cs typeface="+mj-cs"/>
              </a:rPr>
              <a:t>The Zappos Story</a:t>
            </a:r>
            <a:endParaRPr lang="en-US" dirty="0">
              <a:ea typeface="+mj-ea"/>
              <a:cs typeface="+mj-cs"/>
            </a:endParaRPr>
          </a:p>
        </p:txBody>
      </p:sp>
      <p:sp>
        <p:nvSpPr>
          <p:cNvPr id="17410" name="Content Placeholder 2"/>
          <p:cNvSpPr>
            <a:spLocks noGrp="1"/>
          </p:cNvSpPr>
          <p:nvPr>
            <p:ph idx="1"/>
          </p:nvPr>
        </p:nvSpPr>
        <p:spPr>
          <a:xfrm>
            <a:off x="1143000" y="1600200"/>
            <a:ext cx="7543800" cy="4525963"/>
          </a:xfrm>
        </p:spPr>
        <p:txBody>
          <a:bodyPr/>
          <a:lstStyle/>
          <a:p>
            <a:pPr>
              <a:spcBef>
                <a:spcPts val="600"/>
              </a:spcBef>
            </a:pPr>
            <a:r>
              <a:rPr lang="en-US" sz="2600" dirty="0" smtClean="0"/>
              <a:t>Zappos is the world’s largest online shoe store.</a:t>
            </a:r>
          </a:p>
          <a:p>
            <a:pPr lvl="1">
              <a:spcBef>
                <a:spcPts val="600"/>
              </a:spcBef>
            </a:pPr>
            <a:r>
              <a:rPr lang="en-US" sz="2600" dirty="0" smtClean="0"/>
              <a:t>Sales over $1 billion in 2009.</a:t>
            </a:r>
          </a:p>
          <a:p>
            <a:pPr lvl="1">
              <a:spcBef>
                <a:spcPts val="600"/>
              </a:spcBef>
            </a:pPr>
            <a:r>
              <a:rPr lang="en-US" sz="2600" dirty="0" smtClean="0"/>
              <a:t>Part of amazon.com since November 2009</a:t>
            </a:r>
            <a:r>
              <a:rPr lang="en-US" sz="2600" dirty="0" smtClean="0"/>
              <a:t>.</a:t>
            </a:r>
          </a:p>
          <a:p>
            <a:pPr lvl="1">
              <a:spcBef>
                <a:spcPts val="600"/>
              </a:spcBef>
            </a:pPr>
            <a:r>
              <a:rPr lang="en-US" sz="2600" dirty="0" smtClean="0"/>
              <a:t>Operates as a wholly owned subsidiary in Henderson, NV.</a:t>
            </a:r>
            <a:endParaRPr lang="en-US" sz="2600" dirty="0" smtClean="0"/>
          </a:p>
          <a:p>
            <a:pPr>
              <a:spcBef>
                <a:spcPts val="600"/>
              </a:spcBef>
            </a:pPr>
            <a:r>
              <a:rPr lang="en-US" sz="2600" dirty="0" smtClean="0"/>
              <a:t>Success factors include a culture of outstanding customer service.</a:t>
            </a:r>
          </a:p>
          <a:p>
            <a:pPr>
              <a:spcBef>
                <a:spcPts val="600"/>
              </a:spcBef>
            </a:pPr>
            <a:r>
              <a:rPr lang="en-US" sz="2600" dirty="0" smtClean="0"/>
              <a:t>Other success factors: great search engine marketing, strong word of mouth, </a:t>
            </a:r>
            <a:r>
              <a:rPr lang="en-US" sz="2600" dirty="0" smtClean="0"/>
              <a:t>astute competitiveness, and </a:t>
            </a:r>
            <a:r>
              <a:rPr lang="en-US" sz="2600" dirty="0" smtClean="0"/>
              <a:t>repeat customers.</a:t>
            </a:r>
            <a:endParaRPr lang="en-US" sz="3100" dirty="0" smtClean="0"/>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3</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normAutofit/>
          </a:bodyPr>
          <a:lstStyle/>
          <a:p>
            <a:r>
              <a:rPr lang="en-US" dirty="0" smtClean="0"/>
              <a:t>Channel Management </a:t>
            </a:r>
            <a:r>
              <a:rPr lang="en-US" dirty="0" smtClean="0"/>
              <a:t>and </a:t>
            </a:r>
            <a:r>
              <a:rPr lang="en-US" dirty="0" smtClean="0"/>
              <a:t>Power</a:t>
            </a:r>
            <a:endParaRPr lang="en-US" dirty="0"/>
          </a:p>
        </p:txBody>
      </p:sp>
      <p:sp>
        <p:nvSpPr>
          <p:cNvPr id="3" name="Content Placeholder 2"/>
          <p:cNvSpPr>
            <a:spLocks noGrp="1"/>
          </p:cNvSpPr>
          <p:nvPr>
            <p:ph idx="1"/>
          </p:nvPr>
        </p:nvSpPr>
        <p:spPr>
          <a:xfrm>
            <a:off x="1600200" y="1600201"/>
            <a:ext cx="7086600" cy="4191000"/>
          </a:xfrm>
        </p:spPr>
        <p:txBody>
          <a:bodyPr/>
          <a:lstStyle/>
          <a:p>
            <a:pPr>
              <a:lnSpc>
                <a:spcPct val="90000"/>
              </a:lnSpc>
            </a:pPr>
            <a:r>
              <a:rPr lang="en-US" sz="2800" dirty="0" smtClean="0"/>
              <a:t>Channel management requires coordination, communication, and control to avoid conflict among channel members.</a:t>
            </a:r>
          </a:p>
          <a:p>
            <a:pPr>
              <a:lnSpc>
                <a:spcPct val="90000"/>
              </a:lnSpc>
            </a:pPr>
            <a:r>
              <a:rPr lang="en-US" sz="2800" b="1" dirty="0" smtClean="0"/>
              <a:t>Electronic data interchange </a:t>
            </a:r>
            <a:r>
              <a:rPr lang="en-US" sz="2800" dirty="0" smtClean="0"/>
              <a:t>(EDI) is effective for establishing structural relationships among businesses.</a:t>
            </a:r>
          </a:p>
          <a:p>
            <a:pPr>
              <a:lnSpc>
                <a:spcPct val="90000"/>
              </a:lnSpc>
            </a:pPr>
            <a:r>
              <a:rPr lang="en-US" sz="2800" dirty="0" smtClean="0"/>
              <a:t>The goal is to create an </a:t>
            </a:r>
            <a:r>
              <a:rPr lang="en-US" sz="2800" dirty="0" smtClean="0"/>
              <a:t>internet-based</a:t>
            </a:r>
            <a:r>
              <a:rPr lang="en-US" sz="2800" dirty="0" smtClean="0"/>
              <a:t>, open system so that suppliers and buyers can </a:t>
            </a:r>
            <a:r>
              <a:rPr lang="en-US" sz="2800" dirty="0" smtClean="0"/>
              <a:t>seamlessly integrate </a:t>
            </a:r>
            <a:r>
              <a:rPr lang="en-US" sz="2800" dirty="0" smtClean="0"/>
              <a:t>their systems.</a:t>
            </a:r>
          </a:p>
          <a:p>
            <a:endParaRPr lang="en-US" dirty="0"/>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30</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a:xfrm>
            <a:off x="914400" y="228600"/>
            <a:ext cx="7851775" cy="990600"/>
          </a:xfrm>
        </p:spPr>
        <p:txBody>
          <a:bodyPr>
            <a:noAutofit/>
          </a:bodyPr>
          <a:lstStyle/>
          <a:p>
            <a:pPr fontAlgn="auto">
              <a:spcAft>
                <a:spcPts val="0"/>
              </a:spcAft>
              <a:defRPr/>
            </a:pPr>
            <a:r>
              <a:rPr lang="en-US" dirty="0" smtClean="0">
                <a:ea typeface="+mj-ea"/>
                <a:cs typeface="+mj-cs"/>
              </a:rPr>
              <a:t>Distribution Channel Metrics: </a:t>
            </a:r>
            <a:r>
              <a:rPr lang="en-US" dirty="0" smtClean="0">
                <a:ea typeface="+mj-ea"/>
                <a:cs typeface="+mj-cs"/>
              </a:rPr>
              <a:t/>
            </a:r>
            <a:br>
              <a:rPr lang="en-US" dirty="0" smtClean="0">
                <a:ea typeface="+mj-ea"/>
                <a:cs typeface="+mj-cs"/>
              </a:rPr>
            </a:br>
            <a:r>
              <a:rPr lang="en-US" dirty="0" smtClean="0">
                <a:ea typeface="+mj-ea"/>
                <a:cs typeface="+mj-cs"/>
              </a:rPr>
              <a:t>B2C </a:t>
            </a:r>
            <a:r>
              <a:rPr lang="en-US" dirty="0" smtClean="0">
                <a:ea typeface="+mj-ea"/>
                <a:cs typeface="+mj-cs"/>
              </a:rPr>
              <a:t>Market</a:t>
            </a:r>
          </a:p>
        </p:txBody>
      </p:sp>
      <p:sp>
        <p:nvSpPr>
          <p:cNvPr id="37892" name="Rectangle 3"/>
          <p:cNvSpPr>
            <a:spLocks noGrp="1" noChangeArrowheads="1"/>
          </p:cNvSpPr>
          <p:nvPr>
            <p:ph type="body" idx="1"/>
          </p:nvPr>
        </p:nvSpPr>
        <p:spPr>
          <a:xfrm>
            <a:off x="1371600" y="1600200"/>
            <a:ext cx="7543800" cy="4495800"/>
          </a:xfrm>
        </p:spPr>
        <p:txBody>
          <a:bodyPr rtlCol="0">
            <a:normAutofit fontScale="92500" lnSpcReduction="10000"/>
          </a:bodyPr>
          <a:lstStyle/>
          <a:p>
            <a:pPr>
              <a:lnSpc>
                <a:spcPct val="90000"/>
              </a:lnSpc>
              <a:spcBef>
                <a:spcPts val="1200"/>
              </a:spcBef>
              <a:defRPr/>
            </a:pPr>
            <a:r>
              <a:rPr lang="en-US" sz="3300" dirty="0" smtClean="0">
                <a:ea typeface="+mn-ea"/>
                <a:cs typeface="+mn-cs"/>
              </a:rPr>
              <a:t>U.S. consumers spent $</a:t>
            </a:r>
            <a:r>
              <a:rPr lang="en-US" sz="3300" dirty="0" smtClean="0">
                <a:ea typeface="+mn-ea"/>
                <a:cs typeface="+mn-cs"/>
              </a:rPr>
              <a:t>194.3 </a:t>
            </a:r>
            <a:r>
              <a:rPr lang="en-US" sz="3300" dirty="0" smtClean="0">
                <a:ea typeface="+mn-ea"/>
                <a:cs typeface="+mn-cs"/>
              </a:rPr>
              <a:t>billion online during </a:t>
            </a:r>
            <a:r>
              <a:rPr lang="en-US" sz="3300" dirty="0" smtClean="0">
                <a:ea typeface="+mn-ea"/>
                <a:cs typeface="+mn-cs"/>
              </a:rPr>
              <a:t>2011, only 4.6% of all retail sales.</a:t>
            </a:r>
            <a:endParaRPr lang="en-US" sz="3300" dirty="0" smtClean="0">
              <a:ea typeface="+mn-ea"/>
              <a:cs typeface="+mn-cs"/>
            </a:endParaRPr>
          </a:p>
          <a:p>
            <a:pPr>
              <a:lnSpc>
                <a:spcPct val="90000"/>
              </a:lnSpc>
              <a:spcBef>
                <a:spcPts val="1200"/>
              </a:spcBef>
              <a:defRPr/>
            </a:pPr>
            <a:r>
              <a:rPr lang="en-US" sz="3300" dirty="0" smtClean="0">
                <a:ea typeface="+mn-ea"/>
                <a:cs typeface="+mn-cs"/>
              </a:rPr>
              <a:t>Besides </a:t>
            </a:r>
            <a:r>
              <a:rPr lang="en-US" sz="3300" dirty="0" smtClean="0">
                <a:ea typeface="+mn-ea"/>
                <a:cs typeface="+mn-cs"/>
              </a:rPr>
              <a:t>revenue, B2C </a:t>
            </a:r>
            <a:r>
              <a:rPr lang="en-US" sz="3300" dirty="0" smtClean="0">
                <a:ea typeface="+mn-ea"/>
                <a:cs typeface="+mn-cs"/>
              </a:rPr>
              <a:t>performance metrics </a:t>
            </a:r>
            <a:r>
              <a:rPr lang="en-US" sz="3300" dirty="0" smtClean="0">
                <a:ea typeface="+mn-ea"/>
                <a:cs typeface="+mn-cs"/>
              </a:rPr>
              <a:t>may include:</a:t>
            </a:r>
          </a:p>
          <a:p>
            <a:pPr lvl="1">
              <a:lnSpc>
                <a:spcPct val="90000"/>
              </a:lnSpc>
              <a:spcBef>
                <a:spcPts val="1200"/>
              </a:spcBef>
              <a:defRPr/>
            </a:pPr>
            <a:r>
              <a:rPr lang="en-US" sz="3300" dirty="0" smtClean="0">
                <a:ea typeface="+mn-ea"/>
              </a:rPr>
              <a:t>ROI.</a:t>
            </a:r>
          </a:p>
          <a:p>
            <a:pPr lvl="1">
              <a:lnSpc>
                <a:spcPct val="90000"/>
              </a:lnSpc>
              <a:spcBef>
                <a:spcPts val="1200"/>
              </a:spcBef>
              <a:defRPr/>
            </a:pPr>
            <a:r>
              <a:rPr lang="en-US" sz="3300" dirty="0" smtClean="0">
                <a:ea typeface="+mn-ea"/>
              </a:rPr>
              <a:t>Customer satisfaction levels.</a:t>
            </a:r>
          </a:p>
          <a:p>
            <a:pPr lvl="1">
              <a:lnSpc>
                <a:spcPct val="90000"/>
              </a:lnSpc>
              <a:spcBef>
                <a:spcPts val="1200"/>
              </a:spcBef>
              <a:defRPr/>
            </a:pPr>
            <a:r>
              <a:rPr lang="en-US" sz="3300" dirty="0" smtClean="0">
                <a:ea typeface="+mn-ea"/>
              </a:rPr>
              <a:t>Customer acquisition costs.</a:t>
            </a:r>
          </a:p>
          <a:p>
            <a:pPr lvl="1">
              <a:lnSpc>
                <a:spcPct val="90000"/>
              </a:lnSpc>
              <a:spcBef>
                <a:spcPts val="1200"/>
              </a:spcBef>
              <a:defRPr/>
            </a:pPr>
            <a:r>
              <a:rPr lang="en-US" sz="3300" dirty="0" smtClean="0">
                <a:ea typeface="+mn-ea"/>
              </a:rPr>
              <a:t>Conversion rates.</a:t>
            </a:r>
          </a:p>
          <a:p>
            <a:pPr lvl="1">
              <a:lnSpc>
                <a:spcPct val="90000"/>
              </a:lnSpc>
              <a:spcBef>
                <a:spcPts val="1200"/>
              </a:spcBef>
              <a:defRPr/>
            </a:pPr>
            <a:r>
              <a:rPr lang="en-US" sz="3300" dirty="0" smtClean="0">
                <a:ea typeface="+mn-ea"/>
              </a:rPr>
              <a:t>Average order values.</a:t>
            </a:r>
          </a:p>
          <a:p>
            <a:pPr fontAlgn="auto">
              <a:lnSpc>
                <a:spcPct val="90000"/>
              </a:lnSpc>
              <a:spcAft>
                <a:spcPts val="0"/>
              </a:spcAft>
              <a:buFont typeface="Wingdings" pitchFamily="2" charset="2"/>
              <a:buChar char=""/>
              <a:defRPr/>
            </a:pPr>
            <a:endParaRPr lang="en-US" sz="2400" dirty="0" smtClean="0">
              <a:ea typeface="+mn-ea"/>
              <a:cs typeface="+mn-cs"/>
            </a:endParaRPr>
          </a:p>
          <a:p>
            <a:pPr fontAlgn="auto">
              <a:lnSpc>
                <a:spcPct val="90000"/>
              </a:lnSpc>
              <a:spcAft>
                <a:spcPts val="0"/>
              </a:spcAft>
              <a:buFontTx/>
              <a:buNone/>
              <a:defRPr/>
            </a:pPr>
            <a:endParaRPr lang="en-US" sz="2800" dirty="0" smtClean="0">
              <a:ea typeface="+mn-ea"/>
              <a:cs typeface="+mn-cs"/>
            </a:endParaRPr>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31</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752600" y="381000"/>
            <a:ext cx="7086600" cy="1066800"/>
          </a:xfrm>
        </p:spPr>
        <p:txBody>
          <a:bodyPr>
            <a:noAutofit/>
          </a:bodyPr>
          <a:lstStyle/>
          <a:p>
            <a:pPr fontAlgn="auto">
              <a:spcAft>
                <a:spcPts val="0"/>
              </a:spcAft>
              <a:defRPr/>
            </a:pPr>
            <a:r>
              <a:rPr lang="en-US" dirty="0" smtClean="0">
                <a:ea typeface="+mj-ea"/>
                <a:cs typeface="+mj-cs"/>
              </a:rPr>
              <a:t>Distribution Channel Metrics: </a:t>
            </a:r>
            <a:br>
              <a:rPr lang="en-US" dirty="0" smtClean="0">
                <a:ea typeface="+mj-ea"/>
                <a:cs typeface="+mj-cs"/>
              </a:rPr>
            </a:br>
            <a:r>
              <a:rPr lang="en-US" dirty="0" smtClean="0">
                <a:ea typeface="+mj-ea"/>
                <a:cs typeface="+mj-cs"/>
              </a:rPr>
              <a:t>B2B Market</a:t>
            </a:r>
          </a:p>
        </p:txBody>
      </p:sp>
      <p:sp>
        <p:nvSpPr>
          <p:cNvPr id="43010" name="Content Placeholder 2"/>
          <p:cNvSpPr>
            <a:spLocks noGrp="1"/>
          </p:cNvSpPr>
          <p:nvPr>
            <p:ph sz="quarter" idx="1"/>
          </p:nvPr>
        </p:nvSpPr>
        <p:spPr>
          <a:xfrm>
            <a:off x="1752600" y="1828800"/>
            <a:ext cx="7010400" cy="4114800"/>
          </a:xfrm>
        </p:spPr>
        <p:txBody>
          <a:bodyPr/>
          <a:lstStyle/>
          <a:p>
            <a:pPr>
              <a:lnSpc>
                <a:spcPct val="90000"/>
              </a:lnSpc>
            </a:pPr>
            <a:r>
              <a:rPr lang="en-US" sz="2800" dirty="0" smtClean="0"/>
              <a:t>It is impossible to measure B2B revenue because it happens behind company walls.</a:t>
            </a:r>
          </a:p>
          <a:p>
            <a:pPr>
              <a:lnSpc>
                <a:spcPct val="90000"/>
              </a:lnSpc>
            </a:pPr>
            <a:r>
              <a:rPr lang="en-US" sz="2800" dirty="0" smtClean="0"/>
              <a:t>B2B </a:t>
            </a:r>
            <a:r>
              <a:rPr lang="en-US" sz="2800" dirty="0" smtClean="0"/>
              <a:t>metrics may include:</a:t>
            </a:r>
          </a:p>
          <a:p>
            <a:pPr marL="1028700" lvl="1">
              <a:lnSpc>
                <a:spcPct val="90000"/>
              </a:lnSpc>
            </a:pPr>
            <a:r>
              <a:rPr lang="en-US" sz="2800" dirty="0" smtClean="0"/>
              <a:t>Time from order to delivery. </a:t>
            </a:r>
          </a:p>
          <a:p>
            <a:pPr marL="1028700" lvl="1">
              <a:lnSpc>
                <a:spcPct val="90000"/>
              </a:lnSpc>
            </a:pPr>
            <a:r>
              <a:rPr lang="en-US" sz="2800" dirty="0" smtClean="0"/>
              <a:t>Order fill levels.</a:t>
            </a:r>
          </a:p>
          <a:p>
            <a:pPr marL="1028700" lvl="1">
              <a:lnSpc>
                <a:spcPct val="90000"/>
              </a:lnSpc>
            </a:pPr>
            <a:r>
              <a:rPr lang="en-US" sz="2800" dirty="0" smtClean="0"/>
              <a:t>Other activities that reflect functions performed by channel participants</a:t>
            </a:r>
            <a:r>
              <a:rPr lang="en-US" sz="2400" dirty="0" smtClean="0"/>
              <a:t>.</a:t>
            </a:r>
            <a:endParaRPr lang="en-US" dirty="0" smtClean="0"/>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32</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dirty="0">
              <a:latin typeface="Calibri" pitchFamily="-72" charset="0"/>
            </a:endParaRPr>
          </a:p>
        </p:txBody>
      </p:sp>
      <p:pic>
        <p:nvPicPr>
          <p:cNvPr id="45058" name="Picture 4" descr="cid:3287383400_2177562"/>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762000" y="685800"/>
            <a:ext cx="8118475" cy="2647950"/>
          </a:xfrm>
          <a:prstGeom prst="rect">
            <a:avLst/>
          </a:prstGeom>
          <a:noFill/>
          <a:ln w="9525">
            <a:noFill/>
            <a:miter lim="800000"/>
            <a:headEnd/>
            <a:tailEnd/>
          </a:ln>
        </p:spPr>
      </p:pic>
      <p:sp>
        <p:nvSpPr>
          <p:cNvPr id="45059" name="Rectangle 5"/>
          <p:cNvSpPr>
            <a:spLocks noChangeArrowheads="1"/>
          </p:cNvSpPr>
          <p:nvPr/>
        </p:nvSpPr>
        <p:spPr bwMode="auto">
          <a:xfrm>
            <a:off x="1066800" y="3582988"/>
            <a:ext cx="7696200" cy="1069975"/>
          </a:xfrm>
          <a:prstGeom prst="rect">
            <a:avLst/>
          </a:prstGeom>
          <a:noFill/>
          <a:ln w="25400">
            <a:noFill/>
            <a:miter lim="800000"/>
            <a:headEnd/>
            <a:tailEnd/>
          </a:ln>
        </p:spPr>
        <p:txBody>
          <a:bodyPr anchor="ctr">
            <a:prstTxWarp prst="textNoShape">
              <a:avLst/>
            </a:prstTxWarp>
            <a:spAutoFit/>
          </a:bodyPr>
          <a:lstStyle/>
          <a:p>
            <a:pPr algn="ctr"/>
            <a:r>
              <a:rPr lang="en-US" sz="1600" dirty="0">
                <a:solidFill>
                  <a:srgbClr val="000000"/>
                </a:solidFill>
                <a:latin typeface="Calibri"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1066800" y="5006975"/>
            <a:ext cx="7631113" cy="636588"/>
          </a:xfrm>
          <a:prstGeom prst="rect">
            <a:avLst/>
          </a:prstGeom>
          <a:noFill/>
          <a:ln>
            <a:miter lim="800000"/>
            <a:headEnd/>
            <a:tailEnd/>
          </a:ln>
        </p:spPr>
        <p:txBody>
          <a:bodyPr anchor="b"/>
          <a:lstStyle/>
          <a:p>
            <a:pPr algn="ctr" fontAlgn="auto">
              <a:spcBef>
                <a:spcPts val="0"/>
              </a:spcBef>
              <a:spcAft>
                <a:spcPts val="0"/>
              </a:spcAft>
              <a:defRPr/>
            </a:pPr>
            <a:r>
              <a:rPr lang="en-US" dirty="0">
                <a:solidFill>
                  <a:srgbClr val="000000"/>
                </a:solidFill>
                <a:effectLst>
                  <a:outerShdw blurRad="38100" dist="38100" dir="2700000" algn="tl">
                    <a:srgbClr val="C0C0C0"/>
                  </a:outerShdw>
                </a:effectLst>
                <a:latin typeface="Tahoma" pitchFamily="34" charset="0"/>
                <a:ea typeface="+mn-ea"/>
                <a:cs typeface="Arial" charset="0"/>
              </a:rPr>
              <a:t>Copyright © </a:t>
            </a:r>
            <a:r>
              <a:rPr lang="en-US" dirty="0" smtClean="0">
                <a:solidFill>
                  <a:srgbClr val="000000"/>
                </a:solidFill>
                <a:effectLst>
                  <a:outerShdw blurRad="38100" dist="38100" dir="2700000" algn="tl">
                    <a:srgbClr val="C0C0C0"/>
                  </a:outerShdw>
                </a:effectLst>
                <a:latin typeface="Tahoma" pitchFamily="34" charset="0"/>
                <a:ea typeface="+mn-ea"/>
                <a:cs typeface="Arial" charset="0"/>
              </a:rPr>
              <a:t>2014 </a:t>
            </a:r>
            <a:r>
              <a:rPr lang="en-US" dirty="0">
                <a:solidFill>
                  <a:srgbClr val="000000"/>
                </a:solidFill>
                <a:effectLst>
                  <a:outerShdw blurRad="38100" dist="38100" dir="2700000" algn="tl">
                    <a:srgbClr val="C0C0C0"/>
                  </a:outerShdw>
                </a:effectLst>
                <a:latin typeface="Tahoma" pitchFamily="34" charset="0"/>
                <a:ea typeface="+mn-ea"/>
                <a:cs typeface="Arial" charset="0"/>
              </a:rPr>
              <a:t>Pearson Education, Inc.  </a:t>
            </a:r>
          </a:p>
          <a:p>
            <a:pPr algn="ctr" fontAlgn="auto">
              <a:spcBef>
                <a:spcPts val="0"/>
              </a:spcBef>
              <a:spcAft>
                <a:spcPts val="0"/>
              </a:spcAft>
              <a:defRPr/>
            </a:pPr>
            <a:r>
              <a:rPr lang="en-US" dirty="0">
                <a:solidFill>
                  <a:srgbClr val="000000"/>
                </a:solidFill>
                <a:effectLst>
                  <a:outerShdw blurRad="38100" dist="38100" dir="2700000" algn="tl">
                    <a:srgbClr val="C0C0C0"/>
                  </a:outerShdw>
                </a:effectLst>
                <a:latin typeface="Tahoma" pitchFamily="34" charset="0"/>
                <a:ea typeface="+mn-ea"/>
                <a:cs typeface="Arial" charset="0"/>
              </a:rPr>
              <a:t>Publishing as Prentice Hall</a:t>
            </a:r>
            <a:endParaRPr lang="en-US" dirty="0">
              <a:solidFill>
                <a:srgbClr val="000000"/>
              </a:solidFill>
              <a:effectLst>
                <a:outerShdw blurRad="38100" dist="38100" dir="2700000" algn="tl">
                  <a:srgbClr val="C0C0C0"/>
                </a:outerShdw>
              </a:effectLst>
              <a:latin typeface="+mn-lt"/>
              <a:ea typeface="+mn-ea"/>
              <a:cs typeface="Arial" charset="0"/>
            </a:endParaRPr>
          </a:p>
        </p:txBody>
      </p:sp>
      <p:sp>
        <p:nvSpPr>
          <p:cNvPr id="8" name="Slide Number Placeholder 7"/>
          <p:cNvSpPr>
            <a:spLocks noGrp="1"/>
          </p:cNvSpPr>
          <p:nvPr>
            <p:ph type="sldNum" sz="quarter" idx="12"/>
          </p:nvPr>
        </p:nvSpPr>
        <p:spPr/>
        <p:txBody>
          <a:bodyPr/>
          <a:lstStyle/>
          <a:p>
            <a:r>
              <a:rPr lang="en-US" dirty="0" smtClean="0"/>
              <a:t>11-</a:t>
            </a:r>
            <a:fld id="{C238F03A-58E1-4ECA-9024-348A9A81A53D}" type="slidenum">
              <a:rPr lang="en-US" smtClean="0"/>
              <a:pPr/>
              <a:t>33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6"/>
          <p:cNvSpPr>
            <a:spLocks noGrp="1" noChangeArrowheads="1"/>
          </p:cNvSpPr>
          <p:nvPr>
            <p:ph type="title"/>
          </p:nvPr>
        </p:nvSpPr>
        <p:spPr>
          <a:xfrm>
            <a:off x="1295400" y="228600"/>
            <a:ext cx="7470775" cy="990600"/>
          </a:xfrm>
        </p:spPr>
        <p:txBody>
          <a:bodyPr>
            <a:normAutofit/>
          </a:bodyPr>
          <a:lstStyle/>
          <a:p>
            <a:pPr fontAlgn="auto">
              <a:spcAft>
                <a:spcPts val="0"/>
              </a:spcAft>
              <a:defRPr/>
            </a:pPr>
            <a:r>
              <a:rPr lang="en-US" dirty="0" smtClean="0">
                <a:ea typeface="+mj-ea"/>
                <a:cs typeface="+mj-cs"/>
              </a:rPr>
              <a:t>Distribution Channel Overview</a:t>
            </a:r>
          </a:p>
        </p:txBody>
      </p:sp>
      <p:sp>
        <p:nvSpPr>
          <p:cNvPr id="18434" name="Rectangle 27"/>
          <p:cNvSpPr>
            <a:spLocks noGrp="1" noChangeArrowheads="1"/>
          </p:cNvSpPr>
          <p:nvPr>
            <p:ph type="body" idx="1"/>
          </p:nvPr>
        </p:nvSpPr>
        <p:spPr>
          <a:xfrm>
            <a:off x="1371600" y="1600200"/>
            <a:ext cx="7394575" cy="4495800"/>
          </a:xfrm>
        </p:spPr>
        <p:txBody>
          <a:bodyPr/>
          <a:lstStyle/>
          <a:p>
            <a:pPr>
              <a:lnSpc>
                <a:spcPct val="90000"/>
              </a:lnSpc>
              <a:spcBef>
                <a:spcPts val="600"/>
              </a:spcBef>
            </a:pPr>
            <a:r>
              <a:rPr lang="en-US" sz="2800" dirty="0" smtClean="0"/>
              <a:t>A distribution channel is a group of interdependent firms that transfer product and information from the supplier to the consumer.</a:t>
            </a:r>
          </a:p>
          <a:p>
            <a:pPr lvl="1">
              <a:lnSpc>
                <a:spcPct val="90000"/>
              </a:lnSpc>
              <a:spcBef>
                <a:spcPts val="600"/>
              </a:spcBef>
            </a:pPr>
            <a:r>
              <a:rPr lang="en-US" sz="2800" dirty="0" smtClean="0"/>
              <a:t>Producers</a:t>
            </a:r>
          </a:p>
          <a:p>
            <a:pPr lvl="1">
              <a:lnSpc>
                <a:spcPct val="90000"/>
              </a:lnSpc>
              <a:spcBef>
                <a:spcPts val="600"/>
              </a:spcBef>
            </a:pPr>
            <a:r>
              <a:rPr lang="en-US" sz="2800" dirty="0" smtClean="0"/>
              <a:t>Intermediaries</a:t>
            </a:r>
          </a:p>
          <a:p>
            <a:pPr lvl="1">
              <a:lnSpc>
                <a:spcPct val="90000"/>
              </a:lnSpc>
              <a:spcBef>
                <a:spcPts val="600"/>
              </a:spcBef>
            </a:pPr>
            <a:r>
              <a:rPr lang="en-US" sz="2800" dirty="0" smtClean="0"/>
              <a:t>Buyers</a:t>
            </a:r>
          </a:p>
          <a:p>
            <a:pPr>
              <a:lnSpc>
                <a:spcPct val="90000"/>
              </a:lnSpc>
              <a:spcBef>
                <a:spcPts val="600"/>
              </a:spcBef>
            </a:pPr>
            <a:r>
              <a:rPr lang="en-US" sz="2800" dirty="0" smtClean="0"/>
              <a:t>The structure of the channel can make or impede opportunities for marketing on the </a:t>
            </a:r>
            <a:r>
              <a:rPr lang="en-US" sz="2800" dirty="0" smtClean="0"/>
              <a:t>internet</a:t>
            </a:r>
            <a:r>
              <a:rPr lang="en-US" sz="2800" dirty="0" smtClean="0"/>
              <a:t>.</a:t>
            </a:r>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4</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9"/>
          <p:cNvSpPr>
            <a:spLocks noGrp="1" noChangeArrowheads="1"/>
          </p:cNvSpPr>
          <p:nvPr>
            <p:ph type="body" idx="1"/>
          </p:nvPr>
        </p:nvSpPr>
        <p:spPr>
          <a:xfrm>
            <a:off x="1447800" y="1371600"/>
            <a:ext cx="7239000" cy="4648200"/>
          </a:xfrm>
        </p:spPr>
        <p:txBody>
          <a:bodyPr>
            <a:noAutofit/>
          </a:bodyPr>
          <a:lstStyle/>
          <a:p>
            <a:pPr>
              <a:lnSpc>
                <a:spcPct val="90000"/>
              </a:lnSpc>
              <a:spcBef>
                <a:spcPts val="600"/>
              </a:spcBef>
            </a:pPr>
            <a:r>
              <a:rPr lang="en-US" sz="2800" dirty="0" smtClean="0"/>
              <a:t>Wholesalers buy products from the manufacturer and resell them to retailers.</a:t>
            </a:r>
          </a:p>
          <a:p>
            <a:pPr>
              <a:lnSpc>
                <a:spcPct val="90000"/>
              </a:lnSpc>
              <a:spcBef>
                <a:spcPts val="600"/>
              </a:spcBef>
            </a:pPr>
            <a:r>
              <a:rPr lang="en-US" sz="2800" dirty="0" smtClean="0"/>
              <a:t>Retailers buy products from manufacturers or </a:t>
            </a:r>
            <a:r>
              <a:rPr lang="en-US" sz="2800" dirty="0" smtClean="0"/>
              <a:t>wholesalers and sell to consumers.</a:t>
            </a:r>
            <a:endParaRPr lang="en-US" sz="2800" dirty="0" smtClean="0"/>
          </a:p>
          <a:p>
            <a:pPr>
              <a:lnSpc>
                <a:spcPct val="90000"/>
              </a:lnSpc>
              <a:spcBef>
                <a:spcPts val="600"/>
              </a:spcBef>
            </a:pPr>
            <a:r>
              <a:rPr lang="en-US" sz="2800" dirty="0" smtClean="0"/>
              <a:t>Brokers facilitate transactions between buyers and sellers.</a:t>
            </a:r>
          </a:p>
          <a:p>
            <a:pPr>
              <a:lnSpc>
                <a:spcPct val="90000"/>
              </a:lnSpc>
              <a:spcBef>
                <a:spcPts val="600"/>
              </a:spcBef>
            </a:pPr>
            <a:r>
              <a:rPr lang="en-US" sz="2800" dirty="0" smtClean="0"/>
              <a:t>Agents may represent either the buyer or seller.</a:t>
            </a:r>
          </a:p>
          <a:p>
            <a:pPr marL="1028700" lvl="1">
              <a:lnSpc>
                <a:spcPct val="90000"/>
              </a:lnSpc>
              <a:spcBef>
                <a:spcPts val="600"/>
              </a:spcBef>
            </a:pPr>
            <a:r>
              <a:rPr lang="en-US" sz="2800" dirty="0" smtClean="0"/>
              <a:t>Manufacturer’s agents represent the seller.</a:t>
            </a:r>
          </a:p>
          <a:p>
            <a:pPr marL="1028700" lvl="1">
              <a:lnSpc>
                <a:spcPct val="90000"/>
              </a:lnSpc>
              <a:spcBef>
                <a:spcPts val="600"/>
              </a:spcBef>
            </a:pPr>
            <a:r>
              <a:rPr lang="en-US" sz="2800" dirty="0" smtClean="0"/>
              <a:t>Purchasing agents represent the buyer.</a:t>
            </a:r>
          </a:p>
        </p:txBody>
      </p:sp>
      <p:sp>
        <p:nvSpPr>
          <p:cNvPr id="15364" name="Rectangle 20"/>
          <p:cNvSpPr>
            <a:spLocks noGrp="1" noChangeArrowheads="1"/>
          </p:cNvSpPr>
          <p:nvPr>
            <p:ph type="title"/>
          </p:nvPr>
        </p:nvSpPr>
        <p:spPr>
          <a:xfrm>
            <a:off x="1447800" y="228600"/>
            <a:ext cx="7318375" cy="990600"/>
          </a:xfrm>
        </p:spPr>
        <p:txBody>
          <a:bodyPr>
            <a:normAutofit/>
          </a:bodyPr>
          <a:lstStyle/>
          <a:p>
            <a:pPr fontAlgn="auto">
              <a:spcAft>
                <a:spcPts val="0"/>
              </a:spcAft>
              <a:defRPr/>
            </a:pPr>
            <a:r>
              <a:rPr lang="en-US" dirty="0" smtClean="0">
                <a:ea typeface="+mj-ea"/>
                <a:cs typeface="+mj-cs"/>
              </a:rPr>
              <a:t>Online Channel Intermediaries</a:t>
            </a:r>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5</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E-Business Models</a:t>
            </a:r>
            <a:endParaRPr lang="en-US" dirty="0">
              <a:ea typeface="+mj-ea"/>
              <a:cs typeface="+mj-cs"/>
            </a:endParaRPr>
          </a:p>
        </p:txBody>
      </p:sp>
      <p:pic>
        <p:nvPicPr>
          <p:cNvPr id="20484" name="Picture 3"/>
          <p:cNvPicPr>
            <a:picLocks noChangeAspect="1" noChangeArrowheads="1"/>
          </p:cNvPicPr>
          <p:nvPr/>
        </p:nvPicPr>
        <p:blipFill>
          <a:blip r:embed="rId2" cstate="print"/>
          <a:srcRect/>
          <a:stretch>
            <a:fillRect/>
          </a:stretch>
        </p:blipFill>
        <p:spPr bwMode="auto">
          <a:xfrm>
            <a:off x="1066800" y="1890713"/>
            <a:ext cx="6934200" cy="3748087"/>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6</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1295400" y="228600"/>
            <a:ext cx="7470775" cy="990600"/>
          </a:xfrm>
        </p:spPr>
        <p:txBody>
          <a:bodyPr/>
          <a:lstStyle/>
          <a:p>
            <a:pPr fontAlgn="auto">
              <a:spcAft>
                <a:spcPts val="0"/>
              </a:spcAft>
              <a:defRPr/>
            </a:pPr>
            <a:r>
              <a:rPr lang="en-US" dirty="0" smtClean="0">
                <a:ea typeface="+mj-ea"/>
                <a:cs typeface="+mj-cs"/>
              </a:rPr>
              <a:t>Content Sponsorship</a:t>
            </a:r>
          </a:p>
        </p:txBody>
      </p:sp>
      <p:sp>
        <p:nvSpPr>
          <p:cNvPr id="21506" name="Rectangle 3"/>
          <p:cNvSpPr>
            <a:spLocks noGrp="1" noChangeArrowheads="1"/>
          </p:cNvSpPr>
          <p:nvPr>
            <p:ph type="body" idx="1"/>
          </p:nvPr>
        </p:nvSpPr>
        <p:spPr>
          <a:xfrm>
            <a:off x="1447800" y="1600200"/>
            <a:ext cx="7318375" cy="4495800"/>
          </a:xfrm>
        </p:spPr>
        <p:txBody>
          <a:bodyPr>
            <a:normAutofit lnSpcReduction="10000"/>
          </a:bodyPr>
          <a:lstStyle/>
          <a:p>
            <a:pPr>
              <a:spcBef>
                <a:spcPts val="600"/>
              </a:spcBef>
            </a:pPr>
            <a:r>
              <a:rPr lang="en-US" sz="2800" dirty="0" smtClean="0"/>
              <a:t>In this model firms create </a:t>
            </a:r>
            <a:r>
              <a:rPr lang="en-US" sz="2800" dirty="0" smtClean="0"/>
              <a:t>Web sites</a:t>
            </a:r>
            <a:r>
              <a:rPr lang="en-US" sz="2800" dirty="0" smtClean="0"/>
              <a:t>, attract traffic, and sell advertising.</a:t>
            </a:r>
          </a:p>
          <a:p>
            <a:pPr>
              <a:spcBef>
                <a:spcPts val="600"/>
              </a:spcBef>
            </a:pPr>
            <a:r>
              <a:rPr lang="en-US" sz="2800" dirty="0" smtClean="0"/>
              <a:t>All the major </a:t>
            </a:r>
            <a:r>
              <a:rPr lang="en-US" sz="2800" dirty="0" smtClean="0"/>
              <a:t>portals, Google</a:t>
            </a:r>
            <a:r>
              <a:rPr lang="en-US" sz="2800" dirty="0" smtClean="0"/>
              <a:t>, </a:t>
            </a:r>
            <a:r>
              <a:rPr lang="en-US" sz="2800" dirty="0" smtClean="0"/>
              <a:t>Yahoo</a:t>
            </a:r>
            <a:r>
              <a:rPr lang="en-US" sz="2800" dirty="0" smtClean="0"/>
              <a:t>!, </a:t>
            </a:r>
            <a:r>
              <a:rPr lang="en-US" sz="2800" dirty="0" smtClean="0"/>
              <a:t>and MSN, </a:t>
            </a:r>
            <a:r>
              <a:rPr lang="en-US" sz="2800" dirty="0" smtClean="0"/>
              <a:t>utilize this </a:t>
            </a:r>
            <a:r>
              <a:rPr lang="en-US" sz="2800" dirty="0" smtClean="0"/>
              <a:t>model.</a:t>
            </a:r>
          </a:p>
          <a:p>
            <a:pPr>
              <a:spcBef>
                <a:spcPts val="600"/>
              </a:spcBef>
            </a:pPr>
            <a:r>
              <a:rPr lang="en-US" sz="2800" dirty="0" smtClean="0"/>
              <a:t>Online magazines, newspapers, Pandora Radio, and Craigslist use the content sponsorship model.</a:t>
            </a:r>
            <a:endParaRPr lang="en-US" sz="2800" dirty="0" smtClean="0"/>
          </a:p>
          <a:p>
            <a:pPr>
              <a:spcBef>
                <a:spcPts val="600"/>
              </a:spcBef>
            </a:pPr>
            <a:r>
              <a:rPr lang="en-US" sz="2800" dirty="0" smtClean="0"/>
              <a:t>Content sponsorship is often used in combination with other models to generate multiple revenue streams.</a:t>
            </a:r>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7</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1371599" y="228600"/>
            <a:ext cx="7394575" cy="990600"/>
          </a:xfrm>
        </p:spPr>
        <p:txBody>
          <a:bodyPr/>
          <a:lstStyle/>
          <a:p>
            <a:pPr fontAlgn="auto">
              <a:spcAft>
                <a:spcPts val="0"/>
              </a:spcAft>
              <a:defRPr/>
            </a:pPr>
            <a:r>
              <a:rPr lang="en-US" dirty="0" smtClean="0">
                <a:ea typeface="+mj-ea"/>
                <a:cs typeface="+mj-cs"/>
              </a:rPr>
              <a:t>Infomediary</a:t>
            </a:r>
          </a:p>
        </p:txBody>
      </p:sp>
      <p:sp>
        <p:nvSpPr>
          <p:cNvPr id="18436" name="Rectangle 3"/>
          <p:cNvSpPr>
            <a:spLocks noGrp="1" noChangeArrowheads="1"/>
          </p:cNvSpPr>
          <p:nvPr>
            <p:ph type="body" idx="1"/>
          </p:nvPr>
        </p:nvSpPr>
        <p:spPr>
          <a:xfrm>
            <a:off x="1447800" y="1524000"/>
            <a:ext cx="7086600" cy="4495800"/>
          </a:xfrm>
        </p:spPr>
        <p:txBody>
          <a:bodyPr rtlCol="0">
            <a:normAutofit lnSpcReduction="10000"/>
          </a:bodyPr>
          <a:lstStyle/>
          <a:p>
            <a:pPr>
              <a:defRPr/>
            </a:pPr>
            <a:r>
              <a:rPr lang="en-US" sz="3000" dirty="0" smtClean="0">
                <a:ea typeface="+mn-ea"/>
                <a:cs typeface="+mn-cs"/>
              </a:rPr>
              <a:t>An infomediary is an online organization that aggregates and distributes information.</a:t>
            </a:r>
          </a:p>
          <a:p>
            <a:pPr>
              <a:defRPr/>
            </a:pPr>
            <a:r>
              <a:rPr lang="en-US" sz="3000" dirty="0" smtClean="0">
                <a:ea typeface="+mn-ea"/>
                <a:cs typeface="+mn-cs"/>
              </a:rPr>
              <a:t>Market research firms </a:t>
            </a:r>
            <a:r>
              <a:rPr lang="en-US" sz="3000" dirty="0" smtClean="0">
                <a:ea typeface="+mn-ea"/>
                <a:cs typeface="+mn-cs"/>
              </a:rPr>
              <a:t>and product review sites are </a:t>
            </a:r>
            <a:r>
              <a:rPr lang="en-US" sz="3000" dirty="0" smtClean="0">
                <a:ea typeface="+mn-ea"/>
                <a:cs typeface="+mn-cs"/>
              </a:rPr>
              <a:t>examples of infomediaries.</a:t>
            </a:r>
          </a:p>
          <a:p>
            <a:pPr>
              <a:defRPr/>
            </a:pPr>
            <a:r>
              <a:rPr lang="en-US" sz="3000" dirty="0" smtClean="0">
                <a:ea typeface="+mn-ea"/>
                <a:cs typeface="+mn-cs"/>
              </a:rPr>
              <a:t>Some infomediaries compensate consumers for sharing demographic and psychographic information and receiving ads targeted to their interests.</a:t>
            </a:r>
          </a:p>
          <a:p>
            <a:pPr fontAlgn="auto">
              <a:spcAft>
                <a:spcPts val="0"/>
              </a:spcAft>
              <a:buFontTx/>
              <a:buNone/>
              <a:defRPr/>
            </a:pPr>
            <a:r>
              <a:rPr lang="en-US" dirty="0" smtClean="0">
                <a:ea typeface="+mn-ea"/>
                <a:cs typeface="+mn-cs"/>
              </a:rPr>
              <a:t>	</a:t>
            </a:r>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8</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18"/>
          <p:cNvSpPr>
            <a:spLocks noGrp="1" noChangeArrowheads="1"/>
          </p:cNvSpPr>
          <p:nvPr>
            <p:ph type="title"/>
          </p:nvPr>
        </p:nvSpPr>
        <p:spPr>
          <a:xfrm>
            <a:off x="1524000" y="381000"/>
            <a:ext cx="7239000" cy="914400"/>
          </a:xfrm>
        </p:spPr>
        <p:txBody>
          <a:bodyPr/>
          <a:lstStyle/>
          <a:p>
            <a:pPr fontAlgn="auto">
              <a:spcAft>
                <a:spcPts val="0"/>
              </a:spcAft>
              <a:defRPr/>
            </a:pPr>
            <a:r>
              <a:rPr lang="en-US" dirty="0" smtClean="0">
                <a:ea typeface="+mj-ea"/>
                <a:cs typeface="+mj-cs"/>
              </a:rPr>
              <a:t>Intermediary Models</a:t>
            </a:r>
          </a:p>
        </p:txBody>
      </p:sp>
      <p:sp>
        <p:nvSpPr>
          <p:cNvPr id="23554" name="Rectangle 19"/>
          <p:cNvSpPr>
            <a:spLocks noGrp="1" noChangeArrowheads="1"/>
          </p:cNvSpPr>
          <p:nvPr>
            <p:ph type="body" idx="1"/>
          </p:nvPr>
        </p:nvSpPr>
        <p:spPr>
          <a:xfrm>
            <a:off x="1524000" y="1524000"/>
            <a:ext cx="7318375" cy="4343400"/>
          </a:xfrm>
        </p:spPr>
        <p:txBody>
          <a:bodyPr/>
          <a:lstStyle/>
          <a:p>
            <a:pPr>
              <a:lnSpc>
                <a:spcPct val="90000"/>
              </a:lnSpc>
            </a:pPr>
            <a:r>
              <a:rPr lang="en-US" sz="3200" dirty="0" smtClean="0"/>
              <a:t>Three intermediary models are in common use on the </a:t>
            </a:r>
            <a:r>
              <a:rPr lang="en-US" sz="3200" dirty="0" smtClean="0"/>
              <a:t>internet</a:t>
            </a:r>
            <a:r>
              <a:rPr lang="en-US" sz="3200" dirty="0" smtClean="0"/>
              <a:t>.</a:t>
            </a:r>
            <a:endParaRPr lang="en-US" sz="3200" dirty="0" smtClean="0"/>
          </a:p>
          <a:p>
            <a:pPr lvl="1">
              <a:lnSpc>
                <a:spcPct val="90000"/>
              </a:lnSpc>
            </a:pPr>
            <a:r>
              <a:rPr lang="en-US" sz="3200" dirty="0" smtClean="0"/>
              <a:t>Brokerage </a:t>
            </a:r>
            <a:r>
              <a:rPr lang="en-US" sz="3200" dirty="0" smtClean="0"/>
              <a:t>models.</a:t>
            </a:r>
            <a:endParaRPr lang="en-US" sz="3200" dirty="0" smtClean="0"/>
          </a:p>
          <a:p>
            <a:pPr lvl="2">
              <a:lnSpc>
                <a:spcPct val="90000"/>
              </a:lnSpc>
            </a:pPr>
            <a:r>
              <a:rPr lang="en-US" sz="3200" dirty="0" smtClean="0"/>
              <a:t>Online </a:t>
            </a:r>
            <a:r>
              <a:rPr lang="en-US" sz="3200" dirty="0" smtClean="0"/>
              <a:t>exchange</a:t>
            </a:r>
            <a:endParaRPr lang="en-US" sz="3200" dirty="0" smtClean="0"/>
          </a:p>
          <a:p>
            <a:pPr lvl="2">
              <a:lnSpc>
                <a:spcPct val="90000"/>
              </a:lnSpc>
            </a:pPr>
            <a:r>
              <a:rPr lang="en-US" sz="3200" dirty="0" smtClean="0"/>
              <a:t>Online </a:t>
            </a:r>
            <a:r>
              <a:rPr lang="en-US" sz="3200" dirty="0" smtClean="0"/>
              <a:t>auction</a:t>
            </a:r>
            <a:endParaRPr lang="en-US" sz="3200" dirty="0" smtClean="0"/>
          </a:p>
          <a:p>
            <a:pPr lvl="1">
              <a:lnSpc>
                <a:spcPct val="90000"/>
              </a:lnSpc>
            </a:pPr>
            <a:r>
              <a:rPr lang="en-US" sz="3200" dirty="0" smtClean="0"/>
              <a:t>Agent models for sellers and </a:t>
            </a:r>
            <a:r>
              <a:rPr lang="en-US" sz="3200" dirty="0" smtClean="0"/>
              <a:t>buyers.</a:t>
            </a:r>
            <a:endParaRPr lang="en-US" sz="3200" dirty="0" smtClean="0"/>
          </a:p>
          <a:p>
            <a:pPr lvl="1">
              <a:lnSpc>
                <a:spcPct val="90000"/>
              </a:lnSpc>
            </a:pPr>
            <a:r>
              <a:rPr lang="en-US" sz="3200" dirty="0" smtClean="0"/>
              <a:t>Online </a:t>
            </a:r>
            <a:r>
              <a:rPr lang="en-US" sz="3200" dirty="0" smtClean="0"/>
              <a:t>retailing.</a:t>
            </a:r>
            <a:endParaRPr lang="en-US" sz="3200" dirty="0" smtClean="0"/>
          </a:p>
          <a:p>
            <a:pPr>
              <a:lnSpc>
                <a:spcPct val="90000"/>
              </a:lnSpc>
              <a:buFontTx/>
              <a:buNone/>
            </a:pPr>
            <a:endParaRPr lang="en-US" dirty="0" smtClean="0"/>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9</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385378">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TS010385378</Template>
  <TotalTime>525</TotalTime>
  <Words>1978</Words>
  <Application>Microsoft Office PowerPoint</Application>
  <PresentationFormat>On-screen Show (4:3)</PresentationFormat>
  <Paragraphs>263</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TS010385378</vt:lpstr>
      <vt:lpstr>E-Marketing/7E Chapter 11</vt:lpstr>
      <vt:lpstr>Chapter 11 Objectives</vt:lpstr>
      <vt:lpstr>The Zappos Story</vt:lpstr>
      <vt:lpstr>Distribution Channel Overview</vt:lpstr>
      <vt:lpstr>Online Channel Intermediaries</vt:lpstr>
      <vt:lpstr>E-Business Models</vt:lpstr>
      <vt:lpstr>Content Sponsorship</vt:lpstr>
      <vt:lpstr>Infomediary</vt:lpstr>
      <vt:lpstr>Intermediary Models</vt:lpstr>
      <vt:lpstr>Brokerage Models</vt:lpstr>
      <vt:lpstr>Agent Models</vt:lpstr>
      <vt:lpstr>Affiliate Programs</vt:lpstr>
      <vt:lpstr>Agent Models, cont.</vt:lpstr>
      <vt:lpstr>Online Retailing: E-Commerce</vt:lpstr>
      <vt:lpstr>What Do U.S. Consumers Buy Online?</vt:lpstr>
      <vt:lpstr>Shopping Cart Abandonment</vt:lpstr>
      <vt:lpstr>M-Commerce</vt:lpstr>
      <vt:lpstr>Square Card Facilitates M-Commerce</vt:lpstr>
      <vt:lpstr>Social Commerce</vt:lpstr>
      <vt:lpstr>Distribution Channel Length and Functions</vt:lpstr>
      <vt:lpstr>Functions of a  Distribution Channel</vt:lpstr>
      <vt:lpstr>Transactional Functions</vt:lpstr>
      <vt:lpstr>Logistical Functions</vt:lpstr>
      <vt:lpstr>The Last Mile Problem</vt:lpstr>
      <vt:lpstr>Market Research</vt:lpstr>
      <vt:lpstr>Financing</vt:lpstr>
      <vt:lpstr>Distribution System</vt:lpstr>
      <vt:lpstr>New Definition of Supply chain</vt:lpstr>
      <vt:lpstr>Supply Chain Management</vt:lpstr>
      <vt:lpstr>Channel Management and Power</vt:lpstr>
      <vt:lpstr>Distribution Channel Metrics:  B2C Market</vt:lpstr>
      <vt:lpstr>Distribution Channel Metrics:  B2B Market</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Betty</dc:creator>
  <cp:lastModifiedBy>Betty</cp:lastModifiedBy>
  <cp:revision>83</cp:revision>
  <dcterms:created xsi:type="dcterms:W3CDTF">2013-04-24T20:55:47Z</dcterms:created>
  <dcterms:modified xsi:type="dcterms:W3CDTF">2013-05-26T21:26:06Z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