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2"/>
  </p:sldMasterIdLst>
  <p:notesMasterIdLst>
    <p:notesMasterId r:id="rId28"/>
  </p:notesMasterIdLst>
  <p:handoutMasterIdLst>
    <p:handoutMasterId r:id="rId29"/>
  </p:handoutMasterIdLst>
  <p:sldIdLst>
    <p:sldId id="316" r:id="rId3"/>
    <p:sldId id="317" r:id="rId4"/>
    <p:sldId id="349" r:id="rId5"/>
    <p:sldId id="318" r:id="rId6"/>
    <p:sldId id="319" r:id="rId7"/>
    <p:sldId id="321" r:id="rId8"/>
    <p:sldId id="350" r:id="rId9"/>
    <p:sldId id="320" r:id="rId10"/>
    <p:sldId id="351" r:id="rId11"/>
    <p:sldId id="371" r:id="rId12"/>
    <p:sldId id="353" r:id="rId13"/>
    <p:sldId id="354" r:id="rId14"/>
    <p:sldId id="355" r:id="rId15"/>
    <p:sldId id="356" r:id="rId16"/>
    <p:sldId id="357" r:id="rId17"/>
    <p:sldId id="359" r:id="rId18"/>
    <p:sldId id="360" r:id="rId19"/>
    <p:sldId id="361" r:id="rId20"/>
    <p:sldId id="363" r:id="rId21"/>
    <p:sldId id="365" r:id="rId22"/>
    <p:sldId id="369" r:id="rId23"/>
    <p:sldId id="366" r:id="rId24"/>
    <p:sldId id="367" r:id="rId25"/>
    <p:sldId id="368" r:id="rId26"/>
    <p:sldId id="348"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3520" autoAdjust="0"/>
  </p:normalViewPr>
  <p:slideViewPr>
    <p:cSldViewPr>
      <p:cViewPr>
        <p:scale>
          <a:sx n="80" d="100"/>
          <a:sy n="80" d="100"/>
        </p:scale>
        <p:origin x="-118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5/26/2013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5/26/2013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63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4CA33F-78F1-4527-9BD5-35725C27158C}" type="slidenum">
              <a:rPr lang="en-US">
                <a:ea typeface="ＭＳ Ｐゴシック" pitchFamily="-72" charset="-128"/>
                <a:cs typeface="ＭＳ Ｐゴシック" pitchFamily="-72" charset="-128"/>
              </a:rPr>
              <a:pPr fontAlgn="base">
                <a:spcBef>
                  <a:spcPct val="0"/>
                </a:spcBef>
                <a:spcAft>
                  <a:spcPct val="0"/>
                </a:spcAft>
              </a:pPr>
              <a:t>1</a:t>
            </a:fld>
            <a:endParaRPr lang="en-US" dirty="0">
              <a:ea typeface="ＭＳ Ｐゴシック" pitchFamily="-72" charset="-128"/>
              <a:cs typeface="ＭＳ Ｐゴシック" pitchFamily="-72"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4FF58CB3-31FE-4A85-B7AC-00772418DDA8}" type="datetime1">
              <a:rPr lang="en-US" smtClean="0"/>
              <a:t>5/27/2013</a:t>
            </a:fld>
            <a:endParaRPr lang="en-US" dirty="0"/>
          </a:p>
        </p:txBody>
      </p:sp>
      <p:sp>
        <p:nvSpPr>
          <p:cNvPr id="5" name="Footer Placeholder 4"/>
          <p:cNvSpPr>
            <a:spLocks noGrp="1"/>
          </p:cNvSpPr>
          <p:nvPr userDrawn="1">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48536-2C3A-4933-8170-B2D707364C1A}" type="datetime1">
              <a:rPr lang="en-US" smtClean="0"/>
              <a:t>5/27/2013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E7468F-C099-4AA6-B9E8-F6F596FC0304}" type="datetime1">
              <a:rPr lang="en-US" smtClean="0"/>
              <a:t>5/27/2013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39BFCA-0785-42DB-B80C-4BB4C31CF389}" type="datetime1">
              <a:rPr lang="en-US" smtClean="0"/>
              <a:t>5/27/2013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D92B68-FB1E-490D-BB0C-F262B86D0E69}" type="datetime1">
              <a:rPr lang="en-US" smtClean="0"/>
              <a:t>5/27/2013</a:t>
            </a:fld>
            <a:endParaRPr lang="en-US" dirty="0"/>
          </a:p>
        </p:txBody>
      </p:sp>
      <p:sp>
        <p:nvSpPr>
          <p:cNvPr id="5" name="Footer Placeholder 4"/>
          <p:cNvSpPr>
            <a:spLocks noGrp="1"/>
          </p:cNvSpPr>
          <p:nvPr>
            <p:ph type="ftr" sz="quarter" idx="11"/>
          </p:nvPr>
        </p:nvSpPr>
        <p:spPr/>
        <p:txBody>
          <a:bodyPr/>
          <a:lstStyle/>
          <a:p>
            <a:r>
              <a:rPr lang="en-US" dirty="0" smtClean="0"/>
              <a:t>©2014 Pearson Education, Inc. publishing as Prentice Hall</a:t>
            </a:r>
            <a:endParaRPr lang="en-US" dirty="0"/>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98EC87-2361-48D9-9885-563DC5924A31}" type="datetime1">
              <a:rPr lang="en-US" smtClean="0"/>
              <a:t>5/27/2013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A4E5C3B-4DA0-404A-AFCC-88510EAE0766}" type="datetime1">
              <a:rPr lang="en-US" smtClean="0"/>
              <a:t>5/27/2013</a:t>
            </a:fld>
            <a:endParaRPr lang="en-US" dirty="0"/>
          </a:p>
        </p:txBody>
      </p:sp>
      <p:sp>
        <p:nvSpPr>
          <p:cNvPr id="8" name="Footer Placeholder 7"/>
          <p:cNvSpPr>
            <a:spLocks noGrp="1"/>
          </p:cNvSpPr>
          <p:nvPr>
            <p:ph type="ftr" sz="quarter" idx="11"/>
          </p:nvPr>
        </p:nvSpPr>
        <p:spPr/>
        <p:txBody>
          <a:bodyPr/>
          <a:lstStyle/>
          <a:p>
            <a:r>
              <a:rPr lang="en-US" dirty="0" smtClean="0"/>
              <a:t>©2014 Pearson Education, Inc. publishing as Prentice Hall</a:t>
            </a:r>
            <a:endParaRPr lang="en-US" dirty="0"/>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20F51C-813E-4960-8776-7BE7FA9C950C}" type="datetime1">
              <a:rPr lang="en-US" smtClean="0"/>
              <a:t>5/27/2013</a:t>
            </a:fld>
            <a:endParaRPr lang="en-US" dirty="0"/>
          </a:p>
        </p:txBody>
      </p:sp>
      <p:sp>
        <p:nvSpPr>
          <p:cNvPr id="4" name="Footer Placeholder 3"/>
          <p:cNvSpPr>
            <a:spLocks noGrp="1"/>
          </p:cNvSpPr>
          <p:nvPr>
            <p:ph type="ftr" sz="quarter" idx="11"/>
          </p:nvPr>
        </p:nvSpPr>
        <p:spPr/>
        <p:txBody>
          <a:bodyPr/>
          <a:lstStyle/>
          <a:p>
            <a:r>
              <a:rPr lang="en-US" dirty="0" smtClean="0"/>
              <a:t>©2014 Pearson Education, Inc. publishing as Prentice Hall</a:t>
            </a:r>
            <a:endParaRPr lang="en-US" dirty="0"/>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495267-6927-4CA9-833D-183594418272}" type="datetime1">
              <a:rPr lang="en-US" smtClean="0"/>
              <a:t>5/27/2013</a:t>
            </a:fld>
            <a:endParaRPr lang="en-US" dirty="0"/>
          </a:p>
        </p:txBody>
      </p:sp>
      <p:sp>
        <p:nvSpPr>
          <p:cNvPr id="3" name="Footer Placeholder 2"/>
          <p:cNvSpPr>
            <a:spLocks noGrp="1"/>
          </p:cNvSpPr>
          <p:nvPr>
            <p:ph type="ftr" sz="quarter" idx="11"/>
          </p:nvPr>
        </p:nvSpPr>
        <p:spPr/>
        <p:txBody>
          <a:bodyPr/>
          <a:lstStyle/>
          <a:p>
            <a:r>
              <a:rPr lang="en-US" dirty="0" smtClean="0"/>
              <a:t>©2014 Pearson Education, Inc. publishing as Prentice Hall</a:t>
            </a:r>
            <a:endParaRPr lang="en-US" dirty="0"/>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CB7E1-6E29-4C71-B74E-BAE7C0F1722F}" type="datetime1">
              <a:rPr lang="en-US" smtClean="0"/>
              <a:t>5/27/2013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32FA0E-5420-4F76-8B04-78AD147C26AC}" type="datetime1">
              <a:rPr lang="en-US" smtClean="0"/>
              <a:t>5/27/2013</a:t>
            </a:fld>
            <a:endParaRPr lang="en-US" dirty="0"/>
          </a:p>
        </p:txBody>
      </p:sp>
      <p:sp>
        <p:nvSpPr>
          <p:cNvPr id="6" name="Footer Placeholder 5"/>
          <p:cNvSpPr>
            <a:spLocks noGrp="1"/>
          </p:cNvSpPr>
          <p:nvPr>
            <p:ph type="ftr" sz="quarter" idx="11"/>
          </p:nvPr>
        </p:nvSpPr>
        <p:spPr/>
        <p:txBody>
          <a:bodyPr/>
          <a:lstStyle/>
          <a:p>
            <a:r>
              <a:rPr lang="en-US" dirty="0" smtClean="0"/>
              <a:t>©2014 Pearson Education, Inc. publishing as Prentice Hall</a:t>
            </a:r>
            <a:endParaRPr lang="en-US" dirty="0"/>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0CF331-CF02-4E4B-BFFE-586DB8037DBD}" type="datetime1">
              <a:rPr lang="en-US" smtClean="0"/>
              <a:t>5/27/2013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©2014 Pearson Education, Inc. publishing as Prentice Hall</a:t>
            </a:r>
            <a:endParaRPr lang="en-US" dirty="0"/>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990600" y="2133600"/>
            <a:ext cx="6858000" cy="990600"/>
          </a:xfrm>
        </p:spPr>
        <p:txBody>
          <a:bodyPr rtlCol="0">
            <a:noAutofit/>
          </a:bodyPr>
          <a:lstStyle/>
          <a:p>
            <a:pPr fontAlgn="auto">
              <a:spcAft>
                <a:spcPts val="0"/>
              </a:spcAft>
              <a:buFont typeface="Wingdings" pitchFamily="2" charset="2"/>
              <a:buNone/>
              <a:defRPr/>
            </a:pPr>
            <a:r>
              <a:rPr lang="en-US" sz="2800" dirty="0" smtClean="0">
                <a:ea typeface="+mn-ea"/>
                <a:cs typeface="+mn-cs"/>
              </a:rPr>
              <a:t>E-Marketing Communication: </a:t>
            </a:r>
          </a:p>
          <a:p>
            <a:pPr fontAlgn="auto">
              <a:spcAft>
                <a:spcPts val="0"/>
              </a:spcAft>
              <a:buFont typeface="Wingdings" pitchFamily="2" charset="2"/>
              <a:buNone/>
              <a:defRPr/>
            </a:pPr>
            <a:r>
              <a:rPr lang="en-US" sz="2800" dirty="0" smtClean="0">
                <a:ea typeface="+mn-ea"/>
                <a:cs typeface="+mn-cs"/>
              </a:rPr>
              <a:t>Owned Media</a:t>
            </a:r>
            <a:endParaRPr lang="en-US" sz="2800" dirty="0">
              <a:ea typeface="+mn-ea"/>
              <a:cs typeface="+mn-cs"/>
            </a:endParaRPr>
          </a:p>
        </p:txBody>
      </p:sp>
      <p:sp>
        <p:nvSpPr>
          <p:cNvPr id="2" name="Title 1"/>
          <p:cNvSpPr>
            <a:spLocks noGrp="1"/>
          </p:cNvSpPr>
          <p:nvPr>
            <p:ph type="ctrTitle"/>
          </p:nvPr>
        </p:nvSpPr>
        <p:spPr>
          <a:xfrm>
            <a:off x="990600" y="808673"/>
            <a:ext cx="6858000" cy="1323439"/>
          </a:xfrm>
        </p:spPr>
        <p:txBody>
          <a:bodyPr/>
          <a:lstStyle/>
          <a:p>
            <a:pPr fontAlgn="auto">
              <a:spcAft>
                <a:spcPts val="0"/>
              </a:spcAft>
              <a:defRPr/>
            </a:pPr>
            <a:r>
              <a:rPr lang="en-US" dirty="0" smtClean="0">
                <a:ea typeface="+mj-ea"/>
                <a:cs typeface="+mj-cs"/>
              </a:rPr>
              <a:t>E-Marketing/7E</a:t>
            </a:r>
            <a:r>
              <a:rPr lang="en-US" dirty="0" smtClean="0">
                <a:ea typeface="+mj-ea"/>
                <a:cs typeface="+mj-cs"/>
              </a:rPr>
              <a:t/>
            </a:r>
            <a:br>
              <a:rPr lang="en-US" dirty="0" smtClean="0">
                <a:ea typeface="+mj-ea"/>
                <a:cs typeface="+mj-cs"/>
              </a:rPr>
            </a:br>
            <a:r>
              <a:rPr lang="en-US" dirty="0" smtClean="0">
                <a:ea typeface="+mj-ea"/>
                <a:cs typeface="+mj-cs"/>
              </a:rPr>
              <a:t>Chapter 12</a:t>
            </a:r>
            <a:endParaRPr lang="en-US" dirty="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©2014 Pearson Education, Inc. publishing as Prentice Hall</a:t>
            </a:r>
            <a:endParaRPr lang="en-US" dirty="0"/>
          </a:p>
        </p:txBody>
      </p:sp>
      <p:sp>
        <p:nvSpPr>
          <p:cNvPr id="3" name="Slide Number Placeholder 2"/>
          <p:cNvSpPr>
            <a:spLocks noGrp="1"/>
          </p:cNvSpPr>
          <p:nvPr>
            <p:ph type="sldNum" sz="quarter" idx="12"/>
          </p:nvPr>
        </p:nvSpPr>
        <p:spPr/>
        <p:txBody>
          <a:bodyPr/>
          <a:lstStyle/>
          <a:p>
            <a:r>
              <a:rPr lang="en-US" dirty="0" smtClean="0"/>
              <a:t>12-</a:t>
            </a:r>
            <a:fld id="{C238F03A-58E1-4ECA-9024-348A9A81A53D}" type="slidenum">
              <a:rPr lang="en-US" smtClean="0"/>
              <a:pPr/>
              <a:t>10</a:t>
            </a:fld>
            <a:endParaRPr lang="en-US" dirty="0"/>
          </a:p>
        </p:txBody>
      </p:sp>
      <p:grpSp>
        <p:nvGrpSpPr>
          <p:cNvPr id="34" name="Group 33"/>
          <p:cNvGrpSpPr/>
          <p:nvPr/>
        </p:nvGrpSpPr>
        <p:grpSpPr>
          <a:xfrm>
            <a:off x="228600" y="228600"/>
            <a:ext cx="8915400" cy="6629400"/>
            <a:chOff x="304800" y="304800"/>
            <a:chExt cx="8915400" cy="6629400"/>
          </a:xfrm>
        </p:grpSpPr>
        <p:sp>
          <p:nvSpPr>
            <p:cNvPr id="35" name="TextBox 34"/>
            <p:cNvSpPr txBox="1"/>
            <p:nvPr/>
          </p:nvSpPr>
          <p:spPr>
            <a:xfrm>
              <a:off x="304800" y="304800"/>
              <a:ext cx="2711255" cy="4247317"/>
            </a:xfrm>
            <a:prstGeom prst="rect">
              <a:avLst/>
            </a:prstGeom>
            <a:noFill/>
          </p:spPr>
          <p:txBody>
            <a:bodyPr wrap="none" rtlCol="0">
              <a:spAutoFit/>
            </a:bodyPr>
            <a:lstStyle/>
            <a:p>
              <a:r>
                <a:rPr lang="en-US" dirty="0" smtClean="0"/>
                <a:t>Company Web site </a:t>
              </a:r>
            </a:p>
            <a:p>
              <a:r>
                <a:rPr lang="en-US" dirty="0" smtClean="0"/>
                <a:t>Blog</a:t>
              </a:r>
            </a:p>
            <a:p>
              <a:r>
                <a:rPr lang="en-US" dirty="0" smtClean="0"/>
                <a:t>Support forum/community</a:t>
              </a:r>
            </a:p>
            <a:p>
              <a:r>
                <a:rPr lang="en-US" dirty="0" smtClean="0"/>
                <a:t>Podcast</a:t>
              </a:r>
            </a:p>
            <a:p>
              <a:r>
                <a:rPr lang="en-US" dirty="0" smtClean="0"/>
                <a:t>E-mail, text messaging</a:t>
              </a:r>
            </a:p>
            <a:p>
              <a:r>
                <a:rPr lang="en-US" dirty="0" smtClean="0"/>
                <a:t>Online event</a:t>
              </a:r>
            </a:p>
            <a:p>
              <a:r>
                <a:rPr lang="en-US" dirty="0" smtClean="0"/>
                <a:t>Sales promotion offers</a:t>
              </a:r>
            </a:p>
            <a:p>
              <a:r>
                <a:rPr lang="en-US" dirty="0" smtClean="0"/>
                <a:t>Virtual world</a:t>
              </a:r>
            </a:p>
            <a:p>
              <a:r>
                <a:rPr lang="en-US" dirty="0" smtClean="0"/>
                <a:t>Online games</a:t>
              </a:r>
            </a:p>
            <a:p>
              <a:r>
                <a:rPr lang="en-US" dirty="0" smtClean="0"/>
                <a:t>Gifting</a:t>
              </a:r>
            </a:p>
            <a:p>
              <a:r>
                <a:rPr lang="en-US" dirty="0" smtClean="0"/>
                <a:t>Branded mobile apps</a:t>
              </a:r>
            </a:p>
            <a:p>
              <a:r>
                <a:rPr lang="en-US" dirty="0" smtClean="0"/>
                <a:t>QR codes</a:t>
              </a:r>
            </a:p>
            <a:p>
              <a:r>
                <a:rPr lang="en-US" dirty="0" smtClean="0"/>
                <a:t>Location-based </a:t>
              </a:r>
              <a:r>
                <a:rPr lang="en-US" dirty="0" smtClean="0"/>
                <a:t>m</a:t>
              </a:r>
              <a:r>
                <a:rPr lang="en-US" dirty="0" smtClean="0"/>
                <a:t>arketing</a:t>
              </a:r>
              <a:endParaRPr lang="en-US" dirty="0" smtClean="0"/>
            </a:p>
            <a:p>
              <a:r>
                <a:rPr lang="en-US" dirty="0" smtClean="0"/>
                <a:t>Social network, </a:t>
              </a:r>
              <a:r>
                <a:rPr lang="en-US" dirty="0" err="1" smtClean="0"/>
                <a:t>m</a:t>
              </a:r>
              <a:r>
                <a:rPr lang="en-US" dirty="0" err="1" smtClean="0"/>
                <a:t>icroblog</a:t>
              </a:r>
              <a:r>
                <a:rPr lang="en-US" dirty="0" smtClean="0"/>
                <a:t> </a:t>
              </a:r>
              <a:endParaRPr lang="en-US" dirty="0" smtClean="0"/>
            </a:p>
            <a:p>
              <a:r>
                <a:rPr lang="en-US" dirty="0" smtClean="0"/>
                <a:t>SEO – natural/organic</a:t>
              </a:r>
              <a:endParaRPr lang="en-US" dirty="0"/>
            </a:p>
          </p:txBody>
        </p:sp>
        <p:sp>
          <p:nvSpPr>
            <p:cNvPr id="36" name="TextBox 35"/>
            <p:cNvSpPr txBox="1"/>
            <p:nvPr/>
          </p:nvSpPr>
          <p:spPr>
            <a:xfrm>
              <a:off x="389262" y="4625876"/>
              <a:ext cx="1967783" cy="2308324"/>
            </a:xfrm>
            <a:prstGeom prst="rect">
              <a:avLst/>
            </a:prstGeom>
            <a:noFill/>
          </p:spPr>
          <p:txBody>
            <a:bodyPr wrap="square" rtlCol="0">
              <a:spAutoFit/>
            </a:bodyPr>
            <a:lstStyle/>
            <a:p>
              <a:r>
                <a:rPr lang="en-US" dirty="0" smtClean="0"/>
                <a:t>Display ads</a:t>
              </a:r>
            </a:p>
            <a:p>
              <a:r>
                <a:rPr lang="en-US" dirty="0" smtClean="0"/>
                <a:t>Sponsorships</a:t>
              </a:r>
            </a:p>
            <a:p>
              <a:r>
                <a:rPr lang="en-US" dirty="0" smtClean="0"/>
                <a:t>Classified ads</a:t>
              </a:r>
            </a:p>
            <a:p>
              <a:r>
                <a:rPr lang="en-US" dirty="0" smtClean="0"/>
                <a:t>Product placement</a:t>
              </a:r>
            </a:p>
            <a:p>
              <a:r>
                <a:rPr lang="en-US" dirty="0" smtClean="0"/>
                <a:t>Social media ads</a:t>
              </a:r>
            </a:p>
            <a:p>
              <a:r>
                <a:rPr lang="en-US" dirty="0" smtClean="0"/>
                <a:t>Mobile ads</a:t>
              </a:r>
            </a:p>
            <a:p>
              <a:r>
                <a:rPr lang="en-US" dirty="0" smtClean="0"/>
                <a:t>SEO: Paid search</a:t>
              </a:r>
            </a:p>
            <a:p>
              <a:endParaRPr lang="en-US" dirty="0"/>
            </a:p>
          </p:txBody>
        </p:sp>
        <p:sp>
          <p:nvSpPr>
            <p:cNvPr id="37" name="TextBox 36"/>
            <p:cNvSpPr txBox="1"/>
            <p:nvPr/>
          </p:nvSpPr>
          <p:spPr>
            <a:xfrm>
              <a:off x="6629400" y="1828800"/>
              <a:ext cx="2590800" cy="3693319"/>
            </a:xfrm>
            <a:prstGeom prst="rect">
              <a:avLst/>
            </a:prstGeom>
            <a:noFill/>
          </p:spPr>
          <p:txBody>
            <a:bodyPr wrap="square" rtlCol="0">
              <a:spAutoFit/>
            </a:bodyPr>
            <a:lstStyle/>
            <a:p>
              <a:r>
                <a:rPr lang="en-US" dirty="0" smtClean="0"/>
                <a:t>Digital coverage from   </a:t>
              </a:r>
            </a:p>
            <a:p>
              <a:r>
                <a:rPr lang="en-US" dirty="0" smtClean="0"/>
                <a:t>    traditional media</a:t>
              </a:r>
            </a:p>
            <a:p>
              <a:r>
                <a:rPr lang="en-US" dirty="0" smtClean="0"/>
                <a:t>Viral marketing</a:t>
              </a:r>
            </a:p>
            <a:p>
              <a:r>
                <a:rPr lang="en-US" dirty="0" smtClean="0"/>
                <a:t>Wikis</a:t>
              </a:r>
            </a:p>
            <a:p>
              <a:r>
                <a:rPr lang="en-US" dirty="0" smtClean="0"/>
                <a:t>Ratings and </a:t>
              </a:r>
              <a:r>
                <a:rPr lang="en-US" dirty="0" smtClean="0"/>
                <a:t>reviews</a:t>
              </a:r>
              <a:endParaRPr lang="en-US" dirty="0" smtClean="0"/>
            </a:p>
            <a:p>
              <a:r>
                <a:rPr lang="en-US" dirty="0" smtClean="0"/>
                <a:t>Social recommendations</a:t>
              </a:r>
            </a:p>
            <a:p>
              <a:r>
                <a:rPr lang="en-US" dirty="0" smtClean="0"/>
                <a:t>E-mail</a:t>
              </a:r>
            </a:p>
            <a:p>
              <a:r>
                <a:rPr lang="en-US" dirty="0" smtClean="0"/>
                <a:t>Social </a:t>
              </a:r>
              <a:r>
                <a:rPr lang="en-US" dirty="0" smtClean="0"/>
                <a:t>site </a:t>
              </a:r>
              <a:r>
                <a:rPr lang="en-US" dirty="0" smtClean="0"/>
                <a:t>d</a:t>
              </a:r>
              <a:r>
                <a:rPr lang="en-US" dirty="0" smtClean="0"/>
                <a:t>iscussion </a:t>
              </a:r>
              <a:endParaRPr lang="en-US" dirty="0" smtClean="0"/>
            </a:p>
            <a:p>
              <a:r>
                <a:rPr lang="en-US" dirty="0" smtClean="0"/>
                <a:t>Community </a:t>
              </a:r>
              <a:r>
                <a:rPr lang="en-US" dirty="0" smtClean="0"/>
                <a:t>discussion</a:t>
              </a:r>
              <a:endParaRPr lang="en-US" dirty="0" smtClean="0"/>
            </a:p>
            <a:p>
              <a:r>
                <a:rPr lang="en-US" dirty="0" smtClean="0"/>
                <a:t>Widgets &amp; </a:t>
              </a:r>
              <a:r>
                <a:rPr lang="en-US" dirty="0" smtClean="0"/>
                <a:t>social </a:t>
              </a:r>
              <a:r>
                <a:rPr lang="en-US" dirty="0" smtClean="0"/>
                <a:t>a</a:t>
              </a:r>
              <a:r>
                <a:rPr lang="en-US" dirty="0" smtClean="0"/>
                <a:t>pps</a:t>
              </a:r>
              <a:endParaRPr lang="en-US" dirty="0" smtClean="0"/>
            </a:p>
            <a:p>
              <a:r>
                <a:rPr lang="en-US" dirty="0" smtClean="0"/>
                <a:t>Location-based </a:t>
              </a:r>
              <a:r>
                <a:rPr lang="en-US" dirty="0" smtClean="0"/>
                <a:t>services </a:t>
              </a:r>
              <a:endParaRPr lang="en-US" dirty="0" smtClean="0"/>
            </a:p>
            <a:p>
              <a:r>
                <a:rPr lang="en-US" dirty="0" smtClean="0"/>
                <a:t>Collaborative content</a:t>
              </a:r>
            </a:p>
            <a:p>
              <a:endParaRPr lang="en-US" dirty="0"/>
            </a:p>
          </p:txBody>
        </p:sp>
        <p:cxnSp>
          <p:nvCxnSpPr>
            <p:cNvPr id="38" name="Straight Connector 37"/>
            <p:cNvCxnSpPr/>
            <p:nvPr/>
          </p:nvCxnSpPr>
          <p:spPr>
            <a:xfrm>
              <a:off x="6629400" y="1828800"/>
              <a:ext cx="0" cy="342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971800" y="381000"/>
              <a:ext cx="0" cy="40386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2438400" y="4648200"/>
              <a:ext cx="0" cy="1981200"/>
            </a:xfrm>
            <a:prstGeom prst="line">
              <a:avLst/>
            </a:prstGeom>
            <a:ln w="28575">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41" name="Group 45"/>
            <p:cNvGrpSpPr/>
            <p:nvPr/>
          </p:nvGrpSpPr>
          <p:grpSpPr>
            <a:xfrm>
              <a:off x="2667000" y="1592781"/>
              <a:ext cx="3895043" cy="3665019"/>
              <a:chOff x="2844817" y="1592781"/>
              <a:chExt cx="3895043" cy="3665019"/>
            </a:xfrm>
          </p:grpSpPr>
          <p:grpSp>
            <p:nvGrpSpPr>
              <p:cNvPr id="48" name="Group 10"/>
              <p:cNvGrpSpPr/>
              <p:nvPr/>
            </p:nvGrpSpPr>
            <p:grpSpPr>
              <a:xfrm>
                <a:off x="3505200" y="2057400"/>
                <a:ext cx="2438400" cy="2362200"/>
                <a:chOff x="3048000" y="1371600"/>
                <a:chExt cx="2438400" cy="2362200"/>
              </a:xfrm>
            </p:grpSpPr>
            <p:sp>
              <p:nvSpPr>
                <p:cNvPr id="56" name="TextBox 55"/>
                <p:cNvSpPr txBox="1"/>
                <p:nvPr/>
              </p:nvSpPr>
              <p:spPr>
                <a:xfrm>
                  <a:off x="3780808" y="1752600"/>
                  <a:ext cx="943592" cy="369332"/>
                </a:xfrm>
                <a:prstGeom prst="rect">
                  <a:avLst/>
                </a:prstGeom>
                <a:noFill/>
              </p:spPr>
              <p:txBody>
                <a:bodyPr wrap="none" rtlCol="0">
                  <a:spAutoFit/>
                </a:bodyPr>
                <a:lstStyle/>
                <a:p>
                  <a:r>
                    <a:rPr lang="en-US" dirty="0" smtClean="0"/>
                    <a:t>OWNED</a:t>
                  </a:r>
                  <a:endParaRPr lang="en-US" dirty="0"/>
                </a:p>
              </p:txBody>
            </p:sp>
            <p:sp>
              <p:nvSpPr>
                <p:cNvPr id="57" name="TextBox 56"/>
                <p:cNvSpPr txBox="1"/>
                <p:nvPr/>
              </p:nvSpPr>
              <p:spPr>
                <a:xfrm>
                  <a:off x="3276600" y="3124200"/>
                  <a:ext cx="619721" cy="369332"/>
                </a:xfrm>
                <a:prstGeom prst="rect">
                  <a:avLst/>
                </a:prstGeom>
                <a:noFill/>
              </p:spPr>
              <p:txBody>
                <a:bodyPr wrap="none" rtlCol="0">
                  <a:spAutoFit/>
                </a:bodyPr>
                <a:lstStyle/>
                <a:p>
                  <a:r>
                    <a:rPr lang="en-US" dirty="0" smtClean="0"/>
                    <a:t>PAID</a:t>
                  </a:r>
                  <a:endParaRPr lang="en-US" dirty="0"/>
                </a:p>
              </p:txBody>
            </p:sp>
            <p:sp>
              <p:nvSpPr>
                <p:cNvPr id="58" name="TextBox 57"/>
                <p:cNvSpPr txBox="1"/>
                <p:nvPr/>
              </p:nvSpPr>
              <p:spPr>
                <a:xfrm>
                  <a:off x="4464570" y="3124200"/>
                  <a:ext cx="956416" cy="369332"/>
                </a:xfrm>
                <a:prstGeom prst="rect">
                  <a:avLst/>
                </a:prstGeom>
                <a:noFill/>
              </p:spPr>
              <p:txBody>
                <a:bodyPr wrap="none" rtlCol="0">
                  <a:spAutoFit/>
                </a:bodyPr>
                <a:lstStyle/>
                <a:p>
                  <a:r>
                    <a:rPr lang="en-US" dirty="0" smtClean="0"/>
                    <a:t>EARNED</a:t>
                  </a:r>
                  <a:endParaRPr lang="en-US" dirty="0"/>
                </a:p>
              </p:txBody>
            </p:sp>
            <p:sp>
              <p:nvSpPr>
                <p:cNvPr id="59" name="Oval 58"/>
                <p:cNvSpPr/>
                <p:nvPr/>
              </p:nvSpPr>
              <p:spPr>
                <a:xfrm>
                  <a:off x="3505200" y="1371600"/>
                  <a:ext cx="14478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4038600" y="2286000"/>
                  <a:ext cx="14478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3048000" y="2286000"/>
                  <a:ext cx="1447800" cy="1447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8"/>
                <p:cNvSpPr/>
                <p:nvPr/>
              </p:nvSpPr>
              <p:spPr>
                <a:xfrm>
                  <a:off x="3733800" y="2209800"/>
                  <a:ext cx="1066800" cy="1066800"/>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4"/>
                <p:cNvSpPr txBox="1"/>
                <p:nvPr/>
              </p:nvSpPr>
              <p:spPr>
                <a:xfrm>
                  <a:off x="3733800" y="2590800"/>
                  <a:ext cx="1093120" cy="369332"/>
                </a:xfrm>
                <a:prstGeom prst="rect">
                  <a:avLst/>
                </a:prstGeom>
                <a:noFill/>
              </p:spPr>
              <p:txBody>
                <a:bodyPr wrap="none" rtlCol="0">
                  <a:spAutoFit/>
                </a:bodyPr>
                <a:lstStyle/>
                <a:p>
                  <a:r>
                    <a:rPr lang="en-US" dirty="0" smtClean="0">
                      <a:solidFill>
                        <a:schemeClr val="bg1"/>
                      </a:solidFill>
                    </a:rPr>
                    <a:t>CONTENT</a:t>
                  </a:r>
                  <a:endParaRPr lang="en-US" dirty="0">
                    <a:solidFill>
                      <a:schemeClr val="bg1"/>
                    </a:solidFill>
                  </a:endParaRPr>
                </a:p>
              </p:txBody>
            </p:sp>
          </p:grpSp>
          <p:cxnSp>
            <p:nvCxnSpPr>
              <p:cNvPr id="49" name="Straight Arrow Connector 48"/>
              <p:cNvCxnSpPr/>
              <p:nvPr/>
            </p:nvCxnSpPr>
            <p:spPr>
              <a:xfrm flipV="1">
                <a:off x="5816617" y="3124200"/>
                <a:ext cx="923243" cy="135825"/>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H="1" flipV="1">
                <a:off x="3352800" y="1905000"/>
                <a:ext cx="685800" cy="3048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H="1">
                <a:off x="2844817" y="4419600"/>
                <a:ext cx="1117584" cy="83820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TextBox 51"/>
              <p:cNvSpPr txBox="1"/>
              <p:nvPr/>
            </p:nvSpPr>
            <p:spPr>
              <a:xfrm rot="1459203">
                <a:off x="3326878" y="1592781"/>
                <a:ext cx="1153714" cy="369332"/>
              </a:xfrm>
              <a:prstGeom prst="rect">
                <a:avLst/>
              </a:prstGeom>
              <a:noFill/>
            </p:spPr>
            <p:txBody>
              <a:bodyPr wrap="none" rtlCol="0">
                <a:spAutoFit/>
              </a:bodyPr>
              <a:lstStyle/>
              <a:p>
                <a:r>
                  <a:rPr lang="en-US" dirty="0" smtClean="0"/>
                  <a:t>customers</a:t>
                </a:r>
                <a:endParaRPr lang="en-US" dirty="0"/>
              </a:p>
            </p:txBody>
          </p:sp>
          <p:sp>
            <p:nvSpPr>
              <p:cNvPr id="53" name="TextBox 52"/>
              <p:cNvSpPr txBox="1"/>
              <p:nvPr/>
            </p:nvSpPr>
            <p:spPr>
              <a:xfrm rot="19416437">
                <a:off x="3218357" y="4801899"/>
                <a:ext cx="1096262" cy="369332"/>
              </a:xfrm>
              <a:prstGeom prst="rect">
                <a:avLst/>
              </a:prstGeom>
              <a:noFill/>
            </p:spPr>
            <p:txBody>
              <a:bodyPr wrap="none" rtlCol="0">
                <a:spAutoFit/>
              </a:bodyPr>
              <a:lstStyle/>
              <a:p>
                <a:r>
                  <a:rPr lang="en-US" dirty="0" smtClean="0"/>
                  <a:t>prospects</a:t>
                </a:r>
                <a:endParaRPr lang="en-US" dirty="0"/>
              </a:p>
            </p:txBody>
          </p:sp>
          <p:sp>
            <p:nvSpPr>
              <p:cNvPr id="54" name="TextBox 53"/>
              <p:cNvSpPr txBox="1"/>
              <p:nvPr/>
            </p:nvSpPr>
            <p:spPr>
              <a:xfrm rot="21053701">
                <a:off x="5514035" y="2742886"/>
                <a:ext cx="1143903" cy="369332"/>
              </a:xfrm>
              <a:prstGeom prst="rect">
                <a:avLst/>
              </a:prstGeom>
              <a:noFill/>
            </p:spPr>
            <p:txBody>
              <a:bodyPr wrap="none" rtlCol="0">
                <a:spAutoFit/>
              </a:bodyPr>
              <a:lstStyle/>
              <a:p>
                <a:r>
                  <a:rPr lang="en-US" dirty="0" smtClean="0"/>
                  <a:t>detractors</a:t>
                </a:r>
                <a:endParaRPr lang="en-US" dirty="0"/>
              </a:p>
            </p:txBody>
          </p:sp>
          <p:sp>
            <p:nvSpPr>
              <p:cNvPr id="55" name="TextBox 54"/>
              <p:cNvSpPr txBox="1"/>
              <p:nvPr/>
            </p:nvSpPr>
            <p:spPr>
              <a:xfrm rot="21030925">
                <a:off x="6063183" y="3243589"/>
                <a:ext cx="572914" cy="369332"/>
              </a:xfrm>
              <a:prstGeom prst="rect">
                <a:avLst/>
              </a:prstGeom>
              <a:noFill/>
            </p:spPr>
            <p:txBody>
              <a:bodyPr wrap="none" rtlCol="0">
                <a:spAutoFit/>
              </a:bodyPr>
              <a:lstStyle/>
              <a:p>
                <a:r>
                  <a:rPr lang="en-US" dirty="0" smtClean="0"/>
                  <a:t>fans</a:t>
                </a:r>
              </a:p>
            </p:txBody>
          </p:sp>
        </p:grpSp>
        <p:cxnSp>
          <p:nvCxnSpPr>
            <p:cNvPr id="42" name="Straight Connector 41"/>
            <p:cNvCxnSpPr/>
            <p:nvPr/>
          </p:nvCxnSpPr>
          <p:spPr>
            <a:xfrm flipH="1">
              <a:off x="2667000" y="44196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flipH="1">
              <a:off x="2667000" y="3810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flipH="1">
              <a:off x="2133600" y="46482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2133600" y="66294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flipH="1">
              <a:off x="6629400" y="18288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flipH="1">
              <a:off x="6629400" y="5257800"/>
              <a:ext cx="3048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467600" cy="1143000"/>
          </a:xfrm>
        </p:spPr>
        <p:txBody>
          <a:bodyPr/>
          <a:lstStyle/>
          <a:p>
            <a:r>
              <a:rPr lang="en-US" dirty="0" smtClean="0"/>
              <a:t>Owned Media</a:t>
            </a:r>
            <a:endParaRPr lang="en-US" dirty="0"/>
          </a:p>
        </p:txBody>
      </p:sp>
      <p:sp>
        <p:nvSpPr>
          <p:cNvPr id="3" name="Content Placeholder 2"/>
          <p:cNvSpPr>
            <a:spLocks noGrp="1"/>
          </p:cNvSpPr>
          <p:nvPr>
            <p:ph idx="1"/>
          </p:nvPr>
        </p:nvSpPr>
        <p:spPr>
          <a:xfrm>
            <a:off x="1371600" y="1600200"/>
            <a:ext cx="7315200" cy="4525963"/>
          </a:xfrm>
        </p:spPr>
        <p:txBody>
          <a:bodyPr>
            <a:normAutofit/>
          </a:bodyPr>
          <a:lstStyle/>
          <a:p>
            <a:r>
              <a:rPr lang="en-US" sz="2800" dirty="0" smtClean="0"/>
              <a:t>Primary goals are to</a:t>
            </a:r>
          </a:p>
          <a:p>
            <a:pPr lvl="1"/>
            <a:r>
              <a:rPr lang="en-US" sz="2800" dirty="0" smtClean="0"/>
              <a:t>Engage consumers with positive brand content.</a:t>
            </a:r>
          </a:p>
          <a:p>
            <a:pPr lvl="1"/>
            <a:r>
              <a:rPr lang="en-US" sz="2800" dirty="0" smtClean="0"/>
              <a:t>Entice them to pass along content to others.</a:t>
            </a:r>
          </a:p>
          <a:p>
            <a:pPr lvl="1"/>
            <a:r>
              <a:rPr lang="en-US" sz="2800" dirty="0" smtClean="0"/>
              <a:t>Exercise CRM (customer relationship management).</a:t>
            </a:r>
          </a:p>
          <a:p>
            <a:r>
              <a:rPr lang="en-US" sz="2800" dirty="0" smtClean="0"/>
              <a:t>All owned media can be considered content marketing.</a:t>
            </a:r>
            <a:endParaRPr lang="en-US" sz="2800"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1143000"/>
          </a:xfrm>
        </p:spPr>
        <p:txBody>
          <a:bodyPr/>
          <a:lstStyle/>
          <a:p>
            <a:r>
              <a:rPr lang="en-US" dirty="0" smtClean="0"/>
              <a:t>Web Site</a:t>
            </a:r>
            <a:endParaRPr lang="en-US" dirty="0"/>
          </a:p>
        </p:txBody>
      </p:sp>
      <p:sp>
        <p:nvSpPr>
          <p:cNvPr id="3" name="Content Placeholder 2"/>
          <p:cNvSpPr>
            <a:spLocks noGrp="1"/>
          </p:cNvSpPr>
          <p:nvPr>
            <p:ph idx="1"/>
          </p:nvPr>
        </p:nvSpPr>
        <p:spPr>
          <a:xfrm>
            <a:off x="1295400" y="1600200"/>
            <a:ext cx="7391400" cy="4525963"/>
          </a:xfrm>
        </p:spPr>
        <p:txBody>
          <a:bodyPr/>
          <a:lstStyle/>
          <a:p>
            <a:r>
              <a:rPr lang="en-US" sz="2800" dirty="0" smtClean="0"/>
              <a:t>There were an estimated 555 million Web sites at the end of 2011.</a:t>
            </a:r>
          </a:p>
          <a:p>
            <a:r>
              <a:rPr lang="en-US" sz="2800" dirty="0" smtClean="0"/>
              <a:t>The Web site is a door into a company and must provide inviting, organized, and relevant content.</a:t>
            </a:r>
          </a:p>
          <a:p>
            <a:r>
              <a:rPr lang="en-US" sz="2800" dirty="0" smtClean="0"/>
              <a:t>Microsites are Web sites designed for a narrow purpose.</a:t>
            </a:r>
            <a:endParaRPr lang="en-US" sz="2800"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7315200" cy="1143000"/>
          </a:xfrm>
        </p:spPr>
        <p:txBody>
          <a:bodyPr/>
          <a:lstStyle/>
          <a:p>
            <a:r>
              <a:rPr lang="en-US" dirty="0" smtClean="0"/>
              <a:t>Web Site Landing Pages</a:t>
            </a:r>
            <a:endParaRPr lang="en-US" dirty="0"/>
          </a:p>
        </p:txBody>
      </p:sp>
      <p:sp>
        <p:nvSpPr>
          <p:cNvPr id="3" name="Content Placeholder 2"/>
          <p:cNvSpPr>
            <a:spLocks noGrp="1"/>
          </p:cNvSpPr>
          <p:nvPr>
            <p:ph idx="1"/>
          </p:nvPr>
        </p:nvSpPr>
        <p:spPr>
          <a:xfrm>
            <a:off x="1600200" y="1600200"/>
            <a:ext cx="7086600" cy="4525963"/>
          </a:xfrm>
        </p:spPr>
        <p:txBody>
          <a:bodyPr/>
          <a:lstStyle/>
          <a:p>
            <a:r>
              <a:rPr lang="en-US" dirty="0" smtClean="0"/>
              <a:t>A </a:t>
            </a:r>
            <a:r>
              <a:rPr lang="en-US" b="1" dirty="0" smtClean="0"/>
              <a:t>landing page </a:t>
            </a:r>
            <a:r>
              <a:rPr lang="en-US" dirty="0" smtClean="0"/>
              <a:t>is a unique page that appears after a user clicks on a link associated with a Web site.</a:t>
            </a:r>
          </a:p>
          <a:p>
            <a:r>
              <a:rPr lang="en-US" dirty="0" smtClean="0"/>
              <a:t>Companies create many different landing pages that match key words, current offers, ads, and more.</a:t>
            </a:r>
          </a:p>
          <a:p>
            <a:r>
              <a:rPr lang="en-US" b="1" dirty="0" smtClean="0"/>
              <a:t>A/B testing </a:t>
            </a:r>
            <a:r>
              <a:rPr lang="en-US" dirty="0" smtClean="0"/>
              <a:t>is when there are two versions of a Web page and the company conducts A/B tests to optimize clickthrough rates and conversion to purchase.</a:t>
            </a:r>
            <a:endParaRPr lang="en-US"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Blogs</a:t>
            </a:r>
            <a:endParaRPr lang="en-US" dirty="0"/>
          </a:p>
        </p:txBody>
      </p:sp>
      <p:sp>
        <p:nvSpPr>
          <p:cNvPr id="3" name="Content Placeholder 2"/>
          <p:cNvSpPr>
            <a:spLocks noGrp="1"/>
          </p:cNvSpPr>
          <p:nvPr>
            <p:ph idx="1"/>
          </p:nvPr>
        </p:nvSpPr>
        <p:spPr>
          <a:xfrm>
            <a:off x="990600" y="1371600"/>
            <a:ext cx="7696200" cy="4754563"/>
          </a:xfrm>
        </p:spPr>
        <p:txBody>
          <a:bodyPr>
            <a:noAutofit/>
          </a:bodyPr>
          <a:lstStyle/>
          <a:p>
            <a:r>
              <a:rPr lang="en-US" sz="2800" dirty="0" smtClean="0"/>
              <a:t>There were more than 181M blogs at the end of 2011.</a:t>
            </a:r>
          </a:p>
          <a:p>
            <a:r>
              <a:rPr lang="en-US" sz="2800" dirty="0" smtClean="0"/>
              <a:t>CEOs, consultants and thought leaders create blogs to disseminate views, promote books, etc.</a:t>
            </a:r>
          </a:p>
          <a:p>
            <a:r>
              <a:rPr lang="en-US" sz="2800" dirty="0" smtClean="0"/>
              <a:t>Marketers use blogs to draw users to their Web sites and need to decide:</a:t>
            </a:r>
          </a:p>
          <a:p>
            <a:pPr lvl="1"/>
            <a:r>
              <a:rPr lang="en-US" sz="2800" dirty="0" smtClean="0"/>
              <a:t>Which platform to use?</a:t>
            </a:r>
          </a:p>
          <a:p>
            <a:pPr lvl="1"/>
            <a:r>
              <a:rPr lang="en-US" sz="2800" dirty="0" smtClean="0"/>
              <a:t>Who will do the writing?</a:t>
            </a:r>
          </a:p>
          <a:p>
            <a:pPr lvl="1"/>
            <a:r>
              <a:rPr lang="en-US" sz="2800" dirty="0" smtClean="0"/>
              <a:t>How often will they post?</a:t>
            </a:r>
          </a:p>
          <a:p>
            <a:pPr lvl="1"/>
            <a:r>
              <a:rPr lang="en-US" sz="2800" dirty="0" smtClean="0"/>
              <a:t>What is the purpose of the blog?</a:t>
            </a:r>
            <a:endParaRPr lang="en-US" sz="2800"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E-Mail</a:t>
            </a:r>
            <a:endParaRPr lang="en-US" dirty="0"/>
          </a:p>
        </p:txBody>
      </p:sp>
      <p:sp>
        <p:nvSpPr>
          <p:cNvPr id="3" name="Content Placeholder 2"/>
          <p:cNvSpPr>
            <a:spLocks noGrp="1"/>
          </p:cNvSpPr>
          <p:nvPr>
            <p:ph idx="1"/>
          </p:nvPr>
        </p:nvSpPr>
        <p:spPr>
          <a:xfrm>
            <a:off x="457200" y="1295400"/>
            <a:ext cx="8229600" cy="4830763"/>
          </a:xfrm>
        </p:spPr>
        <p:txBody>
          <a:bodyPr>
            <a:noAutofit/>
          </a:bodyPr>
          <a:lstStyle/>
          <a:p>
            <a:r>
              <a:rPr lang="en-US" sz="2800" dirty="0" smtClean="0"/>
              <a:t>E-mail remains the most important communication technique for building customer relationships.</a:t>
            </a:r>
          </a:p>
          <a:p>
            <a:pPr lvl="1"/>
            <a:r>
              <a:rPr lang="en-US" sz="2800" dirty="0" smtClean="0"/>
              <a:t>75.4% of marketers invest in e-mail campaigns.</a:t>
            </a:r>
          </a:p>
          <a:p>
            <a:r>
              <a:rPr lang="en-US" sz="2800" dirty="0" smtClean="0"/>
              <a:t>E-mail has advantages over postal direct mail.</a:t>
            </a:r>
          </a:p>
          <a:p>
            <a:pPr lvl="1"/>
            <a:r>
              <a:rPr lang="en-US" sz="2800" dirty="0" smtClean="0"/>
              <a:t>No postage or printing charges.</a:t>
            </a:r>
          </a:p>
          <a:p>
            <a:pPr lvl="1"/>
            <a:r>
              <a:rPr lang="en-US" sz="2800" dirty="0" smtClean="0"/>
              <a:t>Immediate and convenient avenue for direct response using hyperlinks.</a:t>
            </a:r>
          </a:p>
          <a:p>
            <a:pPr lvl="1"/>
            <a:r>
              <a:rPr lang="en-US" sz="2800" dirty="0" smtClean="0"/>
              <a:t>Can be automatically individualized.</a:t>
            </a:r>
          </a:p>
          <a:p>
            <a:r>
              <a:rPr lang="en-US" sz="2800" dirty="0" smtClean="0"/>
              <a:t>E-mail difficulties include spam filters and finding and maintaining appropriate e-mail lists.</a:t>
            </a:r>
            <a:endParaRPr lang="en-US" sz="2800"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0"/>
          <p:cNvSpPr>
            <a:spLocks noGrp="1" noChangeArrowheads="1"/>
          </p:cNvSpPr>
          <p:nvPr>
            <p:ph type="body" idx="1"/>
          </p:nvPr>
        </p:nvSpPr>
        <p:spPr>
          <a:xfrm>
            <a:off x="1143000" y="1676400"/>
            <a:ext cx="7623175" cy="4419600"/>
          </a:xfrm>
        </p:spPr>
        <p:txBody>
          <a:bodyPr>
            <a:normAutofit/>
          </a:bodyPr>
          <a:lstStyle/>
          <a:p>
            <a:r>
              <a:rPr lang="en-US" sz="2800" dirty="0" smtClean="0"/>
              <a:t>Short Message Services (</a:t>
            </a:r>
            <a:r>
              <a:rPr lang="en-US" sz="2800" dirty="0" smtClean="0"/>
              <a:t>SMS), commonly known as text messaging, are </a:t>
            </a:r>
            <a:r>
              <a:rPr lang="en-US" sz="2800" dirty="0" smtClean="0"/>
              <a:t>up to 160 characters of text sent over the </a:t>
            </a:r>
            <a:r>
              <a:rPr lang="en-US" sz="2800" dirty="0" smtClean="0"/>
              <a:t>internet </a:t>
            </a:r>
            <a:r>
              <a:rPr lang="en-US" sz="2800" dirty="0" smtClean="0"/>
              <a:t>with a cell phone or smartphone.</a:t>
            </a:r>
          </a:p>
          <a:p>
            <a:r>
              <a:rPr lang="en-US" sz="2800" dirty="0" smtClean="0"/>
              <a:t>Marketers can build relationships by sending permission-based information </a:t>
            </a:r>
            <a:r>
              <a:rPr lang="en-US" sz="2800" dirty="0" smtClean="0"/>
              <a:t>when and where </a:t>
            </a:r>
            <a:r>
              <a:rPr lang="en-US" sz="2800" dirty="0" smtClean="0"/>
              <a:t>consumers want to receive it</a:t>
            </a:r>
            <a:r>
              <a:rPr lang="en-US" sz="2800" dirty="0" smtClean="0"/>
              <a:t>.</a:t>
            </a:r>
          </a:p>
          <a:p>
            <a:pPr lvl="1"/>
            <a:r>
              <a:rPr lang="en-US" sz="2800" dirty="0" smtClean="0"/>
              <a:t>Should be short, personalized, interactive, and relevant.</a:t>
            </a:r>
            <a:endParaRPr lang="en-US" sz="2800" dirty="0" smtClean="0"/>
          </a:p>
        </p:txBody>
      </p:sp>
      <p:sp>
        <p:nvSpPr>
          <p:cNvPr id="34820" name="Rectangle 21"/>
          <p:cNvSpPr>
            <a:spLocks noGrp="1" noChangeArrowheads="1"/>
          </p:cNvSpPr>
          <p:nvPr>
            <p:ph type="title"/>
          </p:nvPr>
        </p:nvSpPr>
        <p:spPr>
          <a:xfrm>
            <a:off x="1219200" y="228600"/>
            <a:ext cx="7546975" cy="990600"/>
          </a:xfrm>
        </p:spPr>
        <p:txBody>
          <a:bodyPr/>
          <a:lstStyle/>
          <a:p>
            <a:pPr fontAlgn="auto">
              <a:spcAft>
                <a:spcPts val="0"/>
              </a:spcAft>
              <a:defRPr/>
            </a:pPr>
            <a:r>
              <a:rPr lang="en-US" dirty="0" smtClean="0">
                <a:ea typeface="+mj-ea"/>
                <a:cs typeface="+mj-cs"/>
              </a:rPr>
              <a:t>Text Messaging</a:t>
            </a:r>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16</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8"/>
          <p:cNvSpPr>
            <a:spLocks noGrp="1" noChangeArrowheads="1"/>
          </p:cNvSpPr>
          <p:nvPr>
            <p:ph type="body" idx="1"/>
          </p:nvPr>
        </p:nvSpPr>
        <p:spPr>
          <a:xfrm>
            <a:off x="1143000" y="1447800"/>
            <a:ext cx="7239000" cy="4724400"/>
          </a:xfrm>
        </p:spPr>
        <p:txBody>
          <a:bodyPr>
            <a:normAutofit/>
          </a:bodyPr>
          <a:lstStyle/>
          <a:p>
            <a:pPr>
              <a:lnSpc>
                <a:spcPct val="90000"/>
              </a:lnSpc>
              <a:spcBef>
                <a:spcPct val="0"/>
              </a:spcBef>
            </a:pPr>
            <a:r>
              <a:rPr lang="en-US" sz="2800" dirty="0" smtClean="0"/>
              <a:t>Online sales </a:t>
            </a:r>
            <a:r>
              <a:rPr lang="en-US" sz="2800" dirty="0" smtClean="0"/>
              <a:t>promotions </a:t>
            </a:r>
            <a:r>
              <a:rPr lang="en-US" sz="2800" dirty="0" smtClean="0"/>
              <a:t>can build brands, databases, and support sales.</a:t>
            </a:r>
          </a:p>
          <a:p>
            <a:pPr lvl="1">
              <a:lnSpc>
                <a:spcPct val="90000"/>
              </a:lnSpc>
              <a:spcBef>
                <a:spcPct val="0"/>
              </a:spcBef>
            </a:pPr>
            <a:r>
              <a:rPr lang="en-US" sz="2800" dirty="0" smtClean="0"/>
              <a:t>Most do not build long term customer relationships.</a:t>
            </a:r>
            <a:endParaRPr lang="en-US" sz="2800" dirty="0" smtClean="0"/>
          </a:p>
          <a:p>
            <a:pPr>
              <a:lnSpc>
                <a:spcPct val="90000"/>
              </a:lnSpc>
              <a:spcBef>
                <a:spcPct val="0"/>
              </a:spcBef>
            </a:pPr>
            <a:r>
              <a:rPr lang="en-US" sz="2800" dirty="0" smtClean="0"/>
              <a:t>Offers are </a:t>
            </a:r>
            <a:r>
              <a:rPr lang="en-US" sz="2800" dirty="0" smtClean="0"/>
              <a:t>short-term incentives that facilitate the movement of products to the end user</a:t>
            </a:r>
            <a:r>
              <a:rPr lang="en-US" sz="2800" dirty="0" smtClean="0"/>
              <a:t>. They include:</a:t>
            </a:r>
            <a:endParaRPr lang="en-US" sz="2800" dirty="0" smtClean="0"/>
          </a:p>
          <a:p>
            <a:pPr lvl="1">
              <a:lnSpc>
                <a:spcPct val="90000"/>
              </a:lnSpc>
              <a:spcBef>
                <a:spcPct val="0"/>
              </a:spcBef>
            </a:pPr>
            <a:r>
              <a:rPr lang="en-US" sz="2800" dirty="0" smtClean="0"/>
              <a:t>Coupons</a:t>
            </a:r>
          </a:p>
          <a:p>
            <a:pPr lvl="1">
              <a:lnSpc>
                <a:spcPct val="90000"/>
              </a:lnSpc>
              <a:spcBef>
                <a:spcPct val="0"/>
              </a:spcBef>
            </a:pPr>
            <a:r>
              <a:rPr lang="en-US" sz="2800" dirty="0" smtClean="0"/>
              <a:t>Sampling</a:t>
            </a:r>
            <a:endParaRPr lang="en-US" sz="2800" dirty="0" smtClean="0"/>
          </a:p>
          <a:p>
            <a:pPr lvl="1">
              <a:lnSpc>
                <a:spcPct val="90000"/>
              </a:lnSpc>
              <a:spcBef>
                <a:spcPct val="0"/>
              </a:spcBef>
            </a:pPr>
            <a:r>
              <a:rPr lang="en-US" sz="2800" dirty="0" smtClean="0"/>
              <a:t>Contests</a:t>
            </a:r>
            <a:r>
              <a:rPr lang="en-US" sz="2800" dirty="0" smtClean="0"/>
              <a:t>, </a:t>
            </a:r>
            <a:r>
              <a:rPr lang="en-US" sz="2800" dirty="0" smtClean="0"/>
              <a:t>sweepstakes</a:t>
            </a:r>
          </a:p>
          <a:p>
            <a:pPr lvl="1">
              <a:lnSpc>
                <a:spcPct val="90000"/>
              </a:lnSpc>
              <a:spcBef>
                <a:spcPct val="0"/>
              </a:spcBef>
            </a:pPr>
            <a:r>
              <a:rPr lang="en-US" sz="2800" dirty="0" smtClean="0"/>
              <a:t>Virtual worlds</a:t>
            </a:r>
          </a:p>
          <a:p>
            <a:pPr lvl="1">
              <a:lnSpc>
                <a:spcPct val="90000"/>
              </a:lnSpc>
              <a:spcBef>
                <a:spcPct val="0"/>
              </a:spcBef>
            </a:pPr>
            <a:r>
              <a:rPr lang="en-US" sz="2800" dirty="0" smtClean="0"/>
              <a:t>Online games &amp; gifting</a:t>
            </a:r>
            <a:endParaRPr lang="en-US" sz="2800" dirty="0" smtClean="0"/>
          </a:p>
        </p:txBody>
      </p:sp>
      <p:sp>
        <p:nvSpPr>
          <p:cNvPr id="28676" name="Rectangle 9"/>
          <p:cNvSpPr>
            <a:spLocks noGrp="1" noChangeArrowheads="1"/>
          </p:cNvSpPr>
          <p:nvPr>
            <p:ph type="title"/>
          </p:nvPr>
        </p:nvSpPr>
        <p:spPr>
          <a:xfrm>
            <a:off x="1143000" y="228600"/>
            <a:ext cx="7623175" cy="990600"/>
          </a:xfrm>
        </p:spPr>
        <p:txBody>
          <a:bodyPr/>
          <a:lstStyle/>
          <a:p>
            <a:pPr fontAlgn="auto">
              <a:spcAft>
                <a:spcPts val="0"/>
              </a:spcAft>
              <a:defRPr/>
            </a:pPr>
            <a:r>
              <a:rPr lang="en-US" dirty="0" smtClean="0">
                <a:ea typeface="+mj-ea"/>
                <a:cs typeface="+mj-cs"/>
              </a:rPr>
              <a:t>Sales Promotion Offers</a:t>
            </a:r>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Sales Promotion </a:t>
            </a:r>
            <a:r>
              <a:rPr lang="en-US" dirty="0" smtClean="0"/>
              <a:t>Offers, cont.</a:t>
            </a:r>
            <a:endParaRPr lang="en-US" dirty="0"/>
          </a:p>
        </p:txBody>
      </p:sp>
      <p:sp>
        <p:nvSpPr>
          <p:cNvPr id="3" name="Content Placeholder 2"/>
          <p:cNvSpPr>
            <a:spLocks noGrp="1"/>
          </p:cNvSpPr>
          <p:nvPr>
            <p:ph idx="1"/>
          </p:nvPr>
        </p:nvSpPr>
        <p:spPr>
          <a:xfrm>
            <a:off x="914400" y="1600200"/>
            <a:ext cx="7772400" cy="4525963"/>
          </a:xfrm>
        </p:spPr>
        <p:txBody>
          <a:bodyPr>
            <a:normAutofit lnSpcReduction="10000"/>
          </a:bodyPr>
          <a:lstStyle/>
          <a:p>
            <a:r>
              <a:rPr lang="en-US" sz="2800" dirty="0" smtClean="0"/>
              <a:t>Many companies create branded mobile applications and widgets that support social interactions.</a:t>
            </a:r>
          </a:p>
          <a:p>
            <a:pPr lvl="1"/>
            <a:r>
              <a:rPr lang="en-US" sz="2800" dirty="0" smtClean="0"/>
              <a:t>45% of companies had branded apps and another 31% planned them in 2012.</a:t>
            </a:r>
          </a:p>
          <a:p>
            <a:r>
              <a:rPr lang="en-US" sz="2800" dirty="0" smtClean="0"/>
              <a:t>Marketers are placing QR codes on physical objects, such as ads, but the outlook is not positive.</a:t>
            </a:r>
          </a:p>
          <a:p>
            <a:pPr lvl="1"/>
            <a:r>
              <a:rPr lang="en-US" sz="2800" dirty="0" smtClean="0"/>
              <a:t>Use of two-dimensional mobile tags in retail stores is growing.</a:t>
            </a:r>
            <a:endParaRPr lang="en-US" sz="2800"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18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Networks</a:t>
            </a:r>
            <a:endParaRPr lang="en-US" dirty="0"/>
          </a:p>
        </p:txBody>
      </p:sp>
      <p:sp>
        <p:nvSpPr>
          <p:cNvPr id="3" name="Content Placeholder 2"/>
          <p:cNvSpPr>
            <a:spLocks noGrp="1"/>
          </p:cNvSpPr>
          <p:nvPr>
            <p:ph sz="half" idx="1"/>
          </p:nvPr>
        </p:nvSpPr>
        <p:spPr/>
        <p:txBody>
          <a:bodyPr>
            <a:noAutofit/>
          </a:bodyPr>
          <a:lstStyle/>
          <a:p>
            <a:r>
              <a:rPr lang="en-US" sz="2400" dirty="0" smtClean="0"/>
              <a:t>90% of companies with over 100 employees participate in social media.</a:t>
            </a:r>
          </a:p>
          <a:p>
            <a:r>
              <a:rPr lang="en-US" sz="2400" dirty="0" smtClean="0"/>
              <a:t>Marketers must realize that social networks are not purely for selling.</a:t>
            </a:r>
          </a:p>
          <a:p>
            <a:pPr lvl="1"/>
            <a:r>
              <a:rPr lang="en-US" dirty="0" smtClean="0"/>
              <a:t>Communicating with and learning from users are important goals</a:t>
            </a:r>
            <a:r>
              <a:rPr lang="en-US" dirty="0" smtClean="0"/>
              <a:t>.</a:t>
            </a:r>
          </a:p>
        </p:txBody>
      </p:sp>
      <p:sp>
        <p:nvSpPr>
          <p:cNvPr id="8" name="Content Placeholder 7"/>
          <p:cNvSpPr>
            <a:spLocks noGrp="1"/>
          </p:cNvSpPr>
          <p:nvPr>
            <p:ph sz="half" idx="2"/>
          </p:nvPr>
        </p:nvSpPr>
        <p:spPr>
          <a:xfrm>
            <a:off x="4648200" y="5257800"/>
            <a:ext cx="4038600" cy="868363"/>
          </a:xfrm>
        </p:spPr>
        <p:txBody>
          <a:bodyPr>
            <a:normAutofit fontScale="70000" lnSpcReduction="20000"/>
          </a:bodyPr>
          <a:lstStyle/>
          <a:p>
            <a:r>
              <a:rPr lang="en-US" dirty="0" smtClean="0"/>
              <a:t>Social network share of visits (FB and </a:t>
            </a:r>
            <a:r>
              <a:rPr lang="en-US" dirty="0" smtClean="0"/>
              <a:t>Y</a:t>
            </a:r>
            <a:r>
              <a:rPr lang="en-US" dirty="0" smtClean="0"/>
              <a:t>ouTube had 58.8% and 24.6% respectively).</a:t>
            </a:r>
            <a:endParaRPr lang="en-US" dirty="0"/>
          </a:p>
        </p:txBody>
      </p:sp>
      <p:pic>
        <p:nvPicPr>
          <p:cNvPr id="9" name="Picture 2"/>
          <p:cNvPicPr>
            <a:picLocks noChangeAspect="1" noChangeArrowheads="1"/>
          </p:cNvPicPr>
          <p:nvPr/>
        </p:nvPicPr>
        <p:blipFill>
          <a:blip r:embed="rId2" cstate="print"/>
          <a:srcRect/>
          <a:stretch>
            <a:fillRect/>
          </a:stretch>
        </p:blipFill>
        <p:spPr bwMode="auto">
          <a:xfrm>
            <a:off x="5105400" y="1752600"/>
            <a:ext cx="2819400" cy="2971800"/>
          </a:xfrm>
          <a:prstGeom prst="rect">
            <a:avLst/>
          </a:prstGeom>
          <a:noFill/>
          <a:ln w="9525">
            <a:noFill/>
            <a:miter lim="800000"/>
            <a:headEnd/>
            <a:tailEnd/>
          </a:ln>
        </p:spPr>
      </p:pic>
      <p:sp>
        <p:nvSpPr>
          <p:cNvPr id="10" name="Slide Number Placeholder 9"/>
          <p:cNvSpPr>
            <a:spLocks noGrp="1"/>
          </p:cNvSpPr>
          <p:nvPr>
            <p:ph type="sldNum" sz="quarter" idx="12"/>
          </p:nvPr>
        </p:nvSpPr>
        <p:spPr/>
        <p:txBody>
          <a:bodyPr/>
          <a:lstStyle/>
          <a:p>
            <a:r>
              <a:rPr lang="en-US" dirty="0" smtClean="0"/>
              <a:t>12-</a:t>
            </a:r>
            <a:fld id="{C238F03A-58E1-4ECA-9024-348A9A81A53D}" type="slidenum">
              <a:rPr lang="en-US" smtClean="0"/>
              <a:pPr/>
              <a:t>19</a:t>
            </a:fld>
            <a:endParaRPr lang="en-US" dirty="0"/>
          </a:p>
        </p:txBody>
      </p:sp>
      <p:sp>
        <p:nvSpPr>
          <p:cNvPr id="11" name="Footer Placeholder 10"/>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848600" cy="1143000"/>
          </a:xfrm>
        </p:spPr>
        <p:txBody>
          <a:bodyPr/>
          <a:lstStyle/>
          <a:p>
            <a:pPr fontAlgn="auto">
              <a:spcAft>
                <a:spcPts val="0"/>
              </a:spcAft>
              <a:defRPr/>
            </a:pPr>
            <a:r>
              <a:rPr lang="en-US" dirty="0" smtClean="0">
                <a:ea typeface="+mj-ea"/>
                <a:cs typeface="+mj-cs"/>
              </a:rPr>
              <a:t>Chapter 12 Objectives</a:t>
            </a:r>
            <a:endParaRPr lang="en-US" dirty="0">
              <a:ea typeface="+mj-ea"/>
              <a:cs typeface="+mj-cs"/>
            </a:endParaRPr>
          </a:p>
        </p:txBody>
      </p:sp>
      <p:sp>
        <p:nvSpPr>
          <p:cNvPr id="3" name="Content Placeholder 2"/>
          <p:cNvSpPr>
            <a:spLocks noGrp="1"/>
          </p:cNvSpPr>
          <p:nvPr>
            <p:ph idx="1"/>
          </p:nvPr>
        </p:nvSpPr>
        <p:spPr>
          <a:xfrm>
            <a:off x="838200" y="1447800"/>
            <a:ext cx="7848600" cy="4876800"/>
          </a:xfrm>
        </p:spPr>
        <p:txBody>
          <a:bodyPr>
            <a:noAutofit/>
          </a:bodyPr>
          <a:lstStyle/>
          <a:p>
            <a:pPr>
              <a:spcBef>
                <a:spcPts val="600"/>
              </a:spcBef>
            </a:pPr>
            <a:r>
              <a:rPr lang="en-US" sz="2800" dirty="0" smtClean="0"/>
              <a:t>After reading Chapter 12, you will be able to:</a:t>
            </a:r>
          </a:p>
          <a:p>
            <a:pPr lvl="1">
              <a:spcBef>
                <a:spcPts val="600"/>
              </a:spcBef>
            </a:pPr>
            <a:r>
              <a:rPr lang="en-US" sz="2800" dirty="0" smtClean="0"/>
              <a:t>Define integrated marketing </a:t>
            </a:r>
            <a:r>
              <a:rPr lang="en-US" sz="2800" dirty="0" smtClean="0"/>
              <a:t>communication.</a:t>
            </a:r>
          </a:p>
          <a:p>
            <a:pPr lvl="1">
              <a:spcBef>
                <a:spcPts val="600"/>
              </a:spcBef>
            </a:pPr>
            <a:r>
              <a:rPr lang="en-US" sz="2800" dirty="0" smtClean="0"/>
              <a:t>E</a:t>
            </a:r>
            <a:r>
              <a:rPr lang="en-US" sz="2800" dirty="0" smtClean="0"/>
              <a:t>xplain how marketers use the AIDA model and the </a:t>
            </a:r>
            <a:r>
              <a:rPr lang="en-US" sz="2800" dirty="0" smtClean="0"/>
              <a:t>hierarchy of effects model.</a:t>
            </a:r>
          </a:p>
          <a:p>
            <a:pPr lvl="1"/>
            <a:r>
              <a:rPr lang="en-US" sz="2800" dirty="0" smtClean="0"/>
              <a:t>List the five traditional </a:t>
            </a:r>
            <a:r>
              <a:rPr lang="en-US" sz="2800" dirty="0" smtClean="0"/>
              <a:t>marketing communication </a:t>
            </a:r>
            <a:r>
              <a:rPr lang="en-US" sz="2800" dirty="0" smtClean="0"/>
              <a:t>tools and distinguish between </a:t>
            </a:r>
            <a:r>
              <a:rPr lang="en-US" sz="2800" dirty="0" smtClean="0"/>
              <a:t>traditional media </a:t>
            </a:r>
            <a:r>
              <a:rPr lang="en-US" sz="2800" dirty="0" smtClean="0"/>
              <a:t>and social media.</a:t>
            </a:r>
          </a:p>
          <a:p>
            <a:pPr lvl="1"/>
            <a:r>
              <a:rPr lang="en-US" sz="2800" dirty="0" smtClean="0"/>
              <a:t>Identify </a:t>
            </a:r>
            <a:r>
              <a:rPr lang="en-US" sz="2800" dirty="0" smtClean="0"/>
              <a:t>the differences in control and reach </a:t>
            </a:r>
            <a:r>
              <a:rPr lang="en-US" sz="2800" dirty="0" smtClean="0"/>
              <a:t>among </a:t>
            </a:r>
            <a:r>
              <a:rPr lang="en-US" sz="2800" dirty="0" smtClean="0"/>
              <a:t>owned, paid, and earned media</a:t>
            </a:r>
            <a:r>
              <a:rPr lang="en-US" sz="2800" dirty="0" smtClean="0"/>
              <a:t>.</a:t>
            </a:r>
            <a:endParaRPr lang="en-US" sz="2800" dirty="0" smtClean="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Marketing</a:t>
            </a:r>
            <a:endParaRPr lang="en-US" dirty="0"/>
          </a:p>
        </p:txBody>
      </p:sp>
      <p:sp>
        <p:nvSpPr>
          <p:cNvPr id="3" name="Content Placeholder 2"/>
          <p:cNvSpPr>
            <a:spLocks noGrp="1"/>
          </p:cNvSpPr>
          <p:nvPr>
            <p:ph sz="half" idx="1"/>
          </p:nvPr>
        </p:nvSpPr>
        <p:spPr/>
        <p:txBody>
          <a:bodyPr>
            <a:normAutofit lnSpcReduction="10000"/>
          </a:bodyPr>
          <a:lstStyle/>
          <a:p>
            <a:r>
              <a:rPr lang="en-US" dirty="0" smtClean="0"/>
              <a:t>Search marketing is marketing via search engines.</a:t>
            </a:r>
          </a:p>
          <a:p>
            <a:r>
              <a:rPr lang="en-US" dirty="0" smtClean="0"/>
              <a:t>Complex art and science to drive qualified visitors to a Web site and convert them to customers.</a:t>
            </a:r>
            <a:endParaRPr lang="en-US" dirty="0"/>
          </a:p>
        </p:txBody>
      </p:sp>
      <p:sp>
        <p:nvSpPr>
          <p:cNvPr id="4" name="Content Placeholder 3"/>
          <p:cNvSpPr>
            <a:spLocks noGrp="1"/>
          </p:cNvSpPr>
          <p:nvPr>
            <p:ph sz="half" idx="2"/>
          </p:nvPr>
        </p:nvSpPr>
        <p:spPr>
          <a:xfrm>
            <a:off x="4648200" y="4876800"/>
            <a:ext cx="3733800" cy="914399"/>
          </a:xfrm>
        </p:spPr>
        <p:txBody>
          <a:bodyPr>
            <a:normAutofit lnSpcReduction="10000"/>
          </a:bodyPr>
          <a:lstStyle/>
          <a:p>
            <a:r>
              <a:rPr lang="en-US" dirty="0" smtClean="0"/>
              <a:t>Search engine market shares in Oct. 2012.</a:t>
            </a:r>
            <a:endParaRPr lang="en-US" dirty="0"/>
          </a:p>
        </p:txBody>
      </p:sp>
      <p:pic>
        <p:nvPicPr>
          <p:cNvPr id="8" name="Picture 2"/>
          <p:cNvPicPr>
            <a:picLocks noChangeAspect="1" noChangeArrowheads="1"/>
          </p:cNvPicPr>
          <p:nvPr/>
        </p:nvPicPr>
        <p:blipFill>
          <a:blip r:embed="rId2" cstate="print"/>
          <a:srcRect/>
          <a:stretch>
            <a:fillRect/>
          </a:stretch>
        </p:blipFill>
        <p:spPr bwMode="auto">
          <a:xfrm>
            <a:off x="4876800" y="1676400"/>
            <a:ext cx="3200400" cy="3048000"/>
          </a:xfrm>
          <a:prstGeom prst="rect">
            <a:avLst/>
          </a:prstGeom>
          <a:noFill/>
          <a:ln w="9525">
            <a:noFill/>
            <a:miter lim="800000"/>
            <a:headEnd/>
            <a:tailEnd/>
          </a:ln>
        </p:spPr>
      </p:pic>
      <p:sp>
        <p:nvSpPr>
          <p:cNvPr id="9" name="Slide Number Placeholder 8"/>
          <p:cNvSpPr>
            <a:spLocks noGrp="1"/>
          </p:cNvSpPr>
          <p:nvPr>
            <p:ph type="sldNum" sz="quarter" idx="12"/>
          </p:nvPr>
        </p:nvSpPr>
        <p:spPr/>
        <p:txBody>
          <a:bodyPr/>
          <a:lstStyle/>
          <a:p>
            <a:r>
              <a:rPr lang="en-US" dirty="0" smtClean="0"/>
              <a:t>12-</a:t>
            </a:r>
            <a:fld id="{C238F03A-58E1-4ECA-9024-348A9A81A53D}" type="slidenum">
              <a:rPr lang="en-US" smtClean="0"/>
              <a:pPr/>
              <a:t>20</a:t>
            </a:fld>
            <a:endParaRPr lang="en-US" dirty="0"/>
          </a:p>
        </p:txBody>
      </p:sp>
      <p:sp>
        <p:nvSpPr>
          <p:cNvPr id="10" name="Footer Placeholder 9"/>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Google Leads With Local Search</a:t>
            </a:r>
            <a:endParaRPr lang="en-US" dirty="0"/>
          </a:p>
        </p:txBody>
      </p:sp>
      <p:pic>
        <p:nvPicPr>
          <p:cNvPr id="5122" name="Picture 2" descr="ftp://be133:rrytuR@beftp.pearsoned.com/Bloom/strauss7e_supps/manuscript/Ch_12Strauss7e/Ch_12_Exhibit%2012.13.png"/>
          <p:cNvPicPr>
            <a:picLocks noChangeAspect="1" noChangeArrowheads="1"/>
          </p:cNvPicPr>
          <p:nvPr/>
        </p:nvPicPr>
        <p:blipFill>
          <a:blip r:embed="rId2" cstate="print"/>
          <a:srcRect/>
          <a:stretch>
            <a:fillRect/>
          </a:stretch>
        </p:blipFill>
        <p:spPr bwMode="auto">
          <a:xfrm>
            <a:off x="0" y="1447800"/>
            <a:ext cx="9144000" cy="4686300"/>
          </a:xfrm>
          <a:prstGeom prst="rect">
            <a:avLst/>
          </a:prstGeom>
          <a:noFill/>
        </p:spPr>
      </p:pic>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21</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Search</a:t>
            </a:r>
            <a:endParaRPr lang="en-US" dirty="0"/>
          </a:p>
        </p:txBody>
      </p:sp>
      <p:sp>
        <p:nvSpPr>
          <p:cNvPr id="3" name="Content Placeholder 2"/>
          <p:cNvSpPr>
            <a:spLocks noGrp="1"/>
          </p:cNvSpPr>
          <p:nvPr>
            <p:ph idx="1"/>
          </p:nvPr>
        </p:nvSpPr>
        <p:spPr/>
        <p:txBody>
          <a:bodyPr/>
          <a:lstStyle/>
          <a:p>
            <a:r>
              <a:rPr lang="en-US" dirty="0" smtClean="0"/>
              <a:t>Natural search (organic search) involves optimizing a Web site so it will appear near the top of search engine results.</a:t>
            </a:r>
          </a:p>
          <a:p>
            <a:r>
              <a:rPr lang="en-US" dirty="0" smtClean="0"/>
              <a:t>When Web sites are optimized for content and meta tags that hold keywords, search engines know how to categorize the site.</a:t>
            </a:r>
          </a:p>
          <a:p>
            <a:r>
              <a:rPr lang="en-US" dirty="0" smtClean="0"/>
              <a:t>P</a:t>
            </a:r>
            <a:r>
              <a:rPr lang="en-US" dirty="0" smtClean="0"/>
              <a:t>rinciples of SEO (search engine optimization) include:</a:t>
            </a:r>
          </a:p>
          <a:p>
            <a:pPr lvl="1"/>
            <a:r>
              <a:rPr lang="en-US" sz="2400" dirty="0" smtClean="0"/>
              <a:t>Spread fresh content all over the Web.</a:t>
            </a:r>
          </a:p>
          <a:p>
            <a:pPr lvl="1"/>
            <a:r>
              <a:rPr lang="en-US" sz="2400" dirty="0" smtClean="0"/>
              <a:t>Design for relevance and popularity.</a:t>
            </a:r>
          </a:p>
          <a:p>
            <a:pPr lvl="1"/>
            <a:r>
              <a:rPr lang="en-US" sz="2400" dirty="0" smtClean="0"/>
              <a:t>Optimize content.</a:t>
            </a:r>
          </a:p>
          <a:p>
            <a:pPr lvl="1"/>
            <a:r>
              <a:rPr lang="en-US" sz="2400" dirty="0" smtClean="0"/>
              <a:t>Adjust site to changing search algorithms.</a:t>
            </a:r>
          </a:p>
          <a:p>
            <a:endParaRPr lang="en-US"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22</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Vertical Search</a:t>
            </a:r>
            <a:endParaRPr lang="en-US" dirty="0"/>
          </a:p>
        </p:txBody>
      </p:sp>
      <p:sp>
        <p:nvSpPr>
          <p:cNvPr id="3" name="Content Placeholder 2"/>
          <p:cNvSpPr>
            <a:spLocks noGrp="1"/>
          </p:cNvSpPr>
          <p:nvPr>
            <p:ph idx="1"/>
          </p:nvPr>
        </p:nvSpPr>
        <p:spPr/>
        <p:txBody>
          <a:bodyPr>
            <a:noAutofit/>
          </a:bodyPr>
          <a:lstStyle/>
          <a:p>
            <a:r>
              <a:rPr lang="en-US" sz="2800" dirty="0" smtClean="0"/>
              <a:t>Vertical search is site-specific search on specialized topics, such as travel or books that helps users find what they are looking for quickly.</a:t>
            </a:r>
          </a:p>
          <a:p>
            <a:pPr lvl="1"/>
            <a:r>
              <a:rPr lang="en-US" sz="2800" dirty="0" smtClean="0"/>
              <a:t>Hotels, for example, would want to be listed on a vertical search site such as TripAdvisor.</a:t>
            </a:r>
          </a:p>
          <a:p>
            <a:r>
              <a:rPr lang="en-US" sz="2800" dirty="0" smtClean="0"/>
              <a:t>Vertical search site examples include:</a:t>
            </a:r>
          </a:p>
          <a:p>
            <a:pPr lvl="1"/>
            <a:r>
              <a:rPr lang="en-US" sz="2800" dirty="0" smtClean="0"/>
              <a:t>ZoomInfo</a:t>
            </a:r>
          </a:p>
          <a:p>
            <a:pPr lvl="1"/>
            <a:r>
              <a:rPr lang="en-US" sz="2800" dirty="0" smtClean="0"/>
              <a:t>LinkedIn</a:t>
            </a:r>
          </a:p>
          <a:p>
            <a:pPr lvl="1"/>
            <a:r>
              <a:rPr lang="en-US" sz="2800" dirty="0" smtClean="0"/>
              <a:t>CareerBuilder</a:t>
            </a:r>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23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Owned Media Performance Metrics</a:t>
            </a:r>
            <a:endParaRPr lang="en-US" dirty="0"/>
          </a:p>
        </p:txBody>
      </p:sp>
      <p:sp>
        <p:nvSpPr>
          <p:cNvPr id="3" name="Content Placeholder 2"/>
          <p:cNvSpPr>
            <a:spLocks noGrp="1"/>
          </p:cNvSpPr>
          <p:nvPr>
            <p:ph idx="1"/>
          </p:nvPr>
        </p:nvSpPr>
        <p:spPr/>
        <p:txBody>
          <a:bodyPr>
            <a:normAutofit lnSpcReduction="10000"/>
          </a:bodyPr>
          <a:lstStyle/>
          <a:p>
            <a:r>
              <a:rPr lang="en-US" dirty="0" smtClean="0"/>
              <a:t>Marketers use Web analytics for company-owned Web sites and blogs.</a:t>
            </a:r>
          </a:p>
          <a:p>
            <a:r>
              <a:rPr lang="en-US" dirty="0" smtClean="0"/>
              <a:t>For owned media, sales promotions, and direct marketing, there are also appropriate metrics.</a:t>
            </a:r>
          </a:p>
          <a:p>
            <a:pPr lvl="1"/>
            <a:r>
              <a:rPr lang="en-US" sz="2400" dirty="0" smtClean="0"/>
              <a:t>Podcasts: number of downloads and length of time listening.</a:t>
            </a:r>
          </a:p>
          <a:p>
            <a:pPr lvl="1"/>
            <a:r>
              <a:rPr lang="en-US" sz="2400" dirty="0" smtClean="0"/>
              <a:t>Branded mobile apps: number of downloads, updates and actions.</a:t>
            </a:r>
          </a:p>
          <a:p>
            <a:pPr lvl="1"/>
            <a:r>
              <a:rPr lang="en-US" sz="2400" dirty="0" smtClean="0"/>
              <a:t>Visits to sales promotion game sites.</a:t>
            </a:r>
          </a:p>
          <a:p>
            <a:pPr lvl="1"/>
            <a:r>
              <a:rPr lang="en-US" sz="2400" dirty="0" smtClean="0"/>
              <a:t>Communication opt-in from content participants</a:t>
            </a:r>
          </a:p>
          <a:p>
            <a:pPr lvl="1"/>
            <a:r>
              <a:rPr lang="en-US" sz="2400" dirty="0" smtClean="0"/>
              <a:t>Number of email messages read or forwarded to a friend.</a:t>
            </a:r>
          </a:p>
          <a:p>
            <a:pPr lvl="1"/>
            <a:endParaRPr lang="en-US" dirty="0" smtClean="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3"/>
          <p:cNvSpPr>
            <a:spLocks noChangeArrowheads="1"/>
          </p:cNvSpPr>
          <p:nvPr/>
        </p:nvSpPr>
        <p:spPr bwMode="auto">
          <a:xfrm>
            <a:off x="-3725863" y="2114550"/>
            <a:ext cx="184150" cy="366713"/>
          </a:xfrm>
          <a:prstGeom prst="rect">
            <a:avLst/>
          </a:prstGeom>
          <a:noFill/>
          <a:ln w="25400">
            <a:noFill/>
            <a:miter lim="800000"/>
            <a:headEnd/>
            <a:tailEnd/>
          </a:ln>
        </p:spPr>
        <p:txBody>
          <a:bodyPr wrap="none" anchor="ctr">
            <a:prstTxWarp prst="textNoShape">
              <a:avLst/>
            </a:prstTxWarp>
            <a:spAutoFit/>
          </a:bodyPr>
          <a:lstStyle/>
          <a:p>
            <a:endParaRPr lang="en-US" dirty="0">
              <a:latin typeface="Calibri" pitchFamily="-72" charset="0"/>
            </a:endParaRPr>
          </a:p>
        </p:txBody>
      </p:sp>
      <p:pic>
        <p:nvPicPr>
          <p:cNvPr id="49154" name="Picture 4" descr="cid:3287383400_2177562"/>
          <p:cNvPicPr>
            <a:picLocks noChangeAspect="1" noChangeArrowheads="1"/>
          </p:cNvPicPr>
          <p:nvPr/>
        </p:nvPicPr>
        <p:blipFill>
          <a:blip r:embed="rId2" cstate="print">
            <a:clrChange>
              <a:clrFrom>
                <a:srgbClr val="FEFEFE"/>
              </a:clrFrom>
              <a:clrTo>
                <a:srgbClr val="FEFEFE">
                  <a:alpha val="0"/>
                </a:srgbClr>
              </a:clrTo>
            </a:clrChange>
          </a:blip>
          <a:srcRect/>
          <a:stretch>
            <a:fillRect/>
          </a:stretch>
        </p:blipFill>
        <p:spPr bwMode="auto">
          <a:xfrm>
            <a:off x="762000" y="685800"/>
            <a:ext cx="8118475" cy="2647950"/>
          </a:xfrm>
          <a:prstGeom prst="rect">
            <a:avLst/>
          </a:prstGeom>
          <a:noFill/>
          <a:ln w="9525">
            <a:noFill/>
            <a:miter lim="800000"/>
            <a:headEnd/>
            <a:tailEnd/>
          </a:ln>
        </p:spPr>
      </p:pic>
      <p:sp>
        <p:nvSpPr>
          <p:cNvPr id="49155" name="Rectangle 5"/>
          <p:cNvSpPr>
            <a:spLocks noChangeArrowheads="1"/>
          </p:cNvSpPr>
          <p:nvPr/>
        </p:nvSpPr>
        <p:spPr bwMode="auto">
          <a:xfrm>
            <a:off x="1066800" y="3582988"/>
            <a:ext cx="7696200" cy="1069975"/>
          </a:xfrm>
          <a:prstGeom prst="rect">
            <a:avLst/>
          </a:prstGeom>
          <a:noFill/>
          <a:ln w="25400">
            <a:noFill/>
            <a:miter lim="800000"/>
            <a:headEnd/>
            <a:tailEnd/>
          </a:ln>
        </p:spPr>
        <p:txBody>
          <a:bodyPr anchor="ctr">
            <a:prstTxWarp prst="textNoShape">
              <a:avLst/>
            </a:prstTxWarp>
            <a:spAutoFit/>
          </a:bodyPr>
          <a:lstStyle/>
          <a:p>
            <a:pPr algn="ctr"/>
            <a:r>
              <a:rPr lang="en-US" sz="1600" dirty="0">
                <a:solidFill>
                  <a:srgbClr val="000000"/>
                </a:solidFill>
                <a:latin typeface="Calibri" pitchFamily="-72" charset="0"/>
              </a:rPr>
              <a:t>All rights reserved. No part of this publication may be reproduced, stored in a retrieval system, or transmitted, in any form or by any means, electronic, mechanical, photocopying, recording, or otherwise, without the prior written permission of the publisher. Printed in the United States of America.</a:t>
            </a:r>
          </a:p>
        </p:txBody>
      </p:sp>
      <p:sp>
        <p:nvSpPr>
          <p:cNvPr id="5" name="Rectangle 5"/>
          <p:cNvSpPr txBox="1">
            <a:spLocks noGrp="1" noChangeArrowheads="1"/>
          </p:cNvSpPr>
          <p:nvPr/>
        </p:nvSpPr>
        <p:spPr bwMode="auto">
          <a:xfrm>
            <a:off x="1066800" y="5006975"/>
            <a:ext cx="7631113" cy="636588"/>
          </a:xfrm>
          <a:prstGeom prst="rect">
            <a:avLst/>
          </a:prstGeom>
          <a:noFill/>
          <a:ln>
            <a:miter lim="800000"/>
            <a:headEnd/>
            <a:tailEnd/>
          </a:ln>
        </p:spPr>
        <p:txBody>
          <a:bodyPr anchor="b"/>
          <a:lstStyle/>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Copyright © </a:t>
            </a:r>
            <a:r>
              <a:rPr lang="en-US" dirty="0" smtClean="0">
                <a:solidFill>
                  <a:srgbClr val="000000"/>
                </a:solidFill>
                <a:effectLst>
                  <a:outerShdw blurRad="38100" dist="38100" dir="2700000" algn="tl">
                    <a:srgbClr val="C0C0C0"/>
                  </a:outerShdw>
                </a:effectLst>
                <a:latin typeface="Tahoma" pitchFamily="34" charset="0"/>
                <a:ea typeface="+mn-ea"/>
                <a:cs typeface="Arial" charset="0"/>
              </a:rPr>
              <a:t>2014 </a:t>
            </a:r>
            <a:r>
              <a:rPr lang="en-US" dirty="0">
                <a:solidFill>
                  <a:srgbClr val="000000"/>
                </a:solidFill>
                <a:effectLst>
                  <a:outerShdw blurRad="38100" dist="38100" dir="2700000" algn="tl">
                    <a:srgbClr val="C0C0C0"/>
                  </a:outerShdw>
                </a:effectLst>
                <a:latin typeface="Tahoma" pitchFamily="34" charset="0"/>
                <a:ea typeface="+mn-ea"/>
                <a:cs typeface="Arial" charset="0"/>
              </a:rPr>
              <a:t>Pearson Education, Inc.  </a:t>
            </a:r>
          </a:p>
          <a:p>
            <a:pPr algn="ctr" fontAlgn="auto">
              <a:spcBef>
                <a:spcPts val="0"/>
              </a:spcBef>
              <a:spcAft>
                <a:spcPts val="0"/>
              </a:spcAft>
              <a:defRPr/>
            </a:pPr>
            <a:r>
              <a:rPr lang="en-US" dirty="0">
                <a:solidFill>
                  <a:srgbClr val="000000"/>
                </a:solidFill>
                <a:effectLst>
                  <a:outerShdw blurRad="38100" dist="38100" dir="2700000" algn="tl">
                    <a:srgbClr val="C0C0C0"/>
                  </a:outerShdw>
                </a:effectLst>
                <a:latin typeface="Tahoma" pitchFamily="34" charset="0"/>
                <a:ea typeface="+mn-ea"/>
                <a:cs typeface="Arial" charset="0"/>
              </a:rPr>
              <a:t>Publishing as Prentice Hall</a:t>
            </a:r>
            <a:endParaRPr lang="en-US" dirty="0">
              <a:solidFill>
                <a:srgbClr val="000000"/>
              </a:solidFill>
              <a:effectLst>
                <a:outerShdw blurRad="38100" dist="38100" dir="2700000" algn="tl">
                  <a:srgbClr val="C0C0C0"/>
                </a:outerShdw>
              </a:effectLst>
              <a:latin typeface="+mn-lt"/>
              <a:ea typeface="+mn-ea"/>
              <a:cs typeface="Arial" charset="0"/>
            </a:endParaRPr>
          </a:p>
        </p:txBody>
      </p:sp>
      <p:sp>
        <p:nvSpPr>
          <p:cNvPr id="8" name="Slide Number Placeholder 7"/>
          <p:cNvSpPr>
            <a:spLocks noGrp="1"/>
          </p:cNvSpPr>
          <p:nvPr>
            <p:ph type="sldNum" sz="quarter" idx="12"/>
          </p:nvPr>
        </p:nvSpPr>
        <p:spPr/>
        <p:txBody>
          <a:bodyPr/>
          <a:lstStyle/>
          <a:p>
            <a:r>
              <a:rPr lang="en-US" dirty="0" smtClean="0"/>
              <a:t>12-</a:t>
            </a:r>
            <a:fld id="{C238F03A-58E1-4ECA-9024-348A9A81A53D}" type="slidenum">
              <a:rPr lang="en-US" smtClean="0"/>
              <a:pPr/>
              <a:t>25</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143000"/>
          </a:xfrm>
        </p:spPr>
        <p:txBody>
          <a:bodyPr/>
          <a:lstStyle/>
          <a:p>
            <a:r>
              <a:rPr lang="en-US" dirty="0" smtClean="0"/>
              <a:t>Chapter 12 </a:t>
            </a:r>
            <a:r>
              <a:rPr lang="en-US" dirty="0" smtClean="0"/>
              <a:t>Objectives, cont.</a:t>
            </a:r>
            <a:endParaRPr lang="en-US" dirty="0"/>
          </a:p>
        </p:txBody>
      </p:sp>
      <p:sp>
        <p:nvSpPr>
          <p:cNvPr id="3" name="Content Placeholder 2"/>
          <p:cNvSpPr>
            <a:spLocks noGrp="1"/>
          </p:cNvSpPr>
          <p:nvPr>
            <p:ph idx="1"/>
          </p:nvPr>
        </p:nvSpPr>
        <p:spPr>
          <a:xfrm>
            <a:off x="914400" y="1600200"/>
            <a:ext cx="7772400" cy="4525963"/>
          </a:xfrm>
        </p:spPr>
        <p:txBody>
          <a:bodyPr/>
          <a:lstStyle/>
          <a:p>
            <a:pPr lvl="1"/>
            <a:r>
              <a:rPr lang="en-US" sz="2800" dirty="0" smtClean="0"/>
              <a:t>Discuss why companies use content marketing.</a:t>
            </a:r>
          </a:p>
          <a:p>
            <a:pPr lvl="1"/>
            <a:r>
              <a:rPr lang="en-US" sz="2800" dirty="0" smtClean="0"/>
              <a:t>Describe the most commonly used owned media and their benefits for marketing.</a:t>
            </a:r>
          </a:p>
          <a:p>
            <a:pPr lvl="1"/>
            <a:r>
              <a:rPr lang="en-US" sz="2800" dirty="0" smtClean="0"/>
              <a:t>Explain how and why marketers use search engine optimization.</a:t>
            </a:r>
          </a:p>
          <a:p>
            <a:pPr lvl="1"/>
            <a:r>
              <a:rPr lang="en-US" sz="2800" dirty="0" smtClean="0"/>
              <a:t>Highlight some of the metrics marketers can use to evaluate owned media performance.</a:t>
            </a:r>
          </a:p>
          <a:p>
            <a:endParaRPr lang="en-US" dirty="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3</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066800" y="228600"/>
            <a:ext cx="7699375" cy="990600"/>
          </a:xfrm>
        </p:spPr>
        <p:txBody>
          <a:bodyPr/>
          <a:lstStyle/>
          <a:p>
            <a:pPr fontAlgn="auto">
              <a:spcAft>
                <a:spcPts val="0"/>
              </a:spcAft>
              <a:defRPr/>
            </a:pPr>
            <a:r>
              <a:rPr lang="en-US" dirty="0" smtClean="0">
                <a:ea typeface="+mj-ea"/>
                <a:cs typeface="+mj-cs"/>
              </a:rPr>
              <a:t>Will it Blend?</a:t>
            </a:r>
          </a:p>
        </p:txBody>
      </p:sp>
      <p:sp>
        <p:nvSpPr>
          <p:cNvPr id="18434" name="Content Placeholder 2"/>
          <p:cNvSpPr>
            <a:spLocks noGrp="1"/>
          </p:cNvSpPr>
          <p:nvPr>
            <p:ph sz="quarter" idx="1"/>
          </p:nvPr>
        </p:nvSpPr>
        <p:spPr>
          <a:xfrm>
            <a:off x="1066800" y="1524000"/>
            <a:ext cx="7848600" cy="4572000"/>
          </a:xfrm>
        </p:spPr>
        <p:txBody>
          <a:bodyPr>
            <a:normAutofit/>
          </a:bodyPr>
          <a:lstStyle/>
          <a:p>
            <a:pPr>
              <a:spcBef>
                <a:spcPts val="600"/>
              </a:spcBef>
            </a:pPr>
            <a:r>
              <a:rPr lang="en-US" sz="2400" dirty="0" smtClean="0"/>
              <a:t>Blendtec , a supplier of commercial blenders to Starbucks and others, produced a video in which the CEO blended unusual products such as a garden rake and a golf club.</a:t>
            </a:r>
          </a:p>
          <a:p>
            <a:pPr lvl="1">
              <a:spcBef>
                <a:spcPts val="600"/>
              </a:spcBef>
            </a:pPr>
            <a:r>
              <a:rPr lang="en-US" sz="2400" dirty="0" smtClean="0"/>
              <a:t>The video, uploaded to YouTube, </a:t>
            </a:r>
            <a:r>
              <a:rPr lang="en-US" sz="2400" dirty="0" smtClean="0"/>
              <a:t>received 3.9M </a:t>
            </a:r>
            <a:r>
              <a:rPr lang="en-US" sz="2400" dirty="0" smtClean="0"/>
              <a:t>views in an 8-month </a:t>
            </a:r>
            <a:r>
              <a:rPr lang="en-US" sz="2400" dirty="0" smtClean="0"/>
              <a:t>period and 8.2M views since 2010.</a:t>
            </a:r>
            <a:endParaRPr lang="en-US" sz="2400" dirty="0" smtClean="0"/>
          </a:p>
          <a:p>
            <a:pPr lvl="1">
              <a:spcBef>
                <a:spcPts val="600"/>
              </a:spcBef>
            </a:pPr>
            <a:r>
              <a:rPr lang="en-US" sz="2400" dirty="0" smtClean="0"/>
              <a:t>The </a:t>
            </a:r>
            <a:r>
              <a:rPr lang="en-US" sz="2400" i="1" dirty="0" smtClean="0"/>
              <a:t>Will It Blend? </a:t>
            </a:r>
            <a:r>
              <a:rPr lang="en-US" sz="2400" dirty="0" smtClean="0"/>
              <a:t>Campaign </a:t>
            </a:r>
            <a:r>
              <a:rPr lang="en-US" sz="2400" dirty="0" smtClean="0"/>
              <a:t>clearly shows the product benefits in a humorous and engaging way and the value of connecting </a:t>
            </a:r>
            <a:r>
              <a:rPr lang="en-US" sz="2400" dirty="0" smtClean="0"/>
              <a:t>with consumers online. </a:t>
            </a:r>
          </a:p>
          <a:p>
            <a:pPr>
              <a:spcBef>
                <a:spcPts val="600"/>
              </a:spcBef>
            </a:pPr>
            <a:r>
              <a:rPr lang="en-US" dirty="0" smtClean="0"/>
              <a:t>Will It Blend</a:t>
            </a:r>
            <a:r>
              <a:rPr lang="en-US" sz="2400" dirty="0" smtClean="0"/>
              <a:t>? is a favorite of nearly 10,000 registered YouTube visitors. Is it also one of yours?</a:t>
            </a:r>
            <a:endParaRPr lang="en-US" sz="2400" dirty="0" smtClean="0"/>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4</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1295400" y="228600"/>
            <a:ext cx="7470775" cy="990600"/>
          </a:xfrm>
        </p:spPr>
        <p:txBody>
          <a:bodyPr>
            <a:noAutofit/>
          </a:bodyPr>
          <a:lstStyle/>
          <a:p>
            <a:pPr fontAlgn="auto">
              <a:spcAft>
                <a:spcPts val="0"/>
              </a:spcAft>
              <a:defRPr/>
            </a:pPr>
            <a:r>
              <a:rPr lang="en-US" sz="4000" dirty="0" smtClean="0">
                <a:ea typeface="+mj-ea"/>
                <a:cs typeface="+mj-cs"/>
              </a:rPr>
              <a:t>Integrated Marketing Communication (IMC)</a:t>
            </a:r>
          </a:p>
        </p:txBody>
      </p:sp>
      <p:sp>
        <p:nvSpPr>
          <p:cNvPr id="14339" name="Content Placeholder 2"/>
          <p:cNvSpPr>
            <a:spLocks noGrp="1"/>
          </p:cNvSpPr>
          <p:nvPr>
            <p:ph sz="quarter" idx="1"/>
          </p:nvPr>
        </p:nvSpPr>
        <p:spPr>
          <a:xfrm>
            <a:off x="1219200" y="1752600"/>
            <a:ext cx="7546975" cy="4343400"/>
          </a:xfrm>
        </p:spPr>
        <p:txBody>
          <a:bodyPr rtlCol="0">
            <a:normAutofit/>
          </a:bodyPr>
          <a:lstStyle/>
          <a:p>
            <a:pPr>
              <a:defRPr/>
            </a:pPr>
            <a:r>
              <a:rPr lang="en-US" sz="2800" dirty="0" smtClean="0">
                <a:ea typeface="+mn-ea"/>
                <a:cs typeface="+mn-cs"/>
              </a:rPr>
              <a:t>IMC is a cross-functional process for planning, executing, and monitoring brand communications.</a:t>
            </a:r>
          </a:p>
          <a:p>
            <a:pPr>
              <a:defRPr/>
            </a:pPr>
            <a:r>
              <a:rPr lang="en-US" sz="2800" dirty="0" smtClean="0">
                <a:ea typeface="+mn-ea"/>
                <a:cs typeface="+mn-cs"/>
              </a:rPr>
              <a:t>The goal is to profitably acquire, retain, and grow customers.</a:t>
            </a:r>
          </a:p>
          <a:p>
            <a:pPr>
              <a:defRPr/>
            </a:pPr>
            <a:r>
              <a:rPr lang="en-US" sz="2800" dirty="0" smtClean="0">
                <a:ea typeface="+mn-ea"/>
                <a:cs typeface="+mn-cs"/>
              </a:rPr>
              <a:t>IMC strategy requires a thorough understanding of target markets, the brand, its competition, and other internal and external factors.</a:t>
            </a:r>
          </a:p>
          <a:p>
            <a:pPr fontAlgn="auto">
              <a:spcAft>
                <a:spcPts val="0"/>
              </a:spcAft>
              <a:buFont typeface="Wingdings" pitchFamily="2" charset="2"/>
              <a:buChar char=""/>
              <a:defRPr/>
            </a:pP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5</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4"/>
          <p:cNvSpPr>
            <a:spLocks noGrp="1" noChangeArrowheads="1"/>
          </p:cNvSpPr>
          <p:nvPr>
            <p:ph type="body" idx="1"/>
          </p:nvPr>
        </p:nvSpPr>
        <p:spPr>
          <a:xfrm>
            <a:off x="1143000" y="1447800"/>
            <a:ext cx="7467600" cy="4648200"/>
          </a:xfrm>
        </p:spPr>
        <p:txBody>
          <a:bodyPr>
            <a:normAutofit/>
          </a:bodyPr>
          <a:lstStyle/>
          <a:p>
            <a:pPr>
              <a:lnSpc>
                <a:spcPct val="80000"/>
              </a:lnSpc>
              <a:spcBef>
                <a:spcPts val="600"/>
              </a:spcBef>
            </a:pPr>
            <a:r>
              <a:rPr lang="en-US" sz="2800" dirty="0" smtClean="0"/>
              <a:t>The AIDA and “think, feel, do” (hierarchy of effects) models help guide selection of online and offline MarCom tools to meet their goals.</a:t>
            </a:r>
          </a:p>
          <a:p>
            <a:pPr marL="1028700" lvl="1">
              <a:lnSpc>
                <a:spcPct val="80000"/>
              </a:lnSpc>
              <a:spcBef>
                <a:spcPts val="600"/>
              </a:spcBef>
            </a:pPr>
            <a:r>
              <a:rPr lang="en-US" sz="2800" dirty="0" smtClean="0"/>
              <a:t>The models </a:t>
            </a:r>
            <a:r>
              <a:rPr lang="en-US" sz="2800" dirty="0" smtClean="0"/>
              <a:t>suggest</a:t>
            </a:r>
            <a:r>
              <a:rPr lang="en-US" sz="2800" dirty="0" smtClean="0"/>
              <a:t> </a:t>
            </a:r>
            <a:r>
              <a:rPr lang="en-US" sz="2800" dirty="0" smtClean="0"/>
              <a:t>that consumers first become aware of a product before they develop feelings and purchase it.</a:t>
            </a:r>
          </a:p>
          <a:p>
            <a:pPr>
              <a:lnSpc>
                <a:spcPct val="80000"/>
              </a:lnSpc>
              <a:spcBef>
                <a:spcPts val="600"/>
              </a:spcBef>
            </a:pPr>
            <a:r>
              <a:rPr lang="en-US" sz="2800" dirty="0" smtClean="0"/>
              <a:t>The models can help marketers select appropriate communication objectives and strategies, such as:</a:t>
            </a:r>
          </a:p>
          <a:p>
            <a:pPr marL="1028700" lvl="1">
              <a:lnSpc>
                <a:spcPct val="80000"/>
              </a:lnSpc>
              <a:spcBef>
                <a:spcPts val="600"/>
              </a:spcBef>
            </a:pPr>
            <a:r>
              <a:rPr lang="en-US" sz="2800" dirty="0" smtClean="0"/>
              <a:t>Build brand equity.</a:t>
            </a:r>
          </a:p>
          <a:p>
            <a:pPr marL="1028700" lvl="1">
              <a:lnSpc>
                <a:spcPct val="80000"/>
              </a:lnSpc>
              <a:spcBef>
                <a:spcPts val="600"/>
              </a:spcBef>
            </a:pPr>
            <a:r>
              <a:rPr lang="en-US" sz="2800" dirty="0" smtClean="0"/>
              <a:t>Elicit a </a:t>
            </a:r>
            <a:r>
              <a:rPr lang="en-US" sz="2800" dirty="0" smtClean="0"/>
              <a:t>sales </a:t>
            </a:r>
            <a:r>
              <a:rPr lang="en-US" sz="2800" dirty="0" smtClean="0"/>
              <a:t>response</a:t>
            </a:r>
            <a:r>
              <a:rPr lang="en-US" sz="2800" dirty="0" smtClean="0"/>
              <a:t>.</a:t>
            </a:r>
          </a:p>
        </p:txBody>
      </p:sp>
      <p:sp>
        <p:nvSpPr>
          <p:cNvPr id="16388" name="Rectangle 5"/>
          <p:cNvSpPr>
            <a:spLocks noGrp="1" noChangeArrowheads="1"/>
          </p:cNvSpPr>
          <p:nvPr>
            <p:ph type="title"/>
          </p:nvPr>
        </p:nvSpPr>
        <p:spPr>
          <a:xfrm>
            <a:off x="1371600" y="228600"/>
            <a:ext cx="7394575" cy="990600"/>
          </a:xfrm>
        </p:spPr>
        <p:txBody>
          <a:bodyPr wrap="square" numCol="1" anchorCtr="0" compatLnSpc="1">
            <a:prstTxWarp prst="textNoShape">
              <a:avLst/>
            </a:prstTxWarp>
          </a:bodyPr>
          <a:lstStyle/>
          <a:p>
            <a:r>
              <a:rPr lang="en-US" sz="4000" cap="none" dirty="0" smtClean="0"/>
              <a:t>IMC Goals And Strategies</a:t>
            </a:r>
            <a:endParaRPr lang="en-US" cap="none" dirty="0" smtClean="0"/>
          </a:p>
        </p:txBody>
      </p:sp>
      <p:sp>
        <p:nvSpPr>
          <p:cNvPr id="8" name="Slide Number Placeholder 7"/>
          <p:cNvSpPr>
            <a:spLocks noGrp="1"/>
          </p:cNvSpPr>
          <p:nvPr>
            <p:ph type="sldNum" sz="quarter" idx="12"/>
          </p:nvPr>
        </p:nvSpPr>
        <p:spPr/>
        <p:txBody>
          <a:bodyPr/>
          <a:lstStyle/>
          <a:p>
            <a:r>
              <a:rPr lang="en-US" dirty="0" smtClean="0"/>
              <a:t>12-</a:t>
            </a:r>
            <a:fld id="{C238F03A-58E1-4ECA-9024-348A9A81A53D}" type="slidenum">
              <a:rPr lang="en-US" smtClean="0"/>
              <a:pPr/>
              <a:t>6</a:t>
            </a:fld>
            <a:endParaRPr lang="en-US" dirty="0"/>
          </a:p>
        </p:txBody>
      </p:sp>
      <p:sp>
        <p:nvSpPr>
          <p:cNvPr id="9" name="Footer Placeholder 8"/>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74638"/>
            <a:ext cx="8001000" cy="1143000"/>
          </a:xfrm>
        </p:spPr>
        <p:txBody>
          <a:bodyPr>
            <a:normAutofit/>
          </a:bodyPr>
          <a:lstStyle/>
          <a:p>
            <a:r>
              <a:rPr lang="en-US" dirty="0" smtClean="0"/>
              <a:t>Social Media Strategies &amp; Tactics</a:t>
            </a:r>
            <a:endParaRPr lang="en-US" dirty="0"/>
          </a:p>
        </p:txBody>
      </p:sp>
      <p:pic>
        <p:nvPicPr>
          <p:cNvPr id="5" name="Picture 2" descr="C:\Users\jstrauss\Documents\My Dropbox\eMarketing 6E\6E\images6E\13.7.jpg"/>
          <p:cNvPicPr>
            <a:picLocks noChangeAspect="1" noChangeArrowheads="1"/>
          </p:cNvPicPr>
          <p:nvPr/>
        </p:nvPicPr>
        <p:blipFill>
          <a:blip r:embed="rId2" cstate="print"/>
          <a:srcRect/>
          <a:stretch>
            <a:fillRect/>
          </a:stretch>
        </p:blipFill>
        <p:spPr bwMode="auto">
          <a:xfrm>
            <a:off x="990600" y="1447800"/>
            <a:ext cx="6553200" cy="46482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7</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66800" y="381000"/>
            <a:ext cx="7162801" cy="990600"/>
          </a:xfrm>
        </p:spPr>
        <p:txBody>
          <a:bodyPr wrap="square" numCol="1" anchorCtr="0" compatLnSpc="1">
            <a:prstTxWarp prst="textNoShape">
              <a:avLst/>
            </a:prstTxWarp>
            <a:noAutofit/>
          </a:bodyPr>
          <a:lstStyle/>
          <a:p>
            <a:r>
              <a:rPr lang="en-US" cap="none" dirty="0" smtClean="0"/>
              <a:t>Traditional Marketing Communication Tools</a:t>
            </a:r>
            <a:endParaRPr lang="en-US" cap="none" dirty="0" smtClean="0"/>
          </a:p>
        </p:txBody>
      </p:sp>
      <p:sp>
        <p:nvSpPr>
          <p:cNvPr id="15363" name="Content Placeholder 2"/>
          <p:cNvSpPr>
            <a:spLocks noGrp="1"/>
          </p:cNvSpPr>
          <p:nvPr>
            <p:ph sz="quarter" idx="1"/>
          </p:nvPr>
        </p:nvSpPr>
        <p:spPr>
          <a:xfrm>
            <a:off x="1143000" y="1752600"/>
            <a:ext cx="7623175" cy="4343400"/>
          </a:xfrm>
        </p:spPr>
        <p:txBody>
          <a:bodyPr rtlCol="0">
            <a:normAutofit/>
          </a:bodyPr>
          <a:lstStyle/>
          <a:p>
            <a:pPr>
              <a:defRPr/>
            </a:pPr>
            <a:r>
              <a:rPr lang="en-US" dirty="0" smtClean="0">
                <a:ea typeface="+mn-ea"/>
                <a:cs typeface="+mn-cs"/>
              </a:rPr>
              <a:t>The five key marketing communication tools are also called the promotion mix:</a:t>
            </a:r>
          </a:p>
          <a:p>
            <a:pPr lvl="1">
              <a:defRPr/>
            </a:pPr>
            <a:r>
              <a:rPr lang="en-US" sz="2400" dirty="0" smtClean="0"/>
              <a:t>Advertising</a:t>
            </a:r>
          </a:p>
          <a:p>
            <a:pPr lvl="1">
              <a:defRPr/>
            </a:pPr>
            <a:r>
              <a:rPr lang="en-US" sz="2400" dirty="0" smtClean="0">
                <a:ea typeface="+mn-ea"/>
                <a:cs typeface="+mn-cs"/>
              </a:rPr>
              <a:t>Public relations</a:t>
            </a:r>
          </a:p>
          <a:p>
            <a:pPr lvl="1">
              <a:defRPr/>
            </a:pPr>
            <a:r>
              <a:rPr lang="en-US" sz="2400" dirty="0" smtClean="0"/>
              <a:t>Sales promotion</a:t>
            </a:r>
          </a:p>
          <a:p>
            <a:pPr lvl="1">
              <a:defRPr/>
            </a:pPr>
            <a:r>
              <a:rPr lang="en-US" sz="2400" dirty="0" smtClean="0">
                <a:ea typeface="+mn-ea"/>
                <a:cs typeface="+mn-cs"/>
              </a:rPr>
              <a:t>Direct marketing</a:t>
            </a:r>
          </a:p>
          <a:p>
            <a:pPr lvl="1">
              <a:defRPr/>
            </a:pPr>
            <a:r>
              <a:rPr lang="en-US" sz="2400" dirty="0" smtClean="0"/>
              <a:t>Personal selling</a:t>
            </a:r>
          </a:p>
          <a:p>
            <a:pPr>
              <a:defRPr/>
            </a:pPr>
            <a:r>
              <a:rPr lang="en-US" dirty="0" smtClean="0">
                <a:ea typeface="+mn-ea"/>
                <a:cs typeface="+mn-cs"/>
              </a:rPr>
              <a:t>Marketers often discuss IMC in terms of senders and recipients, media type, and owned, paid and earned media.</a:t>
            </a:r>
            <a:endParaRPr lang="en-US" dirty="0" smtClean="0">
              <a:ea typeface="+mn-ea"/>
              <a:cs typeface="+mn-cs"/>
            </a:endParaRPr>
          </a:p>
        </p:txBody>
      </p:sp>
      <p:sp>
        <p:nvSpPr>
          <p:cNvPr id="6" name="Slide Number Placeholder 5"/>
          <p:cNvSpPr>
            <a:spLocks noGrp="1"/>
          </p:cNvSpPr>
          <p:nvPr>
            <p:ph type="sldNum" sz="quarter" idx="12"/>
          </p:nvPr>
        </p:nvSpPr>
        <p:spPr/>
        <p:txBody>
          <a:bodyPr/>
          <a:lstStyle/>
          <a:p>
            <a:r>
              <a:rPr lang="en-US" dirty="0" smtClean="0"/>
              <a:t>12-</a:t>
            </a:r>
            <a:fld id="{C238F03A-58E1-4ECA-9024-348A9A81A53D}" type="slidenum">
              <a:rPr lang="en-US" smtClean="0"/>
              <a:pPr/>
              <a:t>8</a:t>
            </a:fld>
            <a:endParaRPr lang="en-US" dirty="0"/>
          </a:p>
        </p:txBody>
      </p:sp>
      <p:sp>
        <p:nvSpPr>
          <p:cNvPr id="7" name="Footer Placeholder 6"/>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7391400" cy="1143000"/>
          </a:xfrm>
        </p:spPr>
        <p:txBody>
          <a:bodyPr/>
          <a:lstStyle/>
          <a:p>
            <a:r>
              <a:rPr lang="en-US" dirty="0" smtClean="0"/>
              <a:t>Owned, Paid &amp; Earned Media</a:t>
            </a:r>
            <a:endParaRPr lang="en-US" dirty="0"/>
          </a:p>
        </p:txBody>
      </p:sp>
      <p:sp>
        <p:nvSpPr>
          <p:cNvPr id="3" name="Content Placeholder 2"/>
          <p:cNvSpPr>
            <a:spLocks noGrp="1"/>
          </p:cNvSpPr>
          <p:nvPr>
            <p:ph idx="1"/>
          </p:nvPr>
        </p:nvSpPr>
        <p:spPr>
          <a:xfrm>
            <a:off x="1066800" y="1600201"/>
            <a:ext cx="7620000" cy="3200400"/>
          </a:xfrm>
        </p:spPr>
        <p:txBody>
          <a:bodyPr>
            <a:normAutofit lnSpcReduction="10000"/>
          </a:bodyPr>
          <a:lstStyle/>
          <a:p>
            <a:r>
              <a:rPr lang="en-US" sz="2800" b="1" dirty="0" smtClean="0"/>
              <a:t>Owned media </a:t>
            </a:r>
            <a:r>
              <a:rPr lang="en-US" sz="2800" dirty="0" smtClean="0"/>
              <a:t>carry communication messages from the organization to internet users on owned channels.</a:t>
            </a:r>
          </a:p>
          <a:p>
            <a:r>
              <a:rPr lang="en-US" sz="2800" b="1" dirty="0" smtClean="0"/>
              <a:t>Paid media </a:t>
            </a:r>
            <a:r>
              <a:rPr lang="en-US" sz="2800" dirty="0" smtClean="0"/>
              <a:t>are properties owned by others who are paid to carry promotional messages.</a:t>
            </a:r>
          </a:p>
          <a:p>
            <a:r>
              <a:rPr lang="en-US" sz="2800" b="1" dirty="0" smtClean="0"/>
              <a:t>Earned media </a:t>
            </a:r>
            <a:r>
              <a:rPr lang="en-US" sz="2800" dirty="0" smtClean="0"/>
              <a:t>are when individual conversations become the channel.</a:t>
            </a:r>
          </a:p>
          <a:p>
            <a:endParaRPr lang="en-US" sz="2800" dirty="0" smtClean="0"/>
          </a:p>
        </p:txBody>
      </p:sp>
      <p:pic>
        <p:nvPicPr>
          <p:cNvPr id="8" name="Picture 2"/>
          <p:cNvPicPr>
            <a:picLocks noChangeAspect="1" noChangeArrowheads="1"/>
          </p:cNvPicPr>
          <p:nvPr/>
        </p:nvPicPr>
        <p:blipFill>
          <a:blip r:embed="rId2" cstate="print"/>
          <a:srcRect/>
          <a:stretch>
            <a:fillRect/>
          </a:stretch>
        </p:blipFill>
        <p:spPr bwMode="auto">
          <a:xfrm>
            <a:off x="2590800" y="4572000"/>
            <a:ext cx="3429000" cy="1524000"/>
          </a:xfrm>
          <a:prstGeom prst="rect">
            <a:avLst/>
          </a:prstGeom>
          <a:noFill/>
          <a:ln w="9525">
            <a:noFill/>
            <a:miter lim="800000"/>
            <a:headEnd/>
            <a:tailEnd/>
          </a:ln>
        </p:spPr>
      </p:pic>
      <p:sp>
        <p:nvSpPr>
          <p:cNvPr id="21" name="Slide Number Placeholder 20"/>
          <p:cNvSpPr>
            <a:spLocks noGrp="1"/>
          </p:cNvSpPr>
          <p:nvPr>
            <p:ph type="sldNum" sz="quarter" idx="12"/>
          </p:nvPr>
        </p:nvSpPr>
        <p:spPr/>
        <p:txBody>
          <a:bodyPr/>
          <a:lstStyle/>
          <a:p>
            <a:r>
              <a:rPr lang="en-US" dirty="0" smtClean="0"/>
              <a:t>12-</a:t>
            </a:r>
            <a:fld id="{C238F03A-58E1-4ECA-9024-348A9A81A53D}" type="slidenum">
              <a:rPr lang="en-US" smtClean="0"/>
              <a:pPr/>
              <a:t>9</a:t>
            </a:fld>
            <a:endParaRPr lang="en-US" dirty="0"/>
          </a:p>
        </p:txBody>
      </p:sp>
      <p:sp>
        <p:nvSpPr>
          <p:cNvPr id="22" name="Footer Placeholder 21"/>
          <p:cNvSpPr>
            <a:spLocks noGrp="1"/>
          </p:cNvSpPr>
          <p:nvPr>
            <p:ph type="ftr" sz="quarter" idx="11"/>
          </p:nvPr>
        </p:nvSpPr>
        <p:spPr/>
        <p:txBody>
          <a:bodyPr/>
          <a:lstStyle/>
          <a:p>
            <a:r>
              <a:rPr lang="en-US" smtClean="0"/>
              <a:t>©2014 Pearson Education, Inc. publishing as Prentice Hall</a:t>
            </a:r>
            <a:endParaRPr lang="en-US" dirty="0"/>
          </a:p>
        </p:txBody>
      </p:sp>
    </p:spTree>
  </p:cSld>
  <p:clrMapOvr>
    <a:masterClrMapping/>
  </p:clrMapOvr>
</p:sld>
</file>

<file path=ppt/theme/theme1.xml><?xml version="1.0" encoding="utf-8"?>
<a:theme xmlns:a="http://schemas.openxmlformats.org/drawingml/2006/main" name="TS010385378">
  <a:themeElements>
    <a:clrScheme name="Fresh">
      <a:dk1>
        <a:sysClr val="windowText" lastClr="000000"/>
      </a:dk1>
      <a:lt1>
        <a:sysClr val="window" lastClr="FFFFFF"/>
      </a:lt1>
      <a:dk2>
        <a:srgbClr val="89C540"/>
      </a:dk2>
      <a:lt2>
        <a:srgbClr val="F0E5B6"/>
      </a:lt2>
      <a:accent1>
        <a:srgbClr val="3B4F18"/>
      </a:accent1>
      <a:accent2>
        <a:srgbClr val="CCC834"/>
      </a:accent2>
      <a:accent3>
        <a:srgbClr val="F49AE1"/>
      </a:accent3>
      <a:accent4>
        <a:srgbClr val="2AC9DE"/>
      </a:accent4>
      <a:accent5>
        <a:srgbClr val="927B74"/>
      </a:accent5>
      <a:accent6>
        <a:srgbClr val="769F11"/>
      </a:accent6>
      <a:hlink>
        <a:srgbClr val="0A6A21"/>
      </a:hlink>
      <a:folHlink>
        <a:srgbClr val="406EA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703</TotalTime>
  <Words>1669</Words>
  <Application>Microsoft Office PowerPoint</Application>
  <PresentationFormat>On-screen Show (4:3)</PresentationFormat>
  <Paragraphs>216</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TS010385378</vt:lpstr>
      <vt:lpstr>E-Marketing/7E Chapter 12</vt:lpstr>
      <vt:lpstr>Chapter 12 Objectives</vt:lpstr>
      <vt:lpstr>Chapter 12 Objectives, cont.</vt:lpstr>
      <vt:lpstr>Will it Blend?</vt:lpstr>
      <vt:lpstr>Integrated Marketing Communication (IMC)</vt:lpstr>
      <vt:lpstr>IMC Goals And Strategies</vt:lpstr>
      <vt:lpstr>Social Media Strategies &amp; Tactics</vt:lpstr>
      <vt:lpstr>Traditional Marketing Communication Tools</vt:lpstr>
      <vt:lpstr>Owned, Paid &amp; Earned Media</vt:lpstr>
      <vt:lpstr>Slide 10</vt:lpstr>
      <vt:lpstr>Owned Media</vt:lpstr>
      <vt:lpstr>Web Site</vt:lpstr>
      <vt:lpstr>Web Site Landing Pages</vt:lpstr>
      <vt:lpstr>Blogs</vt:lpstr>
      <vt:lpstr>E-Mail</vt:lpstr>
      <vt:lpstr>Text Messaging</vt:lpstr>
      <vt:lpstr>Sales Promotion Offers</vt:lpstr>
      <vt:lpstr>Sales Promotion Offers, cont.</vt:lpstr>
      <vt:lpstr>Social Networks</vt:lpstr>
      <vt:lpstr>Search Marketing</vt:lpstr>
      <vt:lpstr>Google Leads With Local Search</vt:lpstr>
      <vt:lpstr>Natural Search</vt:lpstr>
      <vt:lpstr>Vertical Search</vt:lpstr>
      <vt:lpstr>Owned Media Performance Metrics</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Communication]</dc:title>
  <dc:creator>Betty</dc:creator>
  <cp:lastModifiedBy>Betty</cp:lastModifiedBy>
  <cp:revision>90</cp:revision>
  <dcterms:created xsi:type="dcterms:W3CDTF">2013-04-24T20:55:47Z</dcterms:created>
  <dcterms:modified xsi:type="dcterms:W3CDTF">2013-05-27T04:56:59Z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