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2"/>
  </p:sldMasterIdLst>
  <p:notesMasterIdLst>
    <p:notesMasterId r:id="rId28"/>
  </p:notesMasterIdLst>
  <p:handoutMasterIdLst>
    <p:handoutMasterId r:id="rId29"/>
  </p:handoutMasterIdLst>
  <p:sldIdLst>
    <p:sldId id="316" r:id="rId3"/>
    <p:sldId id="317" r:id="rId4"/>
    <p:sldId id="349" r:id="rId5"/>
    <p:sldId id="318" r:id="rId6"/>
    <p:sldId id="319" r:id="rId7"/>
    <p:sldId id="321" r:id="rId8"/>
    <p:sldId id="350" r:id="rId9"/>
    <p:sldId id="320" r:id="rId10"/>
    <p:sldId id="351" r:id="rId11"/>
    <p:sldId id="371" r:id="rId12"/>
    <p:sldId id="353" r:id="rId13"/>
    <p:sldId id="354" r:id="rId14"/>
    <p:sldId id="355" r:id="rId15"/>
    <p:sldId id="356" r:id="rId16"/>
    <p:sldId id="357" r:id="rId17"/>
    <p:sldId id="359" r:id="rId18"/>
    <p:sldId id="360" r:id="rId19"/>
    <p:sldId id="361" r:id="rId20"/>
    <p:sldId id="363" r:id="rId21"/>
    <p:sldId id="365" r:id="rId22"/>
    <p:sldId id="369" r:id="rId23"/>
    <p:sldId id="366" r:id="rId24"/>
    <p:sldId id="367" r:id="rId25"/>
    <p:sldId id="368" r:id="rId26"/>
    <p:sldId id="348"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3520" autoAdjust="0"/>
  </p:normalViewPr>
  <p:slideViewPr>
    <p:cSldViewPr>
      <p:cViewPr>
        <p:scale>
          <a:sx n="80" d="100"/>
          <a:sy n="80" d="100"/>
        </p:scale>
        <p:origin x="-1188"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1" d="100"/>
          <a:sy n="81" d="100"/>
        </p:scale>
        <p:origin x="-2088"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A721B00-6FC2-41C5-8CC8-B9EEA04C504C}" type="datetimeFigureOut">
              <a:rPr lang="en-US" smtClean="0"/>
              <a:pPr/>
              <a:t>5/26/2013</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3498FED-E309-4234-8533-7FE78C077757}" type="slidenum">
              <a:rPr lang="en-US" smtClean="0"/>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64F934-0B1F-4A2D-B327-660F7F58F120}" type="datetimeFigureOut">
              <a:rPr lang="en-US" smtClean="0"/>
              <a:pPr/>
              <a:t>5/26/2013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4592BD-A84E-44A3-8DF7-E6ED0C1DA784}"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a:p>
        </p:txBody>
      </p:sp>
      <p:sp>
        <p:nvSpPr>
          <p:cNvPr id="163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D4CA33F-78F1-4527-9BD5-35725C27158C}" type="slidenum">
              <a:rPr lang="en-US">
                <a:ea typeface="ＭＳ Ｐゴシック" pitchFamily="-72" charset="-128"/>
                <a:cs typeface="ＭＳ Ｐゴシック" pitchFamily="-72" charset="-128"/>
              </a:rPr>
              <a:pPr fontAlgn="base">
                <a:spcBef>
                  <a:spcPct val="0"/>
                </a:spcBef>
                <a:spcAft>
                  <a:spcPct val="0"/>
                </a:spcAft>
              </a:pPr>
              <a:t>1</a:t>
            </a:fld>
            <a:endParaRPr lang="en-US" dirty="0">
              <a:ea typeface="ＭＳ Ｐゴシック" pitchFamily="-72" charset="-128"/>
              <a:cs typeface="ＭＳ Ｐゴシック" pitchFamily="-72"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5" name="Rectangle 4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p:cNvGrpSpPr/>
          <p:nvPr userDrawn="1"/>
        </p:nvGrpSpPr>
        <p:grpSpPr>
          <a:xfrm>
            <a:off x="0" y="2267858"/>
            <a:ext cx="4191000" cy="4590144"/>
            <a:chOff x="-1" y="1600199"/>
            <a:chExt cx="4501019" cy="5257801"/>
          </a:xfrm>
        </p:grpSpPr>
        <p:sp>
          <p:nvSpPr>
            <p:cNvPr id="39" name="Freeform 7"/>
            <p:cNvSpPr>
              <a:spLocks/>
            </p:cNvSpPr>
            <p:nvPr userDrawn="1"/>
          </p:nvSpPr>
          <p:spPr bwMode="auto">
            <a:xfrm>
              <a:off x="-1" y="1600199"/>
              <a:ext cx="4127498" cy="2514600"/>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0" name="Freeform 8"/>
            <p:cNvSpPr>
              <a:spLocks/>
            </p:cNvSpPr>
            <p:nvPr userDrawn="1"/>
          </p:nvSpPr>
          <p:spPr bwMode="auto">
            <a:xfrm>
              <a:off x="-1" y="3581398"/>
              <a:ext cx="1600200" cy="3276599"/>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1" name="Freeform 9"/>
            <p:cNvSpPr>
              <a:spLocks/>
            </p:cNvSpPr>
            <p:nvPr userDrawn="1"/>
          </p:nvSpPr>
          <p:spPr bwMode="auto">
            <a:xfrm>
              <a:off x="0" y="2438399"/>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2" name="Freeform 10"/>
            <p:cNvSpPr>
              <a:spLocks/>
            </p:cNvSpPr>
            <p:nvPr userDrawn="1"/>
          </p:nvSpPr>
          <p:spPr bwMode="auto">
            <a:xfrm>
              <a:off x="1224419" y="3886199"/>
              <a:ext cx="3276599" cy="2971800"/>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3" name="Freeform 11"/>
            <p:cNvSpPr>
              <a:spLocks/>
            </p:cNvSpPr>
            <p:nvPr userDrawn="1"/>
          </p:nvSpPr>
          <p:spPr bwMode="auto">
            <a:xfrm>
              <a:off x="876758" y="3994150"/>
              <a:ext cx="1719262" cy="2863850"/>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47" name="Freeform 46"/>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8" name="Freeform 47"/>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 name="Title 1"/>
          <p:cNvSpPr>
            <a:spLocks noGrp="1"/>
          </p:cNvSpPr>
          <p:nvPr userDrawn="1">
            <p:ph type="ctrTitle"/>
          </p:nvPr>
        </p:nvSpPr>
        <p:spPr>
          <a:xfrm>
            <a:off x="990600" y="1116449"/>
            <a:ext cx="6858000" cy="707886"/>
          </a:xfrm>
        </p:spPr>
        <p:txBody>
          <a:bodyPr wrap="square">
            <a:spAutoFit/>
          </a:bodyPr>
          <a:lstStyle>
            <a:lvl1pPr algn="r">
              <a:defRPr sz="4000">
                <a:solidFill>
                  <a:schemeClr val="accent2">
                    <a:lumMod val="75000"/>
                  </a:schemeClr>
                </a:solidFill>
              </a:defRPr>
            </a:lvl1pPr>
          </a:lstStyle>
          <a:p>
            <a:r>
              <a:rPr lang="en-US" smtClean="0"/>
              <a:t>Click to edit Master title style</a:t>
            </a:r>
            <a:endParaRPr lang="en-US" dirty="0"/>
          </a:p>
        </p:txBody>
      </p:sp>
      <p:sp>
        <p:nvSpPr>
          <p:cNvPr id="3" name="Subtitle 2"/>
          <p:cNvSpPr>
            <a:spLocks noGrp="1"/>
          </p:cNvSpPr>
          <p:nvPr userDrawn="1">
            <p:ph type="subTitle" idx="1"/>
          </p:nvPr>
        </p:nvSpPr>
        <p:spPr>
          <a:xfrm>
            <a:off x="990600" y="1900535"/>
            <a:ext cx="6858000" cy="461665"/>
          </a:xfrm>
        </p:spPr>
        <p:txBody>
          <a:bodyPr wrap="square">
            <a:spAutoFit/>
          </a:bodyPr>
          <a:lstStyle>
            <a:lvl1pPr marL="0" indent="0" algn="r">
              <a:buNone/>
              <a:defRPr sz="2400">
                <a:solidFill>
                  <a:schemeClr val="accent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userDrawn="1">
            <p:ph type="dt" sz="half" idx="10"/>
          </p:nvPr>
        </p:nvSpPr>
        <p:spPr/>
        <p:txBody>
          <a:bodyPr/>
          <a:lstStyle/>
          <a:p>
            <a:fld id="{4FF58CB3-31FE-4A85-B7AC-00772418DDA8}" type="datetime1">
              <a:rPr lang="en-US" smtClean="0"/>
              <a:t>5/27/2013</a:t>
            </a:fld>
            <a:endParaRPr lang="en-US" dirty="0"/>
          </a:p>
        </p:txBody>
      </p:sp>
      <p:sp>
        <p:nvSpPr>
          <p:cNvPr id="5" name="Footer Placeholder 4"/>
          <p:cNvSpPr>
            <a:spLocks noGrp="1"/>
          </p:cNvSpPr>
          <p:nvPr userDrawn="1">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userDrawn="1">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348536-2C3A-4933-8170-B2D707364C1A}" type="datetime1">
              <a:rPr lang="en-US" smtClean="0"/>
              <a:t>5/27/2013</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AE7468F-C099-4AA6-B9E8-F6F596FC0304}" type="datetime1">
              <a:rPr lang="en-US" smtClean="0"/>
              <a:t>5/27/2013</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39BFCA-0785-42DB-B80C-4BB4C31CF389}" type="datetime1">
              <a:rPr lang="en-US" smtClean="0"/>
              <a:t>5/27/2013</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5D92B68-FB1E-490D-BB0C-F262B86D0E69}" type="datetime1">
              <a:rPr lang="en-US" smtClean="0"/>
              <a:t>5/27/2013</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198EC87-2361-48D9-9885-563DC5924A31}" type="datetime1">
              <a:rPr lang="en-US" smtClean="0"/>
              <a:t>5/27/2013</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A4E5C3B-4DA0-404A-AFCC-88510EAE0766}" type="datetime1">
              <a:rPr lang="en-US" smtClean="0"/>
              <a:t>5/27/2013</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
        <p:nvSpPr>
          <p:cNvPr id="9" name="Slide Number Placeholder 8"/>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520F51C-813E-4960-8776-7BE7FA9C950C}" type="datetime1">
              <a:rPr lang="en-US" smtClean="0"/>
              <a:t>5/27/2013</a:t>
            </a:fld>
            <a:endParaRPr lang="en-US" dirty="0"/>
          </a:p>
        </p:txBody>
      </p:sp>
      <p:sp>
        <p:nvSpPr>
          <p:cNvPr id="4" name="Footer Placeholder 3"/>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495267-6927-4CA9-833D-183594418272}" type="datetime1">
              <a:rPr lang="en-US" smtClean="0"/>
              <a:t>5/27/2013</a:t>
            </a:fld>
            <a:endParaRPr lang="en-US" dirty="0"/>
          </a:p>
        </p:txBody>
      </p:sp>
      <p:sp>
        <p:nvSpPr>
          <p:cNvPr id="3" name="Footer Placeholder 2"/>
          <p:cNvSpPr>
            <a:spLocks noGrp="1"/>
          </p:cNvSpPr>
          <p:nvPr>
            <p:ph type="ftr" sz="quarter" idx="11"/>
          </p:nvPr>
        </p:nvSpPr>
        <p:spPr/>
        <p:txBody>
          <a:bodyPr/>
          <a:lstStyle/>
          <a:p>
            <a:r>
              <a:rPr lang="en-US" dirty="0" smtClean="0"/>
              <a:t>©2014 Pearson Education, Inc. publishing as Prentice Hall</a:t>
            </a: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CB7E1-6E29-4C71-B74E-BAE7C0F1722F}" type="datetime1">
              <a:rPr lang="en-US" smtClean="0"/>
              <a:t>5/27/2013</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32FA0E-5420-4F76-8B04-78AD147C26AC}" type="datetime1">
              <a:rPr lang="en-US" smtClean="0"/>
              <a:t>5/27/2013</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0CF331-CF02-4E4B-BFFE-586DB8037DBD}" type="datetime1">
              <a:rPr lang="en-US" smtClean="0"/>
              <a:t>5/27/2013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©2014 Pearson Education, Inc. publishing as Prentice Hall</a:t>
            </a:r>
            <a:endParaRPr lang="en-US" dirty="0"/>
          </a:p>
        </p:txBody>
      </p:sp>
      <p:grpSp>
        <p:nvGrpSpPr>
          <p:cNvPr id="33" name="Group 32"/>
          <p:cNvGrpSpPr/>
          <p:nvPr/>
        </p:nvGrpSpPr>
        <p:grpSpPr>
          <a:xfrm>
            <a:off x="0" y="0"/>
            <a:ext cx="9144001" cy="6858000"/>
            <a:chOff x="0" y="0"/>
            <a:chExt cx="9144001" cy="6858000"/>
          </a:xfrm>
        </p:grpSpPr>
        <p:sp>
          <p:nvSpPr>
            <p:cNvPr id="8" name="Rectangle 7"/>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10"/>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38F03A-58E1-4ECA-9024-348A9A81A53D}" type="slidenum">
              <a:rPr lang="en-US" smtClean="0"/>
              <a:pPr/>
              <a:t>‹#›</a:t>
            </a:fld>
            <a:endParaRPr lang="en-US" dirty="0"/>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2" name="Group 11"/>
          <p:cNvGrpSpPr/>
          <p:nvPr/>
        </p:nvGrpSpPr>
        <p:grpSpPr>
          <a:xfrm>
            <a:off x="0" y="2855091"/>
            <a:ext cx="3581400" cy="4002909"/>
            <a:chOff x="0" y="2533588"/>
            <a:chExt cx="8022336" cy="8966516"/>
          </a:xfrm>
        </p:grpSpPr>
        <p:sp>
          <p:nvSpPr>
            <p:cNvPr id="13" name="Freeform 7"/>
            <p:cNvSpPr>
              <a:spLocks/>
            </p:cNvSpPr>
            <p:nvPr userDrawn="1"/>
          </p:nvSpPr>
          <p:spPr bwMode="auto">
            <a:xfrm>
              <a:off x="0" y="2533588"/>
              <a:ext cx="4127500" cy="2514599"/>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8"/>
            <p:cNvSpPr>
              <a:spLocks/>
            </p:cNvSpPr>
            <p:nvPr userDrawn="1"/>
          </p:nvSpPr>
          <p:spPr bwMode="auto">
            <a:xfrm>
              <a:off x="0" y="4980432"/>
              <a:ext cx="3184026" cy="6519672"/>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9"/>
            <p:cNvSpPr>
              <a:spLocks/>
            </p:cNvSpPr>
            <p:nvPr userDrawn="1"/>
          </p:nvSpPr>
          <p:spPr bwMode="auto">
            <a:xfrm>
              <a:off x="0" y="3371787"/>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0"/>
            <p:cNvSpPr>
              <a:spLocks/>
            </p:cNvSpPr>
            <p:nvPr userDrawn="1"/>
          </p:nvSpPr>
          <p:spPr bwMode="auto">
            <a:xfrm>
              <a:off x="1502664" y="5586916"/>
              <a:ext cx="6519672" cy="5913188"/>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1"/>
            <p:cNvSpPr>
              <a:spLocks/>
            </p:cNvSpPr>
            <p:nvPr userDrawn="1"/>
          </p:nvSpPr>
          <p:spPr bwMode="auto">
            <a:xfrm>
              <a:off x="1155002" y="5801712"/>
              <a:ext cx="3420932" cy="5698392"/>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spcBef>
          <a:spcPct val="0"/>
        </a:spcBef>
        <a:buNone/>
        <a:defRPr sz="4000" kern="1200">
          <a:solidFill>
            <a:schemeClr val="accent2">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accent1">
              <a:lumMod val="7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accent1">
              <a:lumMod val="7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accent1">
              <a:lumMod val="7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90600" y="2133600"/>
            <a:ext cx="6858000" cy="990600"/>
          </a:xfrm>
        </p:spPr>
        <p:txBody>
          <a:bodyPr rtlCol="0">
            <a:noAutofit/>
          </a:bodyPr>
          <a:lstStyle/>
          <a:p>
            <a:pPr fontAlgn="auto">
              <a:spcAft>
                <a:spcPts val="0"/>
              </a:spcAft>
              <a:buFont typeface="Wingdings" pitchFamily="2" charset="2"/>
              <a:buNone/>
              <a:defRPr/>
            </a:pPr>
            <a:r>
              <a:rPr lang="en-US" sz="2800" dirty="0" smtClean="0">
                <a:ea typeface="+mn-ea"/>
                <a:cs typeface="+mn-cs"/>
              </a:rPr>
              <a:t>E-Marketing Communication: </a:t>
            </a:r>
          </a:p>
          <a:p>
            <a:pPr fontAlgn="auto">
              <a:spcAft>
                <a:spcPts val="0"/>
              </a:spcAft>
              <a:buFont typeface="Wingdings" pitchFamily="2" charset="2"/>
              <a:buNone/>
              <a:defRPr/>
            </a:pPr>
            <a:r>
              <a:rPr lang="en-US" sz="2800" dirty="0" smtClean="0">
                <a:ea typeface="+mn-ea"/>
                <a:cs typeface="+mn-cs"/>
              </a:rPr>
              <a:t>Owned Media</a:t>
            </a:r>
            <a:endParaRPr lang="en-US" sz="2800" dirty="0">
              <a:ea typeface="+mn-ea"/>
              <a:cs typeface="+mn-cs"/>
            </a:endParaRPr>
          </a:p>
        </p:txBody>
      </p:sp>
      <p:sp>
        <p:nvSpPr>
          <p:cNvPr id="2" name="Title 1"/>
          <p:cNvSpPr>
            <a:spLocks noGrp="1"/>
          </p:cNvSpPr>
          <p:nvPr>
            <p:ph type="ctrTitle"/>
          </p:nvPr>
        </p:nvSpPr>
        <p:spPr>
          <a:xfrm>
            <a:off x="990600" y="808673"/>
            <a:ext cx="6858000" cy="1323439"/>
          </a:xfrm>
        </p:spPr>
        <p:txBody>
          <a:bodyPr/>
          <a:lstStyle/>
          <a:p>
            <a:pPr fontAlgn="auto">
              <a:spcAft>
                <a:spcPts val="0"/>
              </a:spcAft>
              <a:defRPr/>
            </a:pPr>
            <a:r>
              <a:rPr lang="en-US" dirty="0" smtClean="0">
                <a:ea typeface="+mj-ea"/>
                <a:cs typeface="+mj-cs"/>
              </a:rPr>
              <a:t>E-Marketing/7E</a:t>
            </a:r>
            <a:r>
              <a:rPr lang="en-US" dirty="0" smtClean="0">
                <a:ea typeface="+mj-ea"/>
                <a:cs typeface="+mj-cs"/>
              </a:rPr>
              <a:t/>
            </a:r>
            <a:br>
              <a:rPr lang="en-US" dirty="0" smtClean="0">
                <a:ea typeface="+mj-ea"/>
                <a:cs typeface="+mj-cs"/>
              </a:rPr>
            </a:br>
            <a:r>
              <a:rPr lang="en-US" dirty="0" smtClean="0">
                <a:ea typeface="+mj-ea"/>
                <a:cs typeface="+mj-cs"/>
              </a:rPr>
              <a:t>Chapter 12</a:t>
            </a:r>
            <a:endParaRPr lang="en-US" dirty="0">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©2014 Pearson Education, Inc. publishing as Prentice Hall</a:t>
            </a:r>
            <a:endParaRPr lang="en-US" dirty="0"/>
          </a:p>
        </p:txBody>
      </p:sp>
      <p:sp>
        <p:nvSpPr>
          <p:cNvPr id="3" name="Slide Number Placeholder 2"/>
          <p:cNvSpPr>
            <a:spLocks noGrp="1"/>
          </p:cNvSpPr>
          <p:nvPr>
            <p:ph type="sldNum" sz="quarter" idx="12"/>
          </p:nvPr>
        </p:nvSpPr>
        <p:spPr/>
        <p:txBody>
          <a:bodyPr/>
          <a:lstStyle/>
          <a:p>
            <a:r>
              <a:rPr lang="en-US" dirty="0" smtClean="0"/>
              <a:t>12-</a:t>
            </a:r>
            <a:fld id="{C238F03A-58E1-4ECA-9024-348A9A81A53D}" type="slidenum">
              <a:rPr lang="en-US" smtClean="0"/>
              <a:pPr/>
              <a:t>10</a:t>
            </a:fld>
            <a:endParaRPr lang="en-US" dirty="0"/>
          </a:p>
        </p:txBody>
      </p:sp>
      <p:grpSp>
        <p:nvGrpSpPr>
          <p:cNvPr id="34" name="Group 33"/>
          <p:cNvGrpSpPr/>
          <p:nvPr/>
        </p:nvGrpSpPr>
        <p:grpSpPr>
          <a:xfrm>
            <a:off x="228600" y="228600"/>
            <a:ext cx="8915400" cy="6629400"/>
            <a:chOff x="304800" y="304800"/>
            <a:chExt cx="8915400" cy="6629400"/>
          </a:xfrm>
        </p:grpSpPr>
        <p:sp>
          <p:nvSpPr>
            <p:cNvPr id="35" name="TextBox 34"/>
            <p:cNvSpPr txBox="1"/>
            <p:nvPr/>
          </p:nvSpPr>
          <p:spPr>
            <a:xfrm>
              <a:off x="304800" y="304800"/>
              <a:ext cx="2711255" cy="4247317"/>
            </a:xfrm>
            <a:prstGeom prst="rect">
              <a:avLst/>
            </a:prstGeom>
            <a:noFill/>
          </p:spPr>
          <p:txBody>
            <a:bodyPr wrap="none" rtlCol="0">
              <a:spAutoFit/>
            </a:bodyPr>
            <a:lstStyle/>
            <a:p>
              <a:r>
                <a:rPr lang="en-US" dirty="0" smtClean="0"/>
                <a:t>Company Web site </a:t>
              </a:r>
            </a:p>
            <a:p>
              <a:r>
                <a:rPr lang="en-US" dirty="0" smtClean="0"/>
                <a:t>Blog</a:t>
              </a:r>
            </a:p>
            <a:p>
              <a:r>
                <a:rPr lang="en-US" dirty="0" smtClean="0"/>
                <a:t>Support forum/community</a:t>
              </a:r>
            </a:p>
            <a:p>
              <a:r>
                <a:rPr lang="en-US" dirty="0" smtClean="0"/>
                <a:t>Podcast</a:t>
              </a:r>
            </a:p>
            <a:p>
              <a:r>
                <a:rPr lang="en-US" dirty="0" smtClean="0"/>
                <a:t>E-mail, text messaging</a:t>
              </a:r>
            </a:p>
            <a:p>
              <a:r>
                <a:rPr lang="en-US" dirty="0" smtClean="0"/>
                <a:t>Online event</a:t>
              </a:r>
            </a:p>
            <a:p>
              <a:r>
                <a:rPr lang="en-US" dirty="0" smtClean="0"/>
                <a:t>Sales promotion offers</a:t>
              </a:r>
            </a:p>
            <a:p>
              <a:r>
                <a:rPr lang="en-US" dirty="0" smtClean="0"/>
                <a:t>Virtual world</a:t>
              </a:r>
            </a:p>
            <a:p>
              <a:r>
                <a:rPr lang="en-US" dirty="0" smtClean="0"/>
                <a:t>Online games</a:t>
              </a:r>
            </a:p>
            <a:p>
              <a:r>
                <a:rPr lang="en-US" dirty="0" smtClean="0"/>
                <a:t>Gifting</a:t>
              </a:r>
            </a:p>
            <a:p>
              <a:r>
                <a:rPr lang="en-US" dirty="0" smtClean="0"/>
                <a:t>Branded mobile apps</a:t>
              </a:r>
            </a:p>
            <a:p>
              <a:r>
                <a:rPr lang="en-US" dirty="0" smtClean="0"/>
                <a:t>QR codes</a:t>
              </a:r>
            </a:p>
            <a:p>
              <a:r>
                <a:rPr lang="en-US" dirty="0" smtClean="0"/>
                <a:t>Location-based </a:t>
              </a:r>
              <a:r>
                <a:rPr lang="en-US" dirty="0" smtClean="0"/>
                <a:t>m</a:t>
              </a:r>
              <a:r>
                <a:rPr lang="en-US" dirty="0" smtClean="0"/>
                <a:t>arketing</a:t>
              </a:r>
              <a:endParaRPr lang="en-US" dirty="0" smtClean="0"/>
            </a:p>
            <a:p>
              <a:r>
                <a:rPr lang="en-US" dirty="0" smtClean="0"/>
                <a:t>Social network, </a:t>
              </a:r>
              <a:r>
                <a:rPr lang="en-US" dirty="0" err="1" smtClean="0"/>
                <a:t>m</a:t>
              </a:r>
              <a:r>
                <a:rPr lang="en-US" dirty="0" err="1" smtClean="0"/>
                <a:t>icroblog</a:t>
              </a:r>
              <a:r>
                <a:rPr lang="en-US" dirty="0" smtClean="0"/>
                <a:t> </a:t>
              </a:r>
              <a:endParaRPr lang="en-US" dirty="0" smtClean="0"/>
            </a:p>
            <a:p>
              <a:r>
                <a:rPr lang="en-US" dirty="0" smtClean="0"/>
                <a:t>SEO – natural/organic</a:t>
              </a:r>
              <a:endParaRPr lang="en-US" dirty="0"/>
            </a:p>
          </p:txBody>
        </p:sp>
        <p:sp>
          <p:nvSpPr>
            <p:cNvPr id="36" name="TextBox 35"/>
            <p:cNvSpPr txBox="1"/>
            <p:nvPr/>
          </p:nvSpPr>
          <p:spPr>
            <a:xfrm>
              <a:off x="389262" y="4625876"/>
              <a:ext cx="1967783" cy="2308324"/>
            </a:xfrm>
            <a:prstGeom prst="rect">
              <a:avLst/>
            </a:prstGeom>
            <a:noFill/>
          </p:spPr>
          <p:txBody>
            <a:bodyPr wrap="square" rtlCol="0">
              <a:spAutoFit/>
            </a:bodyPr>
            <a:lstStyle/>
            <a:p>
              <a:r>
                <a:rPr lang="en-US" dirty="0" smtClean="0"/>
                <a:t>Display ads</a:t>
              </a:r>
            </a:p>
            <a:p>
              <a:r>
                <a:rPr lang="en-US" dirty="0" smtClean="0"/>
                <a:t>Sponsorships</a:t>
              </a:r>
            </a:p>
            <a:p>
              <a:r>
                <a:rPr lang="en-US" dirty="0" smtClean="0"/>
                <a:t>Classified ads</a:t>
              </a:r>
            </a:p>
            <a:p>
              <a:r>
                <a:rPr lang="en-US" dirty="0" smtClean="0"/>
                <a:t>Product placement</a:t>
              </a:r>
            </a:p>
            <a:p>
              <a:r>
                <a:rPr lang="en-US" dirty="0" smtClean="0"/>
                <a:t>Social media ads</a:t>
              </a:r>
            </a:p>
            <a:p>
              <a:r>
                <a:rPr lang="en-US" dirty="0" smtClean="0"/>
                <a:t>Mobile ads</a:t>
              </a:r>
            </a:p>
            <a:p>
              <a:r>
                <a:rPr lang="en-US" dirty="0" smtClean="0"/>
                <a:t>SEO: Paid search</a:t>
              </a:r>
            </a:p>
            <a:p>
              <a:endParaRPr lang="en-US" dirty="0"/>
            </a:p>
          </p:txBody>
        </p:sp>
        <p:sp>
          <p:nvSpPr>
            <p:cNvPr id="37" name="TextBox 36"/>
            <p:cNvSpPr txBox="1"/>
            <p:nvPr/>
          </p:nvSpPr>
          <p:spPr>
            <a:xfrm>
              <a:off x="6629400" y="1828800"/>
              <a:ext cx="2590800" cy="3693319"/>
            </a:xfrm>
            <a:prstGeom prst="rect">
              <a:avLst/>
            </a:prstGeom>
            <a:noFill/>
          </p:spPr>
          <p:txBody>
            <a:bodyPr wrap="square" rtlCol="0">
              <a:spAutoFit/>
            </a:bodyPr>
            <a:lstStyle/>
            <a:p>
              <a:r>
                <a:rPr lang="en-US" dirty="0" smtClean="0"/>
                <a:t>Digital coverage from   </a:t>
              </a:r>
            </a:p>
            <a:p>
              <a:r>
                <a:rPr lang="en-US" dirty="0" smtClean="0"/>
                <a:t>    traditional media</a:t>
              </a:r>
            </a:p>
            <a:p>
              <a:r>
                <a:rPr lang="en-US" dirty="0" smtClean="0"/>
                <a:t>Viral marketing</a:t>
              </a:r>
            </a:p>
            <a:p>
              <a:r>
                <a:rPr lang="en-US" dirty="0" smtClean="0"/>
                <a:t>Wikis</a:t>
              </a:r>
            </a:p>
            <a:p>
              <a:r>
                <a:rPr lang="en-US" dirty="0" smtClean="0"/>
                <a:t>Ratings and </a:t>
              </a:r>
              <a:r>
                <a:rPr lang="en-US" dirty="0" smtClean="0"/>
                <a:t>reviews</a:t>
              </a:r>
              <a:endParaRPr lang="en-US" dirty="0" smtClean="0"/>
            </a:p>
            <a:p>
              <a:r>
                <a:rPr lang="en-US" dirty="0" smtClean="0"/>
                <a:t>Social recommendations</a:t>
              </a:r>
            </a:p>
            <a:p>
              <a:r>
                <a:rPr lang="en-US" dirty="0" smtClean="0"/>
                <a:t>E-mail</a:t>
              </a:r>
            </a:p>
            <a:p>
              <a:r>
                <a:rPr lang="en-US" dirty="0" smtClean="0"/>
                <a:t>Social </a:t>
              </a:r>
              <a:r>
                <a:rPr lang="en-US" dirty="0" smtClean="0"/>
                <a:t>site </a:t>
              </a:r>
              <a:r>
                <a:rPr lang="en-US" dirty="0" smtClean="0"/>
                <a:t>d</a:t>
              </a:r>
              <a:r>
                <a:rPr lang="en-US" dirty="0" smtClean="0"/>
                <a:t>iscussion </a:t>
              </a:r>
              <a:endParaRPr lang="en-US" dirty="0" smtClean="0"/>
            </a:p>
            <a:p>
              <a:r>
                <a:rPr lang="en-US" dirty="0" smtClean="0"/>
                <a:t>Community </a:t>
              </a:r>
              <a:r>
                <a:rPr lang="en-US" dirty="0" smtClean="0"/>
                <a:t>discussion</a:t>
              </a:r>
              <a:endParaRPr lang="en-US" dirty="0" smtClean="0"/>
            </a:p>
            <a:p>
              <a:r>
                <a:rPr lang="en-US" dirty="0" smtClean="0"/>
                <a:t>Widgets &amp; </a:t>
              </a:r>
              <a:r>
                <a:rPr lang="en-US" dirty="0" smtClean="0"/>
                <a:t>social </a:t>
              </a:r>
              <a:r>
                <a:rPr lang="en-US" dirty="0" smtClean="0"/>
                <a:t>a</a:t>
              </a:r>
              <a:r>
                <a:rPr lang="en-US" dirty="0" smtClean="0"/>
                <a:t>pps</a:t>
              </a:r>
              <a:endParaRPr lang="en-US" dirty="0" smtClean="0"/>
            </a:p>
            <a:p>
              <a:r>
                <a:rPr lang="en-US" dirty="0" smtClean="0"/>
                <a:t>Location-based </a:t>
              </a:r>
              <a:r>
                <a:rPr lang="en-US" dirty="0" smtClean="0"/>
                <a:t>services </a:t>
              </a:r>
              <a:endParaRPr lang="en-US" dirty="0" smtClean="0"/>
            </a:p>
            <a:p>
              <a:r>
                <a:rPr lang="en-US" dirty="0" smtClean="0"/>
                <a:t>Collaborative content</a:t>
              </a:r>
            </a:p>
            <a:p>
              <a:endParaRPr lang="en-US" dirty="0"/>
            </a:p>
          </p:txBody>
        </p:sp>
        <p:cxnSp>
          <p:nvCxnSpPr>
            <p:cNvPr id="38" name="Straight Connector 37"/>
            <p:cNvCxnSpPr/>
            <p:nvPr/>
          </p:nvCxnSpPr>
          <p:spPr>
            <a:xfrm>
              <a:off x="6629400" y="1828800"/>
              <a:ext cx="0" cy="3429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2971800" y="381000"/>
              <a:ext cx="0" cy="403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2438400" y="4648200"/>
              <a:ext cx="0" cy="198120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41" name="Group 45"/>
            <p:cNvGrpSpPr/>
            <p:nvPr/>
          </p:nvGrpSpPr>
          <p:grpSpPr>
            <a:xfrm>
              <a:off x="2667000" y="1592781"/>
              <a:ext cx="3895043" cy="3665019"/>
              <a:chOff x="2844817" y="1592781"/>
              <a:chExt cx="3895043" cy="3665019"/>
            </a:xfrm>
          </p:grpSpPr>
          <p:grpSp>
            <p:nvGrpSpPr>
              <p:cNvPr id="48" name="Group 10"/>
              <p:cNvGrpSpPr/>
              <p:nvPr/>
            </p:nvGrpSpPr>
            <p:grpSpPr>
              <a:xfrm>
                <a:off x="3505200" y="2057400"/>
                <a:ext cx="2438400" cy="2362200"/>
                <a:chOff x="3048000" y="1371600"/>
                <a:chExt cx="2438400" cy="2362200"/>
              </a:xfrm>
            </p:grpSpPr>
            <p:sp>
              <p:nvSpPr>
                <p:cNvPr id="56" name="TextBox 55"/>
                <p:cNvSpPr txBox="1"/>
                <p:nvPr/>
              </p:nvSpPr>
              <p:spPr>
                <a:xfrm>
                  <a:off x="3780808" y="1752600"/>
                  <a:ext cx="943592" cy="369332"/>
                </a:xfrm>
                <a:prstGeom prst="rect">
                  <a:avLst/>
                </a:prstGeom>
                <a:noFill/>
              </p:spPr>
              <p:txBody>
                <a:bodyPr wrap="none" rtlCol="0">
                  <a:spAutoFit/>
                </a:bodyPr>
                <a:lstStyle/>
                <a:p>
                  <a:r>
                    <a:rPr lang="en-US" dirty="0" smtClean="0"/>
                    <a:t>OWNED</a:t>
                  </a:r>
                  <a:endParaRPr lang="en-US" dirty="0"/>
                </a:p>
              </p:txBody>
            </p:sp>
            <p:sp>
              <p:nvSpPr>
                <p:cNvPr id="57" name="TextBox 56"/>
                <p:cNvSpPr txBox="1"/>
                <p:nvPr/>
              </p:nvSpPr>
              <p:spPr>
                <a:xfrm>
                  <a:off x="3276600" y="3124200"/>
                  <a:ext cx="619721" cy="369332"/>
                </a:xfrm>
                <a:prstGeom prst="rect">
                  <a:avLst/>
                </a:prstGeom>
                <a:noFill/>
              </p:spPr>
              <p:txBody>
                <a:bodyPr wrap="none" rtlCol="0">
                  <a:spAutoFit/>
                </a:bodyPr>
                <a:lstStyle/>
                <a:p>
                  <a:r>
                    <a:rPr lang="en-US" dirty="0" smtClean="0"/>
                    <a:t>PAID</a:t>
                  </a:r>
                  <a:endParaRPr lang="en-US" dirty="0"/>
                </a:p>
              </p:txBody>
            </p:sp>
            <p:sp>
              <p:nvSpPr>
                <p:cNvPr id="58" name="TextBox 57"/>
                <p:cNvSpPr txBox="1"/>
                <p:nvPr/>
              </p:nvSpPr>
              <p:spPr>
                <a:xfrm>
                  <a:off x="4464570" y="3124200"/>
                  <a:ext cx="956416" cy="369332"/>
                </a:xfrm>
                <a:prstGeom prst="rect">
                  <a:avLst/>
                </a:prstGeom>
                <a:noFill/>
              </p:spPr>
              <p:txBody>
                <a:bodyPr wrap="none" rtlCol="0">
                  <a:spAutoFit/>
                </a:bodyPr>
                <a:lstStyle/>
                <a:p>
                  <a:r>
                    <a:rPr lang="en-US" dirty="0" smtClean="0"/>
                    <a:t>EARNED</a:t>
                  </a:r>
                  <a:endParaRPr lang="en-US" dirty="0"/>
                </a:p>
              </p:txBody>
            </p:sp>
            <p:sp>
              <p:nvSpPr>
                <p:cNvPr id="59" name="Oval 58"/>
                <p:cNvSpPr/>
                <p:nvPr/>
              </p:nvSpPr>
              <p:spPr>
                <a:xfrm>
                  <a:off x="3505200" y="1371600"/>
                  <a:ext cx="1447800" cy="1447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p:cNvSpPr/>
                <p:nvPr/>
              </p:nvSpPr>
              <p:spPr>
                <a:xfrm>
                  <a:off x="4038600" y="2286000"/>
                  <a:ext cx="1447800" cy="1447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p:cNvSpPr/>
                <p:nvPr/>
              </p:nvSpPr>
              <p:spPr>
                <a:xfrm>
                  <a:off x="3048000" y="2286000"/>
                  <a:ext cx="1447800" cy="1447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8"/>
                <p:cNvSpPr/>
                <p:nvPr/>
              </p:nvSpPr>
              <p:spPr>
                <a:xfrm>
                  <a:off x="3733800" y="2209800"/>
                  <a:ext cx="1066800" cy="1066800"/>
                </a:xfrm>
                <a:prstGeom prst="ellipse">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TextBox 4"/>
                <p:cNvSpPr txBox="1"/>
                <p:nvPr/>
              </p:nvSpPr>
              <p:spPr>
                <a:xfrm>
                  <a:off x="3733800" y="2590800"/>
                  <a:ext cx="1093120" cy="369332"/>
                </a:xfrm>
                <a:prstGeom prst="rect">
                  <a:avLst/>
                </a:prstGeom>
                <a:noFill/>
              </p:spPr>
              <p:txBody>
                <a:bodyPr wrap="none" rtlCol="0">
                  <a:spAutoFit/>
                </a:bodyPr>
                <a:lstStyle/>
                <a:p>
                  <a:r>
                    <a:rPr lang="en-US" dirty="0" smtClean="0">
                      <a:solidFill>
                        <a:schemeClr val="bg1"/>
                      </a:solidFill>
                    </a:rPr>
                    <a:t>CONTENT</a:t>
                  </a:r>
                  <a:endParaRPr lang="en-US" dirty="0">
                    <a:solidFill>
                      <a:schemeClr val="bg1"/>
                    </a:solidFill>
                  </a:endParaRPr>
                </a:p>
              </p:txBody>
            </p:sp>
          </p:grpSp>
          <p:cxnSp>
            <p:nvCxnSpPr>
              <p:cNvPr id="49" name="Straight Arrow Connector 48"/>
              <p:cNvCxnSpPr/>
              <p:nvPr/>
            </p:nvCxnSpPr>
            <p:spPr>
              <a:xfrm flipV="1">
                <a:off x="5816617" y="3124200"/>
                <a:ext cx="923243" cy="135825"/>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flipH="1" flipV="1">
                <a:off x="3352800" y="1905000"/>
                <a:ext cx="685800" cy="304800"/>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flipH="1">
                <a:off x="2844817" y="4419600"/>
                <a:ext cx="1117584" cy="838200"/>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rot="1459203">
                <a:off x="3326878" y="1592781"/>
                <a:ext cx="1153714" cy="369332"/>
              </a:xfrm>
              <a:prstGeom prst="rect">
                <a:avLst/>
              </a:prstGeom>
              <a:noFill/>
            </p:spPr>
            <p:txBody>
              <a:bodyPr wrap="none" rtlCol="0">
                <a:spAutoFit/>
              </a:bodyPr>
              <a:lstStyle/>
              <a:p>
                <a:r>
                  <a:rPr lang="en-US" dirty="0" smtClean="0"/>
                  <a:t>customers</a:t>
                </a:r>
                <a:endParaRPr lang="en-US" dirty="0"/>
              </a:p>
            </p:txBody>
          </p:sp>
          <p:sp>
            <p:nvSpPr>
              <p:cNvPr id="53" name="TextBox 52"/>
              <p:cNvSpPr txBox="1"/>
              <p:nvPr/>
            </p:nvSpPr>
            <p:spPr>
              <a:xfrm rot="19416437">
                <a:off x="3218357" y="4801899"/>
                <a:ext cx="1096262" cy="369332"/>
              </a:xfrm>
              <a:prstGeom prst="rect">
                <a:avLst/>
              </a:prstGeom>
              <a:noFill/>
            </p:spPr>
            <p:txBody>
              <a:bodyPr wrap="none" rtlCol="0">
                <a:spAutoFit/>
              </a:bodyPr>
              <a:lstStyle/>
              <a:p>
                <a:r>
                  <a:rPr lang="en-US" dirty="0" smtClean="0"/>
                  <a:t>prospects</a:t>
                </a:r>
                <a:endParaRPr lang="en-US" dirty="0"/>
              </a:p>
            </p:txBody>
          </p:sp>
          <p:sp>
            <p:nvSpPr>
              <p:cNvPr id="54" name="TextBox 53"/>
              <p:cNvSpPr txBox="1"/>
              <p:nvPr/>
            </p:nvSpPr>
            <p:spPr>
              <a:xfrm rot="21053701">
                <a:off x="5514035" y="2742886"/>
                <a:ext cx="1143903" cy="369332"/>
              </a:xfrm>
              <a:prstGeom prst="rect">
                <a:avLst/>
              </a:prstGeom>
              <a:noFill/>
            </p:spPr>
            <p:txBody>
              <a:bodyPr wrap="none" rtlCol="0">
                <a:spAutoFit/>
              </a:bodyPr>
              <a:lstStyle/>
              <a:p>
                <a:r>
                  <a:rPr lang="en-US" dirty="0" smtClean="0"/>
                  <a:t>detractors</a:t>
                </a:r>
                <a:endParaRPr lang="en-US" dirty="0"/>
              </a:p>
            </p:txBody>
          </p:sp>
          <p:sp>
            <p:nvSpPr>
              <p:cNvPr id="55" name="TextBox 54"/>
              <p:cNvSpPr txBox="1"/>
              <p:nvPr/>
            </p:nvSpPr>
            <p:spPr>
              <a:xfrm rot="21030925">
                <a:off x="6063183" y="3243589"/>
                <a:ext cx="572914" cy="369332"/>
              </a:xfrm>
              <a:prstGeom prst="rect">
                <a:avLst/>
              </a:prstGeom>
              <a:noFill/>
            </p:spPr>
            <p:txBody>
              <a:bodyPr wrap="none" rtlCol="0">
                <a:spAutoFit/>
              </a:bodyPr>
              <a:lstStyle/>
              <a:p>
                <a:r>
                  <a:rPr lang="en-US" dirty="0" smtClean="0"/>
                  <a:t>fans</a:t>
                </a:r>
              </a:p>
            </p:txBody>
          </p:sp>
        </p:grpSp>
        <p:cxnSp>
          <p:nvCxnSpPr>
            <p:cNvPr id="42" name="Straight Connector 41"/>
            <p:cNvCxnSpPr/>
            <p:nvPr/>
          </p:nvCxnSpPr>
          <p:spPr>
            <a:xfrm flipH="1">
              <a:off x="2667000" y="4419600"/>
              <a:ext cx="304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H="1">
              <a:off x="2667000" y="381000"/>
              <a:ext cx="304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2133600" y="4648200"/>
              <a:ext cx="304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H="1">
              <a:off x="2133600" y="6629400"/>
              <a:ext cx="304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H="1">
              <a:off x="6629400" y="1828800"/>
              <a:ext cx="304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H="1">
              <a:off x="6629400" y="5257800"/>
              <a:ext cx="304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74638"/>
            <a:ext cx="7467600" cy="1143000"/>
          </a:xfrm>
        </p:spPr>
        <p:txBody>
          <a:bodyPr/>
          <a:lstStyle/>
          <a:p>
            <a:r>
              <a:rPr lang="en-US" dirty="0" smtClean="0"/>
              <a:t>Owned Media</a:t>
            </a:r>
            <a:endParaRPr lang="en-US" dirty="0"/>
          </a:p>
        </p:txBody>
      </p:sp>
      <p:sp>
        <p:nvSpPr>
          <p:cNvPr id="3" name="Content Placeholder 2"/>
          <p:cNvSpPr>
            <a:spLocks noGrp="1"/>
          </p:cNvSpPr>
          <p:nvPr>
            <p:ph idx="1"/>
          </p:nvPr>
        </p:nvSpPr>
        <p:spPr>
          <a:xfrm>
            <a:off x="1371600" y="1600200"/>
            <a:ext cx="7315200" cy="4525963"/>
          </a:xfrm>
        </p:spPr>
        <p:txBody>
          <a:bodyPr>
            <a:normAutofit/>
          </a:bodyPr>
          <a:lstStyle/>
          <a:p>
            <a:r>
              <a:rPr lang="en-US" sz="2800" dirty="0" smtClean="0"/>
              <a:t>Primary goals are to</a:t>
            </a:r>
          </a:p>
          <a:p>
            <a:pPr lvl="1"/>
            <a:r>
              <a:rPr lang="en-US" sz="2800" dirty="0" smtClean="0"/>
              <a:t>Engage consumers with positive brand content.</a:t>
            </a:r>
          </a:p>
          <a:p>
            <a:pPr lvl="1"/>
            <a:r>
              <a:rPr lang="en-US" sz="2800" dirty="0" smtClean="0"/>
              <a:t>Entice them to pass along content to others.</a:t>
            </a:r>
          </a:p>
          <a:p>
            <a:pPr lvl="1"/>
            <a:r>
              <a:rPr lang="en-US" sz="2800" dirty="0" smtClean="0"/>
              <a:t>Exercise CRM (customer relationship management).</a:t>
            </a:r>
          </a:p>
          <a:p>
            <a:r>
              <a:rPr lang="en-US" sz="2800" dirty="0" smtClean="0"/>
              <a:t>All owned media can be considered content marketing.</a:t>
            </a:r>
            <a:endParaRPr lang="en-US" sz="2800" dirty="0"/>
          </a:p>
        </p:txBody>
      </p:sp>
      <p:sp>
        <p:nvSpPr>
          <p:cNvPr id="6" name="Slide Number Placeholder 5"/>
          <p:cNvSpPr>
            <a:spLocks noGrp="1"/>
          </p:cNvSpPr>
          <p:nvPr>
            <p:ph type="sldNum" sz="quarter" idx="12"/>
          </p:nvPr>
        </p:nvSpPr>
        <p:spPr/>
        <p:txBody>
          <a:bodyPr/>
          <a:lstStyle/>
          <a:p>
            <a:r>
              <a:rPr lang="en-US" dirty="0" smtClean="0"/>
              <a:t>12-</a:t>
            </a:r>
            <a:fld id="{C238F03A-58E1-4ECA-9024-348A9A81A53D}" type="slidenum">
              <a:rPr lang="en-US" smtClean="0"/>
              <a:pPr/>
              <a:t>11</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74638"/>
            <a:ext cx="7543800" cy="1143000"/>
          </a:xfrm>
        </p:spPr>
        <p:txBody>
          <a:bodyPr/>
          <a:lstStyle/>
          <a:p>
            <a:r>
              <a:rPr lang="en-US" dirty="0" smtClean="0"/>
              <a:t>Web Site</a:t>
            </a:r>
            <a:endParaRPr lang="en-US" dirty="0"/>
          </a:p>
        </p:txBody>
      </p:sp>
      <p:sp>
        <p:nvSpPr>
          <p:cNvPr id="3" name="Content Placeholder 2"/>
          <p:cNvSpPr>
            <a:spLocks noGrp="1"/>
          </p:cNvSpPr>
          <p:nvPr>
            <p:ph idx="1"/>
          </p:nvPr>
        </p:nvSpPr>
        <p:spPr>
          <a:xfrm>
            <a:off x="1295400" y="1600200"/>
            <a:ext cx="7391400" cy="4525963"/>
          </a:xfrm>
        </p:spPr>
        <p:txBody>
          <a:bodyPr/>
          <a:lstStyle/>
          <a:p>
            <a:r>
              <a:rPr lang="en-US" sz="2800" dirty="0" smtClean="0"/>
              <a:t>There were an estimated 555 million Web sites at the end of 2011.</a:t>
            </a:r>
          </a:p>
          <a:p>
            <a:r>
              <a:rPr lang="en-US" sz="2800" dirty="0" smtClean="0"/>
              <a:t>The Web site is a door into a company and must provide inviting, organized, and relevant content.</a:t>
            </a:r>
          </a:p>
          <a:p>
            <a:r>
              <a:rPr lang="en-US" sz="2800" dirty="0" smtClean="0"/>
              <a:t>Microsites are Web sites designed for a narrow purpose.</a:t>
            </a:r>
            <a:endParaRPr lang="en-US" sz="2800" dirty="0"/>
          </a:p>
        </p:txBody>
      </p:sp>
      <p:sp>
        <p:nvSpPr>
          <p:cNvPr id="6" name="Slide Number Placeholder 5"/>
          <p:cNvSpPr>
            <a:spLocks noGrp="1"/>
          </p:cNvSpPr>
          <p:nvPr>
            <p:ph type="sldNum" sz="quarter" idx="12"/>
          </p:nvPr>
        </p:nvSpPr>
        <p:spPr/>
        <p:txBody>
          <a:bodyPr/>
          <a:lstStyle/>
          <a:p>
            <a:r>
              <a:rPr lang="en-US" dirty="0" smtClean="0"/>
              <a:t>12-</a:t>
            </a:r>
            <a:fld id="{C238F03A-58E1-4ECA-9024-348A9A81A53D}" type="slidenum">
              <a:rPr lang="en-US" smtClean="0"/>
              <a:pPr/>
              <a:t>12</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74638"/>
            <a:ext cx="7315200" cy="1143000"/>
          </a:xfrm>
        </p:spPr>
        <p:txBody>
          <a:bodyPr/>
          <a:lstStyle/>
          <a:p>
            <a:r>
              <a:rPr lang="en-US" dirty="0" smtClean="0"/>
              <a:t>Web Site Landing Pages</a:t>
            </a:r>
            <a:endParaRPr lang="en-US" dirty="0"/>
          </a:p>
        </p:txBody>
      </p:sp>
      <p:sp>
        <p:nvSpPr>
          <p:cNvPr id="3" name="Content Placeholder 2"/>
          <p:cNvSpPr>
            <a:spLocks noGrp="1"/>
          </p:cNvSpPr>
          <p:nvPr>
            <p:ph idx="1"/>
          </p:nvPr>
        </p:nvSpPr>
        <p:spPr>
          <a:xfrm>
            <a:off x="1600200" y="1600200"/>
            <a:ext cx="7086600" cy="4525963"/>
          </a:xfrm>
        </p:spPr>
        <p:txBody>
          <a:bodyPr/>
          <a:lstStyle/>
          <a:p>
            <a:r>
              <a:rPr lang="en-US" dirty="0" smtClean="0"/>
              <a:t>A </a:t>
            </a:r>
            <a:r>
              <a:rPr lang="en-US" b="1" dirty="0" smtClean="0"/>
              <a:t>landing page </a:t>
            </a:r>
            <a:r>
              <a:rPr lang="en-US" dirty="0" smtClean="0"/>
              <a:t>is a unique page that appears after a user clicks on a link associated with a Web site.</a:t>
            </a:r>
          </a:p>
          <a:p>
            <a:r>
              <a:rPr lang="en-US" dirty="0" smtClean="0"/>
              <a:t>Companies create many different landing pages that match key words, current offers, ads, and more.</a:t>
            </a:r>
          </a:p>
          <a:p>
            <a:r>
              <a:rPr lang="en-US" b="1" dirty="0" smtClean="0"/>
              <a:t>A/B testing </a:t>
            </a:r>
            <a:r>
              <a:rPr lang="en-US" dirty="0" smtClean="0"/>
              <a:t>is when there are two versions of a Web page and the company conducts A/B tests to optimize clickthrough rates and conversion to purchase.</a:t>
            </a:r>
            <a:endParaRPr lang="en-US" dirty="0"/>
          </a:p>
        </p:txBody>
      </p:sp>
      <p:sp>
        <p:nvSpPr>
          <p:cNvPr id="6" name="Slide Number Placeholder 5"/>
          <p:cNvSpPr>
            <a:spLocks noGrp="1"/>
          </p:cNvSpPr>
          <p:nvPr>
            <p:ph type="sldNum" sz="quarter" idx="12"/>
          </p:nvPr>
        </p:nvSpPr>
        <p:spPr/>
        <p:txBody>
          <a:bodyPr/>
          <a:lstStyle/>
          <a:p>
            <a:r>
              <a:rPr lang="en-US" dirty="0" smtClean="0"/>
              <a:t>12-</a:t>
            </a:r>
            <a:fld id="{C238F03A-58E1-4ECA-9024-348A9A81A53D}" type="slidenum">
              <a:rPr lang="en-US" smtClean="0"/>
              <a:pPr/>
              <a:t>13</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143000"/>
          </a:xfrm>
        </p:spPr>
        <p:txBody>
          <a:bodyPr/>
          <a:lstStyle/>
          <a:p>
            <a:r>
              <a:rPr lang="en-US" dirty="0" smtClean="0"/>
              <a:t>Blogs</a:t>
            </a:r>
            <a:endParaRPr lang="en-US" dirty="0"/>
          </a:p>
        </p:txBody>
      </p:sp>
      <p:sp>
        <p:nvSpPr>
          <p:cNvPr id="3" name="Content Placeholder 2"/>
          <p:cNvSpPr>
            <a:spLocks noGrp="1"/>
          </p:cNvSpPr>
          <p:nvPr>
            <p:ph idx="1"/>
          </p:nvPr>
        </p:nvSpPr>
        <p:spPr>
          <a:xfrm>
            <a:off x="990600" y="1371600"/>
            <a:ext cx="7696200" cy="4754563"/>
          </a:xfrm>
        </p:spPr>
        <p:txBody>
          <a:bodyPr>
            <a:noAutofit/>
          </a:bodyPr>
          <a:lstStyle/>
          <a:p>
            <a:r>
              <a:rPr lang="en-US" sz="2800" dirty="0" smtClean="0"/>
              <a:t>There were more than 181M blogs at the end of 2011.</a:t>
            </a:r>
          </a:p>
          <a:p>
            <a:r>
              <a:rPr lang="en-US" sz="2800" dirty="0" smtClean="0"/>
              <a:t>CEOs, consultants and thought leaders create blogs to disseminate views, promote books, etc.</a:t>
            </a:r>
          </a:p>
          <a:p>
            <a:r>
              <a:rPr lang="en-US" sz="2800" dirty="0" smtClean="0"/>
              <a:t>Marketers use blogs to draw users to their Web sites and need to decide:</a:t>
            </a:r>
          </a:p>
          <a:p>
            <a:pPr lvl="1"/>
            <a:r>
              <a:rPr lang="en-US" sz="2800" dirty="0" smtClean="0"/>
              <a:t>Which platform to use?</a:t>
            </a:r>
          </a:p>
          <a:p>
            <a:pPr lvl="1"/>
            <a:r>
              <a:rPr lang="en-US" sz="2800" dirty="0" smtClean="0"/>
              <a:t>Who will do the writing?</a:t>
            </a:r>
          </a:p>
          <a:p>
            <a:pPr lvl="1"/>
            <a:r>
              <a:rPr lang="en-US" sz="2800" dirty="0" smtClean="0"/>
              <a:t>How often will they post?</a:t>
            </a:r>
          </a:p>
          <a:p>
            <a:pPr lvl="1"/>
            <a:r>
              <a:rPr lang="en-US" sz="2800" dirty="0" smtClean="0"/>
              <a:t>What is the purpose of the blog?</a:t>
            </a:r>
            <a:endParaRPr lang="en-US" sz="2800" dirty="0"/>
          </a:p>
        </p:txBody>
      </p:sp>
      <p:sp>
        <p:nvSpPr>
          <p:cNvPr id="6" name="Slide Number Placeholder 5"/>
          <p:cNvSpPr>
            <a:spLocks noGrp="1"/>
          </p:cNvSpPr>
          <p:nvPr>
            <p:ph type="sldNum" sz="quarter" idx="12"/>
          </p:nvPr>
        </p:nvSpPr>
        <p:spPr/>
        <p:txBody>
          <a:bodyPr/>
          <a:lstStyle/>
          <a:p>
            <a:r>
              <a:rPr lang="en-US" dirty="0" smtClean="0"/>
              <a:t>12-</a:t>
            </a:r>
            <a:fld id="{C238F03A-58E1-4ECA-9024-348A9A81A53D}" type="slidenum">
              <a:rPr lang="en-US" smtClean="0"/>
              <a:pPr/>
              <a:t>14</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E-Mail</a:t>
            </a:r>
            <a:endParaRPr lang="en-US" dirty="0"/>
          </a:p>
        </p:txBody>
      </p:sp>
      <p:sp>
        <p:nvSpPr>
          <p:cNvPr id="3" name="Content Placeholder 2"/>
          <p:cNvSpPr>
            <a:spLocks noGrp="1"/>
          </p:cNvSpPr>
          <p:nvPr>
            <p:ph idx="1"/>
          </p:nvPr>
        </p:nvSpPr>
        <p:spPr>
          <a:xfrm>
            <a:off x="457200" y="1295400"/>
            <a:ext cx="8229600" cy="4830763"/>
          </a:xfrm>
        </p:spPr>
        <p:txBody>
          <a:bodyPr>
            <a:noAutofit/>
          </a:bodyPr>
          <a:lstStyle/>
          <a:p>
            <a:r>
              <a:rPr lang="en-US" sz="2800" dirty="0" smtClean="0"/>
              <a:t>E-mail remains the most important communication technique for building customer relationships.</a:t>
            </a:r>
          </a:p>
          <a:p>
            <a:pPr lvl="1"/>
            <a:r>
              <a:rPr lang="en-US" sz="2800" dirty="0" smtClean="0"/>
              <a:t>75.4% of marketers invest in e-mail campaigns.</a:t>
            </a:r>
          </a:p>
          <a:p>
            <a:r>
              <a:rPr lang="en-US" sz="2800" dirty="0" smtClean="0"/>
              <a:t>E-mail has advantages over postal direct mail.</a:t>
            </a:r>
          </a:p>
          <a:p>
            <a:pPr lvl="1"/>
            <a:r>
              <a:rPr lang="en-US" sz="2800" dirty="0" smtClean="0"/>
              <a:t>No postage or printing charges.</a:t>
            </a:r>
          </a:p>
          <a:p>
            <a:pPr lvl="1"/>
            <a:r>
              <a:rPr lang="en-US" sz="2800" dirty="0" smtClean="0"/>
              <a:t>Immediate and convenient avenue for direct response using hyperlinks.</a:t>
            </a:r>
          </a:p>
          <a:p>
            <a:pPr lvl="1"/>
            <a:r>
              <a:rPr lang="en-US" sz="2800" dirty="0" smtClean="0"/>
              <a:t>Can be automatically individualized.</a:t>
            </a:r>
          </a:p>
          <a:p>
            <a:r>
              <a:rPr lang="en-US" sz="2800" dirty="0" smtClean="0"/>
              <a:t>E-mail difficulties include spam filters and finding and maintaining appropriate e-mail lists.</a:t>
            </a:r>
            <a:endParaRPr lang="en-US" sz="2800" dirty="0"/>
          </a:p>
        </p:txBody>
      </p:sp>
      <p:sp>
        <p:nvSpPr>
          <p:cNvPr id="6" name="Slide Number Placeholder 5"/>
          <p:cNvSpPr>
            <a:spLocks noGrp="1"/>
          </p:cNvSpPr>
          <p:nvPr>
            <p:ph type="sldNum" sz="quarter" idx="12"/>
          </p:nvPr>
        </p:nvSpPr>
        <p:spPr/>
        <p:txBody>
          <a:bodyPr/>
          <a:lstStyle/>
          <a:p>
            <a:r>
              <a:rPr lang="en-US" dirty="0" smtClean="0"/>
              <a:t>12-</a:t>
            </a:r>
            <a:fld id="{C238F03A-58E1-4ECA-9024-348A9A81A53D}" type="slidenum">
              <a:rPr lang="en-US" smtClean="0"/>
              <a:pPr/>
              <a:t>15</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0"/>
          <p:cNvSpPr>
            <a:spLocks noGrp="1" noChangeArrowheads="1"/>
          </p:cNvSpPr>
          <p:nvPr>
            <p:ph type="body" idx="1"/>
          </p:nvPr>
        </p:nvSpPr>
        <p:spPr>
          <a:xfrm>
            <a:off x="1143000" y="1676400"/>
            <a:ext cx="7623175" cy="4419600"/>
          </a:xfrm>
        </p:spPr>
        <p:txBody>
          <a:bodyPr>
            <a:normAutofit/>
          </a:bodyPr>
          <a:lstStyle/>
          <a:p>
            <a:r>
              <a:rPr lang="en-US" sz="2800" dirty="0" smtClean="0"/>
              <a:t>Short Message Services (</a:t>
            </a:r>
            <a:r>
              <a:rPr lang="en-US" sz="2800" dirty="0" smtClean="0"/>
              <a:t>SMS), commonly known as text messaging, are </a:t>
            </a:r>
            <a:r>
              <a:rPr lang="en-US" sz="2800" dirty="0" smtClean="0"/>
              <a:t>up to 160 characters of text sent over the </a:t>
            </a:r>
            <a:r>
              <a:rPr lang="en-US" sz="2800" dirty="0" smtClean="0"/>
              <a:t>internet </a:t>
            </a:r>
            <a:r>
              <a:rPr lang="en-US" sz="2800" dirty="0" smtClean="0"/>
              <a:t>with a cell phone or smartphone.</a:t>
            </a:r>
          </a:p>
          <a:p>
            <a:r>
              <a:rPr lang="en-US" sz="2800" dirty="0" smtClean="0"/>
              <a:t>Marketers can build relationships by sending permission-based information </a:t>
            </a:r>
            <a:r>
              <a:rPr lang="en-US" sz="2800" dirty="0" smtClean="0"/>
              <a:t>when and where </a:t>
            </a:r>
            <a:r>
              <a:rPr lang="en-US" sz="2800" dirty="0" smtClean="0"/>
              <a:t>consumers want to receive it</a:t>
            </a:r>
            <a:r>
              <a:rPr lang="en-US" sz="2800" dirty="0" smtClean="0"/>
              <a:t>.</a:t>
            </a:r>
          </a:p>
          <a:p>
            <a:pPr lvl="1"/>
            <a:r>
              <a:rPr lang="en-US" sz="2800" dirty="0" smtClean="0"/>
              <a:t>Should be short, personalized, interactive, and relevant.</a:t>
            </a:r>
            <a:endParaRPr lang="en-US" sz="2800" dirty="0" smtClean="0"/>
          </a:p>
        </p:txBody>
      </p:sp>
      <p:sp>
        <p:nvSpPr>
          <p:cNvPr id="34820" name="Rectangle 21"/>
          <p:cNvSpPr>
            <a:spLocks noGrp="1" noChangeArrowheads="1"/>
          </p:cNvSpPr>
          <p:nvPr>
            <p:ph type="title"/>
          </p:nvPr>
        </p:nvSpPr>
        <p:spPr>
          <a:xfrm>
            <a:off x="1219200" y="228600"/>
            <a:ext cx="7546975" cy="990600"/>
          </a:xfrm>
        </p:spPr>
        <p:txBody>
          <a:bodyPr/>
          <a:lstStyle/>
          <a:p>
            <a:pPr fontAlgn="auto">
              <a:spcAft>
                <a:spcPts val="0"/>
              </a:spcAft>
              <a:defRPr/>
            </a:pPr>
            <a:r>
              <a:rPr lang="en-US" dirty="0" smtClean="0">
                <a:ea typeface="+mj-ea"/>
                <a:cs typeface="+mj-cs"/>
              </a:rPr>
              <a:t>Text Messaging</a:t>
            </a:r>
          </a:p>
        </p:txBody>
      </p:sp>
      <p:sp>
        <p:nvSpPr>
          <p:cNvPr id="6" name="Slide Number Placeholder 5"/>
          <p:cNvSpPr>
            <a:spLocks noGrp="1"/>
          </p:cNvSpPr>
          <p:nvPr>
            <p:ph type="sldNum" sz="quarter" idx="12"/>
          </p:nvPr>
        </p:nvSpPr>
        <p:spPr/>
        <p:txBody>
          <a:bodyPr/>
          <a:lstStyle/>
          <a:p>
            <a:r>
              <a:rPr lang="en-US" dirty="0" smtClean="0"/>
              <a:t>12-</a:t>
            </a:r>
            <a:fld id="{C238F03A-58E1-4ECA-9024-348A9A81A53D}" type="slidenum">
              <a:rPr lang="en-US" smtClean="0"/>
              <a:pPr/>
              <a:t>16</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8"/>
          <p:cNvSpPr>
            <a:spLocks noGrp="1" noChangeArrowheads="1"/>
          </p:cNvSpPr>
          <p:nvPr>
            <p:ph type="body" idx="1"/>
          </p:nvPr>
        </p:nvSpPr>
        <p:spPr>
          <a:xfrm>
            <a:off x="1143000" y="1447800"/>
            <a:ext cx="7239000" cy="4724400"/>
          </a:xfrm>
        </p:spPr>
        <p:txBody>
          <a:bodyPr>
            <a:normAutofit/>
          </a:bodyPr>
          <a:lstStyle/>
          <a:p>
            <a:pPr>
              <a:lnSpc>
                <a:spcPct val="90000"/>
              </a:lnSpc>
              <a:spcBef>
                <a:spcPct val="0"/>
              </a:spcBef>
            </a:pPr>
            <a:r>
              <a:rPr lang="en-US" sz="2800" dirty="0" smtClean="0"/>
              <a:t>Online sales </a:t>
            </a:r>
            <a:r>
              <a:rPr lang="en-US" sz="2800" dirty="0" smtClean="0"/>
              <a:t>promotions </a:t>
            </a:r>
            <a:r>
              <a:rPr lang="en-US" sz="2800" dirty="0" smtClean="0"/>
              <a:t>can build brands, databases, and support sales.</a:t>
            </a:r>
          </a:p>
          <a:p>
            <a:pPr lvl="1">
              <a:lnSpc>
                <a:spcPct val="90000"/>
              </a:lnSpc>
              <a:spcBef>
                <a:spcPct val="0"/>
              </a:spcBef>
            </a:pPr>
            <a:r>
              <a:rPr lang="en-US" sz="2800" dirty="0" smtClean="0"/>
              <a:t>Most do not build long term customer relationships.</a:t>
            </a:r>
            <a:endParaRPr lang="en-US" sz="2800" dirty="0" smtClean="0"/>
          </a:p>
          <a:p>
            <a:pPr>
              <a:lnSpc>
                <a:spcPct val="90000"/>
              </a:lnSpc>
              <a:spcBef>
                <a:spcPct val="0"/>
              </a:spcBef>
            </a:pPr>
            <a:r>
              <a:rPr lang="en-US" sz="2800" dirty="0" smtClean="0"/>
              <a:t>Offers are </a:t>
            </a:r>
            <a:r>
              <a:rPr lang="en-US" sz="2800" dirty="0" smtClean="0"/>
              <a:t>short-term incentives that facilitate the movement of products to the end user</a:t>
            </a:r>
            <a:r>
              <a:rPr lang="en-US" sz="2800" dirty="0" smtClean="0"/>
              <a:t>. They include:</a:t>
            </a:r>
            <a:endParaRPr lang="en-US" sz="2800" dirty="0" smtClean="0"/>
          </a:p>
          <a:p>
            <a:pPr lvl="1">
              <a:lnSpc>
                <a:spcPct val="90000"/>
              </a:lnSpc>
              <a:spcBef>
                <a:spcPct val="0"/>
              </a:spcBef>
            </a:pPr>
            <a:r>
              <a:rPr lang="en-US" sz="2800" dirty="0" smtClean="0"/>
              <a:t>Coupons</a:t>
            </a:r>
          </a:p>
          <a:p>
            <a:pPr lvl="1">
              <a:lnSpc>
                <a:spcPct val="90000"/>
              </a:lnSpc>
              <a:spcBef>
                <a:spcPct val="0"/>
              </a:spcBef>
            </a:pPr>
            <a:r>
              <a:rPr lang="en-US" sz="2800" dirty="0" smtClean="0"/>
              <a:t>Sampling</a:t>
            </a:r>
            <a:endParaRPr lang="en-US" sz="2800" dirty="0" smtClean="0"/>
          </a:p>
          <a:p>
            <a:pPr lvl="1">
              <a:lnSpc>
                <a:spcPct val="90000"/>
              </a:lnSpc>
              <a:spcBef>
                <a:spcPct val="0"/>
              </a:spcBef>
            </a:pPr>
            <a:r>
              <a:rPr lang="en-US" sz="2800" dirty="0" smtClean="0"/>
              <a:t>Contests</a:t>
            </a:r>
            <a:r>
              <a:rPr lang="en-US" sz="2800" dirty="0" smtClean="0"/>
              <a:t>, </a:t>
            </a:r>
            <a:r>
              <a:rPr lang="en-US" sz="2800" dirty="0" smtClean="0"/>
              <a:t>sweepstakes</a:t>
            </a:r>
          </a:p>
          <a:p>
            <a:pPr lvl="1">
              <a:lnSpc>
                <a:spcPct val="90000"/>
              </a:lnSpc>
              <a:spcBef>
                <a:spcPct val="0"/>
              </a:spcBef>
            </a:pPr>
            <a:r>
              <a:rPr lang="en-US" sz="2800" dirty="0" smtClean="0"/>
              <a:t>Virtual worlds</a:t>
            </a:r>
          </a:p>
          <a:p>
            <a:pPr lvl="1">
              <a:lnSpc>
                <a:spcPct val="90000"/>
              </a:lnSpc>
              <a:spcBef>
                <a:spcPct val="0"/>
              </a:spcBef>
            </a:pPr>
            <a:r>
              <a:rPr lang="en-US" sz="2800" dirty="0" smtClean="0"/>
              <a:t>Online games &amp; gifting</a:t>
            </a:r>
            <a:endParaRPr lang="en-US" sz="2800" dirty="0" smtClean="0"/>
          </a:p>
        </p:txBody>
      </p:sp>
      <p:sp>
        <p:nvSpPr>
          <p:cNvPr id="28676" name="Rectangle 9"/>
          <p:cNvSpPr>
            <a:spLocks noGrp="1" noChangeArrowheads="1"/>
          </p:cNvSpPr>
          <p:nvPr>
            <p:ph type="title"/>
          </p:nvPr>
        </p:nvSpPr>
        <p:spPr>
          <a:xfrm>
            <a:off x="1143000" y="228600"/>
            <a:ext cx="7623175" cy="990600"/>
          </a:xfrm>
        </p:spPr>
        <p:txBody>
          <a:bodyPr/>
          <a:lstStyle/>
          <a:p>
            <a:pPr fontAlgn="auto">
              <a:spcAft>
                <a:spcPts val="0"/>
              </a:spcAft>
              <a:defRPr/>
            </a:pPr>
            <a:r>
              <a:rPr lang="en-US" dirty="0" smtClean="0">
                <a:ea typeface="+mj-ea"/>
                <a:cs typeface="+mj-cs"/>
              </a:rPr>
              <a:t>Sales Promotion Offers</a:t>
            </a:r>
          </a:p>
        </p:txBody>
      </p:sp>
      <p:sp>
        <p:nvSpPr>
          <p:cNvPr id="6" name="Slide Number Placeholder 5"/>
          <p:cNvSpPr>
            <a:spLocks noGrp="1"/>
          </p:cNvSpPr>
          <p:nvPr>
            <p:ph type="sldNum" sz="quarter" idx="12"/>
          </p:nvPr>
        </p:nvSpPr>
        <p:spPr/>
        <p:txBody>
          <a:bodyPr/>
          <a:lstStyle/>
          <a:p>
            <a:r>
              <a:rPr lang="en-US" dirty="0" smtClean="0"/>
              <a:t>12-</a:t>
            </a:r>
            <a:fld id="{C238F03A-58E1-4ECA-9024-348A9A81A53D}" type="slidenum">
              <a:rPr lang="en-US" smtClean="0"/>
              <a:pPr/>
              <a:t>17</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143000"/>
          </a:xfrm>
        </p:spPr>
        <p:txBody>
          <a:bodyPr/>
          <a:lstStyle/>
          <a:p>
            <a:r>
              <a:rPr lang="en-US" dirty="0" smtClean="0"/>
              <a:t>Sales Promotion </a:t>
            </a:r>
            <a:r>
              <a:rPr lang="en-US" dirty="0" smtClean="0"/>
              <a:t>Offers, cont.</a:t>
            </a:r>
            <a:endParaRPr lang="en-US" dirty="0"/>
          </a:p>
        </p:txBody>
      </p:sp>
      <p:sp>
        <p:nvSpPr>
          <p:cNvPr id="3" name="Content Placeholder 2"/>
          <p:cNvSpPr>
            <a:spLocks noGrp="1"/>
          </p:cNvSpPr>
          <p:nvPr>
            <p:ph idx="1"/>
          </p:nvPr>
        </p:nvSpPr>
        <p:spPr>
          <a:xfrm>
            <a:off x="914400" y="1600200"/>
            <a:ext cx="7772400" cy="4525963"/>
          </a:xfrm>
        </p:spPr>
        <p:txBody>
          <a:bodyPr>
            <a:normAutofit lnSpcReduction="10000"/>
          </a:bodyPr>
          <a:lstStyle/>
          <a:p>
            <a:r>
              <a:rPr lang="en-US" sz="2800" dirty="0" smtClean="0"/>
              <a:t>Many companies create branded mobile applications and widgets that support social interactions.</a:t>
            </a:r>
          </a:p>
          <a:p>
            <a:pPr lvl="1"/>
            <a:r>
              <a:rPr lang="en-US" sz="2800" dirty="0" smtClean="0"/>
              <a:t>45% of companies had branded apps and another 31% planned them in 2012.</a:t>
            </a:r>
          </a:p>
          <a:p>
            <a:r>
              <a:rPr lang="en-US" sz="2800" dirty="0" smtClean="0"/>
              <a:t>Marketers are placing QR codes on physical objects, such as ads, but the outlook is not positive.</a:t>
            </a:r>
          </a:p>
          <a:p>
            <a:pPr lvl="1"/>
            <a:r>
              <a:rPr lang="en-US" sz="2800" dirty="0" smtClean="0"/>
              <a:t>Use of two-dimensional mobile tags in retail stores is growing.</a:t>
            </a:r>
            <a:endParaRPr lang="en-US" sz="2800" dirty="0"/>
          </a:p>
        </p:txBody>
      </p:sp>
      <p:sp>
        <p:nvSpPr>
          <p:cNvPr id="6" name="Slide Number Placeholder 5"/>
          <p:cNvSpPr>
            <a:spLocks noGrp="1"/>
          </p:cNvSpPr>
          <p:nvPr>
            <p:ph type="sldNum" sz="quarter" idx="12"/>
          </p:nvPr>
        </p:nvSpPr>
        <p:spPr/>
        <p:txBody>
          <a:bodyPr/>
          <a:lstStyle/>
          <a:p>
            <a:r>
              <a:rPr lang="en-US" dirty="0" smtClean="0"/>
              <a:t>12-</a:t>
            </a:r>
            <a:fld id="{C238F03A-58E1-4ECA-9024-348A9A81A53D}" type="slidenum">
              <a:rPr lang="en-US" smtClean="0"/>
              <a:pPr/>
              <a:t>18</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Networks</a:t>
            </a:r>
            <a:endParaRPr lang="en-US" dirty="0"/>
          </a:p>
        </p:txBody>
      </p:sp>
      <p:sp>
        <p:nvSpPr>
          <p:cNvPr id="3" name="Content Placeholder 2"/>
          <p:cNvSpPr>
            <a:spLocks noGrp="1"/>
          </p:cNvSpPr>
          <p:nvPr>
            <p:ph sz="half" idx="1"/>
          </p:nvPr>
        </p:nvSpPr>
        <p:spPr/>
        <p:txBody>
          <a:bodyPr>
            <a:noAutofit/>
          </a:bodyPr>
          <a:lstStyle/>
          <a:p>
            <a:r>
              <a:rPr lang="en-US" sz="2400" dirty="0" smtClean="0"/>
              <a:t>90% of companies with over 100 employees participate in social media.</a:t>
            </a:r>
          </a:p>
          <a:p>
            <a:r>
              <a:rPr lang="en-US" sz="2400" dirty="0" smtClean="0"/>
              <a:t>Marketers must realize that social networks are not purely for selling.</a:t>
            </a:r>
          </a:p>
          <a:p>
            <a:pPr lvl="1"/>
            <a:r>
              <a:rPr lang="en-US" dirty="0" smtClean="0"/>
              <a:t>Communicating with and learning from users are important goals</a:t>
            </a:r>
            <a:r>
              <a:rPr lang="en-US" dirty="0" smtClean="0"/>
              <a:t>.</a:t>
            </a:r>
          </a:p>
        </p:txBody>
      </p:sp>
      <p:sp>
        <p:nvSpPr>
          <p:cNvPr id="8" name="Content Placeholder 7"/>
          <p:cNvSpPr>
            <a:spLocks noGrp="1"/>
          </p:cNvSpPr>
          <p:nvPr>
            <p:ph sz="half" idx="2"/>
          </p:nvPr>
        </p:nvSpPr>
        <p:spPr>
          <a:xfrm>
            <a:off x="4648200" y="5257800"/>
            <a:ext cx="4038600" cy="868363"/>
          </a:xfrm>
        </p:spPr>
        <p:txBody>
          <a:bodyPr>
            <a:normAutofit fontScale="70000" lnSpcReduction="20000"/>
          </a:bodyPr>
          <a:lstStyle/>
          <a:p>
            <a:r>
              <a:rPr lang="en-US" dirty="0" smtClean="0"/>
              <a:t>Social network share of visits (FB and </a:t>
            </a:r>
            <a:r>
              <a:rPr lang="en-US" dirty="0" smtClean="0"/>
              <a:t>Y</a:t>
            </a:r>
            <a:r>
              <a:rPr lang="en-US" dirty="0" smtClean="0"/>
              <a:t>ouTube had 58.8% and 24.6% respectively).</a:t>
            </a:r>
            <a:endParaRPr lang="en-US" dirty="0"/>
          </a:p>
        </p:txBody>
      </p:sp>
      <p:pic>
        <p:nvPicPr>
          <p:cNvPr id="9" name="Picture 2"/>
          <p:cNvPicPr>
            <a:picLocks noChangeAspect="1" noChangeArrowheads="1"/>
          </p:cNvPicPr>
          <p:nvPr/>
        </p:nvPicPr>
        <p:blipFill>
          <a:blip r:embed="rId2" cstate="print"/>
          <a:srcRect/>
          <a:stretch>
            <a:fillRect/>
          </a:stretch>
        </p:blipFill>
        <p:spPr bwMode="auto">
          <a:xfrm>
            <a:off x="5105400" y="1752600"/>
            <a:ext cx="2819400" cy="2971800"/>
          </a:xfrm>
          <a:prstGeom prst="rect">
            <a:avLst/>
          </a:prstGeom>
          <a:noFill/>
          <a:ln w="9525">
            <a:noFill/>
            <a:miter lim="800000"/>
            <a:headEnd/>
            <a:tailEnd/>
          </a:ln>
        </p:spPr>
      </p:pic>
      <p:sp>
        <p:nvSpPr>
          <p:cNvPr id="10" name="Slide Number Placeholder 9"/>
          <p:cNvSpPr>
            <a:spLocks noGrp="1"/>
          </p:cNvSpPr>
          <p:nvPr>
            <p:ph type="sldNum" sz="quarter" idx="12"/>
          </p:nvPr>
        </p:nvSpPr>
        <p:spPr/>
        <p:txBody>
          <a:bodyPr/>
          <a:lstStyle/>
          <a:p>
            <a:r>
              <a:rPr lang="en-US" dirty="0" smtClean="0"/>
              <a:t>12-</a:t>
            </a:r>
            <a:fld id="{C238F03A-58E1-4ECA-9024-348A9A81A53D}" type="slidenum">
              <a:rPr lang="en-US" smtClean="0"/>
              <a:pPr/>
              <a:t>19</a:t>
            </a:fld>
            <a:endParaRPr lang="en-US" dirty="0"/>
          </a:p>
        </p:txBody>
      </p:sp>
      <p:sp>
        <p:nvSpPr>
          <p:cNvPr id="11" name="Footer Placeholder 10"/>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74638"/>
            <a:ext cx="7848600" cy="1143000"/>
          </a:xfrm>
        </p:spPr>
        <p:txBody>
          <a:bodyPr/>
          <a:lstStyle/>
          <a:p>
            <a:pPr fontAlgn="auto">
              <a:spcAft>
                <a:spcPts val="0"/>
              </a:spcAft>
              <a:defRPr/>
            </a:pPr>
            <a:r>
              <a:rPr lang="en-US" dirty="0" smtClean="0">
                <a:ea typeface="+mj-ea"/>
                <a:cs typeface="+mj-cs"/>
              </a:rPr>
              <a:t>Chapter 12 Objectives</a:t>
            </a:r>
            <a:endParaRPr lang="en-US" dirty="0">
              <a:ea typeface="+mj-ea"/>
              <a:cs typeface="+mj-cs"/>
            </a:endParaRPr>
          </a:p>
        </p:txBody>
      </p:sp>
      <p:sp>
        <p:nvSpPr>
          <p:cNvPr id="3" name="Content Placeholder 2"/>
          <p:cNvSpPr>
            <a:spLocks noGrp="1"/>
          </p:cNvSpPr>
          <p:nvPr>
            <p:ph idx="1"/>
          </p:nvPr>
        </p:nvSpPr>
        <p:spPr>
          <a:xfrm>
            <a:off x="838200" y="1447800"/>
            <a:ext cx="7848600" cy="4876800"/>
          </a:xfrm>
        </p:spPr>
        <p:txBody>
          <a:bodyPr>
            <a:noAutofit/>
          </a:bodyPr>
          <a:lstStyle/>
          <a:p>
            <a:pPr>
              <a:spcBef>
                <a:spcPts val="600"/>
              </a:spcBef>
            </a:pPr>
            <a:r>
              <a:rPr lang="en-US" sz="2800" dirty="0" smtClean="0"/>
              <a:t>After reading Chapter 12, you will be able to:</a:t>
            </a:r>
          </a:p>
          <a:p>
            <a:pPr lvl="1">
              <a:spcBef>
                <a:spcPts val="600"/>
              </a:spcBef>
            </a:pPr>
            <a:r>
              <a:rPr lang="en-US" sz="2800" dirty="0" smtClean="0"/>
              <a:t>Define integrated marketing </a:t>
            </a:r>
            <a:r>
              <a:rPr lang="en-US" sz="2800" dirty="0" smtClean="0"/>
              <a:t>communication.</a:t>
            </a:r>
          </a:p>
          <a:p>
            <a:pPr lvl="1">
              <a:spcBef>
                <a:spcPts val="600"/>
              </a:spcBef>
            </a:pPr>
            <a:r>
              <a:rPr lang="en-US" sz="2800" dirty="0" smtClean="0"/>
              <a:t>E</a:t>
            </a:r>
            <a:r>
              <a:rPr lang="en-US" sz="2800" dirty="0" smtClean="0"/>
              <a:t>xplain how marketers use the AIDA model and the </a:t>
            </a:r>
            <a:r>
              <a:rPr lang="en-US" sz="2800" dirty="0" smtClean="0"/>
              <a:t>hierarchy of effects model.</a:t>
            </a:r>
          </a:p>
          <a:p>
            <a:pPr lvl="1"/>
            <a:r>
              <a:rPr lang="en-US" sz="2800" dirty="0" smtClean="0"/>
              <a:t>List the five traditional </a:t>
            </a:r>
            <a:r>
              <a:rPr lang="en-US" sz="2800" dirty="0" smtClean="0"/>
              <a:t>marketing communication </a:t>
            </a:r>
            <a:r>
              <a:rPr lang="en-US" sz="2800" dirty="0" smtClean="0"/>
              <a:t>tools and distinguish between </a:t>
            </a:r>
            <a:r>
              <a:rPr lang="en-US" sz="2800" dirty="0" smtClean="0"/>
              <a:t>traditional media </a:t>
            </a:r>
            <a:r>
              <a:rPr lang="en-US" sz="2800" dirty="0" smtClean="0"/>
              <a:t>and social media.</a:t>
            </a:r>
          </a:p>
          <a:p>
            <a:pPr lvl="1"/>
            <a:r>
              <a:rPr lang="en-US" sz="2800" dirty="0" smtClean="0"/>
              <a:t>Identify </a:t>
            </a:r>
            <a:r>
              <a:rPr lang="en-US" sz="2800" dirty="0" smtClean="0"/>
              <a:t>the differences in control and reach </a:t>
            </a:r>
            <a:r>
              <a:rPr lang="en-US" sz="2800" dirty="0" smtClean="0"/>
              <a:t>among </a:t>
            </a:r>
            <a:r>
              <a:rPr lang="en-US" sz="2800" dirty="0" smtClean="0"/>
              <a:t>owned, paid, and earned media</a:t>
            </a:r>
            <a:r>
              <a:rPr lang="en-US" sz="2800" dirty="0" smtClean="0"/>
              <a:t>.</a:t>
            </a:r>
            <a:endParaRPr lang="en-US" sz="2800" dirty="0" smtClean="0"/>
          </a:p>
        </p:txBody>
      </p:sp>
      <p:sp>
        <p:nvSpPr>
          <p:cNvPr id="6" name="Slide Number Placeholder 5"/>
          <p:cNvSpPr>
            <a:spLocks noGrp="1"/>
          </p:cNvSpPr>
          <p:nvPr>
            <p:ph type="sldNum" sz="quarter" idx="12"/>
          </p:nvPr>
        </p:nvSpPr>
        <p:spPr/>
        <p:txBody>
          <a:bodyPr/>
          <a:lstStyle/>
          <a:p>
            <a:r>
              <a:rPr lang="en-US" dirty="0" smtClean="0"/>
              <a:t>12-</a:t>
            </a:r>
            <a:fld id="{C238F03A-58E1-4ECA-9024-348A9A81A53D}" type="slidenum">
              <a:rPr lang="en-US" smtClean="0"/>
              <a:pPr/>
              <a:t>2</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 Marketing</a:t>
            </a:r>
            <a:endParaRPr lang="en-US" dirty="0"/>
          </a:p>
        </p:txBody>
      </p:sp>
      <p:sp>
        <p:nvSpPr>
          <p:cNvPr id="3" name="Content Placeholder 2"/>
          <p:cNvSpPr>
            <a:spLocks noGrp="1"/>
          </p:cNvSpPr>
          <p:nvPr>
            <p:ph sz="half" idx="1"/>
          </p:nvPr>
        </p:nvSpPr>
        <p:spPr/>
        <p:txBody>
          <a:bodyPr>
            <a:normAutofit lnSpcReduction="10000"/>
          </a:bodyPr>
          <a:lstStyle/>
          <a:p>
            <a:r>
              <a:rPr lang="en-US" dirty="0" smtClean="0"/>
              <a:t>Search marketing is marketing via search engines.</a:t>
            </a:r>
          </a:p>
          <a:p>
            <a:r>
              <a:rPr lang="en-US" dirty="0" smtClean="0"/>
              <a:t>Complex art and science to drive qualified visitors to a Web site and convert them to customers.</a:t>
            </a:r>
            <a:endParaRPr lang="en-US" dirty="0"/>
          </a:p>
        </p:txBody>
      </p:sp>
      <p:sp>
        <p:nvSpPr>
          <p:cNvPr id="4" name="Content Placeholder 3"/>
          <p:cNvSpPr>
            <a:spLocks noGrp="1"/>
          </p:cNvSpPr>
          <p:nvPr>
            <p:ph sz="half" idx="2"/>
          </p:nvPr>
        </p:nvSpPr>
        <p:spPr>
          <a:xfrm>
            <a:off x="4648200" y="4876800"/>
            <a:ext cx="3733800" cy="914399"/>
          </a:xfrm>
        </p:spPr>
        <p:txBody>
          <a:bodyPr>
            <a:normAutofit lnSpcReduction="10000"/>
          </a:bodyPr>
          <a:lstStyle/>
          <a:p>
            <a:r>
              <a:rPr lang="en-US" dirty="0" smtClean="0"/>
              <a:t>Search engine market shares in Oct. 2012.</a:t>
            </a:r>
            <a:endParaRPr lang="en-US" dirty="0"/>
          </a:p>
        </p:txBody>
      </p:sp>
      <p:pic>
        <p:nvPicPr>
          <p:cNvPr id="8" name="Picture 2"/>
          <p:cNvPicPr>
            <a:picLocks noChangeAspect="1" noChangeArrowheads="1"/>
          </p:cNvPicPr>
          <p:nvPr/>
        </p:nvPicPr>
        <p:blipFill>
          <a:blip r:embed="rId2" cstate="print"/>
          <a:srcRect/>
          <a:stretch>
            <a:fillRect/>
          </a:stretch>
        </p:blipFill>
        <p:spPr bwMode="auto">
          <a:xfrm>
            <a:off x="4876800" y="1676400"/>
            <a:ext cx="3200400" cy="3048000"/>
          </a:xfrm>
          <a:prstGeom prst="rect">
            <a:avLst/>
          </a:prstGeom>
          <a:noFill/>
          <a:ln w="9525">
            <a:noFill/>
            <a:miter lim="800000"/>
            <a:headEnd/>
            <a:tailEnd/>
          </a:ln>
        </p:spPr>
      </p:pic>
      <p:sp>
        <p:nvSpPr>
          <p:cNvPr id="9" name="Slide Number Placeholder 8"/>
          <p:cNvSpPr>
            <a:spLocks noGrp="1"/>
          </p:cNvSpPr>
          <p:nvPr>
            <p:ph type="sldNum" sz="quarter" idx="12"/>
          </p:nvPr>
        </p:nvSpPr>
        <p:spPr/>
        <p:txBody>
          <a:bodyPr/>
          <a:lstStyle/>
          <a:p>
            <a:r>
              <a:rPr lang="en-US" dirty="0" smtClean="0"/>
              <a:t>12-</a:t>
            </a:r>
            <a:fld id="{C238F03A-58E1-4ECA-9024-348A9A81A53D}" type="slidenum">
              <a:rPr lang="en-US" smtClean="0"/>
              <a:pPr/>
              <a:t>20</a:t>
            </a:fld>
            <a:endParaRPr lang="en-US" dirty="0"/>
          </a:p>
        </p:txBody>
      </p:sp>
      <p:sp>
        <p:nvSpPr>
          <p:cNvPr id="10" name="Footer Placeholder 9"/>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Google Leads With Local Search</a:t>
            </a:r>
            <a:endParaRPr lang="en-US" dirty="0"/>
          </a:p>
        </p:txBody>
      </p:sp>
      <p:pic>
        <p:nvPicPr>
          <p:cNvPr id="5122" name="Picture 2" descr="ftp://be133:rrytuR@beftp.pearsoned.com/Bloom/strauss7e_supps/manuscript/Ch_12Strauss7e/Ch_12_Exhibit%2012.13.png"/>
          <p:cNvPicPr>
            <a:picLocks noChangeAspect="1" noChangeArrowheads="1"/>
          </p:cNvPicPr>
          <p:nvPr/>
        </p:nvPicPr>
        <p:blipFill>
          <a:blip r:embed="rId2" cstate="print"/>
          <a:srcRect/>
          <a:stretch>
            <a:fillRect/>
          </a:stretch>
        </p:blipFill>
        <p:spPr bwMode="auto">
          <a:xfrm>
            <a:off x="0" y="1447800"/>
            <a:ext cx="9144000" cy="4686300"/>
          </a:xfrm>
          <a:prstGeom prst="rect">
            <a:avLst/>
          </a:prstGeom>
          <a:noFill/>
        </p:spPr>
      </p:pic>
      <p:sp>
        <p:nvSpPr>
          <p:cNvPr id="6" name="Slide Number Placeholder 5"/>
          <p:cNvSpPr>
            <a:spLocks noGrp="1"/>
          </p:cNvSpPr>
          <p:nvPr>
            <p:ph type="sldNum" sz="quarter" idx="12"/>
          </p:nvPr>
        </p:nvSpPr>
        <p:spPr/>
        <p:txBody>
          <a:bodyPr/>
          <a:lstStyle/>
          <a:p>
            <a:r>
              <a:rPr lang="en-US" dirty="0" smtClean="0"/>
              <a:t>12-</a:t>
            </a:r>
            <a:fld id="{C238F03A-58E1-4ECA-9024-348A9A81A53D}" type="slidenum">
              <a:rPr lang="en-US" smtClean="0"/>
              <a:pPr/>
              <a:t>21</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Natural Search</a:t>
            </a:r>
            <a:endParaRPr lang="en-US" dirty="0"/>
          </a:p>
        </p:txBody>
      </p:sp>
      <p:sp>
        <p:nvSpPr>
          <p:cNvPr id="3" name="Content Placeholder 2"/>
          <p:cNvSpPr>
            <a:spLocks noGrp="1"/>
          </p:cNvSpPr>
          <p:nvPr>
            <p:ph idx="1"/>
          </p:nvPr>
        </p:nvSpPr>
        <p:spPr/>
        <p:txBody>
          <a:bodyPr/>
          <a:lstStyle/>
          <a:p>
            <a:r>
              <a:rPr lang="en-US" dirty="0" smtClean="0"/>
              <a:t>Natural search (organic search) involves optimizing a Web site so it will appear near the top of search engine results.</a:t>
            </a:r>
          </a:p>
          <a:p>
            <a:r>
              <a:rPr lang="en-US" dirty="0" smtClean="0"/>
              <a:t>When Web sites are optimized for content and meta tags that hold keywords, search engines know how to categorize the site.</a:t>
            </a:r>
          </a:p>
          <a:p>
            <a:r>
              <a:rPr lang="en-US" dirty="0" smtClean="0"/>
              <a:t>P</a:t>
            </a:r>
            <a:r>
              <a:rPr lang="en-US" dirty="0" smtClean="0"/>
              <a:t>rinciples of SEO (search engine optimization) include:</a:t>
            </a:r>
          </a:p>
          <a:p>
            <a:pPr lvl="1"/>
            <a:r>
              <a:rPr lang="en-US" sz="2400" dirty="0" smtClean="0"/>
              <a:t>Spread fresh content all over the Web.</a:t>
            </a:r>
          </a:p>
          <a:p>
            <a:pPr lvl="1"/>
            <a:r>
              <a:rPr lang="en-US" sz="2400" dirty="0" smtClean="0"/>
              <a:t>Design for relevance and popularity.</a:t>
            </a:r>
          </a:p>
          <a:p>
            <a:pPr lvl="1"/>
            <a:r>
              <a:rPr lang="en-US" sz="2400" dirty="0" smtClean="0"/>
              <a:t>Optimize content.</a:t>
            </a:r>
          </a:p>
          <a:p>
            <a:pPr lvl="1"/>
            <a:r>
              <a:rPr lang="en-US" sz="2400" dirty="0" smtClean="0"/>
              <a:t>Adjust site to changing search algorithms.</a:t>
            </a:r>
          </a:p>
          <a:p>
            <a:endParaRPr lang="en-US" dirty="0"/>
          </a:p>
        </p:txBody>
      </p:sp>
      <p:sp>
        <p:nvSpPr>
          <p:cNvPr id="6" name="Slide Number Placeholder 5"/>
          <p:cNvSpPr>
            <a:spLocks noGrp="1"/>
          </p:cNvSpPr>
          <p:nvPr>
            <p:ph type="sldNum" sz="quarter" idx="12"/>
          </p:nvPr>
        </p:nvSpPr>
        <p:spPr/>
        <p:txBody>
          <a:bodyPr/>
          <a:lstStyle/>
          <a:p>
            <a:r>
              <a:rPr lang="en-US" dirty="0" smtClean="0"/>
              <a:t>12-</a:t>
            </a:r>
            <a:fld id="{C238F03A-58E1-4ECA-9024-348A9A81A53D}" type="slidenum">
              <a:rPr lang="en-US" smtClean="0"/>
              <a:pPr/>
              <a:t>22</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Vertical Search</a:t>
            </a:r>
            <a:endParaRPr lang="en-US" dirty="0"/>
          </a:p>
        </p:txBody>
      </p:sp>
      <p:sp>
        <p:nvSpPr>
          <p:cNvPr id="3" name="Content Placeholder 2"/>
          <p:cNvSpPr>
            <a:spLocks noGrp="1"/>
          </p:cNvSpPr>
          <p:nvPr>
            <p:ph idx="1"/>
          </p:nvPr>
        </p:nvSpPr>
        <p:spPr/>
        <p:txBody>
          <a:bodyPr>
            <a:noAutofit/>
          </a:bodyPr>
          <a:lstStyle/>
          <a:p>
            <a:r>
              <a:rPr lang="en-US" sz="2800" dirty="0" smtClean="0"/>
              <a:t>Vertical search is site-specific search on specialized topics, such as travel or books that helps users find what they are looking for quickly.</a:t>
            </a:r>
          </a:p>
          <a:p>
            <a:pPr lvl="1"/>
            <a:r>
              <a:rPr lang="en-US" sz="2800" dirty="0" smtClean="0"/>
              <a:t>Hotels, for example, would want to be listed on a vertical search site such as TripAdvisor.</a:t>
            </a:r>
          </a:p>
          <a:p>
            <a:r>
              <a:rPr lang="en-US" sz="2800" dirty="0" smtClean="0"/>
              <a:t>Vertical search site examples include:</a:t>
            </a:r>
          </a:p>
          <a:p>
            <a:pPr lvl="1"/>
            <a:r>
              <a:rPr lang="en-US" sz="2800" dirty="0" smtClean="0"/>
              <a:t>ZoomInfo</a:t>
            </a:r>
          </a:p>
          <a:p>
            <a:pPr lvl="1"/>
            <a:r>
              <a:rPr lang="en-US" sz="2800" dirty="0" smtClean="0"/>
              <a:t>LinkedIn</a:t>
            </a:r>
          </a:p>
          <a:p>
            <a:pPr lvl="1"/>
            <a:r>
              <a:rPr lang="en-US" sz="2800" dirty="0" smtClean="0"/>
              <a:t>CareerBuilder</a:t>
            </a:r>
          </a:p>
        </p:txBody>
      </p:sp>
      <p:sp>
        <p:nvSpPr>
          <p:cNvPr id="6" name="Slide Number Placeholder 5"/>
          <p:cNvSpPr>
            <a:spLocks noGrp="1"/>
          </p:cNvSpPr>
          <p:nvPr>
            <p:ph type="sldNum" sz="quarter" idx="12"/>
          </p:nvPr>
        </p:nvSpPr>
        <p:spPr/>
        <p:txBody>
          <a:bodyPr/>
          <a:lstStyle/>
          <a:p>
            <a:r>
              <a:rPr lang="en-US" dirty="0" smtClean="0"/>
              <a:t>12-</a:t>
            </a:r>
            <a:fld id="{C238F03A-58E1-4ECA-9024-348A9A81A53D}" type="slidenum">
              <a:rPr lang="en-US" smtClean="0"/>
              <a:pPr/>
              <a:t>23</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Owned Media Performance Metrics</a:t>
            </a:r>
            <a:endParaRPr lang="en-US" dirty="0"/>
          </a:p>
        </p:txBody>
      </p:sp>
      <p:sp>
        <p:nvSpPr>
          <p:cNvPr id="3" name="Content Placeholder 2"/>
          <p:cNvSpPr>
            <a:spLocks noGrp="1"/>
          </p:cNvSpPr>
          <p:nvPr>
            <p:ph idx="1"/>
          </p:nvPr>
        </p:nvSpPr>
        <p:spPr/>
        <p:txBody>
          <a:bodyPr>
            <a:normAutofit lnSpcReduction="10000"/>
          </a:bodyPr>
          <a:lstStyle/>
          <a:p>
            <a:r>
              <a:rPr lang="en-US" dirty="0" smtClean="0"/>
              <a:t>Marketers use Web analytics for company-owned Web sites and blogs.</a:t>
            </a:r>
          </a:p>
          <a:p>
            <a:r>
              <a:rPr lang="en-US" dirty="0" smtClean="0"/>
              <a:t>For owned media, sales promotions, and direct marketing, there are also appropriate metrics.</a:t>
            </a:r>
          </a:p>
          <a:p>
            <a:pPr lvl="1"/>
            <a:r>
              <a:rPr lang="en-US" sz="2400" dirty="0" smtClean="0"/>
              <a:t>Podcasts: number of downloads and length of time listening.</a:t>
            </a:r>
          </a:p>
          <a:p>
            <a:pPr lvl="1"/>
            <a:r>
              <a:rPr lang="en-US" sz="2400" dirty="0" smtClean="0"/>
              <a:t>Branded mobile apps: number of downloads, updates and actions.</a:t>
            </a:r>
          </a:p>
          <a:p>
            <a:pPr lvl="1"/>
            <a:r>
              <a:rPr lang="en-US" sz="2400" dirty="0" smtClean="0"/>
              <a:t>Visits to sales promotion game sites.</a:t>
            </a:r>
          </a:p>
          <a:p>
            <a:pPr lvl="1"/>
            <a:r>
              <a:rPr lang="en-US" sz="2400" dirty="0" smtClean="0"/>
              <a:t>Communication opt-in from content participants</a:t>
            </a:r>
          </a:p>
          <a:p>
            <a:pPr lvl="1"/>
            <a:r>
              <a:rPr lang="en-US" sz="2400" dirty="0" smtClean="0"/>
              <a:t>Number of email messages read or forwarded to a friend.</a:t>
            </a:r>
          </a:p>
          <a:p>
            <a:pPr lvl="1"/>
            <a:endParaRPr lang="en-US" dirty="0" smtClean="0"/>
          </a:p>
        </p:txBody>
      </p:sp>
      <p:sp>
        <p:nvSpPr>
          <p:cNvPr id="6" name="Slide Number Placeholder 5"/>
          <p:cNvSpPr>
            <a:spLocks noGrp="1"/>
          </p:cNvSpPr>
          <p:nvPr>
            <p:ph type="sldNum" sz="quarter" idx="12"/>
          </p:nvPr>
        </p:nvSpPr>
        <p:spPr/>
        <p:txBody>
          <a:bodyPr/>
          <a:lstStyle/>
          <a:p>
            <a:r>
              <a:rPr lang="en-US" dirty="0" smtClean="0"/>
              <a:t>12-</a:t>
            </a:r>
            <a:fld id="{C238F03A-58E1-4ECA-9024-348A9A81A53D}" type="slidenum">
              <a:rPr lang="en-US" smtClean="0"/>
              <a:pPr/>
              <a:t>24</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3"/>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prstTxWarp prst="textNoShape">
              <a:avLst/>
            </a:prstTxWarp>
            <a:spAutoFit/>
          </a:bodyPr>
          <a:lstStyle/>
          <a:p>
            <a:endParaRPr lang="en-US" dirty="0">
              <a:latin typeface="Calibri" pitchFamily="-72" charset="0"/>
            </a:endParaRPr>
          </a:p>
        </p:txBody>
      </p:sp>
      <p:pic>
        <p:nvPicPr>
          <p:cNvPr id="49154" name="Picture 4" descr="cid:3287383400_2177562"/>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762000" y="685800"/>
            <a:ext cx="8118475" cy="2647950"/>
          </a:xfrm>
          <a:prstGeom prst="rect">
            <a:avLst/>
          </a:prstGeom>
          <a:noFill/>
          <a:ln w="9525">
            <a:noFill/>
            <a:miter lim="800000"/>
            <a:headEnd/>
            <a:tailEnd/>
          </a:ln>
        </p:spPr>
      </p:pic>
      <p:sp>
        <p:nvSpPr>
          <p:cNvPr id="49155" name="Rectangle 5"/>
          <p:cNvSpPr>
            <a:spLocks noChangeArrowheads="1"/>
          </p:cNvSpPr>
          <p:nvPr/>
        </p:nvSpPr>
        <p:spPr bwMode="auto">
          <a:xfrm>
            <a:off x="1066800" y="3582988"/>
            <a:ext cx="7696200" cy="1069975"/>
          </a:xfrm>
          <a:prstGeom prst="rect">
            <a:avLst/>
          </a:prstGeom>
          <a:noFill/>
          <a:ln w="25400">
            <a:noFill/>
            <a:miter lim="800000"/>
            <a:headEnd/>
            <a:tailEnd/>
          </a:ln>
        </p:spPr>
        <p:txBody>
          <a:bodyPr anchor="ctr">
            <a:prstTxWarp prst="textNoShape">
              <a:avLst/>
            </a:prstTxWarp>
            <a:spAutoFit/>
          </a:bodyPr>
          <a:lstStyle/>
          <a:p>
            <a:pPr algn="ctr"/>
            <a:r>
              <a:rPr lang="en-US" sz="1600" dirty="0">
                <a:solidFill>
                  <a:srgbClr val="000000"/>
                </a:solidFill>
                <a:latin typeface="Calibri" pitchFamily="-72"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1066800" y="5006975"/>
            <a:ext cx="7631113" cy="636588"/>
          </a:xfrm>
          <a:prstGeom prst="rect">
            <a:avLst/>
          </a:prstGeom>
          <a:noFill/>
          <a:ln>
            <a:miter lim="800000"/>
            <a:headEnd/>
            <a:tailEnd/>
          </a:ln>
        </p:spPr>
        <p:txBody>
          <a:bodyPr anchor="b"/>
          <a:lstStyle/>
          <a:p>
            <a:pPr algn="ctr" fontAlgn="auto">
              <a:spcBef>
                <a:spcPts val="0"/>
              </a:spcBef>
              <a:spcAft>
                <a:spcPts val="0"/>
              </a:spcAft>
              <a:defRPr/>
            </a:pPr>
            <a:r>
              <a:rPr lang="en-US" dirty="0">
                <a:solidFill>
                  <a:srgbClr val="000000"/>
                </a:solidFill>
                <a:effectLst>
                  <a:outerShdw blurRad="38100" dist="38100" dir="2700000" algn="tl">
                    <a:srgbClr val="C0C0C0"/>
                  </a:outerShdw>
                </a:effectLst>
                <a:latin typeface="Tahoma" pitchFamily="34" charset="0"/>
                <a:ea typeface="+mn-ea"/>
                <a:cs typeface="Arial" charset="0"/>
              </a:rPr>
              <a:t>Copyright © </a:t>
            </a:r>
            <a:r>
              <a:rPr lang="en-US" dirty="0" smtClean="0">
                <a:solidFill>
                  <a:srgbClr val="000000"/>
                </a:solidFill>
                <a:effectLst>
                  <a:outerShdw blurRad="38100" dist="38100" dir="2700000" algn="tl">
                    <a:srgbClr val="C0C0C0"/>
                  </a:outerShdw>
                </a:effectLst>
                <a:latin typeface="Tahoma" pitchFamily="34" charset="0"/>
                <a:ea typeface="+mn-ea"/>
                <a:cs typeface="Arial" charset="0"/>
              </a:rPr>
              <a:t>2014 </a:t>
            </a:r>
            <a:r>
              <a:rPr lang="en-US" dirty="0">
                <a:solidFill>
                  <a:srgbClr val="000000"/>
                </a:solidFill>
                <a:effectLst>
                  <a:outerShdw blurRad="38100" dist="38100" dir="2700000" algn="tl">
                    <a:srgbClr val="C0C0C0"/>
                  </a:outerShdw>
                </a:effectLst>
                <a:latin typeface="Tahoma" pitchFamily="34" charset="0"/>
                <a:ea typeface="+mn-ea"/>
                <a:cs typeface="Arial" charset="0"/>
              </a:rPr>
              <a:t>Pearson Education, Inc.  </a:t>
            </a:r>
          </a:p>
          <a:p>
            <a:pPr algn="ctr" fontAlgn="auto">
              <a:spcBef>
                <a:spcPts val="0"/>
              </a:spcBef>
              <a:spcAft>
                <a:spcPts val="0"/>
              </a:spcAft>
              <a:defRPr/>
            </a:pPr>
            <a:r>
              <a:rPr lang="en-US" dirty="0">
                <a:solidFill>
                  <a:srgbClr val="000000"/>
                </a:solidFill>
                <a:effectLst>
                  <a:outerShdw blurRad="38100" dist="38100" dir="2700000" algn="tl">
                    <a:srgbClr val="C0C0C0"/>
                  </a:outerShdw>
                </a:effectLst>
                <a:latin typeface="Tahoma" pitchFamily="34" charset="0"/>
                <a:ea typeface="+mn-ea"/>
                <a:cs typeface="Arial" charset="0"/>
              </a:rPr>
              <a:t>Publishing as Prentice Hall</a:t>
            </a:r>
            <a:endParaRPr lang="en-US" dirty="0">
              <a:solidFill>
                <a:srgbClr val="000000"/>
              </a:solidFill>
              <a:effectLst>
                <a:outerShdw blurRad="38100" dist="38100" dir="2700000" algn="tl">
                  <a:srgbClr val="C0C0C0"/>
                </a:outerShdw>
              </a:effectLst>
              <a:latin typeface="+mn-lt"/>
              <a:ea typeface="+mn-ea"/>
              <a:cs typeface="Arial" charset="0"/>
            </a:endParaRPr>
          </a:p>
        </p:txBody>
      </p:sp>
      <p:sp>
        <p:nvSpPr>
          <p:cNvPr id="8" name="Slide Number Placeholder 7"/>
          <p:cNvSpPr>
            <a:spLocks noGrp="1"/>
          </p:cNvSpPr>
          <p:nvPr>
            <p:ph type="sldNum" sz="quarter" idx="12"/>
          </p:nvPr>
        </p:nvSpPr>
        <p:spPr/>
        <p:txBody>
          <a:bodyPr/>
          <a:lstStyle/>
          <a:p>
            <a:r>
              <a:rPr lang="en-US" dirty="0" smtClean="0"/>
              <a:t>12-</a:t>
            </a:r>
            <a:fld id="{C238F03A-58E1-4ECA-9024-348A9A81A53D}" type="slidenum">
              <a:rPr lang="en-US" smtClean="0"/>
              <a:pPr/>
              <a:t>25</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143000"/>
          </a:xfrm>
        </p:spPr>
        <p:txBody>
          <a:bodyPr/>
          <a:lstStyle/>
          <a:p>
            <a:r>
              <a:rPr lang="en-US" dirty="0" smtClean="0"/>
              <a:t>Chapter 12 </a:t>
            </a:r>
            <a:r>
              <a:rPr lang="en-US" dirty="0" smtClean="0"/>
              <a:t>Objectives, cont.</a:t>
            </a:r>
            <a:endParaRPr lang="en-US" dirty="0"/>
          </a:p>
        </p:txBody>
      </p:sp>
      <p:sp>
        <p:nvSpPr>
          <p:cNvPr id="3" name="Content Placeholder 2"/>
          <p:cNvSpPr>
            <a:spLocks noGrp="1"/>
          </p:cNvSpPr>
          <p:nvPr>
            <p:ph idx="1"/>
          </p:nvPr>
        </p:nvSpPr>
        <p:spPr>
          <a:xfrm>
            <a:off x="914400" y="1600200"/>
            <a:ext cx="7772400" cy="4525963"/>
          </a:xfrm>
        </p:spPr>
        <p:txBody>
          <a:bodyPr/>
          <a:lstStyle/>
          <a:p>
            <a:pPr lvl="1"/>
            <a:r>
              <a:rPr lang="en-US" sz="2800" dirty="0" smtClean="0"/>
              <a:t>Discuss why companies use content marketing.</a:t>
            </a:r>
          </a:p>
          <a:p>
            <a:pPr lvl="1"/>
            <a:r>
              <a:rPr lang="en-US" sz="2800" dirty="0" smtClean="0"/>
              <a:t>Describe the most commonly used owned media and their benefits for marketing.</a:t>
            </a:r>
          </a:p>
          <a:p>
            <a:pPr lvl="1"/>
            <a:r>
              <a:rPr lang="en-US" sz="2800" dirty="0" smtClean="0"/>
              <a:t>Explain how and why marketers use search engine optimization.</a:t>
            </a:r>
          </a:p>
          <a:p>
            <a:pPr lvl="1"/>
            <a:r>
              <a:rPr lang="en-US" sz="2800" dirty="0" smtClean="0"/>
              <a:t>Highlight some of the metrics marketers can use to evaluate owned media performance.</a:t>
            </a:r>
          </a:p>
          <a:p>
            <a:endParaRPr lang="en-US" dirty="0"/>
          </a:p>
        </p:txBody>
      </p:sp>
      <p:sp>
        <p:nvSpPr>
          <p:cNvPr id="6" name="Slide Number Placeholder 5"/>
          <p:cNvSpPr>
            <a:spLocks noGrp="1"/>
          </p:cNvSpPr>
          <p:nvPr>
            <p:ph type="sldNum" sz="quarter" idx="12"/>
          </p:nvPr>
        </p:nvSpPr>
        <p:spPr/>
        <p:txBody>
          <a:bodyPr/>
          <a:lstStyle/>
          <a:p>
            <a:r>
              <a:rPr lang="en-US" dirty="0" smtClean="0"/>
              <a:t>12-</a:t>
            </a:r>
            <a:fld id="{C238F03A-58E1-4ECA-9024-348A9A81A53D}" type="slidenum">
              <a:rPr lang="en-US" smtClean="0"/>
              <a:pPr/>
              <a:t>3</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066800" y="228600"/>
            <a:ext cx="7699375" cy="990600"/>
          </a:xfrm>
        </p:spPr>
        <p:txBody>
          <a:bodyPr/>
          <a:lstStyle/>
          <a:p>
            <a:pPr fontAlgn="auto">
              <a:spcAft>
                <a:spcPts val="0"/>
              </a:spcAft>
              <a:defRPr/>
            </a:pPr>
            <a:r>
              <a:rPr lang="en-US" dirty="0" smtClean="0">
                <a:ea typeface="+mj-ea"/>
                <a:cs typeface="+mj-cs"/>
              </a:rPr>
              <a:t>Will it Blend?</a:t>
            </a:r>
          </a:p>
        </p:txBody>
      </p:sp>
      <p:sp>
        <p:nvSpPr>
          <p:cNvPr id="18434" name="Content Placeholder 2"/>
          <p:cNvSpPr>
            <a:spLocks noGrp="1"/>
          </p:cNvSpPr>
          <p:nvPr>
            <p:ph sz="quarter" idx="1"/>
          </p:nvPr>
        </p:nvSpPr>
        <p:spPr>
          <a:xfrm>
            <a:off x="1066800" y="1524000"/>
            <a:ext cx="7848600" cy="4572000"/>
          </a:xfrm>
        </p:spPr>
        <p:txBody>
          <a:bodyPr>
            <a:normAutofit/>
          </a:bodyPr>
          <a:lstStyle/>
          <a:p>
            <a:pPr>
              <a:spcBef>
                <a:spcPts val="600"/>
              </a:spcBef>
            </a:pPr>
            <a:r>
              <a:rPr lang="en-US" sz="2400" dirty="0" smtClean="0"/>
              <a:t>Blendtec , a supplier of commercial blenders to Starbucks and others, produced a video in which the CEO blended unusual products such as a garden rake and a golf club.</a:t>
            </a:r>
          </a:p>
          <a:p>
            <a:pPr lvl="1">
              <a:spcBef>
                <a:spcPts val="600"/>
              </a:spcBef>
            </a:pPr>
            <a:r>
              <a:rPr lang="en-US" sz="2400" dirty="0" smtClean="0"/>
              <a:t>The video, uploaded to YouTube, </a:t>
            </a:r>
            <a:r>
              <a:rPr lang="en-US" sz="2400" dirty="0" smtClean="0"/>
              <a:t>received 3.9M </a:t>
            </a:r>
            <a:r>
              <a:rPr lang="en-US" sz="2400" dirty="0" smtClean="0"/>
              <a:t>views in an 8-month </a:t>
            </a:r>
            <a:r>
              <a:rPr lang="en-US" sz="2400" dirty="0" smtClean="0"/>
              <a:t>period and 8.2M views since 2010.</a:t>
            </a:r>
            <a:endParaRPr lang="en-US" sz="2400" dirty="0" smtClean="0"/>
          </a:p>
          <a:p>
            <a:pPr lvl="1">
              <a:spcBef>
                <a:spcPts val="600"/>
              </a:spcBef>
            </a:pPr>
            <a:r>
              <a:rPr lang="en-US" sz="2400" dirty="0" smtClean="0"/>
              <a:t>The </a:t>
            </a:r>
            <a:r>
              <a:rPr lang="en-US" sz="2400" i="1" dirty="0" smtClean="0"/>
              <a:t>Will It Blend? </a:t>
            </a:r>
            <a:r>
              <a:rPr lang="en-US" sz="2400" dirty="0" smtClean="0"/>
              <a:t>Campaign </a:t>
            </a:r>
            <a:r>
              <a:rPr lang="en-US" sz="2400" dirty="0" smtClean="0"/>
              <a:t>clearly shows the product benefits in a humorous and engaging way and the value of connecting </a:t>
            </a:r>
            <a:r>
              <a:rPr lang="en-US" sz="2400" dirty="0" smtClean="0"/>
              <a:t>with consumers online. </a:t>
            </a:r>
          </a:p>
          <a:p>
            <a:pPr>
              <a:spcBef>
                <a:spcPts val="600"/>
              </a:spcBef>
            </a:pPr>
            <a:r>
              <a:rPr lang="en-US" dirty="0" smtClean="0"/>
              <a:t>Will It Blend</a:t>
            </a:r>
            <a:r>
              <a:rPr lang="en-US" sz="2400" dirty="0" smtClean="0"/>
              <a:t>? is a favorite of nearly 10,000 registered YouTube visitors. Is it also one of yours?</a:t>
            </a:r>
            <a:endParaRPr lang="en-US" sz="2400" dirty="0" smtClean="0"/>
          </a:p>
        </p:txBody>
      </p:sp>
      <p:sp>
        <p:nvSpPr>
          <p:cNvPr id="6" name="Slide Number Placeholder 5"/>
          <p:cNvSpPr>
            <a:spLocks noGrp="1"/>
          </p:cNvSpPr>
          <p:nvPr>
            <p:ph type="sldNum" sz="quarter" idx="12"/>
          </p:nvPr>
        </p:nvSpPr>
        <p:spPr/>
        <p:txBody>
          <a:bodyPr/>
          <a:lstStyle/>
          <a:p>
            <a:r>
              <a:rPr lang="en-US" dirty="0" smtClean="0"/>
              <a:t>12-</a:t>
            </a:r>
            <a:fld id="{C238F03A-58E1-4ECA-9024-348A9A81A53D}" type="slidenum">
              <a:rPr lang="en-US" smtClean="0"/>
              <a:pPr/>
              <a:t>4</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1295400" y="228600"/>
            <a:ext cx="7470775" cy="990600"/>
          </a:xfrm>
        </p:spPr>
        <p:txBody>
          <a:bodyPr>
            <a:noAutofit/>
          </a:bodyPr>
          <a:lstStyle/>
          <a:p>
            <a:pPr fontAlgn="auto">
              <a:spcAft>
                <a:spcPts val="0"/>
              </a:spcAft>
              <a:defRPr/>
            </a:pPr>
            <a:r>
              <a:rPr lang="en-US" sz="4000" dirty="0" smtClean="0">
                <a:ea typeface="+mj-ea"/>
                <a:cs typeface="+mj-cs"/>
              </a:rPr>
              <a:t>Integrated Marketing Communication (IMC)</a:t>
            </a:r>
          </a:p>
        </p:txBody>
      </p:sp>
      <p:sp>
        <p:nvSpPr>
          <p:cNvPr id="14339" name="Content Placeholder 2"/>
          <p:cNvSpPr>
            <a:spLocks noGrp="1"/>
          </p:cNvSpPr>
          <p:nvPr>
            <p:ph sz="quarter" idx="1"/>
          </p:nvPr>
        </p:nvSpPr>
        <p:spPr>
          <a:xfrm>
            <a:off x="1219200" y="1752600"/>
            <a:ext cx="7546975" cy="4343400"/>
          </a:xfrm>
        </p:spPr>
        <p:txBody>
          <a:bodyPr rtlCol="0">
            <a:normAutofit/>
          </a:bodyPr>
          <a:lstStyle/>
          <a:p>
            <a:pPr>
              <a:defRPr/>
            </a:pPr>
            <a:r>
              <a:rPr lang="en-US" sz="2800" dirty="0" smtClean="0">
                <a:ea typeface="+mn-ea"/>
                <a:cs typeface="+mn-cs"/>
              </a:rPr>
              <a:t>IMC is a cross-functional process for planning, executing, and monitoring brand communications.</a:t>
            </a:r>
          </a:p>
          <a:p>
            <a:pPr>
              <a:defRPr/>
            </a:pPr>
            <a:r>
              <a:rPr lang="en-US" sz="2800" dirty="0" smtClean="0">
                <a:ea typeface="+mn-ea"/>
                <a:cs typeface="+mn-cs"/>
              </a:rPr>
              <a:t>The goal is to profitably acquire, retain, and grow customers.</a:t>
            </a:r>
          </a:p>
          <a:p>
            <a:pPr>
              <a:defRPr/>
            </a:pPr>
            <a:r>
              <a:rPr lang="en-US" sz="2800" dirty="0" smtClean="0">
                <a:ea typeface="+mn-ea"/>
                <a:cs typeface="+mn-cs"/>
              </a:rPr>
              <a:t>IMC strategy requires a thorough understanding of target markets, the brand, its competition, and other internal and external factors.</a:t>
            </a:r>
          </a:p>
          <a:p>
            <a:pPr fontAlgn="auto">
              <a:spcAft>
                <a:spcPts val="0"/>
              </a:spcAft>
              <a:buFont typeface="Wingdings" pitchFamily="2" charset="2"/>
              <a:buChar char=""/>
              <a:defRPr/>
            </a:pPr>
            <a:endParaRPr lang="en-US" dirty="0" smtClean="0">
              <a:ea typeface="+mn-ea"/>
              <a:cs typeface="+mn-cs"/>
            </a:endParaRPr>
          </a:p>
        </p:txBody>
      </p:sp>
      <p:sp>
        <p:nvSpPr>
          <p:cNvPr id="6" name="Slide Number Placeholder 5"/>
          <p:cNvSpPr>
            <a:spLocks noGrp="1"/>
          </p:cNvSpPr>
          <p:nvPr>
            <p:ph type="sldNum" sz="quarter" idx="12"/>
          </p:nvPr>
        </p:nvSpPr>
        <p:spPr/>
        <p:txBody>
          <a:bodyPr/>
          <a:lstStyle/>
          <a:p>
            <a:r>
              <a:rPr lang="en-US" dirty="0" smtClean="0"/>
              <a:t>12-</a:t>
            </a:r>
            <a:fld id="{C238F03A-58E1-4ECA-9024-348A9A81A53D}" type="slidenum">
              <a:rPr lang="en-US" smtClean="0"/>
              <a:pPr/>
              <a:t>5</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4"/>
          <p:cNvSpPr>
            <a:spLocks noGrp="1" noChangeArrowheads="1"/>
          </p:cNvSpPr>
          <p:nvPr>
            <p:ph type="body" idx="1"/>
          </p:nvPr>
        </p:nvSpPr>
        <p:spPr>
          <a:xfrm>
            <a:off x="1143000" y="1447800"/>
            <a:ext cx="7467600" cy="4648200"/>
          </a:xfrm>
        </p:spPr>
        <p:txBody>
          <a:bodyPr>
            <a:normAutofit/>
          </a:bodyPr>
          <a:lstStyle/>
          <a:p>
            <a:pPr>
              <a:lnSpc>
                <a:spcPct val="80000"/>
              </a:lnSpc>
              <a:spcBef>
                <a:spcPts val="600"/>
              </a:spcBef>
            </a:pPr>
            <a:r>
              <a:rPr lang="en-US" sz="2800" dirty="0" smtClean="0"/>
              <a:t>The AIDA and “think, feel, do” (hierarchy of effects) models help guide selection of online and offline MarCom tools to meet their goals.</a:t>
            </a:r>
          </a:p>
          <a:p>
            <a:pPr marL="1028700" lvl="1">
              <a:lnSpc>
                <a:spcPct val="80000"/>
              </a:lnSpc>
              <a:spcBef>
                <a:spcPts val="600"/>
              </a:spcBef>
            </a:pPr>
            <a:r>
              <a:rPr lang="en-US" sz="2800" dirty="0" smtClean="0"/>
              <a:t>The models </a:t>
            </a:r>
            <a:r>
              <a:rPr lang="en-US" sz="2800" dirty="0" smtClean="0"/>
              <a:t>suggest</a:t>
            </a:r>
            <a:r>
              <a:rPr lang="en-US" sz="2800" dirty="0" smtClean="0"/>
              <a:t> </a:t>
            </a:r>
            <a:r>
              <a:rPr lang="en-US" sz="2800" dirty="0" smtClean="0"/>
              <a:t>that consumers first become aware of a product before they develop feelings and purchase it.</a:t>
            </a:r>
          </a:p>
          <a:p>
            <a:pPr>
              <a:lnSpc>
                <a:spcPct val="80000"/>
              </a:lnSpc>
              <a:spcBef>
                <a:spcPts val="600"/>
              </a:spcBef>
            </a:pPr>
            <a:r>
              <a:rPr lang="en-US" sz="2800" dirty="0" smtClean="0"/>
              <a:t>The models can help marketers select appropriate communication objectives and strategies, such as:</a:t>
            </a:r>
          </a:p>
          <a:p>
            <a:pPr marL="1028700" lvl="1">
              <a:lnSpc>
                <a:spcPct val="80000"/>
              </a:lnSpc>
              <a:spcBef>
                <a:spcPts val="600"/>
              </a:spcBef>
            </a:pPr>
            <a:r>
              <a:rPr lang="en-US" sz="2800" dirty="0" smtClean="0"/>
              <a:t>Build brand equity.</a:t>
            </a:r>
          </a:p>
          <a:p>
            <a:pPr marL="1028700" lvl="1">
              <a:lnSpc>
                <a:spcPct val="80000"/>
              </a:lnSpc>
              <a:spcBef>
                <a:spcPts val="600"/>
              </a:spcBef>
            </a:pPr>
            <a:r>
              <a:rPr lang="en-US" sz="2800" dirty="0" smtClean="0"/>
              <a:t>Elicit a </a:t>
            </a:r>
            <a:r>
              <a:rPr lang="en-US" sz="2800" dirty="0" smtClean="0"/>
              <a:t>sales </a:t>
            </a:r>
            <a:r>
              <a:rPr lang="en-US" sz="2800" dirty="0" smtClean="0"/>
              <a:t>response</a:t>
            </a:r>
            <a:r>
              <a:rPr lang="en-US" sz="2800" dirty="0" smtClean="0"/>
              <a:t>.</a:t>
            </a:r>
          </a:p>
        </p:txBody>
      </p:sp>
      <p:sp>
        <p:nvSpPr>
          <p:cNvPr id="16388" name="Rectangle 5"/>
          <p:cNvSpPr>
            <a:spLocks noGrp="1" noChangeArrowheads="1"/>
          </p:cNvSpPr>
          <p:nvPr>
            <p:ph type="title"/>
          </p:nvPr>
        </p:nvSpPr>
        <p:spPr>
          <a:xfrm>
            <a:off x="1371600" y="228600"/>
            <a:ext cx="7394575" cy="990600"/>
          </a:xfrm>
        </p:spPr>
        <p:txBody>
          <a:bodyPr wrap="square" numCol="1" anchorCtr="0" compatLnSpc="1">
            <a:prstTxWarp prst="textNoShape">
              <a:avLst/>
            </a:prstTxWarp>
          </a:bodyPr>
          <a:lstStyle/>
          <a:p>
            <a:r>
              <a:rPr lang="en-US" sz="4000" cap="none" dirty="0" smtClean="0"/>
              <a:t>IMC Goals And Strategies</a:t>
            </a:r>
            <a:endParaRPr lang="en-US" cap="none" dirty="0" smtClean="0"/>
          </a:p>
        </p:txBody>
      </p:sp>
      <p:sp>
        <p:nvSpPr>
          <p:cNvPr id="8" name="Slide Number Placeholder 7"/>
          <p:cNvSpPr>
            <a:spLocks noGrp="1"/>
          </p:cNvSpPr>
          <p:nvPr>
            <p:ph type="sldNum" sz="quarter" idx="12"/>
          </p:nvPr>
        </p:nvSpPr>
        <p:spPr/>
        <p:txBody>
          <a:bodyPr/>
          <a:lstStyle/>
          <a:p>
            <a:r>
              <a:rPr lang="en-US" dirty="0" smtClean="0"/>
              <a:t>12-</a:t>
            </a:r>
            <a:fld id="{C238F03A-58E1-4ECA-9024-348A9A81A53D}" type="slidenum">
              <a:rPr lang="en-US" smtClean="0"/>
              <a:pPr/>
              <a:t>6</a:t>
            </a:fld>
            <a:endParaRPr lang="en-US" dirty="0"/>
          </a:p>
        </p:txBody>
      </p:sp>
      <p:sp>
        <p:nvSpPr>
          <p:cNvPr id="9" name="Footer Placeholder 8"/>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8001000" cy="1143000"/>
          </a:xfrm>
        </p:spPr>
        <p:txBody>
          <a:bodyPr>
            <a:normAutofit/>
          </a:bodyPr>
          <a:lstStyle/>
          <a:p>
            <a:r>
              <a:rPr lang="en-US" dirty="0" smtClean="0"/>
              <a:t>Social Media Strategies &amp; Tactics</a:t>
            </a:r>
            <a:endParaRPr lang="en-US" dirty="0"/>
          </a:p>
        </p:txBody>
      </p:sp>
      <p:pic>
        <p:nvPicPr>
          <p:cNvPr id="5" name="Picture 2" descr="C:\Users\jstrauss\Documents\My Dropbox\eMarketing 6E\6E\images6E\13.7.jpg"/>
          <p:cNvPicPr>
            <a:picLocks noChangeAspect="1" noChangeArrowheads="1"/>
          </p:cNvPicPr>
          <p:nvPr/>
        </p:nvPicPr>
        <p:blipFill>
          <a:blip r:embed="rId2" cstate="print"/>
          <a:srcRect/>
          <a:stretch>
            <a:fillRect/>
          </a:stretch>
        </p:blipFill>
        <p:spPr bwMode="auto">
          <a:xfrm>
            <a:off x="990600" y="1447800"/>
            <a:ext cx="6553200" cy="46482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12-</a:t>
            </a:r>
            <a:fld id="{C238F03A-58E1-4ECA-9024-348A9A81A53D}" type="slidenum">
              <a:rPr lang="en-US" smtClean="0"/>
              <a:pPr/>
              <a:t>7</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1066800" y="381000"/>
            <a:ext cx="7162801" cy="990600"/>
          </a:xfrm>
        </p:spPr>
        <p:txBody>
          <a:bodyPr wrap="square" numCol="1" anchorCtr="0" compatLnSpc="1">
            <a:prstTxWarp prst="textNoShape">
              <a:avLst/>
            </a:prstTxWarp>
            <a:noAutofit/>
          </a:bodyPr>
          <a:lstStyle/>
          <a:p>
            <a:r>
              <a:rPr lang="en-US" cap="none" dirty="0" smtClean="0"/>
              <a:t>Traditional Marketing Communication Tools</a:t>
            </a:r>
            <a:endParaRPr lang="en-US" cap="none" dirty="0" smtClean="0"/>
          </a:p>
        </p:txBody>
      </p:sp>
      <p:sp>
        <p:nvSpPr>
          <p:cNvPr id="15363" name="Content Placeholder 2"/>
          <p:cNvSpPr>
            <a:spLocks noGrp="1"/>
          </p:cNvSpPr>
          <p:nvPr>
            <p:ph sz="quarter" idx="1"/>
          </p:nvPr>
        </p:nvSpPr>
        <p:spPr>
          <a:xfrm>
            <a:off x="1143000" y="1752600"/>
            <a:ext cx="7623175" cy="4343400"/>
          </a:xfrm>
        </p:spPr>
        <p:txBody>
          <a:bodyPr rtlCol="0">
            <a:normAutofit/>
          </a:bodyPr>
          <a:lstStyle/>
          <a:p>
            <a:pPr>
              <a:defRPr/>
            </a:pPr>
            <a:r>
              <a:rPr lang="en-US" dirty="0" smtClean="0">
                <a:ea typeface="+mn-ea"/>
                <a:cs typeface="+mn-cs"/>
              </a:rPr>
              <a:t>The five key marketing communication tools are also called the promotion mix:</a:t>
            </a:r>
          </a:p>
          <a:p>
            <a:pPr lvl="1">
              <a:defRPr/>
            </a:pPr>
            <a:r>
              <a:rPr lang="en-US" sz="2400" dirty="0" smtClean="0"/>
              <a:t>Advertising</a:t>
            </a:r>
          </a:p>
          <a:p>
            <a:pPr lvl="1">
              <a:defRPr/>
            </a:pPr>
            <a:r>
              <a:rPr lang="en-US" sz="2400" dirty="0" smtClean="0">
                <a:ea typeface="+mn-ea"/>
                <a:cs typeface="+mn-cs"/>
              </a:rPr>
              <a:t>Public relations</a:t>
            </a:r>
          </a:p>
          <a:p>
            <a:pPr lvl="1">
              <a:defRPr/>
            </a:pPr>
            <a:r>
              <a:rPr lang="en-US" sz="2400" dirty="0" smtClean="0"/>
              <a:t>Sales promotion</a:t>
            </a:r>
          </a:p>
          <a:p>
            <a:pPr lvl="1">
              <a:defRPr/>
            </a:pPr>
            <a:r>
              <a:rPr lang="en-US" sz="2400" dirty="0" smtClean="0">
                <a:ea typeface="+mn-ea"/>
                <a:cs typeface="+mn-cs"/>
              </a:rPr>
              <a:t>Direct marketing</a:t>
            </a:r>
          </a:p>
          <a:p>
            <a:pPr lvl="1">
              <a:defRPr/>
            </a:pPr>
            <a:r>
              <a:rPr lang="en-US" sz="2400" dirty="0" smtClean="0"/>
              <a:t>Personal selling</a:t>
            </a:r>
          </a:p>
          <a:p>
            <a:pPr>
              <a:defRPr/>
            </a:pPr>
            <a:r>
              <a:rPr lang="en-US" dirty="0" smtClean="0">
                <a:ea typeface="+mn-ea"/>
                <a:cs typeface="+mn-cs"/>
              </a:rPr>
              <a:t>Marketers often discuss IMC in terms of senders and recipients, media type, and owned, paid and earned media.</a:t>
            </a:r>
            <a:endParaRPr lang="en-US" dirty="0" smtClean="0">
              <a:ea typeface="+mn-ea"/>
              <a:cs typeface="+mn-cs"/>
            </a:endParaRPr>
          </a:p>
        </p:txBody>
      </p:sp>
      <p:sp>
        <p:nvSpPr>
          <p:cNvPr id="6" name="Slide Number Placeholder 5"/>
          <p:cNvSpPr>
            <a:spLocks noGrp="1"/>
          </p:cNvSpPr>
          <p:nvPr>
            <p:ph type="sldNum" sz="quarter" idx="12"/>
          </p:nvPr>
        </p:nvSpPr>
        <p:spPr/>
        <p:txBody>
          <a:bodyPr/>
          <a:lstStyle/>
          <a:p>
            <a:r>
              <a:rPr lang="en-US" dirty="0" smtClean="0"/>
              <a:t>12-</a:t>
            </a:r>
            <a:fld id="{C238F03A-58E1-4ECA-9024-348A9A81A53D}" type="slidenum">
              <a:rPr lang="en-US" smtClean="0"/>
              <a:pPr/>
              <a:t>8</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274638"/>
            <a:ext cx="7391400" cy="1143000"/>
          </a:xfrm>
        </p:spPr>
        <p:txBody>
          <a:bodyPr/>
          <a:lstStyle/>
          <a:p>
            <a:r>
              <a:rPr lang="en-US" dirty="0" smtClean="0"/>
              <a:t>Owned, Paid &amp; Earned Media</a:t>
            </a:r>
            <a:endParaRPr lang="en-US" dirty="0"/>
          </a:p>
        </p:txBody>
      </p:sp>
      <p:sp>
        <p:nvSpPr>
          <p:cNvPr id="3" name="Content Placeholder 2"/>
          <p:cNvSpPr>
            <a:spLocks noGrp="1"/>
          </p:cNvSpPr>
          <p:nvPr>
            <p:ph idx="1"/>
          </p:nvPr>
        </p:nvSpPr>
        <p:spPr>
          <a:xfrm>
            <a:off x="1066800" y="1600201"/>
            <a:ext cx="7620000" cy="3200400"/>
          </a:xfrm>
        </p:spPr>
        <p:txBody>
          <a:bodyPr>
            <a:normAutofit lnSpcReduction="10000"/>
          </a:bodyPr>
          <a:lstStyle/>
          <a:p>
            <a:r>
              <a:rPr lang="en-US" sz="2800" b="1" dirty="0" smtClean="0"/>
              <a:t>Owned media </a:t>
            </a:r>
            <a:r>
              <a:rPr lang="en-US" sz="2800" dirty="0" smtClean="0"/>
              <a:t>carry communication messages from the organization to internet users on owned channels.</a:t>
            </a:r>
          </a:p>
          <a:p>
            <a:r>
              <a:rPr lang="en-US" sz="2800" b="1" dirty="0" smtClean="0"/>
              <a:t>Paid media </a:t>
            </a:r>
            <a:r>
              <a:rPr lang="en-US" sz="2800" dirty="0" smtClean="0"/>
              <a:t>are properties owned by others who are paid to carry promotional messages.</a:t>
            </a:r>
          </a:p>
          <a:p>
            <a:r>
              <a:rPr lang="en-US" sz="2800" b="1" dirty="0" smtClean="0"/>
              <a:t>Earned media </a:t>
            </a:r>
            <a:r>
              <a:rPr lang="en-US" sz="2800" dirty="0" smtClean="0"/>
              <a:t>are when individual conversations become the channel.</a:t>
            </a:r>
          </a:p>
          <a:p>
            <a:endParaRPr lang="en-US" sz="2800" dirty="0" smtClean="0"/>
          </a:p>
        </p:txBody>
      </p:sp>
      <p:pic>
        <p:nvPicPr>
          <p:cNvPr id="8" name="Picture 2"/>
          <p:cNvPicPr>
            <a:picLocks noChangeAspect="1" noChangeArrowheads="1"/>
          </p:cNvPicPr>
          <p:nvPr/>
        </p:nvPicPr>
        <p:blipFill>
          <a:blip r:embed="rId2" cstate="print"/>
          <a:srcRect/>
          <a:stretch>
            <a:fillRect/>
          </a:stretch>
        </p:blipFill>
        <p:spPr bwMode="auto">
          <a:xfrm>
            <a:off x="2590800" y="4572000"/>
            <a:ext cx="3429000" cy="1524000"/>
          </a:xfrm>
          <a:prstGeom prst="rect">
            <a:avLst/>
          </a:prstGeom>
          <a:noFill/>
          <a:ln w="9525">
            <a:noFill/>
            <a:miter lim="800000"/>
            <a:headEnd/>
            <a:tailEnd/>
          </a:ln>
        </p:spPr>
      </p:pic>
      <p:sp>
        <p:nvSpPr>
          <p:cNvPr id="21" name="Slide Number Placeholder 20"/>
          <p:cNvSpPr>
            <a:spLocks noGrp="1"/>
          </p:cNvSpPr>
          <p:nvPr>
            <p:ph type="sldNum" sz="quarter" idx="12"/>
          </p:nvPr>
        </p:nvSpPr>
        <p:spPr/>
        <p:txBody>
          <a:bodyPr/>
          <a:lstStyle/>
          <a:p>
            <a:r>
              <a:rPr lang="en-US" dirty="0" smtClean="0"/>
              <a:t>12-</a:t>
            </a:r>
            <a:fld id="{C238F03A-58E1-4ECA-9024-348A9A81A53D}" type="slidenum">
              <a:rPr lang="en-US" smtClean="0"/>
              <a:pPr/>
              <a:t>9</a:t>
            </a:fld>
            <a:endParaRPr lang="en-US" dirty="0"/>
          </a:p>
        </p:txBody>
      </p:sp>
      <p:sp>
        <p:nvSpPr>
          <p:cNvPr id="22" name="Footer Placeholder 21"/>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theme/theme1.xml><?xml version="1.0" encoding="utf-8"?>
<a:theme xmlns:a="http://schemas.openxmlformats.org/drawingml/2006/main" name="TS010385378">
  <a:themeElements>
    <a:clrScheme name="Fresh">
      <a:dk1>
        <a:sysClr val="windowText" lastClr="000000"/>
      </a:dk1>
      <a:lt1>
        <a:sysClr val="window" lastClr="FFFFFF"/>
      </a:lt1>
      <a:dk2>
        <a:srgbClr val="89C540"/>
      </a:dk2>
      <a:lt2>
        <a:srgbClr val="F0E5B6"/>
      </a:lt2>
      <a:accent1>
        <a:srgbClr val="3B4F18"/>
      </a:accent1>
      <a:accent2>
        <a:srgbClr val="CCC834"/>
      </a:accent2>
      <a:accent3>
        <a:srgbClr val="F49AE1"/>
      </a:accent3>
      <a:accent4>
        <a:srgbClr val="2AC9DE"/>
      </a:accent4>
      <a:accent5>
        <a:srgbClr val="927B74"/>
      </a:accent5>
      <a:accent6>
        <a:srgbClr val="769F11"/>
      </a:accent6>
      <a:hlink>
        <a:srgbClr val="0A6A21"/>
      </a:hlink>
      <a:folHlink>
        <a:srgbClr val="406EA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406B6EB-8CCB-429C-9D3B-EA09378A397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TS010385378</Template>
  <TotalTime>703</TotalTime>
  <Words>1669</Words>
  <Application>Microsoft Office PowerPoint</Application>
  <PresentationFormat>On-screen Show (4:3)</PresentationFormat>
  <Paragraphs>216</Paragraphs>
  <Slides>25</Slides>
  <Notes>1</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TS010385378</vt:lpstr>
      <vt:lpstr>E-Marketing/7E Chapter 12</vt:lpstr>
      <vt:lpstr>Chapter 12 Objectives</vt:lpstr>
      <vt:lpstr>Chapter 12 Objectives, cont.</vt:lpstr>
      <vt:lpstr>Will it Blend?</vt:lpstr>
      <vt:lpstr>Integrated Marketing Communication (IMC)</vt:lpstr>
      <vt:lpstr>IMC Goals And Strategies</vt:lpstr>
      <vt:lpstr>Social Media Strategies &amp; Tactics</vt:lpstr>
      <vt:lpstr>Traditional Marketing Communication Tools</vt:lpstr>
      <vt:lpstr>Owned, Paid &amp; Earned Media</vt:lpstr>
      <vt:lpstr>Slide 10</vt:lpstr>
      <vt:lpstr>Owned Media</vt:lpstr>
      <vt:lpstr>Web Site</vt:lpstr>
      <vt:lpstr>Web Site Landing Pages</vt:lpstr>
      <vt:lpstr>Blogs</vt:lpstr>
      <vt:lpstr>E-Mail</vt:lpstr>
      <vt:lpstr>Text Messaging</vt:lpstr>
      <vt:lpstr>Sales Promotion Offers</vt:lpstr>
      <vt:lpstr>Sales Promotion Offers, cont.</vt:lpstr>
      <vt:lpstr>Social Networks</vt:lpstr>
      <vt:lpstr>Search Marketing</vt:lpstr>
      <vt:lpstr>Google Leads With Local Search</vt:lpstr>
      <vt:lpstr>Natural Search</vt:lpstr>
      <vt:lpstr>Vertical Search</vt:lpstr>
      <vt:lpstr>Owned Media Performance Metrics</vt:lpstr>
      <vt:lpstr>Slide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Communication]</dc:title>
  <dc:creator>Betty</dc:creator>
  <cp:lastModifiedBy>Betty</cp:lastModifiedBy>
  <cp:revision>90</cp:revision>
  <dcterms:created xsi:type="dcterms:W3CDTF">2013-04-24T20:55:47Z</dcterms:created>
  <dcterms:modified xsi:type="dcterms:W3CDTF">2013-05-27T04:56:59Z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TC103853789990</vt:lpwstr>
  </property>
</Properties>
</file>