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2"/>
  </p:sldMasterIdLst>
  <p:notesMasterIdLst>
    <p:notesMasterId r:id="rId28"/>
  </p:notesMasterIdLst>
  <p:handoutMasterIdLst>
    <p:handoutMasterId r:id="rId29"/>
  </p:handoutMasterIdLst>
  <p:sldIdLst>
    <p:sldId id="316" r:id="rId3"/>
    <p:sldId id="317" r:id="rId4"/>
    <p:sldId id="349" r:id="rId5"/>
    <p:sldId id="318" r:id="rId6"/>
    <p:sldId id="319" r:id="rId7"/>
    <p:sldId id="321" r:id="rId8"/>
    <p:sldId id="350" r:id="rId9"/>
    <p:sldId id="320" r:id="rId10"/>
    <p:sldId id="351" r:id="rId11"/>
    <p:sldId id="371" r:id="rId12"/>
    <p:sldId id="353" r:id="rId13"/>
    <p:sldId id="354" r:id="rId14"/>
    <p:sldId id="355" r:id="rId15"/>
    <p:sldId id="356" r:id="rId16"/>
    <p:sldId id="357" r:id="rId17"/>
    <p:sldId id="359" r:id="rId18"/>
    <p:sldId id="360" r:id="rId19"/>
    <p:sldId id="361" r:id="rId20"/>
    <p:sldId id="363" r:id="rId21"/>
    <p:sldId id="365" r:id="rId22"/>
    <p:sldId id="369" r:id="rId23"/>
    <p:sldId id="366" r:id="rId24"/>
    <p:sldId id="367" r:id="rId25"/>
    <p:sldId id="368" r:id="rId26"/>
    <p:sldId id="348"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1" autoAdjust="0"/>
    <p:restoredTop sz="93520" autoAdjust="0"/>
  </p:normalViewPr>
  <p:slideViewPr>
    <p:cSldViewPr>
      <p:cViewPr>
        <p:scale>
          <a:sx n="80" d="100"/>
          <a:sy n="80" d="100"/>
        </p:scale>
        <p:origin x="-1086"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81" d="100"/>
          <a:sy n="81" d="100"/>
        </p:scale>
        <p:origin x="-2088" y="-7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A721B00-6FC2-41C5-8CC8-B9EEA04C504C}" type="datetimeFigureOut">
              <a:rPr lang="en-US" smtClean="0"/>
              <a:pPr/>
              <a:t>9/4/2016</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3498FED-E309-4234-8533-7FE78C077757}" type="slidenum">
              <a:rPr lang="en-US" smtClean="0"/>
              <a:pPr/>
              <a:t>‹N°›</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964F934-0B1F-4A2D-B327-660F7F58F120}" type="datetimeFigureOut">
              <a:rPr lang="en-US" smtClean="0"/>
              <a:pPr/>
              <a:t>9/4/2016</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04592BD-A84E-44A3-8DF7-E6ED0C1DA784}" type="slidenum">
              <a:rPr lang="en-US" smtClean="0"/>
              <a:pPr/>
              <a:t>‹N°›</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p:spPr>
      </p:sp>
      <p:sp>
        <p:nvSpPr>
          <p:cNvPr id="1638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a:p>
        </p:txBody>
      </p:sp>
      <p:sp>
        <p:nvSpPr>
          <p:cNvPr id="1638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D4CA33F-78F1-4527-9BD5-35725C27158C}" type="slidenum">
              <a:rPr lang="en-US">
                <a:ea typeface="ＭＳ Ｐゴシック" pitchFamily="-72" charset="-128"/>
                <a:cs typeface="ＭＳ Ｐゴシック" pitchFamily="-72" charset="-128"/>
              </a:rPr>
              <a:pPr fontAlgn="base">
                <a:spcBef>
                  <a:spcPct val="0"/>
                </a:spcBef>
                <a:spcAft>
                  <a:spcPct val="0"/>
                </a:spcAft>
              </a:pPr>
              <a:t>1</a:t>
            </a:fld>
            <a:endParaRPr lang="en-US" dirty="0">
              <a:ea typeface="ＭＳ Ｐゴシック" pitchFamily="-72" charset="-128"/>
              <a:cs typeface="ＭＳ Ｐゴシック" pitchFamily="-72"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5" name="Rectangle 44"/>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4" name="Group 43"/>
          <p:cNvGrpSpPr/>
          <p:nvPr userDrawn="1"/>
        </p:nvGrpSpPr>
        <p:grpSpPr>
          <a:xfrm>
            <a:off x="0" y="2267858"/>
            <a:ext cx="4191000" cy="4590144"/>
            <a:chOff x="-1" y="1600199"/>
            <a:chExt cx="4501019" cy="5257801"/>
          </a:xfrm>
        </p:grpSpPr>
        <p:sp>
          <p:nvSpPr>
            <p:cNvPr id="39" name="Freeform 7"/>
            <p:cNvSpPr>
              <a:spLocks/>
            </p:cNvSpPr>
            <p:nvPr userDrawn="1"/>
          </p:nvSpPr>
          <p:spPr bwMode="auto">
            <a:xfrm>
              <a:off x="-1" y="1600199"/>
              <a:ext cx="4127498" cy="2514600"/>
            </a:xfrm>
            <a:custGeom>
              <a:avLst/>
              <a:gdLst/>
              <a:ahLst/>
              <a:cxnLst>
                <a:cxn ang="0">
                  <a:pos x="0" y="0"/>
                </a:cxn>
                <a:cxn ang="0">
                  <a:pos x="124" y="18"/>
                </a:cxn>
                <a:cxn ang="0">
                  <a:pos x="246" y="40"/>
                </a:cxn>
                <a:cxn ang="0">
                  <a:pos x="365" y="64"/>
                </a:cxn>
                <a:cxn ang="0">
                  <a:pos x="596" y="127"/>
                </a:cxn>
                <a:cxn ang="0">
                  <a:pos x="815" y="200"/>
                </a:cxn>
                <a:cxn ang="0">
                  <a:pos x="1025" y="286"/>
                </a:cxn>
                <a:cxn ang="0">
                  <a:pos x="1223" y="380"/>
                </a:cxn>
                <a:cxn ang="0">
                  <a:pos x="1411" y="482"/>
                </a:cxn>
                <a:cxn ang="0">
                  <a:pos x="1588" y="591"/>
                </a:cxn>
                <a:cxn ang="0">
                  <a:pos x="1753" y="707"/>
                </a:cxn>
                <a:cxn ang="0">
                  <a:pos x="1907" y="824"/>
                </a:cxn>
                <a:cxn ang="0">
                  <a:pos x="2047" y="946"/>
                </a:cxn>
                <a:cxn ang="0">
                  <a:pos x="2177" y="1066"/>
                </a:cxn>
                <a:cxn ang="0">
                  <a:pos x="2293" y="1189"/>
                </a:cxn>
                <a:cxn ang="0">
                  <a:pos x="2397" y="1308"/>
                </a:cxn>
                <a:cxn ang="0">
                  <a:pos x="2488" y="1423"/>
                </a:cxn>
                <a:cxn ang="0">
                  <a:pos x="2565" y="1534"/>
                </a:cxn>
                <a:cxn ang="0">
                  <a:pos x="2600" y="1587"/>
                </a:cxn>
                <a:cxn ang="0">
                  <a:pos x="2535" y="1522"/>
                </a:cxn>
                <a:cxn ang="0">
                  <a:pos x="2455" y="1451"/>
                </a:cxn>
                <a:cxn ang="0">
                  <a:pos x="2359" y="1375"/>
                </a:cxn>
                <a:cxn ang="0">
                  <a:pos x="2247" y="1294"/>
                </a:cxn>
                <a:cxn ang="0">
                  <a:pos x="2119" y="1215"/>
                </a:cxn>
                <a:cxn ang="0">
                  <a:pos x="1981" y="1134"/>
                </a:cxn>
                <a:cxn ang="0">
                  <a:pos x="1827" y="1058"/>
                </a:cxn>
                <a:cxn ang="0">
                  <a:pos x="1662" y="986"/>
                </a:cxn>
                <a:cxn ang="0">
                  <a:pos x="1486" y="921"/>
                </a:cxn>
                <a:cxn ang="0">
                  <a:pos x="1299" y="865"/>
                </a:cxn>
                <a:cxn ang="0">
                  <a:pos x="1103" y="819"/>
                </a:cxn>
                <a:cxn ang="0">
                  <a:pos x="896" y="787"/>
                </a:cxn>
                <a:cxn ang="0">
                  <a:pos x="791" y="776"/>
                </a:cxn>
                <a:cxn ang="0">
                  <a:pos x="683" y="769"/>
                </a:cxn>
                <a:cxn ang="0">
                  <a:pos x="573" y="768"/>
                </a:cxn>
                <a:cxn ang="0">
                  <a:pos x="462" y="769"/>
                </a:cxn>
                <a:cxn ang="0">
                  <a:pos x="348" y="776"/>
                </a:cxn>
                <a:cxn ang="0">
                  <a:pos x="234" y="787"/>
                </a:cxn>
                <a:cxn ang="0">
                  <a:pos x="117" y="806"/>
                </a:cxn>
                <a:cxn ang="0">
                  <a:pos x="0" y="827"/>
                </a:cxn>
                <a:cxn ang="0">
                  <a:pos x="0" y="0"/>
                </a:cxn>
              </a:cxnLst>
              <a:rect l="0" t="0" r="r" b="b"/>
              <a:pathLst>
                <a:path w="2600" h="1587">
                  <a:moveTo>
                    <a:pt x="0" y="0"/>
                  </a:moveTo>
                  <a:lnTo>
                    <a:pt x="0" y="0"/>
                  </a:lnTo>
                  <a:lnTo>
                    <a:pt x="63" y="8"/>
                  </a:lnTo>
                  <a:lnTo>
                    <a:pt x="124" y="18"/>
                  </a:lnTo>
                  <a:lnTo>
                    <a:pt x="185" y="28"/>
                  </a:lnTo>
                  <a:lnTo>
                    <a:pt x="246" y="40"/>
                  </a:lnTo>
                  <a:lnTo>
                    <a:pt x="305" y="53"/>
                  </a:lnTo>
                  <a:lnTo>
                    <a:pt x="365" y="64"/>
                  </a:lnTo>
                  <a:lnTo>
                    <a:pt x="480" y="94"/>
                  </a:lnTo>
                  <a:lnTo>
                    <a:pt x="596" y="127"/>
                  </a:lnTo>
                  <a:lnTo>
                    <a:pt x="706" y="162"/>
                  </a:lnTo>
                  <a:lnTo>
                    <a:pt x="815" y="200"/>
                  </a:lnTo>
                  <a:lnTo>
                    <a:pt x="921" y="241"/>
                  </a:lnTo>
                  <a:lnTo>
                    <a:pt x="1025" y="286"/>
                  </a:lnTo>
                  <a:lnTo>
                    <a:pt x="1126" y="330"/>
                  </a:lnTo>
                  <a:lnTo>
                    <a:pt x="1223" y="380"/>
                  </a:lnTo>
                  <a:lnTo>
                    <a:pt x="1319" y="429"/>
                  </a:lnTo>
                  <a:lnTo>
                    <a:pt x="1411" y="482"/>
                  </a:lnTo>
                  <a:lnTo>
                    <a:pt x="1502" y="537"/>
                  </a:lnTo>
                  <a:lnTo>
                    <a:pt x="1588" y="591"/>
                  </a:lnTo>
                  <a:lnTo>
                    <a:pt x="1672" y="649"/>
                  </a:lnTo>
                  <a:lnTo>
                    <a:pt x="1753" y="707"/>
                  </a:lnTo>
                  <a:lnTo>
                    <a:pt x="1831" y="764"/>
                  </a:lnTo>
                  <a:lnTo>
                    <a:pt x="1907" y="824"/>
                  </a:lnTo>
                  <a:lnTo>
                    <a:pt x="1979" y="885"/>
                  </a:lnTo>
                  <a:lnTo>
                    <a:pt x="2047" y="946"/>
                  </a:lnTo>
                  <a:lnTo>
                    <a:pt x="2113" y="1005"/>
                  </a:lnTo>
                  <a:lnTo>
                    <a:pt x="2177" y="1066"/>
                  </a:lnTo>
                  <a:lnTo>
                    <a:pt x="2237" y="1128"/>
                  </a:lnTo>
                  <a:lnTo>
                    <a:pt x="2293" y="1189"/>
                  </a:lnTo>
                  <a:lnTo>
                    <a:pt x="2347" y="1248"/>
                  </a:lnTo>
                  <a:lnTo>
                    <a:pt x="2397" y="1308"/>
                  </a:lnTo>
                  <a:lnTo>
                    <a:pt x="2445" y="1365"/>
                  </a:lnTo>
                  <a:lnTo>
                    <a:pt x="2488" y="1423"/>
                  </a:lnTo>
                  <a:lnTo>
                    <a:pt x="2529" y="1479"/>
                  </a:lnTo>
                  <a:lnTo>
                    <a:pt x="2565" y="1534"/>
                  </a:lnTo>
                  <a:lnTo>
                    <a:pt x="2600" y="1587"/>
                  </a:lnTo>
                  <a:lnTo>
                    <a:pt x="2600" y="1587"/>
                  </a:lnTo>
                  <a:lnTo>
                    <a:pt x="2570" y="1555"/>
                  </a:lnTo>
                  <a:lnTo>
                    <a:pt x="2535" y="1522"/>
                  </a:lnTo>
                  <a:lnTo>
                    <a:pt x="2497" y="1487"/>
                  </a:lnTo>
                  <a:lnTo>
                    <a:pt x="2455" y="1451"/>
                  </a:lnTo>
                  <a:lnTo>
                    <a:pt x="2408" y="1413"/>
                  </a:lnTo>
                  <a:lnTo>
                    <a:pt x="2359" y="1375"/>
                  </a:lnTo>
                  <a:lnTo>
                    <a:pt x="2304" y="1336"/>
                  </a:lnTo>
                  <a:lnTo>
                    <a:pt x="2247" y="1294"/>
                  </a:lnTo>
                  <a:lnTo>
                    <a:pt x="2185" y="1255"/>
                  </a:lnTo>
                  <a:lnTo>
                    <a:pt x="2119" y="1215"/>
                  </a:lnTo>
                  <a:lnTo>
                    <a:pt x="2052" y="1174"/>
                  </a:lnTo>
                  <a:lnTo>
                    <a:pt x="1981" y="1134"/>
                  </a:lnTo>
                  <a:lnTo>
                    <a:pt x="1905" y="1096"/>
                  </a:lnTo>
                  <a:lnTo>
                    <a:pt x="1827" y="1058"/>
                  </a:lnTo>
                  <a:lnTo>
                    <a:pt x="1746" y="1020"/>
                  </a:lnTo>
                  <a:lnTo>
                    <a:pt x="1662" y="986"/>
                  </a:lnTo>
                  <a:lnTo>
                    <a:pt x="1576" y="953"/>
                  </a:lnTo>
                  <a:lnTo>
                    <a:pt x="1486" y="921"/>
                  </a:lnTo>
                  <a:lnTo>
                    <a:pt x="1393" y="891"/>
                  </a:lnTo>
                  <a:lnTo>
                    <a:pt x="1299" y="865"/>
                  </a:lnTo>
                  <a:lnTo>
                    <a:pt x="1202" y="840"/>
                  </a:lnTo>
                  <a:lnTo>
                    <a:pt x="1103" y="819"/>
                  </a:lnTo>
                  <a:lnTo>
                    <a:pt x="1000" y="801"/>
                  </a:lnTo>
                  <a:lnTo>
                    <a:pt x="896" y="787"/>
                  </a:lnTo>
                  <a:lnTo>
                    <a:pt x="843" y="781"/>
                  </a:lnTo>
                  <a:lnTo>
                    <a:pt x="791" y="776"/>
                  </a:lnTo>
                  <a:lnTo>
                    <a:pt x="738" y="773"/>
                  </a:lnTo>
                  <a:lnTo>
                    <a:pt x="683" y="769"/>
                  </a:lnTo>
                  <a:lnTo>
                    <a:pt x="629" y="768"/>
                  </a:lnTo>
                  <a:lnTo>
                    <a:pt x="573" y="768"/>
                  </a:lnTo>
                  <a:lnTo>
                    <a:pt x="518" y="768"/>
                  </a:lnTo>
                  <a:lnTo>
                    <a:pt x="462" y="769"/>
                  </a:lnTo>
                  <a:lnTo>
                    <a:pt x="406" y="773"/>
                  </a:lnTo>
                  <a:lnTo>
                    <a:pt x="348" y="776"/>
                  </a:lnTo>
                  <a:lnTo>
                    <a:pt x="292" y="781"/>
                  </a:lnTo>
                  <a:lnTo>
                    <a:pt x="234" y="787"/>
                  </a:lnTo>
                  <a:lnTo>
                    <a:pt x="177" y="796"/>
                  </a:lnTo>
                  <a:lnTo>
                    <a:pt x="117" y="806"/>
                  </a:lnTo>
                  <a:lnTo>
                    <a:pt x="59" y="816"/>
                  </a:lnTo>
                  <a:lnTo>
                    <a:pt x="0" y="827"/>
                  </a:lnTo>
                  <a:lnTo>
                    <a:pt x="0" y="0"/>
                  </a:lnTo>
                  <a:lnTo>
                    <a:pt x="0" y="0"/>
                  </a:lnTo>
                  <a:close/>
                </a:path>
              </a:pathLst>
            </a:custGeom>
            <a:solidFill>
              <a:schemeClr val="accent2">
                <a:lumMod val="20000"/>
                <a:lumOff val="8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0" name="Freeform 8"/>
            <p:cNvSpPr>
              <a:spLocks/>
            </p:cNvSpPr>
            <p:nvPr userDrawn="1"/>
          </p:nvSpPr>
          <p:spPr bwMode="auto">
            <a:xfrm>
              <a:off x="-1" y="3581398"/>
              <a:ext cx="1600200" cy="3276599"/>
            </a:xfrm>
            <a:custGeom>
              <a:avLst/>
              <a:gdLst/>
              <a:ahLst/>
              <a:cxnLst>
                <a:cxn ang="0">
                  <a:pos x="0" y="776"/>
                </a:cxn>
                <a:cxn ang="0">
                  <a:pos x="0" y="776"/>
                </a:cxn>
                <a:cxn ang="0">
                  <a:pos x="38" y="703"/>
                </a:cxn>
                <a:cxn ang="0">
                  <a:pos x="78" y="634"/>
                </a:cxn>
                <a:cxn ang="0">
                  <a:pos x="119" y="566"/>
                </a:cxn>
                <a:cxn ang="0">
                  <a:pos x="162" y="502"/>
                </a:cxn>
                <a:cxn ang="0">
                  <a:pos x="208" y="441"/>
                </a:cxn>
                <a:cxn ang="0">
                  <a:pos x="256" y="381"/>
                </a:cxn>
                <a:cxn ang="0">
                  <a:pos x="305" y="327"/>
                </a:cxn>
                <a:cxn ang="0">
                  <a:pos x="330" y="300"/>
                </a:cxn>
                <a:cxn ang="0">
                  <a:pos x="357" y="274"/>
                </a:cxn>
                <a:cxn ang="0">
                  <a:pos x="385" y="249"/>
                </a:cxn>
                <a:cxn ang="0">
                  <a:pos x="411" y="226"/>
                </a:cxn>
                <a:cxn ang="0">
                  <a:pos x="439" y="203"/>
                </a:cxn>
                <a:cxn ang="0">
                  <a:pos x="469" y="182"/>
                </a:cxn>
                <a:cxn ang="0">
                  <a:pos x="497" y="160"/>
                </a:cxn>
                <a:cxn ang="0">
                  <a:pos x="527" y="140"/>
                </a:cxn>
                <a:cxn ang="0">
                  <a:pos x="558" y="122"/>
                </a:cxn>
                <a:cxn ang="0">
                  <a:pos x="588" y="104"/>
                </a:cxn>
                <a:cxn ang="0">
                  <a:pos x="619" y="87"/>
                </a:cxn>
                <a:cxn ang="0">
                  <a:pos x="652" y="71"/>
                </a:cxn>
                <a:cxn ang="0">
                  <a:pos x="685" y="56"/>
                </a:cxn>
                <a:cxn ang="0">
                  <a:pos x="718" y="43"/>
                </a:cxn>
                <a:cxn ang="0">
                  <a:pos x="751" y="31"/>
                </a:cxn>
                <a:cxn ang="0">
                  <a:pos x="786" y="20"/>
                </a:cxn>
                <a:cxn ang="0">
                  <a:pos x="822" y="10"/>
                </a:cxn>
                <a:cxn ang="0">
                  <a:pos x="857" y="0"/>
                </a:cxn>
                <a:cxn ang="0">
                  <a:pos x="857" y="0"/>
                </a:cxn>
                <a:cxn ang="0">
                  <a:pos x="806" y="46"/>
                </a:cxn>
                <a:cxn ang="0">
                  <a:pos x="754" y="94"/>
                </a:cxn>
                <a:cxn ang="0">
                  <a:pos x="706" y="144"/>
                </a:cxn>
                <a:cxn ang="0">
                  <a:pos x="660" y="196"/>
                </a:cxn>
                <a:cxn ang="0">
                  <a:pos x="617" y="249"/>
                </a:cxn>
                <a:cxn ang="0">
                  <a:pos x="576" y="304"/>
                </a:cxn>
                <a:cxn ang="0">
                  <a:pos x="536" y="362"/>
                </a:cxn>
                <a:cxn ang="0">
                  <a:pos x="498" y="419"/>
                </a:cxn>
                <a:cxn ang="0">
                  <a:pos x="462" y="479"/>
                </a:cxn>
                <a:cxn ang="0">
                  <a:pos x="429" y="538"/>
                </a:cxn>
                <a:cxn ang="0">
                  <a:pos x="398" y="601"/>
                </a:cxn>
                <a:cxn ang="0">
                  <a:pos x="368" y="664"/>
                </a:cxn>
                <a:cxn ang="0">
                  <a:pos x="340" y="728"/>
                </a:cxn>
                <a:cxn ang="0">
                  <a:pos x="315" y="792"/>
                </a:cxn>
                <a:cxn ang="0">
                  <a:pos x="291" y="858"/>
                </a:cxn>
                <a:cxn ang="0">
                  <a:pos x="269" y="925"/>
                </a:cxn>
                <a:cxn ang="0">
                  <a:pos x="249" y="992"/>
                </a:cxn>
                <a:cxn ang="0">
                  <a:pos x="229" y="1060"/>
                </a:cxn>
                <a:cxn ang="0">
                  <a:pos x="213" y="1128"/>
                </a:cxn>
                <a:cxn ang="0">
                  <a:pos x="198" y="1197"/>
                </a:cxn>
                <a:cxn ang="0">
                  <a:pos x="185" y="1266"/>
                </a:cxn>
                <a:cxn ang="0">
                  <a:pos x="173" y="1336"/>
                </a:cxn>
                <a:cxn ang="0">
                  <a:pos x="162" y="1405"/>
                </a:cxn>
                <a:cxn ang="0">
                  <a:pos x="154" y="1474"/>
                </a:cxn>
                <a:cxn ang="0">
                  <a:pos x="147" y="1544"/>
                </a:cxn>
                <a:cxn ang="0">
                  <a:pos x="140" y="1613"/>
                </a:cxn>
                <a:cxn ang="0">
                  <a:pos x="137" y="1682"/>
                </a:cxn>
                <a:cxn ang="0">
                  <a:pos x="134" y="1752"/>
                </a:cxn>
                <a:cxn ang="0">
                  <a:pos x="132" y="1821"/>
                </a:cxn>
                <a:cxn ang="0">
                  <a:pos x="132" y="1889"/>
                </a:cxn>
                <a:cxn ang="0">
                  <a:pos x="134" y="1956"/>
                </a:cxn>
                <a:cxn ang="0">
                  <a:pos x="135" y="2024"/>
                </a:cxn>
                <a:cxn ang="0">
                  <a:pos x="0" y="2024"/>
                </a:cxn>
                <a:cxn ang="0">
                  <a:pos x="0" y="776"/>
                </a:cxn>
                <a:cxn ang="0">
                  <a:pos x="0" y="776"/>
                </a:cxn>
              </a:cxnLst>
              <a:rect l="0" t="0" r="r" b="b"/>
              <a:pathLst>
                <a:path w="857" h="2024">
                  <a:moveTo>
                    <a:pt x="0" y="776"/>
                  </a:moveTo>
                  <a:lnTo>
                    <a:pt x="0" y="776"/>
                  </a:lnTo>
                  <a:lnTo>
                    <a:pt x="38" y="703"/>
                  </a:lnTo>
                  <a:lnTo>
                    <a:pt x="78" y="634"/>
                  </a:lnTo>
                  <a:lnTo>
                    <a:pt x="119" y="566"/>
                  </a:lnTo>
                  <a:lnTo>
                    <a:pt x="162" y="502"/>
                  </a:lnTo>
                  <a:lnTo>
                    <a:pt x="208" y="441"/>
                  </a:lnTo>
                  <a:lnTo>
                    <a:pt x="256" y="381"/>
                  </a:lnTo>
                  <a:lnTo>
                    <a:pt x="305" y="327"/>
                  </a:lnTo>
                  <a:lnTo>
                    <a:pt x="330" y="300"/>
                  </a:lnTo>
                  <a:lnTo>
                    <a:pt x="357" y="274"/>
                  </a:lnTo>
                  <a:lnTo>
                    <a:pt x="385" y="249"/>
                  </a:lnTo>
                  <a:lnTo>
                    <a:pt x="411" y="226"/>
                  </a:lnTo>
                  <a:lnTo>
                    <a:pt x="439" y="203"/>
                  </a:lnTo>
                  <a:lnTo>
                    <a:pt x="469" y="182"/>
                  </a:lnTo>
                  <a:lnTo>
                    <a:pt x="497" y="160"/>
                  </a:lnTo>
                  <a:lnTo>
                    <a:pt x="527" y="140"/>
                  </a:lnTo>
                  <a:lnTo>
                    <a:pt x="558" y="122"/>
                  </a:lnTo>
                  <a:lnTo>
                    <a:pt x="588" y="104"/>
                  </a:lnTo>
                  <a:lnTo>
                    <a:pt x="619" y="87"/>
                  </a:lnTo>
                  <a:lnTo>
                    <a:pt x="652" y="71"/>
                  </a:lnTo>
                  <a:lnTo>
                    <a:pt x="685" y="56"/>
                  </a:lnTo>
                  <a:lnTo>
                    <a:pt x="718" y="43"/>
                  </a:lnTo>
                  <a:lnTo>
                    <a:pt x="751" y="31"/>
                  </a:lnTo>
                  <a:lnTo>
                    <a:pt x="786" y="20"/>
                  </a:lnTo>
                  <a:lnTo>
                    <a:pt x="822" y="10"/>
                  </a:lnTo>
                  <a:lnTo>
                    <a:pt x="857" y="0"/>
                  </a:lnTo>
                  <a:lnTo>
                    <a:pt x="857" y="0"/>
                  </a:lnTo>
                  <a:lnTo>
                    <a:pt x="806" y="46"/>
                  </a:lnTo>
                  <a:lnTo>
                    <a:pt x="754" y="94"/>
                  </a:lnTo>
                  <a:lnTo>
                    <a:pt x="706" y="144"/>
                  </a:lnTo>
                  <a:lnTo>
                    <a:pt x="660" y="196"/>
                  </a:lnTo>
                  <a:lnTo>
                    <a:pt x="617" y="249"/>
                  </a:lnTo>
                  <a:lnTo>
                    <a:pt x="576" y="304"/>
                  </a:lnTo>
                  <a:lnTo>
                    <a:pt x="536" y="362"/>
                  </a:lnTo>
                  <a:lnTo>
                    <a:pt x="498" y="419"/>
                  </a:lnTo>
                  <a:lnTo>
                    <a:pt x="462" y="479"/>
                  </a:lnTo>
                  <a:lnTo>
                    <a:pt x="429" y="538"/>
                  </a:lnTo>
                  <a:lnTo>
                    <a:pt x="398" y="601"/>
                  </a:lnTo>
                  <a:lnTo>
                    <a:pt x="368" y="664"/>
                  </a:lnTo>
                  <a:lnTo>
                    <a:pt x="340" y="728"/>
                  </a:lnTo>
                  <a:lnTo>
                    <a:pt x="315" y="792"/>
                  </a:lnTo>
                  <a:lnTo>
                    <a:pt x="291" y="858"/>
                  </a:lnTo>
                  <a:lnTo>
                    <a:pt x="269" y="925"/>
                  </a:lnTo>
                  <a:lnTo>
                    <a:pt x="249" y="992"/>
                  </a:lnTo>
                  <a:lnTo>
                    <a:pt x="229" y="1060"/>
                  </a:lnTo>
                  <a:lnTo>
                    <a:pt x="213" y="1128"/>
                  </a:lnTo>
                  <a:lnTo>
                    <a:pt x="198" y="1197"/>
                  </a:lnTo>
                  <a:lnTo>
                    <a:pt x="185" y="1266"/>
                  </a:lnTo>
                  <a:lnTo>
                    <a:pt x="173" y="1336"/>
                  </a:lnTo>
                  <a:lnTo>
                    <a:pt x="162" y="1405"/>
                  </a:lnTo>
                  <a:lnTo>
                    <a:pt x="154" y="1474"/>
                  </a:lnTo>
                  <a:lnTo>
                    <a:pt x="147" y="1544"/>
                  </a:lnTo>
                  <a:lnTo>
                    <a:pt x="140" y="1613"/>
                  </a:lnTo>
                  <a:lnTo>
                    <a:pt x="137" y="1682"/>
                  </a:lnTo>
                  <a:lnTo>
                    <a:pt x="134" y="1752"/>
                  </a:lnTo>
                  <a:lnTo>
                    <a:pt x="132" y="1821"/>
                  </a:lnTo>
                  <a:lnTo>
                    <a:pt x="132" y="1889"/>
                  </a:lnTo>
                  <a:lnTo>
                    <a:pt x="134" y="1956"/>
                  </a:lnTo>
                  <a:lnTo>
                    <a:pt x="135" y="2024"/>
                  </a:lnTo>
                  <a:lnTo>
                    <a:pt x="0" y="2024"/>
                  </a:lnTo>
                  <a:lnTo>
                    <a:pt x="0" y="776"/>
                  </a:lnTo>
                  <a:lnTo>
                    <a:pt x="0" y="776"/>
                  </a:lnTo>
                  <a:close/>
                </a:path>
              </a:pathLst>
            </a:custGeom>
            <a:solidFill>
              <a:schemeClr val="accent2">
                <a:lumMod val="40000"/>
                <a:lumOff val="60000"/>
                <a:alpha val="4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1" name="Freeform 9"/>
            <p:cNvSpPr>
              <a:spLocks/>
            </p:cNvSpPr>
            <p:nvPr userDrawn="1"/>
          </p:nvSpPr>
          <p:spPr bwMode="auto">
            <a:xfrm>
              <a:off x="0" y="2438399"/>
              <a:ext cx="2895599" cy="2154237"/>
            </a:xfrm>
            <a:custGeom>
              <a:avLst/>
              <a:gdLst/>
              <a:ahLst/>
              <a:cxnLst>
                <a:cxn ang="0">
                  <a:pos x="0" y="118"/>
                </a:cxn>
                <a:cxn ang="0">
                  <a:pos x="165" y="69"/>
                </a:cxn>
                <a:cxn ang="0">
                  <a:pos x="327" y="33"/>
                </a:cxn>
                <a:cxn ang="0">
                  <a:pos x="487" y="11"/>
                </a:cxn>
                <a:cxn ang="0">
                  <a:pos x="645" y="1"/>
                </a:cxn>
                <a:cxn ang="0">
                  <a:pos x="797" y="1"/>
                </a:cxn>
                <a:cxn ang="0">
                  <a:pos x="946" y="13"/>
                </a:cxn>
                <a:cxn ang="0">
                  <a:pos x="1088" y="33"/>
                </a:cxn>
                <a:cxn ang="0">
                  <a:pos x="1225" y="62"/>
                </a:cxn>
                <a:cxn ang="0">
                  <a:pos x="1352" y="97"/>
                </a:cxn>
                <a:cxn ang="0">
                  <a:pos x="1472" y="138"/>
                </a:cxn>
                <a:cxn ang="0">
                  <a:pos x="1585" y="184"/>
                </a:cxn>
                <a:cxn ang="0">
                  <a:pos x="1685" y="236"/>
                </a:cxn>
                <a:cxn ang="0">
                  <a:pos x="1776" y="288"/>
                </a:cxn>
                <a:cxn ang="0">
                  <a:pos x="1854" y="343"/>
                </a:cxn>
                <a:cxn ang="0">
                  <a:pos x="1921" y="399"/>
                </a:cxn>
                <a:cxn ang="0">
                  <a:pos x="1974" y="455"/>
                </a:cxn>
                <a:cxn ang="0">
                  <a:pos x="1920" y="434"/>
                </a:cxn>
                <a:cxn ang="0">
                  <a:pos x="1804" y="394"/>
                </a:cxn>
                <a:cxn ang="0">
                  <a:pos x="1680" y="361"/>
                </a:cxn>
                <a:cxn ang="0">
                  <a:pos x="1548" y="338"/>
                </a:cxn>
                <a:cxn ang="0">
                  <a:pos x="1413" y="323"/>
                </a:cxn>
                <a:cxn ang="0">
                  <a:pos x="1273" y="321"/>
                </a:cxn>
                <a:cxn ang="0">
                  <a:pos x="1132" y="331"/>
                </a:cxn>
                <a:cxn ang="0">
                  <a:pos x="990" y="356"/>
                </a:cxn>
                <a:cxn ang="0">
                  <a:pos x="919" y="374"/>
                </a:cxn>
                <a:cxn ang="0">
                  <a:pos x="850" y="396"/>
                </a:cxn>
                <a:cxn ang="0">
                  <a:pos x="781" y="424"/>
                </a:cxn>
                <a:cxn ang="0">
                  <a:pos x="711" y="455"/>
                </a:cxn>
                <a:cxn ang="0">
                  <a:pos x="645" y="490"/>
                </a:cxn>
                <a:cxn ang="0">
                  <a:pos x="579" y="531"/>
                </a:cxn>
                <a:cxn ang="0">
                  <a:pos x="515" y="577"/>
                </a:cxn>
                <a:cxn ang="0">
                  <a:pos x="452" y="629"/>
                </a:cxn>
                <a:cxn ang="0">
                  <a:pos x="391" y="685"/>
                </a:cxn>
                <a:cxn ang="0">
                  <a:pos x="333" y="747"/>
                </a:cxn>
                <a:cxn ang="0">
                  <a:pos x="277" y="815"/>
                </a:cxn>
                <a:cxn ang="0">
                  <a:pos x="223" y="889"/>
                </a:cxn>
                <a:cxn ang="0">
                  <a:pos x="172" y="970"/>
                </a:cxn>
                <a:cxn ang="0">
                  <a:pos x="124" y="1056"/>
                </a:cxn>
                <a:cxn ang="0">
                  <a:pos x="79" y="1150"/>
                </a:cxn>
                <a:cxn ang="0">
                  <a:pos x="38" y="1249"/>
                </a:cxn>
                <a:cxn ang="0">
                  <a:pos x="0" y="1357"/>
                </a:cxn>
                <a:cxn ang="0">
                  <a:pos x="0" y="118"/>
                </a:cxn>
              </a:cxnLst>
              <a:rect l="0" t="0" r="r" b="b"/>
              <a:pathLst>
                <a:path w="1974" h="1357">
                  <a:moveTo>
                    <a:pt x="0" y="118"/>
                  </a:moveTo>
                  <a:lnTo>
                    <a:pt x="0" y="118"/>
                  </a:lnTo>
                  <a:lnTo>
                    <a:pt x="83" y="92"/>
                  </a:lnTo>
                  <a:lnTo>
                    <a:pt x="165" y="69"/>
                  </a:lnTo>
                  <a:lnTo>
                    <a:pt x="246" y="49"/>
                  </a:lnTo>
                  <a:lnTo>
                    <a:pt x="327" y="33"/>
                  </a:lnTo>
                  <a:lnTo>
                    <a:pt x="408" y="21"/>
                  </a:lnTo>
                  <a:lnTo>
                    <a:pt x="487" y="11"/>
                  </a:lnTo>
                  <a:lnTo>
                    <a:pt x="566" y="5"/>
                  </a:lnTo>
                  <a:lnTo>
                    <a:pt x="645" y="1"/>
                  </a:lnTo>
                  <a:lnTo>
                    <a:pt x="721" y="0"/>
                  </a:lnTo>
                  <a:lnTo>
                    <a:pt x="797" y="1"/>
                  </a:lnTo>
                  <a:lnTo>
                    <a:pt x="873" y="6"/>
                  </a:lnTo>
                  <a:lnTo>
                    <a:pt x="946" y="13"/>
                  </a:lnTo>
                  <a:lnTo>
                    <a:pt x="1018" y="23"/>
                  </a:lnTo>
                  <a:lnTo>
                    <a:pt x="1088" y="33"/>
                  </a:lnTo>
                  <a:lnTo>
                    <a:pt x="1157" y="47"/>
                  </a:lnTo>
                  <a:lnTo>
                    <a:pt x="1225" y="62"/>
                  </a:lnTo>
                  <a:lnTo>
                    <a:pt x="1289" y="79"/>
                  </a:lnTo>
                  <a:lnTo>
                    <a:pt x="1352" y="97"/>
                  </a:lnTo>
                  <a:lnTo>
                    <a:pt x="1413" y="117"/>
                  </a:lnTo>
                  <a:lnTo>
                    <a:pt x="1472" y="138"/>
                  </a:lnTo>
                  <a:lnTo>
                    <a:pt x="1530" y="161"/>
                  </a:lnTo>
                  <a:lnTo>
                    <a:pt x="1585" y="184"/>
                  </a:lnTo>
                  <a:lnTo>
                    <a:pt x="1636" y="209"/>
                  </a:lnTo>
                  <a:lnTo>
                    <a:pt x="1685" y="236"/>
                  </a:lnTo>
                  <a:lnTo>
                    <a:pt x="1732" y="262"/>
                  </a:lnTo>
                  <a:lnTo>
                    <a:pt x="1776" y="288"/>
                  </a:lnTo>
                  <a:lnTo>
                    <a:pt x="1816" y="315"/>
                  </a:lnTo>
                  <a:lnTo>
                    <a:pt x="1854" y="343"/>
                  </a:lnTo>
                  <a:lnTo>
                    <a:pt x="1888" y="371"/>
                  </a:lnTo>
                  <a:lnTo>
                    <a:pt x="1921" y="399"/>
                  </a:lnTo>
                  <a:lnTo>
                    <a:pt x="1949" y="427"/>
                  </a:lnTo>
                  <a:lnTo>
                    <a:pt x="1974" y="455"/>
                  </a:lnTo>
                  <a:lnTo>
                    <a:pt x="1974" y="455"/>
                  </a:lnTo>
                  <a:lnTo>
                    <a:pt x="1920" y="434"/>
                  </a:lnTo>
                  <a:lnTo>
                    <a:pt x="1864" y="412"/>
                  </a:lnTo>
                  <a:lnTo>
                    <a:pt x="1804" y="394"/>
                  </a:lnTo>
                  <a:lnTo>
                    <a:pt x="1743" y="376"/>
                  </a:lnTo>
                  <a:lnTo>
                    <a:pt x="1680" y="361"/>
                  </a:lnTo>
                  <a:lnTo>
                    <a:pt x="1614" y="348"/>
                  </a:lnTo>
                  <a:lnTo>
                    <a:pt x="1548" y="338"/>
                  </a:lnTo>
                  <a:lnTo>
                    <a:pt x="1481" y="330"/>
                  </a:lnTo>
                  <a:lnTo>
                    <a:pt x="1413" y="323"/>
                  </a:lnTo>
                  <a:lnTo>
                    <a:pt x="1344" y="320"/>
                  </a:lnTo>
                  <a:lnTo>
                    <a:pt x="1273" y="321"/>
                  </a:lnTo>
                  <a:lnTo>
                    <a:pt x="1203" y="325"/>
                  </a:lnTo>
                  <a:lnTo>
                    <a:pt x="1132" y="331"/>
                  </a:lnTo>
                  <a:lnTo>
                    <a:pt x="1061" y="341"/>
                  </a:lnTo>
                  <a:lnTo>
                    <a:pt x="990" y="356"/>
                  </a:lnTo>
                  <a:lnTo>
                    <a:pt x="954" y="364"/>
                  </a:lnTo>
                  <a:lnTo>
                    <a:pt x="919" y="374"/>
                  </a:lnTo>
                  <a:lnTo>
                    <a:pt x="885" y="384"/>
                  </a:lnTo>
                  <a:lnTo>
                    <a:pt x="850" y="396"/>
                  </a:lnTo>
                  <a:lnTo>
                    <a:pt x="815" y="409"/>
                  </a:lnTo>
                  <a:lnTo>
                    <a:pt x="781" y="424"/>
                  </a:lnTo>
                  <a:lnTo>
                    <a:pt x="746" y="439"/>
                  </a:lnTo>
                  <a:lnTo>
                    <a:pt x="711" y="455"/>
                  </a:lnTo>
                  <a:lnTo>
                    <a:pt x="678" y="472"/>
                  </a:lnTo>
                  <a:lnTo>
                    <a:pt x="645" y="490"/>
                  </a:lnTo>
                  <a:lnTo>
                    <a:pt x="612" y="510"/>
                  </a:lnTo>
                  <a:lnTo>
                    <a:pt x="579" y="531"/>
                  </a:lnTo>
                  <a:lnTo>
                    <a:pt x="546" y="554"/>
                  </a:lnTo>
                  <a:lnTo>
                    <a:pt x="515" y="577"/>
                  </a:lnTo>
                  <a:lnTo>
                    <a:pt x="484" y="602"/>
                  </a:lnTo>
                  <a:lnTo>
                    <a:pt x="452" y="629"/>
                  </a:lnTo>
                  <a:lnTo>
                    <a:pt x="421" y="657"/>
                  </a:lnTo>
                  <a:lnTo>
                    <a:pt x="391" y="685"/>
                  </a:lnTo>
                  <a:lnTo>
                    <a:pt x="361" y="716"/>
                  </a:lnTo>
                  <a:lnTo>
                    <a:pt x="333" y="747"/>
                  </a:lnTo>
                  <a:lnTo>
                    <a:pt x="304" y="780"/>
                  </a:lnTo>
                  <a:lnTo>
                    <a:pt x="277" y="815"/>
                  </a:lnTo>
                  <a:lnTo>
                    <a:pt x="249" y="851"/>
                  </a:lnTo>
                  <a:lnTo>
                    <a:pt x="223" y="889"/>
                  </a:lnTo>
                  <a:lnTo>
                    <a:pt x="198" y="929"/>
                  </a:lnTo>
                  <a:lnTo>
                    <a:pt x="172" y="970"/>
                  </a:lnTo>
                  <a:lnTo>
                    <a:pt x="149" y="1012"/>
                  </a:lnTo>
                  <a:lnTo>
                    <a:pt x="124" y="1056"/>
                  </a:lnTo>
                  <a:lnTo>
                    <a:pt x="101" y="1102"/>
                  </a:lnTo>
                  <a:lnTo>
                    <a:pt x="79" y="1150"/>
                  </a:lnTo>
                  <a:lnTo>
                    <a:pt x="58" y="1198"/>
                  </a:lnTo>
                  <a:lnTo>
                    <a:pt x="38" y="1249"/>
                  </a:lnTo>
                  <a:lnTo>
                    <a:pt x="18" y="1302"/>
                  </a:lnTo>
                  <a:lnTo>
                    <a:pt x="0" y="1357"/>
                  </a:lnTo>
                  <a:lnTo>
                    <a:pt x="0" y="118"/>
                  </a:lnTo>
                  <a:lnTo>
                    <a:pt x="0" y="118"/>
                  </a:lnTo>
                  <a:close/>
                </a:path>
              </a:pathLst>
            </a:custGeom>
            <a:solidFill>
              <a:schemeClr val="accent2">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2" name="Freeform 10"/>
            <p:cNvSpPr>
              <a:spLocks/>
            </p:cNvSpPr>
            <p:nvPr userDrawn="1"/>
          </p:nvSpPr>
          <p:spPr bwMode="auto">
            <a:xfrm>
              <a:off x="1224419" y="3886199"/>
              <a:ext cx="3276599" cy="2971800"/>
            </a:xfrm>
            <a:custGeom>
              <a:avLst/>
              <a:gdLst/>
              <a:ahLst/>
              <a:cxnLst>
                <a:cxn ang="0">
                  <a:pos x="1377" y="130"/>
                </a:cxn>
                <a:cxn ang="0">
                  <a:pos x="1299" y="89"/>
                </a:cxn>
                <a:cxn ang="0">
                  <a:pos x="1220" y="56"/>
                </a:cxn>
                <a:cxn ang="0">
                  <a:pos x="1137" y="30"/>
                </a:cxn>
                <a:cxn ang="0">
                  <a:pos x="1052" y="11"/>
                </a:cxn>
                <a:cxn ang="0">
                  <a:pos x="966" y="2"/>
                </a:cxn>
                <a:cxn ang="0">
                  <a:pos x="880" y="0"/>
                </a:cxn>
                <a:cxn ang="0">
                  <a:pos x="794" y="5"/>
                </a:cxn>
                <a:cxn ang="0">
                  <a:pos x="708" y="18"/>
                </a:cxn>
                <a:cxn ang="0">
                  <a:pos x="624" y="40"/>
                </a:cxn>
                <a:cxn ang="0">
                  <a:pos x="543" y="69"/>
                </a:cxn>
                <a:cxn ang="0">
                  <a:pos x="466" y="107"/>
                </a:cxn>
                <a:cxn ang="0">
                  <a:pos x="391" y="155"/>
                </a:cxn>
                <a:cxn ang="0">
                  <a:pos x="322" y="210"/>
                </a:cxn>
                <a:cxn ang="0">
                  <a:pos x="258" y="272"/>
                </a:cxn>
                <a:cxn ang="0">
                  <a:pos x="200" y="345"/>
                </a:cxn>
                <a:cxn ang="0">
                  <a:pos x="149" y="426"/>
                </a:cxn>
                <a:cxn ang="0">
                  <a:pos x="124" y="472"/>
                </a:cxn>
                <a:cxn ang="0">
                  <a:pos x="83" y="568"/>
                </a:cxn>
                <a:cxn ang="0">
                  <a:pos x="48" y="667"/>
                </a:cxn>
                <a:cxn ang="0">
                  <a:pos x="23" y="769"/>
                </a:cxn>
                <a:cxn ang="0">
                  <a:pos x="7" y="875"/>
                </a:cxn>
                <a:cxn ang="0">
                  <a:pos x="0" y="982"/>
                </a:cxn>
                <a:cxn ang="0">
                  <a:pos x="2" y="1090"/>
                </a:cxn>
                <a:cxn ang="0">
                  <a:pos x="12" y="1200"/>
                </a:cxn>
                <a:cxn ang="0">
                  <a:pos x="31" y="1311"/>
                </a:cxn>
                <a:cxn ang="0">
                  <a:pos x="61" y="1420"/>
                </a:cxn>
                <a:cxn ang="0">
                  <a:pos x="101" y="1529"/>
                </a:cxn>
                <a:cxn ang="0">
                  <a:pos x="149" y="1636"/>
                </a:cxn>
                <a:cxn ang="0">
                  <a:pos x="206" y="1742"/>
                </a:cxn>
                <a:cxn ang="0">
                  <a:pos x="274" y="1844"/>
                </a:cxn>
                <a:cxn ang="0">
                  <a:pos x="353" y="1943"/>
                </a:cxn>
                <a:cxn ang="0">
                  <a:pos x="441" y="2039"/>
                </a:cxn>
                <a:cxn ang="0">
                  <a:pos x="2552" y="2085"/>
                </a:cxn>
                <a:cxn ang="0">
                  <a:pos x="2526" y="2070"/>
                </a:cxn>
                <a:cxn ang="0">
                  <a:pos x="2336" y="1955"/>
                </a:cxn>
                <a:cxn ang="0">
                  <a:pos x="2192" y="1860"/>
                </a:cxn>
                <a:cxn ang="0">
                  <a:pos x="2025" y="1748"/>
                </a:cxn>
                <a:cxn ang="0">
                  <a:pos x="1849" y="1619"/>
                </a:cxn>
                <a:cxn ang="0">
                  <a:pos x="1667" y="1477"/>
                </a:cxn>
                <a:cxn ang="0">
                  <a:pos x="1492" y="1326"/>
                </a:cxn>
                <a:cxn ang="0">
                  <a:pos x="1410" y="1246"/>
                </a:cxn>
                <a:cxn ang="0">
                  <a:pos x="1332" y="1167"/>
                </a:cxn>
                <a:cxn ang="0">
                  <a:pos x="1261" y="1086"/>
                </a:cxn>
                <a:cxn ang="0">
                  <a:pos x="1195" y="1004"/>
                </a:cxn>
                <a:cxn ang="0">
                  <a:pos x="1139" y="923"/>
                </a:cxn>
                <a:cxn ang="0">
                  <a:pos x="1091" y="840"/>
                </a:cxn>
                <a:cxn ang="0">
                  <a:pos x="1055" y="761"/>
                </a:cxn>
                <a:cxn ang="0">
                  <a:pos x="1030" y="680"/>
                </a:cxn>
                <a:cxn ang="0">
                  <a:pos x="1017" y="602"/>
                </a:cxn>
                <a:cxn ang="0">
                  <a:pos x="1019" y="527"/>
                </a:cxn>
                <a:cxn ang="0">
                  <a:pos x="1028" y="470"/>
                </a:cxn>
                <a:cxn ang="0">
                  <a:pos x="1040" y="434"/>
                </a:cxn>
                <a:cxn ang="0">
                  <a:pos x="1057" y="398"/>
                </a:cxn>
                <a:cxn ang="0">
                  <a:pos x="1076" y="363"/>
                </a:cxn>
                <a:cxn ang="0">
                  <a:pos x="1101" y="330"/>
                </a:cxn>
                <a:cxn ang="0">
                  <a:pos x="1131" y="295"/>
                </a:cxn>
                <a:cxn ang="0">
                  <a:pos x="1182" y="248"/>
                </a:cxn>
                <a:cxn ang="0">
                  <a:pos x="1269" y="186"/>
                </a:cxn>
                <a:cxn ang="0">
                  <a:pos x="1377" y="130"/>
                </a:cxn>
              </a:cxnLst>
              <a:rect l="0" t="0" r="r" b="b"/>
              <a:pathLst>
                <a:path w="2552" h="2085">
                  <a:moveTo>
                    <a:pt x="1377" y="130"/>
                  </a:moveTo>
                  <a:lnTo>
                    <a:pt x="1377" y="130"/>
                  </a:lnTo>
                  <a:lnTo>
                    <a:pt x="1339" y="109"/>
                  </a:lnTo>
                  <a:lnTo>
                    <a:pt x="1299" y="89"/>
                  </a:lnTo>
                  <a:lnTo>
                    <a:pt x="1260" y="73"/>
                  </a:lnTo>
                  <a:lnTo>
                    <a:pt x="1220" y="56"/>
                  </a:lnTo>
                  <a:lnTo>
                    <a:pt x="1179" y="43"/>
                  </a:lnTo>
                  <a:lnTo>
                    <a:pt x="1137" y="30"/>
                  </a:lnTo>
                  <a:lnTo>
                    <a:pt x="1094" y="20"/>
                  </a:lnTo>
                  <a:lnTo>
                    <a:pt x="1052" y="11"/>
                  </a:lnTo>
                  <a:lnTo>
                    <a:pt x="1009" y="7"/>
                  </a:lnTo>
                  <a:lnTo>
                    <a:pt x="966" y="2"/>
                  </a:lnTo>
                  <a:lnTo>
                    <a:pt x="923" y="0"/>
                  </a:lnTo>
                  <a:lnTo>
                    <a:pt x="880" y="0"/>
                  </a:lnTo>
                  <a:lnTo>
                    <a:pt x="837" y="2"/>
                  </a:lnTo>
                  <a:lnTo>
                    <a:pt x="794" y="5"/>
                  </a:lnTo>
                  <a:lnTo>
                    <a:pt x="751" y="10"/>
                  </a:lnTo>
                  <a:lnTo>
                    <a:pt x="708" y="18"/>
                  </a:lnTo>
                  <a:lnTo>
                    <a:pt x="667" y="28"/>
                  </a:lnTo>
                  <a:lnTo>
                    <a:pt x="624" y="40"/>
                  </a:lnTo>
                  <a:lnTo>
                    <a:pt x="584" y="54"/>
                  </a:lnTo>
                  <a:lnTo>
                    <a:pt x="543" y="69"/>
                  </a:lnTo>
                  <a:lnTo>
                    <a:pt x="504" y="87"/>
                  </a:lnTo>
                  <a:lnTo>
                    <a:pt x="466" y="107"/>
                  </a:lnTo>
                  <a:lnTo>
                    <a:pt x="428" y="130"/>
                  </a:lnTo>
                  <a:lnTo>
                    <a:pt x="391" y="155"/>
                  </a:lnTo>
                  <a:lnTo>
                    <a:pt x="357" y="182"/>
                  </a:lnTo>
                  <a:lnTo>
                    <a:pt x="322" y="210"/>
                  </a:lnTo>
                  <a:lnTo>
                    <a:pt x="289" y="241"/>
                  </a:lnTo>
                  <a:lnTo>
                    <a:pt x="258" y="272"/>
                  </a:lnTo>
                  <a:lnTo>
                    <a:pt x="228" y="309"/>
                  </a:lnTo>
                  <a:lnTo>
                    <a:pt x="200" y="345"/>
                  </a:lnTo>
                  <a:lnTo>
                    <a:pt x="173" y="385"/>
                  </a:lnTo>
                  <a:lnTo>
                    <a:pt x="149" y="426"/>
                  </a:lnTo>
                  <a:lnTo>
                    <a:pt x="149" y="426"/>
                  </a:lnTo>
                  <a:lnTo>
                    <a:pt x="124" y="472"/>
                  </a:lnTo>
                  <a:lnTo>
                    <a:pt x="102" y="520"/>
                  </a:lnTo>
                  <a:lnTo>
                    <a:pt x="83" y="568"/>
                  </a:lnTo>
                  <a:lnTo>
                    <a:pt x="64" y="617"/>
                  </a:lnTo>
                  <a:lnTo>
                    <a:pt x="48" y="667"/>
                  </a:lnTo>
                  <a:lnTo>
                    <a:pt x="35" y="718"/>
                  </a:lnTo>
                  <a:lnTo>
                    <a:pt x="23" y="769"/>
                  </a:lnTo>
                  <a:lnTo>
                    <a:pt x="15" y="822"/>
                  </a:lnTo>
                  <a:lnTo>
                    <a:pt x="7" y="875"/>
                  </a:lnTo>
                  <a:lnTo>
                    <a:pt x="2" y="928"/>
                  </a:lnTo>
                  <a:lnTo>
                    <a:pt x="0" y="982"/>
                  </a:lnTo>
                  <a:lnTo>
                    <a:pt x="0" y="1035"/>
                  </a:lnTo>
                  <a:lnTo>
                    <a:pt x="2" y="1090"/>
                  </a:lnTo>
                  <a:lnTo>
                    <a:pt x="5" y="1146"/>
                  </a:lnTo>
                  <a:lnTo>
                    <a:pt x="12" y="1200"/>
                  </a:lnTo>
                  <a:lnTo>
                    <a:pt x="22" y="1255"/>
                  </a:lnTo>
                  <a:lnTo>
                    <a:pt x="31" y="1311"/>
                  </a:lnTo>
                  <a:lnTo>
                    <a:pt x="46" y="1365"/>
                  </a:lnTo>
                  <a:lnTo>
                    <a:pt x="61" y="1420"/>
                  </a:lnTo>
                  <a:lnTo>
                    <a:pt x="79" y="1474"/>
                  </a:lnTo>
                  <a:lnTo>
                    <a:pt x="101" y="1529"/>
                  </a:lnTo>
                  <a:lnTo>
                    <a:pt x="124" y="1583"/>
                  </a:lnTo>
                  <a:lnTo>
                    <a:pt x="149" y="1636"/>
                  </a:lnTo>
                  <a:lnTo>
                    <a:pt x="177" y="1689"/>
                  </a:lnTo>
                  <a:lnTo>
                    <a:pt x="206" y="1742"/>
                  </a:lnTo>
                  <a:lnTo>
                    <a:pt x="239" y="1793"/>
                  </a:lnTo>
                  <a:lnTo>
                    <a:pt x="274" y="1844"/>
                  </a:lnTo>
                  <a:lnTo>
                    <a:pt x="312" y="1895"/>
                  </a:lnTo>
                  <a:lnTo>
                    <a:pt x="353" y="1943"/>
                  </a:lnTo>
                  <a:lnTo>
                    <a:pt x="396" y="1993"/>
                  </a:lnTo>
                  <a:lnTo>
                    <a:pt x="441" y="2039"/>
                  </a:lnTo>
                  <a:lnTo>
                    <a:pt x="489" y="2085"/>
                  </a:lnTo>
                  <a:lnTo>
                    <a:pt x="2552" y="2085"/>
                  </a:lnTo>
                  <a:lnTo>
                    <a:pt x="2552" y="2085"/>
                  </a:lnTo>
                  <a:lnTo>
                    <a:pt x="2526" y="2070"/>
                  </a:lnTo>
                  <a:lnTo>
                    <a:pt x="2450" y="2026"/>
                  </a:lnTo>
                  <a:lnTo>
                    <a:pt x="2336" y="1955"/>
                  </a:lnTo>
                  <a:lnTo>
                    <a:pt x="2266" y="1910"/>
                  </a:lnTo>
                  <a:lnTo>
                    <a:pt x="2192" y="1860"/>
                  </a:lnTo>
                  <a:lnTo>
                    <a:pt x="2111" y="1808"/>
                  </a:lnTo>
                  <a:lnTo>
                    <a:pt x="2025" y="1748"/>
                  </a:lnTo>
                  <a:lnTo>
                    <a:pt x="1938" y="1685"/>
                  </a:lnTo>
                  <a:lnTo>
                    <a:pt x="1849" y="1619"/>
                  </a:lnTo>
                  <a:lnTo>
                    <a:pt x="1758" y="1550"/>
                  </a:lnTo>
                  <a:lnTo>
                    <a:pt x="1667" y="1477"/>
                  </a:lnTo>
                  <a:lnTo>
                    <a:pt x="1578" y="1403"/>
                  </a:lnTo>
                  <a:lnTo>
                    <a:pt x="1492" y="1326"/>
                  </a:lnTo>
                  <a:lnTo>
                    <a:pt x="1451" y="1286"/>
                  </a:lnTo>
                  <a:lnTo>
                    <a:pt x="1410" y="1246"/>
                  </a:lnTo>
                  <a:lnTo>
                    <a:pt x="1370" y="1207"/>
                  </a:lnTo>
                  <a:lnTo>
                    <a:pt x="1332" y="1167"/>
                  </a:lnTo>
                  <a:lnTo>
                    <a:pt x="1296" y="1126"/>
                  </a:lnTo>
                  <a:lnTo>
                    <a:pt x="1261" y="1086"/>
                  </a:lnTo>
                  <a:lnTo>
                    <a:pt x="1227" y="1045"/>
                  </a:lnTo>
                  <a:lnTo>
                    <a:pt x="1195" y="1004"/>
                  </a:lnTo>
                  <a:lnTo>
                    <a:pt x="1167" y="962"/>
                  </a:lnTo>
                  <a:lnTo>
                    <a:pt x="1139" y="923"/>
                  </a:lnTo>
                  <a:lnTo>
                    <a:pt x="1114" y="881"/>
                  </a:lnTo>
                  <a:lnTo>
                    <a:pt x="1091" y="840"/>
                  </a:lnTo>
                  <a:lnTo>
                    <a:pt x="1071" y="801"/>
                  </a:lnTo>
                  <a:lnTo>
                    <a:pt x="1055" y="761"/>
                  </a:lnTo>
                  <a:lnTo>
                    <a:pt x="1042" y="720"/>
                  </a:lnTo>
                  <a:lnTo>
                    <a:pt x="1030" y="680"/>
                  </a:lnTo>
                  <a:lnTo>
                    <a:pt x="1022" y="642"/>
                  </a:lnTo>
                  <a:lnTo>
                    <a:pt x="1017" y="602"/>
                  </a:lnTo>
                  <a:lnTo>
                    <a:pt x="1015" y="565"/>
                  </a:lnTo>
                  <a:lnTo>
                    <a:pt x="1019" y="527"/>
                  </a:lnTo>
                  <a:lnTo>
                    <a:pt x="1023" y="489"/>
                  </a:lnTo>
                  <a:lnTo>
                    <a:pt x="1028" y="470"/>
                  </a:lnTo>
                  <a:lnTo>
                    <a:pt x="1033" y="452"/>
                  </a:lnTo>
                  <a:lnTo>
                    <a:pt x="1040" y="434"/>
                  </a:lnTo>
                  <a:lnTo>
                    <a:pt x="1048" y="416"/>
                  </a:lnTo>
                  <a:lnTo>
                    <a:pt x="1057" y="398"/>
                  </a:lnTo>
                  <a:lnTo>
                    <a:pt x="1066" y="381"/>
                  </a:lnTo>
                  <a:lnTo>
                    <a:pt x="1076" y="363"/>
                  </a:lnTo>
                  <a:lnTo>
                    <a:pt x="1088" y="347"/>
                  </a:lnTo>
                  <a:lnTo>
                    <a:pt x="1101" y="330"/>
                  </a:lnTo>
                  <a:lnTo>
                    <a:pt x="1116" y="312"/>
                  </a:lnTo>
                  <a:lnTo>
                    <a:pt x="1131" y="295"/>
                  </a:lnTo>
                  <a:lnTo>
                    <a:pt x="1147" y="281"/>
                  </a:lnTo>
                  <a:lnTo>
                    <a:pt x="1182" y="248"/>
                  </a:lnTo>
                  <a:lnTo>
                    <a:pt x="1223" y="216"/>
                  </a:lnTo>
                  <a:lnTo>
                    <a:pt x="1269" y="186"/>
                  </a:lnTo>
                  <a:lnTo>
                    <a:pt x="1321" y="158"/>
                  </a:lnTo>
                  <a:lnTo>
                    <a:pt x="1377" y="130"/>
                  </a:lnTo>
                  <a:lnTo>
                    <a:pt x="1377" y="130"/>
                  </a:lnTo>
                  <a:close/>
                </a:path>
              </a:pathLst>
            </a:custGeom>
            <a:solidFill>
              <a:schemeClr val="bg1">
                <a:lumMod val="95000"/>
                <a:alpha val="3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3" name="Freeform 11"/>
            <p:cNvSpPr>
              <a:spLocks/>
            </p:cNvSpPr>
            <p:nvPr userDrawn="1"/>
          </p:nvSpPr>
          <p:spPr bwMode="auto">
            <a:xfrm>
              <a:off x="876758" y="3994150"/>
              <a:ext cx="1719262" cy="2863850"/>
            </a:xfrm>
            <a:custGeom>
              <a:avLst/>
              <a:gdLst/>
              <a:ahLst/>
              <a:cxnLst>
                <a:cxn ang="0">
                  <a:pos x="99" y="1804"/>
                </a:cxn>
                <a:cxn ang="0">
                  <a:pos x="57" y="1647"/>
                </a:cxn>
                <a:cxn ang="0">
                  <a:pos x="29" y="1492"/>
                </a:cxn>
                <a:cxn ang="0">
                  <a:pos x="10" y="1342"/>
                </a:cxn>
                <a:cxn ang="0">
                  <a:pos x="1" y="1195"/>
                </a:cxn>
                <a:cxn ang="0">
                  <a:pos x="1" y="1054"/>
                </a:cxn>
                <a:cxn ang="0">
                  <a:pos x="10" y="919"/>
                </a:cxn>
                <a:cxn ang="0">
                  <a:pos x="26" y="790"/>
                </a:cxn>
                <a:cxn ang="0">
                  <a:pos x="49" y="667"/>
                </a:cxn>
                <a:cxn ang="0">
                  <a:pos x="81" y="553"/>
                </a:cxn>
                <a:cxn ang="0">
                  <a:pos x="117" y="445"/>
                </a:cxn>
                <a:cxn ang="0">
                  <a:pos x="158" y="346"/>
                </a:cxn>
                <a:cxn ang="0">
                  <a:pos x="203" y="255"/>
                </a:cxn>
                <a:cxn ang="0">
                  <a:pos x="254" y="176"/>
                </a:cxn>
                <a:cxn ang="0">
                  <a:pos x="307" y="105"/>
                </a:cxn>
                <a:cxn ang="0">
                  <a:pos x="363" y="47"/>
                </a:cxn>
                <a:cxn ang="0">
                  <a:pos x="421" y="0"/>
                </a:cxn>
                <a:cxn ang="0">
                  <a:pos x="383" y="57"/>
                </a:cxn>
                <a:cxn ang="0">
                  <a:pos x="317" y="176"/>
                </a:cxn>
                <a:cxn ang="0">
                  <a:pos x="265" y="298"/>
                </a:cxn>
                <a:cxn ang="0">
                  <a:pos x="226" y="421"/>
                </a:cxn>
                <a:cxn ang="0">
                  <a:pos x="201" y="544"/>
                </a:cxn>
                <a:cxn ang="0">
                  <a:pos x="188" y="667"/>
                </a:cxn>
                <a:cxn ang="0">
                  <a:pos x="186" y="789"/>
                </a:cxn>
                <a:cxn ang="0">
                  <a:pos x="196" y="911"/>
                </a:cxn>
                <a:cxn ang="0">
                  <a:pos x="219" y="1030"/>
                </a:cxn>
                <a:cxn ang="0">
                  <a:pos x="252" y="1147"/>
                </a:cxn>
                <a:cxn ang="0">
                  <a:pos x="297" y="1261"/>
                </a:cxn>
                <a:cxn ang="0">
                  <a:pos x="351" y="1371"/>
                </a:cxn>
                <a:cxn ang="0">
                  <a:pos x="416" y="1477"/>
                </a:cxn>
                <a:cxn ang="0">
                  <a:pos x="492" y="1578"/>
                </a:cxn>
                <a:cxn ang="0">
                  <a:pos x="576" y="1674"/>
                </a:cxn>
                <a:cxn ang="0">
                  <a:pos x="668" y="1763"/>
                </a:cxn>
                <a:cxn ang="0">
                  <a:pos x="99" y="1804"/>
                </a:cxn>
              </a:cxnLst>
              <a:rect l="0" t="0" r="r" b="b"/>
              <a:pathLst>
                <a:path w="718" h="1804">
                  <a:moveTo>
                    <a:pt x="99" y="1804"/>
                  </a:moveTo>
                  <a:lnTo>
                    <a:pt x="99" y="1804"/>
                  </a:lnTo>
                  <a:lnTo>
                    <a:pt x="77" y="1725"/>
                  </a:lnTo>
                  <a:lnTo>
                    <a:pt x="57" y="1647"/>
                  </a:lnTo>
                  <a:lnTo>
                    <a:pt x="43" y="1570"/>
                  </a:lnTo>
                  <a:lnTo>
                    <a:pt x="29" y="1492"/>
                  </a:lnTo>
                  <a:lnTo>
                    <a:pt x="18" y="1416"/>
                  </a:lnTo>
                  <a:lnTo>
                    <a:pt x="10" y="1342"/>
                  </a:lnTo>
                  <a:lnTo>
                    <a:pt x="5" y="1267"/>
                  </a:lnTo>
                  <a:lnTo>
                    <a:pt x="1" y="1195"/>
                  </a:lnTo>
                  <a:lnTo>
                    <a:pt x="0" y="1124"/>
                  </a:lnTo>
                  <a:lnTo>
                    <a:pt x="1" y="1054"/>
                  </a:lnTo>
                  <a:lnTo>
                    <a:pt x="5" y="987"/>
                  </a:lnTo>
                  <a:lnTo>
                    <a:pt x="10" y="919"/>
                  </a:lnTo>
                  <a:lnTo>
                    <a:pt x="18" y="853"/>
                  </a:lnTo>
                  <a:lnTo>
                    <a:pt x="26" y="790"/>
                  </a:lnTo>
                  <a:lnTo>
                    <a:pt x="38" y="728"/>
                  </a:lnTo>
                  <a:lnTo>
                    <a:pt x="49" y="667"/>
                  </a:lnTo>
                  <a:lnTo>
                    <a:pt x="64" y="609"/>
                  </a:lnTo>
                  <a:lnTo>
                    <a:pt x="81" y="553"/>
                  </a:lnTo>
                  <a:lnTo>
                    <a:pt x="97" y="496"/>
                  </a:lnTo>
                  <a:lnTo>
                    <a:pt x="117" y="445"/>
                  </a:lnTo>
                  <a:lnTo>
                    <a:pt x="137" y="394"/>
                  </a:lnTo>
                  <a:lnTo>
                    <a:pt x="158" y="346"/>
                  </a:lnTo>
                  <a:lnTo>
                    <a:pt x="180" y="300"/>
                  </a:lnTo>
                  <a:lnTo>
                    <a:pt x="203" y="255"/>
                  </a:lnTo>
                  <a:lnTo>
                    <a:pt x="227" y="214"/>
                  </a:lnTo>
                  <a:lnTo>
                    <a:pt x="254" y="176"/>
                  </a:lnTo>
                  <a:lnTo>
                    <a:pt x="280" y="140"/>
                  </a:lnTo>
                  <a:lnTo>
                    <a:pt x="307" y="105"/>
                  </a:lnTo>
                  <a:lnTo>
                    <a:pt x="335" y="76"/>
                  </a:lnTo>
                  <a:lnTo>
                    <a:pt x="363" y="47"/>
                  </a:lnTo>
                  <a:lnTo>
                    <a:pt x="391" y="21"/>
                  </a:lnTo>
                  <a:lnTo>
                    <a:pt x="421" y="0"/>
                  </a:lnTo>
                  <a:lnTo>
                    <a:pt x="421" y="0"/>
                  </a:lnTo>
                  <a:lnTo>
                    <a:pt x="383" y="57"/>
                  </a:lnTo>
                  <a:lnTo>
                    <a:pt x="348" y="117"/>
                  </a:lnTo>
                  <a:lnTo>
                    <a:pt x="317" y="176"/>
                  </a:lnTo>
                  <a:lnTo>
                    <a:pt x="289" y="237"/>
                  </a:lnTo>
                  <a:lnTo>
                    <a:pt x="265" y="298"/>
                  </a:lnTo>
                  <a:lnTo>
                    <a:pt x="244" y="359"/>
                  </a:lnTo>
                  <a:lnTo>
                    <a:pt x="226" y="421"/>
                  </a:lnTo>
                  <a:lnTo>
                    <a:pt x="213" y="482"/>
                  </a:lnTo>
                  <a:lnTo>
                    <a:pt x="201" y="544"/>
                  </a:lnTo>
                  <a:lnTo>
                    <a:pt x="193" y="605"/>
                  </a:lnTo>
                  <a:lnTo>
                    <a:pt x="188" y="667"/>
                  </a:lnTo>
                  <a:lnTo>
                    <a:pt x="185" y="728"/>
                  </a:lnTo>
                  <a:lnTo>
                    <a:pt x="186" y="789"/>
                  </a:lnTo>
                  <a:lnTo>
                    <a:pt x="189" y="850"/>
                  </a:lnTo>
                  <a:lnTo>
                    <a:pt x="196" y="911"/>
                  </a:lnTo>
                  <a:lnTo>
                    <a:pt x="206" y="970"/>
                  </a:lnTo>
                  <a:lnTo>
                    <a:pt x="219" y="1030"/>
                  </a:lnTo>
                  <a:lnTo>
                    <a:pt x="234" y="1089"/>
                  </a:lnTo>
                  <a:lnTo>
                    <a:pt x="252" y="1147"/>
                  </a:lnTo>
                  <a:lnTo>
                    <a:pt x="274" y="1205"/>
                  </a:lnTo>
                  <a:lnTo>
                    <a:pt x="297" y="1261"/>
                  </a:lnTo>
                  <a:lnTo>
                    <a:pt x="323" y="1317"/>
                  </a:lnTo>
                  <a:lnTo>
                    <a:pt x="351" y="1371"/>
                  </a:lnTo>
                  <a:lnTo>
                    <a:pt x="383" y="1424"/>
                  </a:lnTo>
                  <a:lnTo>
                    <a:pt x="416" y="1477"/>
                  </a:lnTo>
                  <a:lnTo>
                    <a:pt x="452" y="1528"/>
                  </a:lnTo>
                  <a:lnTo>
                    <a:pt x="492" y="1578"/>
                  </a:lnTo>
                  <a:lnTo>
                    <a:pt x="531" y="1626"/>
                  </a:lnTo>
                  <a:lnTo>
                    <a:pt x="576" y="1674"/>
                  </a:lnTo>
                  <a:lnTo>
                    <a:pt x="620" y="1718"/>
                  </a:lnTo>
                  <a:lnTo>
                    <a:pt x="668" y="1763"/>
                  </a:lnTo>
                  <a:lnTo>
                    <a:pt x="718" y="1804"/>
                  </a:lnTo>
                  <a:lnTo>
                    <a:pt x="99" y="1804"/>
                  </a:lnTo>
                  <a:lnTo>
                    <a:pt x="99" y="1804"/>
                  </a:lnTo>
                  <a:close/>
                </a:path>
              </a:pathLst>
            </a:custGeom>
            <a:solidFill>
              <a:schemeClr val="accent2">
                <a:lumMod val="60000"/>
                <a:lumOff val="40000"/>
                <a:alpha val="37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47" name="Freeform 46"/>
          <p:cNvSpPr>
            <a:spLocks/>
          </p:cNvSpPr>
          <p:nvPr userDrawn="1"/>
        </p:nvSpPr>
        <p:spPr bwMode="auto">
          <a:xfrm>
            <a:off x="7543800" y="0"/>
            <a:ext cx="1600201" cy="2209800"/>
          </a:xfrm>
          <a:custGeom>
            <a:avLst/>
            <a:gdLst/>
            <a:ahLst/>
            <a:cxnLst>
              <a:cxn ang="0">
                <a:pos x="0" y="0"/>
              </a:cxn>
              <a:cxn ang="0">
                <a:pos x="1432" y="0"/>
              </a:cxn>
              <a:cxn ang="0">
                <a:pos x="1432" y="3492"/>
              </a:cxn>
              <a:cxn ang="0">
                <a:pos x="1419" y="3252"/>
              </a:cxn>
              <a:cxn ang="0">
                <a:pos x="1406" y="3024"/>
              </a:cxn>
              <a:cxn ang="0">
                <a:pos x="1393" y="2807"/>
              </a:cxn>
              <a:cxn ang="0">
                <a:pos x="1379" y="2601"/>
              </a:cxn>
              <a:cxn ang="0">
                <a:pos x="1364" y="2407"/>
              </a:cxn>
              <a:cxn ang="0">
                <a:pos x="1348" y="2222"/>
              </a:cxn>
              <a:cxn ang="0">
                <a:pos x="1330" y="2047"/>
              </a:cxn>
              <a:cxn ang="0">
                <a:pos x="1311" y="1881"/>
              </a:cxn>
              <a:cxn ang="0">
                <a:pos x="1291" y="1726"/>
              </a:cxn>
              <a:cxn ang="0">
                <a:pos x="1268" y="1580"/>
              </a:cxn>
              <a:cxn ang="0">
                <a:pos x="1245" y="1442"/>
              </a:cxn>
              <a:cxn ang="0">
                <a:pos x="1218" y="1313"/>
              </a:cxn>
              <a:cxn ang="0">
                <a:pos x="1190" y="1192"/>
              </a:cxn>
              <a:cxn ang="0">
                <a:pos x="1158" y="1078"/>
              </a:cxn>
              <a:cxn ang="0">
                <a:pos x="1125" y="973"/>
              </a:cxn>
              <a:cxn ang="0">
                <a:pos x="1089" y="873"/>
              </a:cxn>
              <a:cxn ang="0">
                <a:pos x="1049" y="781"/>
              </a:cxn>
              <a:cxn ang="0">
                <a:pos x="1007" y="696"/>
              </a:cxn>
              <a:cxn ang="0">
                <a:pos x="962" y="617"/>
              </a:cxn>
              <a:cxn ang="0">
                <a:pos x="913" y="544"/>
              </a:cxn>
              <a:cxn ang="0">
                <a:pos x="860" y="475"/>
              </a:cxn>
              <a:cxn ang="0">
                <a:pos x="804" y="413"/>
              </a:cxn>
              <a:cxn ang="0">
                <a:pos x="744" y="354"/>
              </a:cxn>
              <a:cxn ang="0">
                <a:pos x="680" y="301"/>
              </a:cxn>
              <a:cxn ang="0">
                <a:pos x="611" y="252"/>
              </a:cxn>
              <a:cxn ang="0">
                <a:pos x="539" y="206"/>
              </a:cxn>
              <a:cxn ang="0">
                <a:pos x="461" y="165"/>
              </a:cxn>
              <a:cxn ang="0">
                <a:pos x="379" y="128"/>
              </a:cxn>
              <a:cxn ang="0">
                <a:pos x="292" y="92"/>
              </a:cxn>
              <a:cxn ang="0">
                <a:pos x="200" y="59"/>
              </a:cxn>
              <a:cxn ang="0">
                <a:pos x="103" y="28"/>
              </a:cxn>
              <a:cxn ang="0">
                <a:pos x="0" y="0"/>
              </a:cxn>
            </a:cxnLst>
            <a:rect l="0" t="0" r="r" b="b"/>
            <a:pathLst>
              <a:path w="1432" h="3492">
                <a:moveTo>
                  <a:pt x="0" y="0"/>
                </a:moveTo>
                <a:lnTo>
                  <a:pt x="1432" y="0"/>
                </a:lnTo>
                <a:lnTo>
                  <a:pt x="1432" y="3492"/>
                </a:lnTo>
                <a:lnTo>
                  <a:pt x="1419" y="3252"/>
                </a:lnTo>
                <a:lnTo>
                  <a:pt x="1406" y="3024"/>
                </a:lnTo>
                <a:lnTo>
                  <a:pt x="1393" y="2807"/>
                </a:lnTo>
                <a:lnTo>
                  <a:pt x="1379" y="2601"/>
                </a:lnTo>
                <a:lnTo>
                  <a:pt x="1364" y="2407"/>
                </a:lnTo>
                <a:lnTo>
                  <a:pt x="1348" y="2222"/>
                </a:lnTo>
                <a:lnTo>
                  <a:pt x="1330" y="2047"/>
                </a:lnTo>
                <a:lnTo>
                  <a:pt x="1311" y="1881"/>
                </a:lnTo>
                <a:lnTo>
                  <a:pt x="1291" y="1726"/>
                </a:lnTo>
                <a:lnTo>
                  <a:pt x="1268" y="1580"/>
                </a:lnTo>
                <a:lnTo>
                  <a:pt x="1245" y="1442"/>
                </a:lnTo>
                <a:lnTo>
                  <a:pt x="1218" y="1313"/>
                </a:lnTo>
                <a:lnTo>
                  <a:pt x="1190" y="1192"/>
                </a:lnTo>
                <a:lnTo>
                  <a:pt x="1158" y="1078"/>
                </a:lnTo>
                <a:lnTo>
                  <a:pt x="1125" y="973"/>
                </a:lnTo>
                <a:lnTo>
                  <a:pt x="1089" y="873"/>
                </a:lnTo>
                <a:lnTo>
                  <a:pt x="1049" y="781"/>
                </a:lnTo>
                <a:lnTo>
                  <a:pt x="1007" y="696"/>
                </a:lnTo>
                <a:lnTo>
                  <a:pt x="962" y="617"/>
                </a:lnTo>
                <a:lnTo>
                  <a:pt x="913" y="544"/>
                </a:lnTo>
                <a:lnTo>
                  <a:pt x="860" y="475"/>
                </a:lnTo>
                <a:lnTo>
                  <a:pt x="804" y="413"/>
                </a:lnTo>
                <a:lnTo>
                  <a:pt x="744" y="354"/>
                </a:lnTo>
                <a:lnTo>
                  <a:pt x="680" y="301"/>
                </a:lnTo>
                <a:lnTo>
                  <a:pt x="611" y="252"/>
                </a:lnTo>
                <a:lnTo>
                  <a:pt x="539" y="206"/>
                </a:lnTo>
                <a:lnTo>
                  <a:pt x="461" y="165"/>
                </a:lnTo>
                <a:lnTo>
                  <a:pt x="379" y="128"/>
                </a:lnTo>
                <a:lnTo>
                  <a:pt x="292" y="92"/>
                </a:lnTo>
                <a:lnTo>
                  <a:pt x="200" y="59"/>
                </a:lnTo>
                <a:lnTo>
                  <a:pt x="103" y="2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8" name="Freeform 47"/>
          <p:cNvSpPr>
            <a:spLocks/>
          </p:cNvSpPr>
          <p:nvPr userDrawn="1"/>
        </p:nvSpPr>
        <p:spPr bwMode="auto">
          <a:xfrm>
            <a:off x="3733800" y="5715000"/>
            <a:ext cx="5029200" cy="762000"/>
          </a:xfrm>
          <a:custGeom>
            <a:avLst/>
            <a:gdLst/>
            <a:ahLst/>
            <a:cxnLst>
              <a:cxn ang="0">
                <a:pos x="17264" y="180"/>
              </a:cxn>
              <a:cxn ang="0">
                <a:pos x="16706" y="689"/>
              </a:cxn>
              <a:cxn ang="0">
                <a:pos x="15959" y="1141"/>
              </a:cxn>
              <a:cxn ang="0">
                <a:pos x="15050" y="1535"/>
              </a:cxn>
              <a:cxn ang="0">
                <a:pos x="14003" y="1871"/>
              </a:cxn>
              <a:cxn ang="0">
                <a:pos x="12844" y="2151"/>
              </a:cxn>
              <a:cxn ang="0">
                <a:pos x="11599" y="2374"/>
              </a:cxn>
              <a:cxn ang="0">
                <a:pos x="10294" y="2540"/>
              </a:cxn>
              <a:cxn ang="0">
                <a:pos x="8951" y="2649"/>
              </a:cxn>
              <a:cxn ang="0">
                <a:pos x="7599" y="2704"/>
              </a:cxn>
              <a:cxn ang="0">
                <a:pos x="6264" y="2702"/>
              </a:cxn>
              <a:cxn ang="0">
                <a:pos x="4968" y="2645"/>
              </a:cxn>
              <a:cxn ang="0">
                <a:pos x="3740" y="2534"/>
              </a:cxn>
              <a:cxn ang="0">
                <a:pos x="2603" y="2367"/>
              </a:cxn>
              <a:cxn ang="0">
                <a:pos x="1584" y="2147"/>
              </a:cxn>
              <a:cxn ang="0">
                <a:pos x="708" y="1871"/>
              </a:cxn>
              <a:cxn ang="0">
                <a:pos x="0" y="1543"/>
              </a:cxn>
              <a:cxn ang="0">
                <a:pos x="341" y="1635"/>
              </a:cxn>
              <a:cxn ang="0">
                <a:pos x="1155" y="1920"/>
              </a:cxn>
              <a:cxn ang="0">
                <a:pos x="2121" y="2151"/>
              </a:cxn>
              <a:cxn ang="0">
                <a:pos x="3215" y="2331"/>
              </a:cxn>
              <a:cxn ang="0">
                <a:pos x="4413" y="2457"/>
              </a:cxn>
              <a:cxn ang="0">
                <a:pos x="5686" y="2531"/>
              </a:cxn>
              <a:cxn ang="0">
                <a:pos x="7011" y="2550"/>
              </a:cxn>
              <a:cxn ang="0">
                <a:pos x="8361" y="2515"/>
              </a:cxn>
              <a:cxn ang="0">
                <a:pos x="9712" y="2426"/>
              </a:cxn>
              <a:cxn ang="0">
                <a:pos x="11037" y="2283"/>
              </a:cxn>
              <a:cxn ang="0">
                <a:pos x="12311" y="2084"/>
              </a:cxn>
              <a:cxn ang="0">
                <a:pos x="13509" y="1831"/>
              </a:cxn>
              <a:cxn ang="0">
                <a:pos x="14604" y="1522"/>
              </a:cxn>
              <a:cxn ang="0">
                <a:pos x="15571" y="1158"/>
              </a:cxn>
              <a:cxn ang="0">
                <a:pos x="16386" y="737"/>
              </a:cxn>
              <a:cxn ang="0">
                <a:pos x="17021" y="260"/>
              </a:cxn>
            </a:cxnLst>
            <a:rect l="0" t="0" r="r" b="b"/>
            <a:pathLst>
              <a:path w="17264" h="2710">
                <a:moveTo>
                  <a:pt x="17264" y="0"/>
                </a:moveTo>
                <a:lnTo>
                  <a:pt x="17264" y="180"/>
                </a:lnTo>
                <a:lnTo>
                  <a:pt x="17010" y="442"/>
                </a:lnTo>
                <a:lnTo>
                  <a:pt x="16706" y="689"/>
                </a:lnTo>
                <a:lnTo>
                  <a:pt x="16354" y="923"/>
                </a:lnTo>
                <a:lnTo>
                  <a:pt x="15959" y="1141"/>
                </a:lnTo>
                <a:lnTo>
                  <a:pt x="15524" y="1345"/>
                </a:lnTo>
                <a:lnTo>
                  <a:pt x="15050" y="1535"/>
                </a:lnTo>
                <a:lnTo>
                  <a:pt x="14543" y="1710"/>
                </a:lnTo>
                <a:lnTo>
                  <a:pt x="14003" y="1871"/>
                </a:lnTo>
                <a:lnTo>
                  <a:pt x="13437" y="2018"/>
                </a:lnTo>
                <a:lnTo>
                  <a:pt x="12844" y="2151"/>
                </a:lnTo>
                <a:lnTo>
                  <a:pt x="12232" y="2269"/>
                </a:lnTo>
                <a:lnTo>
                  <a:pt x="11599" y="2374"/>
                </a:lnTo>
                <a:lnTo>
                  <a:pt x="10952" y="2464"/>
                </a:lnTo>
                <a:lnTo>
                  <a:pt x="10294" y="2540"/>
                </a:lnTo>
                <a:lnTo>
                  <a:pt x="9625" y="2602"/>
                </a:lnTo>
                <a:lnTo>
                  <a:pt x="8951" y="2649"/>
                </a:lnTo>
                <a:lnTo>
                  <a:pt x="8275" y="2684"/>
                </a:lnTo>
                <a:lnTo>
                  <a:pt x="7599" y="2704"/>
                </a:lnTo>
                <a:lnTo>
                  <a:pt x="6928" y="2710"/>
                </a:lnTo>
                <a:lnTo>
                  <a:pt x="6264" y="2702"/>
                </a:lnTo>
                <a:lnTo>
                  <a:pt x="5609" y="2681"/>
                </a:lnTo>
                <a:lnTo>
                  <a:pt x="4968" y="2645"/>
                </a:lnTo>
                <a:lnTo>
                  <a:pt x="4344" y="2597"/>
                </a:lnTo>
                <a:lnTo>
                  <a:pt x="3740" y="2534"/>
                </a:lnTo>
                <a:lnTo>
                  <a:pt x="3158" y="2457"/>
                </a:lnTo>
                <a:lnTo>
                  <a:pt x="2603" y="2367"/>
                </a:lnTo>
                <a:lnTo>
                  <a:pt x="2077" y="2264"/>
                </a:lnTo>
                <a:lnTo>
                  <a:pt x="1584" y="2147"/>
                </a:lnTo>
                <a:lnTo>
                  <a:pt x="1126" y="2016"/>
                </a:lnTo>
                <a:lnTo>
                  <a:pt x="708" y="1871"/>
                </a:lnTo>
                <a:lnTo>
                  <a:pt x="331" y="1714"/>
                </a:lnTo>
                <a:lnTo>
                  <a:pt x="0" y="1543"/>
                </a:lnTo>
                <a:lnTo>
                  <a:pt x="0" y="1474"/>
                </a:lnTo>
                <a:lnTo>
                  <a:pt x="341" y="1635"/>
                </a:lnTo>
                <a:lnTo>
                  <a:pt x="727" y="1784"/>
                </a:lnTo>
                <a:lnTo>
                  <a:pt x="1155" y="1920"/>
                </a:lnTo>
                <a:lnTo>
                  <a:pt x="1621" y="2042"/>
                </a:lnTo>
                <a:lnTo>
                  <a:pt x="2121" y="2151"/>
                </a:lnTo>
                <a:lnTo>
                  <a:pt x="2654" y="2249"/>
                </a:lnTo>
                <a:lnTo>
                  <a:pt x="3215" y="2331"/>
                </a:lnTo>
                <a:lnTo>
                  <a:pt x="3803" y="2401"/>
                </a:lnTo>
                <a:lnTo>
                  <a:pt x="4413" y="2457"/>
                </a:lnTo>
                <a:lnTo>
                  <a:pt x="5041" y="2500"/>
                </a:lnTo>
                <a:lnTo>
                  <a:pt x="5686" y="2531"/>
                </a:lnTo>
                <a:lnTo>
                  <a:pt x="6343" y="2547"/>
                </a:lnTo>
                <a:lnTo>
                  <a:pt x="7011" y="2550"/>
                </a:lnTo>
                <a:lnTo>
                  <a:pt x="7685" y="2539"/>
                </a:lnTo>
                <a:lnTo>
                  <a:pt x="8361" y="2515"/>
                </a:lnTo>
                <a:lnTo>
                  <a:pt x="9039" y="2478"/>
                </a:lnTo>
                <a:lnTo>
                  <a:pt x="9712" y="2426"/>
                </a:lnTo>
                <a:lnTo>
                  <a:pt x="10379" y="2361"/>
                </a:lnTo>
                <a:lnTo>
                  <a:pt x="11037" y="2283"/>
                </a:lnTo>
                <a:lnTo>
                  <a:pt x="11682" y="2190"/>
                </a:lnTo>
                <a:lnTo>
                  <a:pt x="12311" y="2084"/>
                </a:lnTo>
                <a:lnTo>
                  <a:pt x="12921" y="1964"/>
                </a:lnTo>
                <a:lnTo>
                  <a:pt x="13509" y="1831"/>
                </a:lnTo>
                <a:lnTo>
                  <a:pt x="14070" y="1683"/>
                </a:lnTo>
                <a:lnTo>
                  <a:pt x="14604" y="1522"/>
                </a:lnTo>
                <a:lnTo>
                  <a:pt x="15105" y="1347"/>
                </a:lnTo>
                <a:lnTo>
                  <a:pt x="15571" y="1158"/>
                </a:lnTo>
                <a:lnTo>
                  <a:pt x="15999" y="954"/>
                </a:lnTo>
                <a:lnTo>
                  <a:pt x="16386" y="737"/>
                </a:lnTo>
                <a:lnTo>
                  <a:pt x="16728" y="506"/>
                </a:lnTo>
                <a:lnTo>
                  <a:pt x="17021" y="260"/>
                </a:lnTo>
                <a:lnTo>
                  <a:pt x="17264" y="0"/>
                </a:lnTo>
                <a:close/>
              </a:path>
            </a:pathLst>
          </a:custGeom>
          <a:gradFill flip="none" rotWithShape="1">
            <a:gsLst>
              <a:gs pos="0">
                <a:schemeClr val="bg1">
                  <a:alpha val="0"/>
                </a:schemeClr>
              </a:gs>
              <a:gs pos="50000">
                <a:schemeClr val="accent2"/>
              </a:gs>
              <a:gs pos="100000">
                <a:schemeClr val="bg1">
                  <a:alpha val="0"/>
                </a:schemeClr>
              </a:gs>
            </a:gsLst>
            <a:lin ang="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 name="Title 1"/>
          <p:cNvSpPr>
            <a:spLocks noGrp="1"/>
          </p:cNvSpPr>
          <p:nvPr userDrawn="1">
            <p:ph type="ctrTitle"/>
          </p:nvPr>
        </p:nvSpPr>
        <p:spPr>
          <a:xfrm>
            <a:off x="990600" y="1116449"/>
            <a:ext cx="6858000" cy="707886"/>
          </a:xfrm>
        </p:spPr>
        <p:txBody>
          <a:bodyPr wrap="square">
            <a:spAutoFit/>
          </a:bodyPr>
          <a:lstStyle>
            <a:lvl1pPr algn="r">
              <a:defRPr sz="4000">
                <a:solidFill>
                  <a:schemeClr val="accent2">
                    <a:lumMod val="75000"/>
                  </a:schemeClr>
                </a:solidFill>
              </a:defRPr>
            </a:lvl1pPr>
          </a:lstStyle>
          <a:p>
            <a:r>
              <a:rPr lang="en-US" smtClean="0"/>
              <a:t>Click to edit Master title style</a:t>
            </a:r>
            <a:endParaRPr lang="en-US" dirty="0"/>
          </a:p>
        </p:txBody>
      </p:sp>
      <p:sp>
        <p:nvSpPr>
          <p:cNvPr id="3" name="Subtitle 2"/>
          <p:cNvSpPr>
            <a:spLocks noGrp="1"/>
          </p:cNvSpPr>
          <p:nvPr userDrawn="1">
            <p:ph type="subTitle" idx="1"/>
          </p:nvPr>
        </p:nvSpPr>
        <p:spPr>
          <a:xfrm>
            <a:off x="990600" y="1900535"/>
            <a:ext cx="6858000" cy="461665"/>
          </a:xfrm>
        </p:spPr>
        <p:txBody>
          <a:bodyPr wrap="square">
            <a:spAutoFit/>
          </a:bodyPr>
          <a:lstStyle>
            <a:lvl1pPr marL="0" indent="0" algn="r">
              <a:buNone/>
              <a:defRPr sz="2400">
                <a:solidFill>
                  <a:schemeClr val="accent1">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userDrawn="1">
            <p:ph type="dt" sz="half" idx="10"/>
          </p:nvPr>
        </p:nvSpPr>
        <p:spPr/>
        <p:txBody>
          <a:bodyPr/>
          <a:lstStyle/>
          <a:p>
            <a:fld id="{4FF58CB3-31FE-4A85-B7AC-00772418DDA8}" type="datetime1">
              <a:rPr lang="en-US" smtClean="0"/>
              <a:pPr/>
              <a:t>9/4/2016</a:t>
            </a:fld>
            <a:endParaRPr lang="en-US" dirty="0"/>
          </a:p>
        </p:txBody>
      </p:sp>
      <p:sp>
        <p:nvSpPr>
          <p:cNvPr id="5" name="Footer Placeholder 4"/>
          <p:cNvSpPr>
            <a:spLocks noGrp="1"/>
          </p:cNvSpPr>
          <p:nvPr userDrawn="1">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userDrawn="1">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348536-2C3A-4933-8170-B2D707364C1A}" type="datetime1">
              <a:rPr lang="en-US" smtClean="0"/>
              <a:pPr/>
              <a:t>9/4/2016</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AE7468F-C099-4AA6-B9E8-F6F596FC0304}" type="datetime1">
              <a:rPr lang="en-US" smtClean="0"/>
              <a:pPr/>
              <a:t>9/4/2016</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39BFCA-0785-42DB-B80C-4BB4C31CF389}" type="datetime1">
              <a:rPr lang="en-US" smtClean="0"/>
              <a:pPr/>
              <a:t>9/4/2016</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5D92B68-FB1E-490D-BB0C-F262B86D0E69}" type="datetime1">
              <a:rPr lang="en-US" smtClean="0"/>
              <a:pPr/>
              <a:t>9/4/2016</a:t>
            </a:fld>
            <a:endParaRPr lang="en-US" dirty="0"/>
          </a:p>
        </p:txBody>
      </p:sp>
      <p:sp>
        <p:nvSpPr>
          <p:cNvPr id="5" name="Footer Placeholder 4"/>
          <p:cNvSpPr>
            <a:spLocks noGrp="1"/>
          </p:cNvSpPr>
          <p:nvPr>
            <p:ph type="ftr" sz="quarter" idx="11"/>
          </p:nvPr>
        </p:nvSpPr>
        <p:spPr/>
        <p:txBody>
          <a:bodyPr/>
          <a:lstStyle/>
          <a:p>
            <a:r>
              <a:rPr lang="en-US" dirty="0" smtClean="0"/>
              <a:t>©2014 Pearson Education, Inc. publishing as Prentice Hall</a:t>
            </a:r>
            <a:endParaRPr lang="en-US" dirty="0"/>
          </a:p>
        </p:txBody>
      </p:sp>
      <p:sp>
        <p:nvSpPr>
          <p:cNvPr id="6" name="Slide Number Placeholder 5"/>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198EC87-2361-48D9-9885-563DC5924A31}" type="datetime1">
              <a:rPr lang="en-US" smtClean="0"/>
              <a:pPr/>
              <a:t>9/4/2016</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A4E5C3B-4DA0-404A-AFCC-88510EAE0766}" type="datetime1">
              <a:rPr lang="en-US" smtClean="0"/>
              <a:pPr/>
              <a:t>9/4/2016</a:t>
            </a:fld>
            <a:endParaRPr lang="en-US" dirty="0"/>
          </a:p>
        </p:txBody>
      </p:sp>
      <p:sp>
        <p:nvSpPr>
          <p:cNvPr id="8" name="Footer Placeholder 7"/>
          <p:cNvSpPr>
            <a:spLocks noGrp="1"/>
          </p:cNvSpPr>
          <p:nvPr>
            <p:ph type="ftr" sz="quarter" idx="11"/>
          </p:nvPr>
        </p:nvSpPr>
        <p:spPr/>
        <p:txBody>
          <a:bodyPr/>
          <a:lstStyle/>
          <a:p>
            <a:r>
              <a:rPr lang="en-US" dirty="0" smtClean="0"/>
              <a:t>©2014 Pearson Education, Inc. publishing as Prentice Hall</a:t>
            </a:r>
            <a:endParaRPr lang="en-US" dirty="0"/>
          </a:p>
        </p:txBody>
      </p:sp>
      <p:sp>
        <p:nvSpPr>
          <p:cNvPr id="9" name="Slide Number Placeholder 8"/>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520F51C-813E-4960-8776-7BE7FA9C950C}" type="datetime1">
              <a:rPr lang="en-US" smtClean="0"/>
              <a:pPr/>
              <a:t>9/4/2016</a:t>
            </a:fld>
            <a:endParaRPr lang="en-US" dirty="0"/>
          </a:p>
        </p:txBody>
      </p:sp>
      <p:sp>
        <p:nvSpPr>
          <p:cNvPr id="4" name="Footer Placeholder 3"/>
          <p:cNvSpPr>
            <a:spLocks noGrp="1"/>
          </p:cNvSpPr>
          <p:nvPr>
            <p:ph type="ftr" sz="quarter" idx="11"/>
          </p:nvPr>
        </p:nvSpPr>
        <p:spPr/>
        <p:txBody>
          <a:bodyPr/>
          <a:lstStyle/>
          <a:p>
            <a:r>
              <a:rPr lang="en-US" dirty="0" smtClean="0"/>
              <a:t>©2014 Pearson Education, Inc. publishing as Prentice Hall</a:t>
            </a:r>
            <a:endParaRPr lang="en-US" dirty="0"/>
          </a:p>
        </p:txBody>
      </p:sp>
      <p:sp>
        <p:nvSpPr>
          <p:cNvPr id="5" name="Slide Number Placeholder 4"/>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9495267-6927-4CA9-833D-183594418272}" type="datetime1">
              <a:rPr lang="en-US" smtClean="0"/>
              <a:pPr/>
              <a:t>9/4/2016</a:t>
            </a:fld>
            <a:endParaRPr lang="en-US" dirty="0"/>
          </a:p>
        </p:txBody>
      </p:sp>
      <p:sp>
        <p:nvSpPr>
          <p:cNvPr id="3" name="Footer Placeholder 2"/>
          <p:cNvSpPr>
            <a:spLocks noGrp="1"/>
          </p:cNvSpPr>
          <p:nvPr>
            <p:ph type="ftr" sz="quarter" idx="11"/>
          </p:nvPr>
        </p:nvSpPr>
        <p:spPr/>
        <p:txBody>
          <a:bodyPr/>
          <a:lstStyle/>
          <a:p>
            <a:r>
              <a:rPr lang="en-US" dirty="0" smtClean="0"/>
              <a:t>©2014 Pearson Education, Inc. publishing as Prentice Hall</a:t>
            </a:r>
            <a:endParaRPr lang="en-US" dirty="0"/>
          </a:p>
        </p:txBody>
      </p:sp>
      <p:sp>
        <p:nvSpPr>
          <p:cNvPr id="4" name="Slide Number Placeholder 3"/>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6CB7E1-6E29-4C71-B74E-BAE7C0F1722F}" type="datetime1">
              <a:rPr lang="en-US" smtClean="0"/>
              <a:pPr/>
              <a:t>9/4/2016</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32FA0E-5420-4F76-8B04-78AD147C26AC}" type="datetime1">
              <a:rPr lang="en-US" smtClean="0"/>
              <a:pPr/>
              <a:t>9/4/2016</a:t>
            </a:fld>
            <a:endParaRPr lang="en-US" dirty="0"/>
          </a:p>
        </p:txBody>
      </p:sp>
      <p:sp>
        <p:nvSpPr>
          <p:cNvPr id="6" name="Footer Placeholder 5"/>
          <p:cNvSpPr>
            <a:spLocks noGrp="1"/>
          </p:cNvSpPr>
          <p:nvPr>
            <p:ph type="ftr" sz="quarter" idx="11"/>
          </p:nvPr>
        </p:nvSpPr>
        <p:spPr/>
        <p:txBody>
          <a:bodyPr/>
          <a:lstStyle/>
          <a:p>
            <a:r>
              <a:rPr lang="en-US" dirty="0" smtClean="0"/>
              <a:t>©2014 Pearson Education, Inc. publishing as Prentice Hall</a:t>
            </a:r>
            <a:endParaRPr lang="en-US" dirty="0"/>
          </a:p>
        </p:txBody>
      </p:sp>
      <p:sp>
        <p:nvSpPr>
          <p:cNvPr id="7" name="Slide Number Placeholder 6"/>
          <p:cNvSpPr>
            <a:spLocks noGrp="1"/>
          </p:cNvSpPr>
          <p:nvPr>
            <p:ph type="sldNum" sz="quarter" idx="12"/>
          </p:nvPr>
        </p:nvSpPr>
        <p:spPr/>
        <p:txBody>
          <a:bodyPr/>
          <a:lstStyle/>
          <a:p>
            <a:fld id="{C238F03A-58E1-4ECA-9024-348A9A81A53D}" type="slidenum">
              <a:rPr lang="en-US" smtClean="0"/>
              <a:pPr/>
              <a:t>‹N°›</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80CF331-CF02-4E4B-BFFE-586DB8037DBD}" type="datetime1">
              <a:rPr lang="en-US" smtClean="0"/>
              <a:pPr/>
              <a:t>9/4/2016</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©2014 Pearson Education, Inc. publishing as Prentice Hall</a:t>
            </a:r>
            <a:endParaRPr lang="en-US" dirty="0"/>
          </a:p>
        </p:txBody>
      </p:sp>
      <p:grpSp>
        <p:nvGrpSpPr>
          <p:cNvPr id="33" name="Group 32"/>
          <p:cNvGrpSpPr/>
          <p:nvPr/>
        </p:nvGrpSpPr>
        <p:grpSpPr>
          <a:xfrm>
            <a:off x="0" y="0"/>
            <a:ext cx="9144001" cy="6858000"/>
            <a:chOff x="0" y="0"/>
            <a:chExt cx="9144001" cy="6858000"/>
          </a:xfrm>
        </p:grpSpPr>
        <p:sp>
          <p:nvSpPr>
            <p:cNvPr id="8" name="Rectangle 7"/>
            <p:cNvSpPr/>
            <p:nvPr userDrawn="1"/>
          </p:nvSpPr>
          <p:spPr>
            <a:xfrm>
              <a:off x="0" y="0"/>
              <a:ext cx="9144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9"/>
            <p:cNvSpPr>
              <a:spLocks/>
            </p:cNvSpPr>
            <p:nvPr userDrawn="1"/>
          </p:nvSpPr>
          <p:spPr bwMode="auto">
            <a:xfrm>
              <a:off x="7543800" y="0"/>
              <a:ext cx="1600201" cy="2209800"/>
            </a:xfrm>
            <a:custGeom>
              <a:avLst/>
              <a:gdLst/>
              <a:ahLst/>
              <a:cxnLst>
                <a:cxn ang="0">
                  <a:pos x="0" y="0"/>
                </a:cxn>
                <a:cxn ang="0">
                  <a:pos x="1432" y="0"/>
                </a:cxn>
                <a:cxn ang="0">
                  <a:pos x="1432" y="3492"/>
                </a:cxn>
                <a:cxn ang="0">
                  <a:pos x="1419" y="3252"/>
                </a:cxn>
                <a:cxn ang="0">
                  <a:pos x="1406" y="3024"/>
                </a:cxn>
                <a:cxn ang="0">
                  <a:pos x="1393" y="2807"/>
                </a:cxn>
                <a:cxn ang="0">
                  <a:pos x="1379" y="2601"/>
                </a:cxn>
                <a:cxn ang="0">
                  <a:pos x="1364" y="2407"/>
                </a:cxn>
                <a:cxn ang="0">
                  <a:pos x="1348" y="2222"/>
                </a:cxn>
                <a:cxn ang="0">
                  <a:pos x="1330" y="2047"/>
                </a:cxn>
                <a:cxn ang="0">
                  <a:pos x="1311" y="1881"/>
                </a:cxn>
                <a:cxn ang="0">
                  <a:pos x="1291" y="1726"/>
                </a:cxn>
                <a:cxn ang="0">
                  <a:pos x="1268" y="1580"/>
                </a:cxn>
                <a:cxn ang="0">
                  <a:pos x="1245" y="1442"/>
                </a:cxn>
                <a:cxn ang="0">
                  <a:pos x="1218" y="1313"/>
                </a:cxn>
                <a:cxn ang="0">
                  <a:pos x="1190" y="1192"/>
                </a:cxn>
                <a:cxn ang="0">
                  <a:pos x="1158" y="1078"/>
                </a:cxn>
                <a:cxn ang="0">
                  <a:pos x="1125" y="973"/>
                </a:cxn>
                <a:cxn ang="0">
                  <a:pos x="1089" y="873"/>
                </a:cxn>
                <a:cxn ang="0">
                  <a:pos x="1049" y="781"/>
                </a:cxn>
                <a:cxn ang="0">
                  <a:pos x="1007" y="696"/>
                </a:cxn>
                <a:cxn ang="0">
                  <a:pos x="962" y="617"/>
                </a:cxn>
                <a:cxn ang="0">
                  <a:pos x="913" y="544"/>
                </a:cxn>
                <a:cxn ang="0">
                  <a:pos x="860" y="475"/>
                </a:cxn>
                <a:cxn ang="0">
                  <a:pos x="804" y="413"/>
                </a:cxn>
                <a:cxn ang="0">
                  <a:pos x="744" y="354"/>
                </a:cxn>
                <a:cxn ang="0">
                  <a:pos x="680" y="301"/>
                </a:cxn>
                <a:cxn ang="0">
                  <a:pos x="611" y="252"/>
                </a:cxn>
                <a:cxn ang="0">
                  <a:pos x="539" y="206"/>
                </a:cxn>
                <a:cxn ang="0">
                  <a:pos x="461" y="165"/>
                </a:cxn>
                <a:cxn ang="0">
                  <a:pos x="379" y="128"/>
                </a:cxn>
                <a:cxn ang="0">
                  <a:pos x="292" y="92"/>
                </a:cxn>
                <a:cxn ang="0">
                  <a:pos x="200" y="59"/>
                </a:cxn>
                <a:cxn ang="0">
                  <a:pos x="103" y="28"/>
                </a:cxn>
                <a:cxn ang="0">
                  <a:pos x="0" y="0"/>
                </a:cxn>
              </a:cxnLst>
              <a:rect l="0" t="0" r="r" b="b"/>
              <a:pathLst>
                <a:path w="1432" h="3492">
                  <a:moveTo>
                    <a:pt x="0" y="0"/>
                  </a:moveTo>
                  <a:lnTo>
                    <a:pt x="1432" y="0"/>
                  </a:lnTo>
                  <a:lnTo>
                    <a:pt x="1432" y="3492"/>
                  </a:lnTo>
                  <a:lnTo>
                    <a:pt x="1419" y="3252"/>
                  </a:lnTo>
                  <a:lnTo>
                    <a:pt x="1406" y="3024"/>
                  </a:lnTo>
                  <a:lnTo>
                    <a:pt x="1393" y="2807"/>
                  </a:lnTo>
                  <a:lnTo>
                    <a:pt x="1379" y="2601"/>
                  </a:lnTo>
                  <a:lnTo>
                    <a:pt x="1364" y="2407"/>
                  </a:lnTo>
                  <a:lnTo>
                    <a:pt x="1348" y="2222"/>
                  </a:lnTo>
                  <a:lnTo>
                    <a:pt x="1330" y="2047"/>
                  </a:lnTo>
                  <a:lnTo>
                    <a:pt x="1311" y="1881"/>
                  </a:lnTo>
                  <a:lnTo>
                    <a:pt x="1291" y="1726"/>
                  </a:lnTo>
                  <a:lnTo>
                    <a:pt x="1268" y="1580"/>
                  </a:lnTo>
                  <a:lnTo>
                    <a:pt x="1245" y="1442"/>
                  </a:lnTo>
                  <a:lnTo>
                    <a:pt x="1218" y="1313"/>
                  </a:lnTo>
                  <a:lnTo>
                    <a:pt x="1190" y="1192"/>
                  </a:lnTo>
                  <a:lnTo>
                    <a:pt x="1158" y="1078"/>
                  </a:lnTo>
                  <a:lnTo>
                    <a:pt x="1125" y="973"/>
                  </a:lnTo>
                  <a:lnTo>
                    <a:pt x="1089" y="873"/>
                  </a:lnTo>
                  <a:lnTo>
                    <a:pt x="1049" y="781"/>
                  </a:lnTo>
                  <a:lnTo>
                    <a:pt x="1007" y="696"/>
                  </a:lnTo>
                  <a:lnTo>
                    <a:pt x="962" y="617"/>
                  </a:lnTo>
                  <a:lnTo>
                    <a:pt x="913" y="544"/>
                  </a:lnTo>
                  <a:lnTo>
                    <a:pt x="860" y="475"/>
                  </a:lnTo>
                  <a:lnTo>
                    <a:pt x="804" y="413"/>
                  </a:lnTo>
                  <a:lnTo>
                    <a:pt x="744" y="354"/>
                  </a:lnTo>
                  <a:lnTo>
                    <a:pt x="680" y="301"/>
                  </a:lnTo>
                  <a:lnTo>
                    <a:pt x="611" y="252"/>
                  </a:lnTo>
                  <a:lnTo>
                    <a:pt x="539" y="206"/>
                  </a:lnTo>
                  <a:lnTo>
                    <a:pt x="461" y="165"/>
                  </a:lnTo>
                  <a:lnTo>
                    <a:pt x="379" y="128"/>
                  </a:lnTo>
                  <a:lnTo>
                    <a:pt x="292" y="92"/>
                  </a:lnTo>
                  <a:lnTo>
                    <a:pt x="200" y="59"/>
                  </a:lnTo>
                  <a:lnTo>
                    <a:pt x="103" y="28"/>
                  </a:lnTo>
                  <a:lnTo>
                    <a:pt x="0" y="0"/>
                  </a:lnTo>
                  <a:close/>
                </a:path>
              </a:pathLst>
            </a:custGeom>
            <a:solidFill>
              <a:schemeClr val="accent2"/>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1" name="Freeform 10"/>
            <p:cNvSpPr>
              <a:spLocks/>
            </p:cNvSpPr>
            <p:nvPr userDrawn="1"/>
          </p:nvSpPr>
          <p:spPr bwMode="auto">
            <a:xfrm>
              <a:off x="3733800" y="5715000"/>
              <a:ext cx="5029200" cy="762000"/>
            </a:xfrm>
            <a:custGeom>
              <a:avLst/>
              <a:gdLst/>
              <a:ahLst/>
              <a:cxnLst>
                <a:cxn ang="0">
                  <a:pos x="17264" y="180"/>
                </a:cxn>
                <a:cxn ang="0">
                  <a:pos x="16706" y="689"/>
                </a:cxn>
                <a:cxn ang="0">
                  <a:pos x="15959" y="1141"/>
                </a:cxn>
                <a:cxn ang="0">
                  <a:pos x="15050" y="1535"/>
                </a:cxn>
                <a:cxn ang="0">
                  <a:pos x="14003" y="1871"/>
                </a:cxn>
                <a:cxn ang="0">
                  <a:pos x="12844" y="2151"/>
                </a:cxn>
                <a:cxn ang="0">
                  <a:pos x="11599" y="2374"/>
                </a:cxn>
                <a:cxn ang="0">
                  <a:pos x="10294" y="2540"/>
                </a:cxn>
                <a:cxn ang="0">
                  <a:pos x="8951" y="2649"/>
                </a:cxn>
                <a:cxn ang="0">
                  <a:pos x="7599" y="2704"/>
                </a:cxn>
                <a:cxn ang="0">
                  <a:pos x="6264" y="2702"/>
                </a:cxn>
                <a:cxn ang="0">
                  <a:pos x="4968" y="2645"/>
                </a:cxn>
                <a:cxn ang="0">
                  <a:pos x="3740" y="2534"/>
                </a:cxn>
                <a:cxn ang="0">
                  <a:pos x="2603" y="2367"/>
                </a:cxn>
                <a:cxn ang="0">
                  <a:pos x="1584" y="2147"/>
                </a:cxn>
                <a:cxn ang="0">
                  <a:pos x="708" y="1871"/>
                </a:cxn>
                <a:cxn ang="0">
                  <a:pos x="0" y="1543"/>
                </a:cxn>
                <a:cxn ang="0">
                  <a:pos x="341" y="1635"/>
                </a:cxn>
                <a:cxn ang="0">
                  <a:pos x="1155" y="1920"/>
                </a:cxn>
                <a:cxn ang="0">
                  <a:pos x="2121" y="2151"/>
                </a:cxn>
                <a:cxn ang="0">
                  <a:pos x="3215" y="2331"/>
                </a:cxn>
                <a:cxn ang="0">
                  <a:pos x="4413" y="2457"/>
                </a:cxn>
                <a:cxn ang="0">
                  <a:pos x="5686" y="2531"/>
                </a:cxn>
                <a:cxn ang="0">
                  <a:pos x="7011" y="2550"/>
                </a:cxn>
                <a:cxn ang="0">
                  <a:pos x="8361" y="2515"/>
                </a:cxn>
                <a:cxn ang="0">
                  <a:pos x="9712" y="2426"/>
                </a:cxn>
                <a:cxn ang="0">
                  <a:pos x="11037" y="2283"/>
                </a:cxn>
                <a:cxn ang="0">
                  <a:pos x="12311" y="2084"/>
                </a:cxn>
                <a:cxn ang="0">
                  <a:pos x="13509" y="1831"/>
                </a:cxn>
                <a:cxn ang="0">
                  <a:pos x="14604" y="1522"/>
                </a:cxn>
                <a:cxn ang="0">
                  <a:pos x="15571" y="1158"/>
                </a:cxn>
                <a:cxn ang="0">
                  <a:pos x="16386" y="737"/>
                </a:cxn>
                <a:cxn ang="0">
                  <a:pos x="17021" y="260"/>
                </a:cxn>
              </a:cxnLst>
              <a:rect l="0" t="0" r="r" b="b"/>
              <a:pathLst>
                <a:path w="17264" h="2710">
                  <a:moveTo>
                    <a:pt x="17264" y="0"/>
                  </a:moveTo>
                  <a:lnTo>
                    <a:pt x="17264" y="180"/>
                  </a:lnTo>
                  <a:lnTo>
                    <a:pt x="17010" y="442"/>
                  </a:lnTo>
                  <a:lnTo>
                    <a:pt x="16706" y="689"/>
                  </a:lnTo>
                  <a:lnTo>
                    <a:pt x="16354" y="923"/>
                  </a:lnTo>
                  <a:lnTo>
                    <a:pt x="15959" y="1141"/>
                  </a:lnTo>
                  <a:lnTo>
                    <a:pt x="15524" y="1345"/>
                  </a:lnTo>
                  <a:lnTo>
                    <a:pt x="15050" y="1535"/>
                  </a:lnTo>
                  <a:lnTo>
                    <a:pt x="14543" y="1710"/>
                  </a:lnTo>
                  <a:lnTo>
                    <a:pt x="14003" y="1871"/>
                  </a:lnTo>
                  <a:lnTo>
                    <a:pt x="13437" y="2018"/>
                  </a:lnTo>
                  <a:lnTo>
                    <a:pt x="12844" y="2151"/>
                  </a:lnTo>
                  <a:lnTo>
                    <a:pt x="12232" y="2269"/>
                  </a:lnTo>
                  <a:lnTo>
                    <a:pt x="11599" y="2374"/>
                  </a:lnTo>
                  <a:lnTo>
                    <a:pt x="10952" y="2464"/>
                  </a:lnTo>
                  <a:lnTo>
                    <a:pt x="10294" y="2540"/>
                  </a:lnTo>
                  <a:lnTo>
                    <a:pt x="9625" y="2602"/>
                  </a:lnTo>
                  <a:lnTo>
                    <a:pt x="8951" y="2649"/>
                  </a:lnTo>
                  <a:lnTo>
                    <a:pt x="8275" y="2684"/>
                  </a:lnTo>
                  <a:lnTo>
                    <a:pt x="7599" y="2704"/>
                  </a:lnTo>
                  <a:lnTo>
                    <a:pt x="6928" y="2710"/>
                  </a:lnTo>
                  <a:lnTo>
                    <a:pt x="6264" y="2702"/>
                  </a:lnTo>
                  <a:lnTo>
                    <a:pt x="5609" y="2681"/>
                  </a:lnTo>
                  <a:lnTo>
                    <a:pt x="4968" y="2645"/>
                  </a:lnTo>
                  <a:lnTo>
                    <a:pt x="4344" y="2597"/>
                  </a:lnTo>
                  <a:lnTo>
                    <a:pt x="3740" y="2534"/>
                  </a:lnTo>
                  <a:lnTo>
                    <a:pt x="3158" y="2457"/>
                  </a:lnTo>
                  <a:lnTo>
                    <a:pt x="2603" y="2367"/>
                  </a:lnTo>
                  <a:lnTo>
                    <a:pt x="2077" y="2264"/>
                  </a:lnTo>
                  <a:lnTo>
                    <a:pt x="1584" y="2147"/>
                  </a:lnTo>
                  <a:lnTo>
                    <a:pt x="1126" y="2016"/>
                  </a:lnTo>
                  <a:lnTo>
                    <a:pt x="708" y="1871"/>
                  </a:lnTo>
                  <a:lnTo>
                    <a:pt x="331" y="1714"/>
                  </a:lnTo>
                  <a:lnTo>
                    <a:pt x="0" y="1543"/>
                  </a:lnTo>
                  <a:lnTo>
                    <a:pt x="0" y="1474"/>
                  </a:lnTo>
                  <a:lnTo>
                    <a:pt x="341" y="1635"/>
                  </a:lnTo>
                  <a:lnTo>
                    <a:pt x="727" y="1784"/>
                  </a:lnTo>
                  <a:lnTo>
                    <a:pt x="1155" y="1920"/>
                  </a:lnTo>
                  <a:lnTo>
                    <a:pt x="1621" y="2042"/>
                  </a:lnTo>
                  <a:lnTo>
                    <a:pt x="2121" y="2151"/>
                  </a:lnTo>
                  <a:lnTo>
                    <a:pt x="2654" y="2249"/>
                  </a:lnTo>
                  <a:lnTo>
                    <a:pt x="3215" y="2331"/>
                  </a:lnTo>
                  <a:lnTo>
                    <a:pt x="3803" y="2401"/>
                  </a:lnTo>
                  <a:lnTo>
                    <a:pt x="4413" y="2457"/>
                  </a:lnTo>
                  <a:lnTo>
                    <a:pt x="5041" y="2500"/>
                  </a:lnTo>
                  <a:lnTo>
                    <a:pt x="5686" y="2531"/>
                  </a:lnTo>
                  <a:lnTo>
                    <a:pt x="6343" y="2547"/>
                  </a:lnTo>
                  <a:lnTo>
                    <a:pt x="7011" y="2550"/>
                  </a:lnTo>
                  <a:lnTo>
                    <a:pt x="7685" y="2539"/>
                  </a:lnTo>
                  <a:lnTo>
                    <a:pt x="8361" y="2515"/>
                  </a:lnTo>
                  <a:lnTo>
                    <a:pt x="9039" y="2478"/>
                  </a:lnTo>
                  <a:lnTo>
                    <a:pt x="9712" y="2426"/>
                  </a:lnTo>
                  <a:lnTo>
                    <a:pt x="10379" y="2361"/>
                  </a:lnTo>
                  <a:lnTo>
                    <a:pt x="11037" y="2283"/>
                  </a:lnTo>
                  <a:lnTo>
                    <a:pt x="11682" y="2190"/>
                  </a:lnTo>
                  <a:lnTo>
                    <a:pt x="12311" y="2084"/>
                  </a:lnTo>
                  <a:lnTo>
                    <a:pt x="12921" y="1964"/>
                  </a:lnTo>
                  <a:lnTo>
                    <a:pt x="13509" y="1831"/>
                  </a:lnTo>
                  <a:lnTo>
                    <a:pt x="14070" y="1683"/>
                  </a:lnTo>
                  <a:lnTo>
                    <a:pt x="14604" y="1522"/>
                  </a:lnTo>
                  <a:lnTo>
                    <a:pt x="15105" y="1347"/>
                  </a:lnTo>
                  <a:lnTo>
                    <a:pt x="15571" y="1158"/>
                  </a:lnTo>
                  <a:lnTo>
                    <a:pt x="15999" y="954"/>
                  </a:lnTo>
                  <a:lnTo>
                    <a:pt x="16386" y="737"/>
                  </a:lnTo>
                  <a:lnTo>
                    <a:pt x="16728" y="506"/>
                  </a:lnTo>
                  <a:lnTo>
                    <a:pt x="17021" y="260"/>
                  </a:lnTo>
                  <a:lnTo>
                    <a:pt x="17264" y="0"/>
                  </a:lnTo>
                  <a:close/>
                </a:path>
              </a:pathLst>
            </a:custGeom>
            <a:gradFill flip="none" rotWithShape="1">
              <a:gsLst>
                <a:gs pos="0">
                  <a:schemeClr val="bg1">
                    <a:alpha val="0"/>
                  </a:schemeClr>
                </a:gs>
                <a:gs pos="50000">
                  <a:schemeClr val="accent2"/>
                </a:gs>
                <a:gs pos="100000">
                  <a:schemeClr val="bg1">
                    <a:alpha val="0"/>
                  </a:schemeClr>
                </a:gs>
              </a:gsLst>
              <a:lin ang="0" scaled="1"/>
              <a:tileRect/>
            </a:gra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238F03A-58E1-4ECA-9024-348A9A81A53D}" type="slidenum">
              <a:rPr lang="en-US" smtClean="0"/>
              <a:pPr/>
              <a:t>‹N°›</a:t>
            </a:fld>
            <a:endParaRPr lang="en-US" dirty="0"/>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grpSp>
        <p:nvGrpSpPr>
          <p:cNvPr id="12" name="Group 11"/>
          <p:cNvGrpSpPr/>
          <p:nvPr/>
        </p:nvGrpSpPr>
        <p:grpSpPr>
          <a:xfrm>
            <a:off x="0" y="2855091"/>
            <a:ext cx="3581400" cy="4002909"/>
            <a:chOff x="0" y="2533588"/>
            <a:chExt cx="8022336" cy="8966516"/>
          </a:xfrm>
        </p:grpSpPr>
        <p:sp>
          <p:nvSpPr>
            <p:cNvPr id="13" name="Freeform 7"/>
            <p:cNvSpPr>
              <a:spLocks/>
            </p:cNvSpPr>
            <p:nvPr userDrawn="1"/>
          </p:nvSpPr>
          <p:spPr bwMode="auto">
            <a:xfrm>
              <a:off x="0" y="2533588"/>
              <a:ext cx="4127500" cy="2514599"/>
            </a:xfrm>
            <a:custGeom>
              <a:avLst/>
              <a:gdLst/>
              <a:ahLst/>
              <a:cxnLst>
                <a:cxn ang="0">
                  <a:pos x="0" y="0"/>
                </a:cxn>
                <a:cxn ang="0">
                  <a:pos x="124" y="18"/>
                </a:cxn>
                <a:cxn ang="0">
                  <a:pos x="246" y="40"/>
                </a:cxn>
                <a:cxn ang="0">
                  <a:pos x="365" y="64"/>
                </a:cxn>
                <a:cxn ang="0">
                  <a:pos x="596" y="127"/>
                </a:cxn>
                <a:cxn ang="0">
                  <a:pos x="815" y="200"/>
                </a:cxn>
                <a:cxn ang="0">
                  <a:pos x="1025" y="286"/>
                </a:cxn>
                <a:cxn ang="0">
                  <a:pos x="1223" y="380"/>
                </a:cxn>
                <a:cxn ang="0">
                  <a:pos x="1411" y="482"/>
                </a:cxn>
                <a:cxn ang="0">
                  <a:pos x="1588" y="591"/>
                </a:cxn>
                <a:cxn ang="0">
                  <a:pos x="1753" y="707"/>
                </a:cxn>
                <a:cxn ang="0">
                  <a:pos x="1907" y="824"/>
                </a:cxn>
                <a:cxn ang="0">
                  <a:pos x="2047" y="946"/>
                </a:cxn>
                <a:cxn ang="0">
                  <a:pos x="2177" y="1066"/>
                </a:cxn>
                <a:cxn ang="0">
                  <a:pos x="2293" y="1189"/>
                </a:cxn>
                <a:cxn ang="0">
                  <a:pos x="2397" y="1308"/>
                </a:cxn>
                <a:cxn ang="0">
                  <a:pos x="2488" y="1423"/>
                </a:cxn>
                <a:cxn ang="0">
                  <a:pos x="2565" y="1534"/>
                </a:cxn>
                <a:cxn ang="0">
                  <a:pos x="2600" y="1587"/>
                </a:cxn>
                <a:cxn ang="0">
                  <a:pos x="2535" y="1522"/>
                </a:cxn>
                <a:cxn ang="0">
                  <a:pos x="2455" y="1451"/>
                </a:cxn>
                <a:cxn ang="0">
                  <a:pos x="2359" y="1375"/>
                </a:cxn>
                <a:cxn ang="0">
                  <a:pos x="2247" y="1294"/>
                </a:cxn>
                <a:cxn ang="0">
                  <a:pos x="2119" y="1215"/>
                </a:cxn>
                <a:cxn ang="0">
                  <a:pos x="1981" y="1134"/>
                </a:cxn>
                <a:cxn ang="0">
                  <a:pos x="1827" y="1058"/>
                </a:cxn>
                <a:cxn ang="0">
                  <a:pos x="1662" y="986"/>
                </a:cxn>
                <a:cxn ang="0">
                  <a:pos x="1486" y="921"/>
                </a:cxn>
                <a:cxn ang="0">
                  <a:pos x="1299" y="865"/>
                </a:cxn>
                <a:cxn ang="0">
                  <a:pos x="1103" y="819"/>
                </a:cxn>
                <a:cxn ang="0">
                  <a:pos x="896" y="787"/>
                </a:cxn>
                <a:cxn ang="0">
                  <a:pos x="791" y="776"/>
                </a:cxn>
                <a:cxn ang="0">
                  <a:pos x="683" y="769"/>
                </a:cxn>
                <a:cxn ang="0">
                  <a:pos x="573" y="768"/>
                </a:cxn>
                <a:cxn ang="0">
                  <a:pos x="462" y="769"/>
                </a:cxn>
                <a:cxn ang="0">
                  <a:pos x="348" y="776"/>
                </a:cxn>
                <a:cxn ang="0">
                  <a:pos x="234" y="787"/>
                </a:cxn>
                <a:cxn ang="0">
                  <a:pos x="117" y="806"/>
                </a:cxn>
                <a:cxn ang="0">
                  <a:pos x="0" y="827"/>
                </a:cxn>
                <a:cxn ang="0">
                  <a:pos x="0" y="0"/>
                </a:cxn>
              </a:cxnLst>
              <a:rect l="0" t="0" r="r" b="b"/>
              <a:pathLst>
                <a:path w="2600" h="1587">
                  <a:moveTo>
                    <a:pt x="0" y="0"/>
                  </a:moveTo>
                  <a:lnTo>
                    <a:pt x="0" y="0"/>
                  </a:lnTo>
                  <a:lnTo>
                    <a:pt x="63" y="8"/>
                  </a:lnTo>
                  <a:lnTo>
                    <a:pt x="124" y="18"/>
                  </a:lnTo>
                  <a:lnTo>
                    <a:pt x="185" y="28"/>
                  </a:lnTo>
                  <a:lnTo>
                    <a:pt x="246" y="40"/>
                  </a:lnTo>
                  <a:lnTo>
                    <a:pt x="305" y="53"/>
                  </a:lnTo>
                  <a:lnTo>
                    <a:pt x="365" y="64"/>
                  </a:lnTo>
                  <a:lnTo>
                    <a:pt x="480" y="94"/>
                  </a:lnTo>
                  <a:lnTo>
                    <a:pt x="596" y="127"/>
                  </a:lnTo>
                  <a:lnTo>
                    <a:pt x="706" y="162"/>
                  </a:lnTo>
                  <a:lnTo>
                    <a:pt x="815" y="200"/>
                  </a:lnTo>
                  <a:lnTo>
                    <a:pt x="921" y="241"/>
                  </a:lnTo>
                  <a:lnTo>
                    <a:pt x="1025" y="286"/>
                  </a:lnTo>
                  <a:lnTo>
                    <a:pt x="1126" y="330"/>
                  </a:lnTo>
                  <a:lnTo>
                    <a:pt x="1223" y="380"/>
                  </a:lnTo>
                  <a:lnTo>
                    <a:pt x="1319" y="429"/>
                  </a:lnTo>
                  <a:lnTo>
                    <a:pt x="1411" y="482"/>
                  </a:lnTo>
                  <a:lnTo>
                    <a:pt x="1502" y="537"/>
                  </a:lnTo>
                  <a:lnTo>
                    <a:pt x="1588" y="591"/>
                  </a:lnTo>
                  <a:lnTo>
                    <a:pt x="1672" y="649"/>
                  </a:lnTo>
                  <a:lnTo>
                    <a:pt x="1753" y="707"/>
                  </a:lnTo>
                  <a:lnTo>
                    <a:pt x="1831" y="764"/>
                  </a:lnTo>
                  <a:lnTo>
                    <a:pt x="1907" y="824"/>
                  </a:lnTo>
                  <a:lnTo>
                    <a:pt x="1979" y="885"/>
                  </a:lnTo>
                  <a:lnTo>
                    <a:pt x="2047" y="946"/>
                  </a:lnTo>
                  <a:lnTo>
                    <a:pt x="2113" y="1005"/>
                  </a:lnTo>
                  <a:lnTo>
                    <a:pt x="2177" y="1066"/>
                  </a:lnTo>
                  <a:lnTo>
                    <a:pt x="2237" y="1128"/>
                  </a:lnTo>
                  <a:lnTo>
                    <a:pt x="2293" y="1189"/>
                  </a:lnTo>
                  <a:lnTo>
                    <a:pt x="2347" y="1248"/>
                  </a:lnTo>
                  <a:lnTo>
                    <a:pt x="2397" y="1308"/>
                  </a:lnTo>
                  <a:lnTo>
                    <a:pt x="2445" y="1365"/>
                  </a:lnTo>
                  <a:lnTo>
                    <a:pt x="2488" y="1423"/>
                  </a:lnTo>
                  <a:lnTo>
                    <a:pt x="2529" y="1479"/>
                  </a:lnTo>
                  <a:lnTo>
                    <a:pt x="2565" y="1534"/>
                  </a:lnTo>
                  <a:lnTo>
                    <a:pt x="2600" y="1587"/>
                  </a:lnTo>
                  <a:lnTo>
                    <a:pt x="2600" y="1587"/>
                  </a:lnTo>
                  <a:lnTo>
                    <a:pt x="2570" y="1555"/>
                  </a:lnTo>
                  <a:lnTo>
                    <a:pt x="2535" y="1522"/>
                  </a:lnTo>
                  <a:lnTo>
                    <a:pt x="2497" y="1487"/>
                  </a:lnTo>
                  <a:lnTo>
                    <a:pt x="2455" y="1451"/>
                  </a:lnTo>
                  <a:lnTo>
                    <a:pt x="2408" y="1413"/>
                  </a:lnTo>
                  <a:lnTo>
                    <a:pt x="2359" y="1375"/>
                  </a:lnTo>
                  <a:lnTo>
                    <a:pt x="2304" y="1336"/>
                  </a:lnTo>
                  <a:lnTo>
                    <a:pt x="2247" y="1294"/>
                  </a:lnTo>
                  <a:lnTo>
                    <a:pt x="2185" y="1255"/>
                  </a:lnTo>
                  <a:lnTo>
                    <a:pt x="2119" y="1215"/>
                  </a:lnTo>
                  <a:lnTo>
                    <a:pt x="2052" y="1174"/>
                  </a:lnTo>
                  <a:lnTo>
                    <a:pt x="1981" y="1134"/>
                  </a:lnTo>
                  <a:lnTo>
                    <a:pt x="1905" y="1096"/>
                  </a:lnTo>
                  <a:lnTo>
                    <a:pt x="1827" y="1058"/>
                  </a:lnTo>
                  <a:lnTo>
                    <a:pt x="1746" y="1020"/>
                  </a:lnTo>
                  <a:lnTo>
                    <a:pt x="1662" y="986"/>
                  </a:lnTo>
                  <a:lnTo>
                    <a:pt x="1576" y="953"/>
                  </a:lnTo>
                  <a:lnTo>
                    <a:pt x="1486" y="921"/>
                  </a:lnTo>
                  <a:lnTo>
                    <a:pt x="1393" y="891"/>
                  </a:lnTo>
                  <a:lnTo>
                    <a:pt x="1299" y="865"/>
                  </a:lnTo>
                  <a:lnTo>
                    <a:pt x="1202" y="840"/>
                  </a:lnTo>
                  <a:lnTo>
                    <a:pt x="1103" y="819"/>
                  </a:lnTo>
                  <a:lnTo>
                    <a:pt x="1000" y="801"/>
                  </a:lnTo>
                  <a:lnTo>
                    <a:pt x="896" y="787"/>
                  </a:lnTo>
                  <a:lnTo>
                    <a:pt x="843" y="781"/>
                  </a:lnTo>
                  <a:lnTo>
                    <a:pt x="791" y="776"/>
                  </a:lnTo>
                  <a:lnTo>
                    <a:pt x="738" y="773"/>
                  </a:lnTo>
                  <a:lnTo>
                    <a:pt x="683" y="769"/>
                  </a:lnTo>
                  <a:lnTo>
                    <a:pt x="629" y="768"/>
                  </a:lnTo>
                  <a:lnTo>
                    <a:pt x="573" y="768"/>
                  </a:lnTo>
                  <a:lnTo>
                    <a:pt x="518" y="768"/>
                  </a:lnTo>
                  <a:lnTo>
                    <a:pt x="462" y="769"/>
                  </a:lnTo>
                  <a:lnTo>
                    <a:pt x="406" y="773"/>
                  </a:lnTo>
                  <a:lnTo>
                    <a:pt x="348" y="776"/>
                  </a:lnTo>
                  <a:lnTo>
                    <a:pt x="292" y="781"/>
                  </a:lnTo>
                  <a:lnTo>
                    <a:pt x="234" y="787"/>
                  </a:lnTo>
                  <a:lnTo>
                    <a:pt x="177" y="796"/>
                  </a:lnTo>
                  <a:lnTo>
                    <a:pt x="117" y="806"/>
                  </a:lnTo>
                  <a:lnTo>
                    <a:pt x="59" y="816"/>
                  </a:lnTo>
                  <a:lnTo>
                    <a:pt x="0" y="827"/>
                  </a:lnTo>
                  <a:lnTo>
                    <a:pt x="0" y="0"/>
                  </a:lnTo>
                  <a:lnTo>
                    <a:pt x="0" y="0"/>
                  </a:lnTo>
                  <a:close/>
                </a:path>
              </a:pathLst>
            </a:custGeom>
            <a:solidFill>
              <a:schemeClr val="accent2">
                <a:lumMod val="20000"/>
                <a:lumOff val="8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4" name="Freeform 8"/>
            <p:cNvSpPr>
              <a:spLocks/>
            </p:cNvSpPr>
            <p:nvPr userDrawn="1"/>
          </p:nvSpPr>
          <p:spPr bwMode="auto">
            <a:xfrm>
              <a:off x="0" y="4980432"/>
              <a:ext cx="3184026" cy="6519672"/>
            </a:xfrm>
            <a:custGeom>
              <a:avLst/>
              <a:gdLst/>
              <a:ahLst/>
              <a:cxnLst>
                <a:cxn ang="0">
                  <a:pos x="0" y="776"/>
                </a:cxn>
                <a:cxn ang="0">
                  <a:pos x="0" y="776"/>
                </a:cxn>
                <a:cxn ang="0">
                  <a:pos x="38" y="703"/>
                </a:cxn>
                <a:cxn ang="0">
                  <a:pos x="78" y="634"/>
                </a:cxn>
                <a:cxn ang="0">
                  <a:pos x="119" y="566"/>
                </a:cxn>
                <a:cxn ang="0">
                  <a:pos x="162" y="502"/>
                </a:cxn>
                <a:cxn ang="0">
                  <a:pos x="208" y="441"/>
                </a:cxn>
                <a:cxn ang="0">
                  <a:pos x="256" y="381"/>
                </a:cxn>
                <a:cxn ang="0">
                  <a:pos x="305" y="327"/>
                </a:cxn>
                <a:cxn ang="0">
                  <a:pos x="330" y="300"/>
                </a:cxn>
                <a:cxn ang="0">
                  <a:pos x="357" y="274"/>
                </a:cxn>
                <a:cxn ang="0">
                  <a:pos x="385" y="249"/>
                </a:cxn>
                <a:cxn ang="0">
                  <a:pos x="411" y="226"/>
                </a:cxn>
                <a:cxn ang="0">
                  <a:pos x="439" y="203"/>
                </a:cxn>
                <a:cxn ang="0">
                  <a:pos x="469" y="182"/>
                </a:cxn>
                <a:cxn ang="0">
                  <a:pos x="497" y="160"/>
                </a:cxn>
                <a:cxn ang="0">
                  <a:pos x="527" y="140"/>
                </a:cxn>
                <a:cxn ang="0">
                  <a:pos x="558" y="122"/>
                </a:cxn>
                <a:cxn ang="0">
                  <a:pos x="588" y="104"/>
                </a:cxn>
                <a:cxn ang="0">
                  <a:pos x="619" y="87"/>
                </a:cxn>
                <a:cxn ang="0">
                  <a:pos x="652" y="71"/>
                </a:cxn>
                <a:cxn ang="0">
                  <a:pos x="685" y="56"/>
                </a:cxn>
                <a:cxn ang="0">
                  <a:pos x="718" y="43"/>
                </a:cxn>
                <a:cxn ang="0">
                  <a:pos x="751" y="31"/>
                </a:cxn>
                <a:cxn ang="0">
                  <a:pos x="786" y="20"/>
                </a:cxn>
                <a:cxn ang="0">
                  <a:pos x="822" y="10"/>
                </a:cxn>
                <a:cxn ang="0">
                  <a:pos x="857" y="0"/>
                </a:cxn>
                <a:cxn ang="0">
                  <a:pos x="857" y="0"/>
                </a:cxn>
                <a:cxn ang="0">
                  <a:pos x="806" y="46"/>
                </a:cxn>
                <a:cxn ang="0">
                  <a:pos x="754" y="94"/>
                </a:cxn>
                <a:cxn ang="0">
                  <a:pos x="706" y="144"/>
                </a:cxn>
                <a:cxn ang="0">
                  <a:pos x="660" y="196"/>
                </a:cxn>
                <a:cxn ang="0">
                  <a:pos x="617" y="249"/>
                </a:cxn>
                <a:cxn ang="0">
                  <a:pos x="576" y="304"/>
                </a:cxn>
                <a:cxn ang="0">
                  <a:pos x="536" y="362"/>
                </a:cxn>
                <a:cxn ang="0">
                  <a:pos x="498" y="419"/>
                </a:cxn>
                <a:cxn ang="0">
                  <a:pos x="462" y="479"/>
                </a:cxn>
                <a:cxn ang="0">
                  <a:pos x="429" y="538"/>
                </a:cxn>
                <a:cxn ang="0">
                  <a:pos x="398" y="601"/>
                </a:cxn>
                <a:cxn ang="0">
                  <a:pos x="368" y="664"/>
                </a:cxn>
                <a:cxn ang="0">
                  <a:pos x="340" y="728"/>
                </a:cxn>
                <a:cxn ang="0">
                  <a:pos x="315" y="792"/>
                </a:cxn>
                <a:cxn ang="0">
                  <a:pos x="291" y="858"/>
                </a:cxn>
                <a:cxn ang="0">
                  <a:pos x="269" y="925"/>
                </a:cxn>
                <a:cxn ang="0">
                  <a:pos x="249" y="992"/>
                </a:cxn>
                <a:cxn ang="0">
                  <a:pos x="229" y="1060"/>
                </a:cxn>
                <a:cxn ang="0">
                  <a:pos x="213" y="1128"/>
                </a:cxn>
                <a:cxn ang="0">
                  <a:pos x="198" y="1197"/>
                </a:cxn>
                <a:cxn ang="0">
                  <a:pos x="185" y="1266"/>
                </a:cxn>
                <a:cxn ang="0">
                  <a:pos x="173" y="1336"/>
                </a:cxn>
                <a:cxn ang="0">
                  <a:pos x="162" y="1405"/>
                </a:cxn>
                <a:cxn ang="0">
                  <a:pos x="154" y="1474"/>
                </a:cxn>
                <a:cxn ang="0">
                  <a:pos x="147" y="1544"/>
                </a:cxn>
                <a:cxn ang="0">
                  <a:pos x="140" y="1613"/>
                </a:cxn>
                <a:cxn ang="0">
                  <a:pos x="137" y="1682"/>
                </a:cxn>
                <a:cxn ang="0">
                  <a:pos x="134" y="1752"/>
                </a:cxn>
                <a:cxn ang="0">
                  <a:pos x="132" y="1821"/>
                </a:cxn>
                <a:cxn ang="0">
                  <a:pos x="132" y="1889"/>
                </a:cxn>
                <a:cxn ang="0">
                  <a:pos x="134" y="1956"/>
                </a:cxn>
                <a:cxn ang="0">
                  <a:pos x="135" y="2024"/>
                </a:cxn>
                <a:cxn ang="0">
                  <a:pos x="0" y="2024"/>
                </a:cxn>
                <a:cxn ang="0">
                  <a:pos x="0" y="776"/>
                </a:cxn>
                <a:cxn ang="0">
                  <a:pos x="0" y="776"/>
                </a:cxn>
              </a:cxnLst>
              <a:rect l="0" t="0" r="r" b="b"/>
              <a:pathLst>
                <a:path w="857" h="2024">
                  <a:moveTo>
                    <a:pt x="0" y="776"/>
                  </a:moveTo>
                  <a:lnTo>
                    <a:pt x="0" y="776"/>
                  </a:lnTo>
                  <a:lnTo>
                    <a:pt x="38" y="703"/>
                  </a:lnTo>
                  <a:lnTo>
                    <a:pt x="78" y="634"/>
                  </a:lnTo>
                  <a:lnTo>
                    <a:pt x="119" y="566"/>
                  </a:lnTo>
                  <a:lnTo>
                    <a:pt x="162" y="502"/>
                  </a:lnTo>
                  <a:lnTo>
                    <a:pt x="208" y="441"/>
                  </a:lnTo>
                  <a:lnTo>
                    <a:pt x="256" y="381"/>
                  </a:lnTo>
                  <a:lnTo>
                    <a:pt x="305" y="327"/>
                  </a:lnTo>
                  <a:lnTo>
                    <a:pt x="330" y="300"/>
                  </a:lnTo>
                  <a:lnTo>
                    <a:pt x="357" y="274"/>
                  </a:lnTo>
                  <a:lnTo>
                    <a:pt x="385" y="249"/>
                  </a:lnTo>
                  <a:lnTo>
                    <a:pt x="411" y="226"/>
                  </a:lnTo>
                  <a:lnTo>
                    <a:pt x="439" y="203"/>
                  </a:lnTo>
                  <a:lnTo>
                    <a:pt x="469" y="182"/>
                  </a:lnTo>
                  <a:lnTo>
                    <a:pt x="497" y="160"/>
                  </a:lnTo>
                  <a:lnTo>
                    <a:pt x="527" y="140"/>
                  </a:lnTo>
                  <a:lnTo>
                    <a:pt x="558" y="122"/>
                  </a:lnTo>
                  <a:lnTo>
                    <a:pt x="588" y="104"/>
                  </a:lnTo>
                  <a:lnTo>
                    <a:pt x="619" y="87"/>
                  </a:lnTo>
                  <a:lnTo>
                    <a:pt x="652" y="71"/>
                  </a:lnTo>
                  <a:lnTo>
                    <a:pt x="685" y="56"/>
                  </a:lnTo>
                  <a:lnTo>
                    <a:pt x="718" y="43"/>
                  </a:lnTo>
                  <a:lnTo>
                    <a:pt x="751" y="31"/>
                  </a:lnTo>
                  <a:lnTo>
                    <a:pt x="786" y="20"/>
                  </a:lnTo>
                  <a:lnTo>
                    <a:pt x="822" y="10"/>
                  </a:lnTo>
                  <a:lnTo>
                    <a:pt x="857" y="0"/>
                  </a:lnTo>
                  <a:lnTo>
                    <a:pt x="857" y="0"/>
                  </a:lnTo>
                  <a:lnTo>
                    <a:pt x="806" y="46"/>
                  </a:lnTo>
                  <a:lnTo>
                    <a:pt x="754" y="94"/>
                  </a:lnTo>
                  <a:lnTo>
                    <a:pt x="706" y="144"/>
                  </a:lnTo>
                  <a:lnTo>
                    <a:pt x="660" y="196"/>
                  </a:lnTo>
                  <a:lnTo>
                    <a:pt x="617" y="249"/>
                  </a:lnTo>
                  <a:lnTo>
                    <a:pt x="576" y="304"/>
                  </a:lnTo>
                  <a:lnTo>
                    <a:pt x="536" y="362"/>
                  </a:lnTo>
                  <a:lnTo>
                    <a:pt x="498" y="419"/>
                  </a:lnTo>
                  <a:lnTo>
                    <a:pt x="462" y="479"/>
                  </a:lnTo>
                  <a:lnTo>
                    <a:pt x="429" y="538"/>
                  </a:lnTo>
                  <a:lnTo>
                    <a:pt x="398" y="601"/>
                  </a:lnTo>
                  <a:lnTo>
                    <a:pt x="368" y="664"/>
                  </a:lnTo>
                  <a:lnTo>
                    <a:pt x="340" y="728"/>
                  </a:lnTo>
                  <a:lnTo>
                    <a:pt x="315" y="792"/>
                  </a:lnTo>
                  <a:lnTo>
                    <a:pt x="291" y="858"/>
                  </a:lnTo>
                  <a:lnTo>
                    <a:pt x="269" y="925"/>
                  </a:lnTo>
                  <a:lnTo>
                    <a:pt x="249" y="992"/>
                  </a:lnTo>
                  <a:lnTo>
                    <a:pt x="229" y="1060"/>
                  </a:lnTo>
                  <a:lnTo>
                    <a:pt x="213" y="1128"/>
                  </a:lnTo>
                  <a:lnTo>
                    <a:pt x="198" y="1197"/>
                  </a:lnTo>
                  <a:lnTo>
                    <a:pt x="185" y="1266"/>
                  </a:lnTo>
                  <a:lnTo>
                    <a:pt x="173" y="1336"/>
                  </a:lnTo>
                  <a:lnTo>
                    <a:pt x="162" y="1405"/>
                  </a:lnTo>
                  <a:lnTo>
                    <a:pt x="154" y="1474"/>
                  </a:lnTo>
                  <a:lnTo>
                    <a:pt x="147" y="1544"/>
                  </a:lnTo>
                  <a:lnTo>
                    <a:pt x="140" y="1613"/>
                  </a:lnTo>
                  <a:lnTo>
                    <a:pt x="137" y="1682"/>
                  </a:lnTo>
                  <a:lnTo>
                    <a:pt x="134" y="1752"/>
                  </a:lnTo>
                  <a:lnTo>
                    <a:pt x="132" y="1821"/>
                  </a:lnTo>
                  <a:lnTo>
                    <a:pt x="132" y="1889"/>
                  </a:lnTo>
                  <a:lnTo>
                    <a:pt x="134" y="1956"/>
                  </a:lnTo>
                  <a:lnTo>
                    <a:pt x="135" y="2024"/>
                  </a:lnTo>
                  <a:lnTo>
                    <a:pt x="0" y="2024"/>
                  </a:lnTo>
                  <a:lnTo>
                    <a:pt x="0" y="776"/>
                  </a:lnTo>
                  <a:lnTo>
                    <a:pt x="0" y="776"/>
                  </a:lnTo>
                  <a:close/>
                </a:path>
              </a:pathLst>
            </a:custGeom>
            <a:solidFill>
              <a:schemeClr val="accent2">
                <a:lumMod val="40000"/>
                <a:lumOff val="60000"/>
                <a:alpha val="4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5" name="Freeform 9"/>
            <p:cNvSpPr>
              <a:spLocks/>
            </p:cNvSpPr>
            <p:nvPr userDrawn="1"/>
          </p:nvSpPr>
          <p:spPr bwMode="auto">
            <a:xfrm>
              <a:off x="0" y="3371787"/>
              <a:ext cx="2895599" cy="2154237"/>
            </a:xfrm>
            <a:custGeom>
              <a:avLst/>
              <a:gdLst/>
              <a:ahLst/>
              <a:cxnLst>
                <a:cxn ang="0">
                  <a:pos x="0" y="118"/>
                </a:cxn>
                <a:cxn ang="0">
                  <a:pos x="165" y="69"/>
                </a:cxn>
                <a:cxn ang="0">
                  <a:pos x="327" y="33"/>
                </a:cxn>
                <a:cxn ang="0">
                  <a:pos x="487" y="11"/>
                </a:cxn>
                <a:cxn ang="0">
                  <a:pos x="645" y="1"/>
                </a:cxn>
                <a:cxn ang="0">
                  <a:pos x="797" y="1"/>
                </a:cxn>
                <a:cxn ang="0">
                  <a:pos x="946" y="13"/>
                </a:cxn>
                <a:cxn ang="0">
                  <a:pos x="1088" y="33"/>
                </a:cxn>
                <a:cxn ang="0">
                  <a:pos x="1225" y="62"/>
                </a:cxn>
                <a:cxn ang="0">
                  <a:pos x="1352" y="97"/>
                </a:cxn>
                <a:cxn ang="0">
                  <a:pos x="1472" y="138"/>
                </a:cxn>
                <a:cxn ang="0">
                  <a:pos x="1585" y="184"/>
                </a:cxn>
                <a:cxn ang="0">
                  <a:pos x="1685" y="236"/>
                </a:cxn>
                <a:cxn ang="0">
                  <a:pos x="1776" y="288"/>
                </a:cxn>
                <a:cxn ang="0">
                  <a:pos x="1854" y="343"/>
                </a:cxn>
                <a:cxn ang="0">
                  <a:pos x="1921" y="399"/>
                </a:cxn>
                <a:cxn ang="0">
                  <a:pos x="1974" y="455"/>
                </a:cxn>
                <a:cxn ang="0">
                  <a:pos x="1920" y="434"/>
                </a:cxn>
                <a:cxn ang="0">
                  <a:pos x="1804" y="394"/>
                </a:cxn>
                <a:cxn ang="0">
                  <a:pos x="1680" y="361"/>
                </a:cxn>
                <a:cxn ang="0">
                  <a:pos x="1548" y="338"/>
                </a:cxn>
                <a:cxn ang="0">
                  <a:pos x="1413" y="323"/>
                </a:cxn>
                <a:cxn ang="0">
                  <a:pos x="1273" y="321"/>
                </a:cxn>
                <a:cxn ang="0">
                  <a:pos x="1132" y="331"/>
                </a:cxn>
                <a:cxn ang="0">
                  <a:pos x="990" y="356"/>
                </a:cxn>
                <a:cxn ang="0">
                  <a:pos x="919" y="374"/>
                </a:cxn>
                <a:cxn ang="0">
                  <a:pos x="850" y="396"/>
                </a:cxn>
                <a:cxn ang="0">
                  <a:pos x="781" y="424"/>
                </a:cxn>
                <a:cxn ang="0">
                  <a:pos x="711" y="455"/>
                </a:cxn>
                <a:cxn ang="0">
                  <a:pos x="645" y="490"/>
                </a:cxn>
                <a:cxn ang="0">
                  <a:pos x="579" y="531"/>
                </a:cxn>
                <a:cxn ang="0">
                  <a:pos x="515" y="577"/>
                </a:cxn>
                <a:cxn ang="0">
                  <a:pos x="452" y="629"/>
                </a:cxn>
                <a:cxn ang="0">
                  <a:pos x="391" y="685"/>
                </a:cxn>
                <a:cxn ang="0">
                  <a:pos x="333" y="747"/>
                </a:cxn>
                <a:cxn ang="0">
                  <a:pos x="277" y="815"/>
                </a:cxn>
                <a:cxn ang="0">
                  <a:pos x="223" y="889"/>
                </a:cxn>
                <a:cxn ang="0">
                  <a:pos x="172" y="970"/>
                </a:cxn>
                <a:cxn ang="0">
                  <a:pos x="124" y="1056"/>
                </a:cxn>
                <a:cxn ang="0">
                  <a:pos x="79" y="1150"/>
                </a:cxn>
                <a:cxn ang="0">
                  <a:pos x="38" y="1249"/>
                </a:cxn>
                <a:cxn ang="0">
                  <a:pos x="0" y="1357"/>
                </a:cxn>
                <a:cxn ang="0">
                  <a:pos x="0" y="118"/>
                </a:cxn>
              </a:cxnLst>
              <a:rect l="0" t="0" r="r" b="b"/>
              <a:pathLst>
                <a:path w="1974" h="1357">
                  <a:moveTo>
                    <a:pt x="0" y="118"/>
                  </a:moveTo>
                  <a:lnTo>
                    <a:pt x="0" y="118"/>
                  </a:lnTo>
                  <a:lnTo>
                    <a:pt x="83" y="92"/>
                  </a:lnTo>
                  <a:lnTo>
                    <a:pt x="165" y="69"/>
                  </a:lnTo>
                  <a:lnTo>
                    <a:pt x="246" y="49"/>
                  </a:lnTo>
                  <a:lnTo>
                    <a:pt x="327" y="33"/>
                  </a:lnTo>
                  <a:lnTo>
                    <a:pt x="408" y="21"/>
                  </a:lnTo>
                  <a:lnTo>
                    <a:pt x="487" y="11"/>
                  </a:lnTo>
                  <a:lnTo>
                    <a:pt x="566" y="5"/>
                  </a:lnTo>
                  <a:lnTo>
                    <a:pt x="645" y="1"/>
                  </a:lnTo>
                  <a:lnTo>
                    <a:pt x="721" y="0"/>
                  </a:lnTo>
                  <a:lnTo>
                    <a:pt x="797" y="1"/>
                  </a:lnTo>
                  <a:lnTo>
                    <a:pt x="873" y="6"/>
                  </a:lnTo>
                  <a:lnTo>
                    <a:pt x="946" y="13"/>
                  </a:lnTo>
                  <a:lnTo>
                    <a:pt x="1018" y="23"/>
                  </a:lnTo>
                  <a:lnTo>
                    <a:pt x="1088" y="33"/>
                  </a:lnTo>
                  <a:lnTo>
                    <a:pt x="1157" y="47"/>
                  </a:lnTo>
                  <a:lnTo>
                    <a:pt x="1225" y="62"/>
                  </a:lnTo>
                  <a:lnTo>
                    <a:pt x="1289" y="79"/>
                  </a:lnTo>
                  <a:lnTo>
                    <a:pt x="1352" y="97"/>
                  </a:lnTo>
                  <a:lnTo>
                    <a:pt x="1413" y="117"/>
                  </a:lnTo>
                  <a:lnTo>
                    <a:pt x="1472" y="138"/>
                  </a:lnTo>
                  <a:lnTo>
                    <a:pt x="1530" y="161"/>
                  </a:lnTo>
                  <a:lnTo>
                    <a:pt x="1585" y="184"/>
                  </a:lnTo>
                  <a:lnTo>
                    <a:pt x="1636" y="209"/>
                  </a:lnTo>
                  <a:lnTo>
                    <a:pt x="1685" y="236"/>
                  </a:lnTo>
                  <a:lnTo>
                    <a:pt x="1732" y="262"/>
                  </a:lnTo>
                  <a:lnTo>
                    <a:pt x="1776" y="288"/>
                  </a:lnTo>
                  <a:lnTo>
                    <a:pt x="1816" y="315"/>
                  </a:lnTo>
                  <a:lnTo>
                    <a:pt x="1854" y="343"/>
                  </a:lnTo>
                  <a:lnTo>
                    <a:pt x="1888" y="371"/>
                  </a:lnTo>
                  <a:lnTo>
                    <a:pt x="1921" y="399"/>
                  </a:lnTo>
                  <a:lnTo>
                    <a:pt x="1949" y="427"/>
                  </a:lnTo>
                  <a:lnTo>
                    <a:pt x="1974" y="455"/>
                  </a:lnTo>
                  <a:lnTo>
                    <a:pt x="1974" y="455"/>
                  </a:lnTo>
                  <a:lnTo>
                    <a:pt x="1920" y="434"/>
                  </a:lnTo>
                  <a:lnTo>
                    <a:pt x="1864" y="412"/>
                  </a:lnTo>
                  <a:lnTo>
                    <a:pt x="1804" y="394"/>
                  </a:lnTo>
                  <a:lnTo>
                    <a:pt x="1743" y="376"/>
                  </a:lnTo>
                  <a:lnTo>
                    <a:pt x="1680" y="361"/>
                  </a:lnTo>
                  <a:lnTo>
                    <a:pt x="1614" y="348"/>
                  </a:lnTo>
                  <a:lnTo>
                    <a:pt x="1548" y="338"/>
                  </a:lnTo>
                  <a:lnTo>
                    <a:pt x="1481" y="330"/>
                  </a:lnTo>
                  <a:lnTo>
                    <a:pt x="1413" y="323"/>
                  </a:lnTo>
                  <a:lnTo>
                    <a:pt x="1344" y="320"/>
                  </a:lnTo>
                  <a:lnTo>
                    <a:pt x="1273" y="321"/>
                  </a:lnTo>
                  <a:lnTo>
                    <a:pt x="1203" y="325"/>
                  </a:lnTo>
                  <a:lnTo>
                    <a:pt x="1132" y="331"/>
                  </a:lnTo>
                  <a:lnTo>
                    <a:pt x="1061" y="341"/>
                  </a:lnTo>
                  <a:lnTo>
                    <a:pt x="990" y="356"/>
                  </a:lnTo>
                  <a:lnTo>
                    <a:pt x="954" y="364"/>
                  </a:lnTo>
                  <a:lnTo>
                    <a:pt x="919" y="374"/>
                  </a:lnTo>
                  <a:lnTo>
                    <a:pt x="885" y="384"/>
                  </a:lnTo>
                  <a:lnTo>
                    <a:pt x="850" y="396"/>
                  </a:lnTo>
                  <a:lnTo>
                    <a:pt x="815" y="409"/>
                  </a:lnTo>
                  <a:lnTo>
                    <a:pt x="781" y="424"/>
                  </a:lnTo>
                  <a:lnTo>
                    <a:pt x="746" y="439"/>
                  </a:lnTo>
                  <a:lnTo>
                    <a:pt x="711" y="455"/>
                  </a:lnTo>
                  <a:lnTo>
                    <a:pt x="678" y="472"/>
                  </a:lnTo>
                  <a:lnTo>
                    <a:pt x="645" y="490"/>
                  </a:lnTo>
                  <a:lnTo>
                    <a:pt x="612" y="510"/>
                  </a:lnTo>
                  <a:lnTo>
                    <a:pt x="579" y="531"/>
                  </a:lnTo>
                  <a:lnTo>
                    <a:pt x="546" y="554"/>
                  </a:lnTo>
                  <a:lnTo>
                    <a:pt x="515" y="577"/>
                  </a:lnTo>
                  <a:lnTo>
                    <a:pt x="484" y="602"/>
                  </a:lnTo>
                  <a:lnTo>
                    <a:pt x="452" y="629"/>
                  </a:lnTo>
                  <a:lnTo>
                    <a:pt x="421" y="657"/>
                  </a:lnTo>
                  <a:lnTo>
                    <a:pt x="391" y="685"/>
                  </a:lnTo>
                  <a:lnTo>
                    <a:pt x="361" y="716"/>
                  </a:lnTo>
                  <a:lnTo>
                    <a:pt x="333" y="747"/>
                  </a:lnTo>
                  <a:lnTo>
                    <a:pt x="304" y="780"/>
                  </a:lnTo>
                  <a:lnTo>
                    <a:pt x="277" y="815"/>
                  </a:lnTo>
                  <a:lnTo>
                    <a:pt x="249" y="851"/>
                  </a:lnTo>
                  <a:lnTo>
                    <a:pt x="223" y="889"/>
                  </a:lnTo>
                  <a:lnTo>
                    <a:pt x="198" y="929"/>
                  </a:lnTo>
                  <a:lnTo>
                    <a:pt x="172" y="970"/>
                  </a:lnTo>
                  <a:lnTo>
                    <a:pt x="149" y="1012"/>
                  </a:lnTo>
                  <a:lnTo>
                    <a:pt x="124" y="1056"/>
                  </a:lnTo>
                  <a:lnTo>
                    <a:pt x="101" y="1102"/>
                  </a:lnTo>
                  <a:lnTo>
                    <a:pt x="79" y="1150"/>
                  </a:lnTo>
                  <a:lnTo>
                    <a:pt x="58" y="1198"/>
                  </a:lnTo>
                  <a:lnTo>
                    <a:pt x="38" y="1249"/>
                  </a:lnTo>
                  <a:lnTo>
                    <a:pt x="18" y="1302"/>
                  </a:lnTo>
                  <a:lnTo>
                    <a:pt x="0" y="1357"/>
                  </a:lnTo>
                  <a:lnTo>
                    <a:pt x="0" y="118"/>
                  </a:lnTo>
                  <a:lnTo>
                    <a:pt x="0" y="118"/>
                  </a:lnTo>
                  <a:close/>
                </a:path>
              </a:pathLst>
            </a:custGeom>
            <a:solidFill>
              <a:schemeClr val="accent2">
                <a:lumMod val="40000"/>
                <a:lumOff val="6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 name="Freeform 10"/>
            <p:cNvSpPr>
              <a:spLocks/>
            </p:cNvSpPr>
            <p:nvPr userDrawn="1"/>
          </p:nvSpPr>
          <p:spPr bwMode="auto">
            <a:xfrm>
              <a:off x="1502664" y="5586916"/>
              <a:ext cx="6519672" cy="5913188"/>
            </a:xfrm>
            <a:custGeom>
              <a:avLst/>
              <a:gdLst/>
              <a:ahLst/>
              <a:cxnLst>
                <a:cxn ang="0">
                  <a:pos x="1377" y="130"/>
                </a:cxn>
                <a:cxn ang="0">
                  <a:pos x="1299" y="89"/>
                </a:cxn>
                <a:cxn ang="0">
                  <a:pos x="1220" y="56"/>
                </a:cxn>
                <a:cxn ang="0">
                  <a:pos x="1137" y="30"/>
                </a:cxn>
                <a:cxn ang="0">
                  <a:pos x="1052" y="11"/>
                </a:cxn>
                <a:cxn ang="0">
                  <a:pos x="966" y="2"/>
                </a:cxn>
                <a:cxn ang="0">
                  <a:pos x="880" y="0"/>
                </a:cxn>
                <a:cxn ang="0">
                  <a:pos x="794" y="5"/>
                </a:cxn>
                <a:cxn ang="0">
                  <a:pos x="708" y="18"/>
                </a:cxn>
                <a:cxn ang="0">
                  <a:pos x="624" y="40"/>
                </a:cxn>
                <a:cxn ang="0">
                  <a:pos x="543" y="69"/>
                </a:cxn>
                <a:cxn ang="0">
                  <a:pos x="466" y="107"/>
                </a:cxn>
                <a:cxn ang="0">
                  <a:pos x="391" y="155"/>
                </a:cxn>
                <a:cxn ang="0">
                  <a:pos x="322" y="210"/>
                </a:cxn>
                <a:cxn ang="0">
                  <a:pos x="258" y="272"/>
                </a:cxn>
                <a:cxn ang="0">
                  <a:pos x="200" y="345"/>
                </a:cxn>
                <a:cxn ang="0">
                  <a:pos x="149" y="426"/>
                </a:cxn>
                <a:cxn ang="0">
                  <a:pos x="124" y="472"/>
                </a:cxn>
                <a:cxn ang="0">
                  <a:pos x="83" y="568"/>
                </a:cxn>
                <a:cxn ang="0">
                  <a:pos x="48" y="667"/>
                </a:cxn>
                <a:cxn ang="0">
                  <a:pos x="23" y="769"/>
                </a:cxn>
                <a:cxn ang="0">
                  <a:pos x="7" y="875"/>
                </a:cxn>
                <a:cxn ang="0">
                  <a:pos x="0" y="982"/>
                </a:cxn>
                <a:cxn ang="0">
                  <a:pos x="2" y="1090"/>
                </a:cxn>
                <a:cxn ang="0">
                  <a:pos x="12" y="1200"/>
                </a:cxn>
                <a:cxn ang="0">
                  <a:pos x="31" y="1311"/>
                </a:cxn>
                <a:cxn ang="0">
                  <a:pos x="61" y="1420"/>
                </a:cxn>
                <a:cxn ang="0">
                  <a:pos x="101" y="1529"/>
                </a:cxn>
                <a:cxn ang="0">
                  <a:pos x="149" y="1636"/>
                </a:cxn>
                <a:cxn ang="0">
                  <a:pos x="206" y="1742"/>
                </a:cxn>
                <a:cxn ang="0">
                  <a:pos x="274" y="1844"/>
                </a:cxn>
                <a:cxn ang="0">
                  <a:pos x="353" y="1943"/>
                </a:cxn>
                <a:cxn ang="0">
                  <a:pos x="441" y="2039"/>
                </a:cxn>
                <a:cxn ang="0">
                  <a:pos x="2552" y="2085"/>
                </a:cxn>
                <a:cxn ang="0">
                  <a:pos x="2526" y="2070"/>
                </a:cxn>
                <a:cxn ang="0">
                  <a:pos x="2336" y="1955"/>
                </a:cxn>
                <a:cxn ang="0">
                  <a:pos x="2192" y="1860"/>
                </a:cxn>
                <a:cxn ang="0">
                  <a:pos x="2025" y="1748"/>
                </a:cxn>
                <a:cxn ang="0">
                  <a:pos x="1849" y="1619"/>
                </a:cxn>
                <a:cxn ang="0">
                  <a:pos x="1667" y="1477"/>
                </a:cxn>
                <a:cxn ang="0">
                  <a:pos x="1492" y="1326"/>
                </a:cxn>
                <a:cxn ang="0">
                  <a:pos x="1410" y="1246"/>
                </a:cxn>
                <a:cxn ang="0">
                  <a:pos x="1332" y="1167"/>
                </a:cxn>
                <a:cxn ang="0">
                  <a:pos x="1261" y="1086"/>
                </a:cxn>
                <a:cxn ang="0">
                  <a:pos x="1195" y="1004"/>
                </a:cxn>
                <a:cxn ang="0">
                  <a:pos x="1139" y="923"/>
                </a:cxn>
                <a:cxn ang="0">
                  <a:pos x="1091" y="840"/>
                </a:cxn>
                <a:cxn ang="0">
                  <a:pos x="1055" y="761"/>
                </a:cxn>
                <a:cxn ang="0">
                  <a:pos x="1030" y="680"/>
                </a:cxn>
                <a:cxn ang="0">
                  <a:pos x="1017" y="602"/>
                </a:cxn>
                <a:cxn ang="0">
                  <a:pos x="1019" y="527"/>
                </a:cxn>
                <a:cxn ang="0">
                  <a:pos x="1028" y="470"/>
                </a:cxn>
                <a:cxn ang="0">
                  <a:pos x="1040" y="434"/>
                </a:cxn>
                <a:cxn ang="0">
                  <a:pos x="1057" y="398"/>
                </a:cxn>
                <a:cxn ang="0">
                  <a:pos x="1076" y="363"/>
                </a:cxn>
                <a:cxn ang="0">
                  <a:pos x="1101" y="330"/>
                </a:cxn>
                <a:cxn ang="0">
                  <a:pos x="1131" y="295"/>
                </a:cxn>
                <a:cxn ang="0">
                  <a:pos x="1182" y="248"/>
                </a:cxn>
                <a:cxn ang="0">
                  <a:pos x="1269" y="186"/>
                </a:cxn>
                <a:cxn ang="0">
                  <a:pos x="1377" y="130"/>
                </a:cxn>
              </a:cxnLst>
              <a:rect l="0" t="0" r="r" b="b"/>
              <a:pathLst>
                <a:path w="2552" h="2085">
                  <a:moveTo>
                    <a:pt x="1377" y="130"/>
                  </a:moveTo>
                  <a:lnTo>
                    <a:pt x="1377" y="130"/>
                  </a:lnTo>
                  <a:lnTo>
                    <a:pt x="1339" y="109"/>
                  </a:lnTo>
                  <a:lnTo>
                    <a:pt x="1299" y="89"/>
                  </a:lnTo>
                  <a:lnTo>
                    <a:pt x="1260" y="73"/>
                  </a:lnTo>
                  <a:lnTo>
                    <a:pt x="1220" y="56"/>
                  </a:lnTo>
                  <a:lnTo>
                    <a:pt x="1179" y="43"/>
                  </a:lnTo>
                  <a:lnTo>
                    <a:pt x="1137" y="30"/>
                  </a:lnTo>
                  <a:lnTo>
                    <a:pt x="1094" y="20"/>
                  </a:lnTo>
                  <a:lnTo>
                    <a:pt x="1052" y="11"/>
                  </a:lnTo>
                  <a:lnTo>
                    <a:pt x="1009" y="7"/>
                  </a:lnTo>
                  <a:lnTo>
                    <a:pt x="966" y="2"/>
                  </a:lnTo>
                  <a:lnTo>
                    <a:pt x="923" y="0"/>
                  </a:lnTo>
                  <a:lnTo>
                    <a:pt x="880" y="0"/>
                  </a:lnTo>
                  <a:lnTo>
                    <a:pt x="837" y="2"/>
                  </a:lnTo>
                  <a:lnTo>
                    <a:pt x="794" y="5"/>
                  </a:lnTo>
                  <a:lnTo>
                    <a:pt x="751" y="10"/>
                  </a:lnTo>
                  <a:lnTo>
                    <a:pt x="708" y="18"/>
                  </a:lnTo>
                  <a:lnTo>
                    <a:pt x="667" y="28"/>
                  </a:lnTo>
                  <a:lnTo>
                    <a:pt x="624" y="40"/>
                  </a:lnTo>
                  <a:lnTo>
                    <a:pt x="584" y="54"/>
                  </a:lnTo>
                  <a:lnTo>
                    <a:pt x="543" y="69"/>
                  </a:lnTo>
                  <a:lnTo>
                    <a:pt x="504" y="87"/>
                  </a:lnTo>
                  <a:lnTo>
                    <a:pt x="466" y="107"/>
                  </a:lnTo>
                  <a:lnTo>
                    <a:pt x="428" y="130"/>
                  </a:lnTo>
                  <a:lnTo>
                    <a:pt x="391" y="155"/>
                  </a:lnTo>
                  <a:lnTo>
                    <a:pt x="357" y="182"/>
                  </a:lnTo>
                  <a:lnTo>
                    <a:pt x="322" y="210"/>
                  </a:lnTo>
                  <a:lnTo>
                    <a:pt x="289" y="241"/>
                  </a:lnTo>
                  <a:lnTo>
                    <a:pt x="258" y="272"/>
                  </a:lnTo>
                  <a:lnTo>
                    <a:pt x="228" y="309"/>
                  </a:lnTo>
                  <a:lnTo>
                    <a:pt x="200" y="345"/>
                  </a:lnTo>
                  <a:lnTo>
                    <a:pt x="173" y="385"/>
                  </a:lnTo>
                  <a:lnTo>
                    <a:pt x="149" y="426"/>
                  </a:lnTo>
                  <a:lnTo>
                    <a:pt x="149" y="426"/>
                  </a:lnTo>
                  <a:lnTo>
                    <a:pt x="124" y="472"/>
                  </a:lnTo>
                  <a:lnTo>
                    <a:pt x="102" y="520"/>
                  </a:lnTo>
                  <a:lnTo>
                    <a:pt x="83" y="568"/>
                  </a:lnTo>
                  <a:lnTo>
                    <a:pt x="64" y="617"/>
                  </a:lnTo>
                  <a:lnTo>
                    <a:pt x="48" y="667"/>
                  </a:lnTo>
                  <a:lnTo>
                    <a:pt x="35" y="718"/>
                  </a:lnTo>
                  <a:lnTo>
                    <a:pt x="23" y="769"/>
                  </a:lnTo>
                  <a:lnTo>
                    <a:pt x="15" y="822"/>
                  </a:lnTo>
                  <a:lnTo>
                    <a:pt x="7" y="875"/>
                  </a:lnTo>
                  <a:lnTo>
                    <a:pt x="2" y="928"/>
                  </a:lnTo>
                  <a:lnTo>
                    <a:pt x="0" y="982"/>
                  </a:lnTo>
                  <a:lnTo>
                    <a:pt x="0" y="1035"/>
                  </a:lnTo>
                  <a:lnTo>
                    <a:pt x="2" y="1090"/>
                  </a:lnTo>
                  <a:lnTo>
                    <a:pt x="5" y="1146"/>
                  </a:lnTo>
                  <a:lnTo>
                    <a:pt x="12" y="1200"/>
                  </a:lnTo>
                  <a:lnTo>
                    <a:pt x="22" y="1255"/>
                  </a:lnTo>
                  <a:lnTo>
                    <a:pt x="31" y="1311"/>
                  </a:lnTo>
                  <a:lnTo>
                    <a:pt x="46" y="1365"/>
                  </a:lnTo>
                  <a:lnTo>
                    <a:pt x="61" y="1420"/>
                  </a:lnTo>
                  <a:lnTo>
                    <a:pt x="79" y="1474"/>
                  </a:lnTo>
                  <a:lnTo>
                    <a:pt x="101" y="1529"/>
                  </a:lnTo>
                  <a:lnTo>
                    <a:pt x="124" y="1583"/>
                  </a:lnTo>
                  <a:lnTo>
                    <a:pt x="149" y="1636"/>
                  </a:lnTo>
                  <a:lnTo>
                    <a:pt x="177" y="1689"/>
                  </a:lnTo>
                  <a:lnTo>
                    <a:pt x="206" y="1742"/>
                  </a:lnTo>
                  <a:lnTo>
                    <a:pt x="239" y="1793"/>
                  </a:lnTo>
                  <a:lnTo>
                    <a:pt x="274" y="1844"/>
                  </a:lnTo>
                  <a:lnTo>
                    <a:pt x="312" y="1895"/>
                  </a:lnTo>
                  <a:lnTo>
                    <a:pt x="353" y="1943"/>
                  </a:lnTo>
                  <a:lnTo>
                    <a:pt x="396" y="1993"/>
                  </a:lnTo>
                  <a:lnTo>
                    <a:pt x="441" y="2039"/>
                  </a:lnTo>
                  <a:lnTo>
                    <a:pt x="489" y="2085"/>
                  </a:lnTo>
                  <a:lnTo>
                    <a:pt x="2552" y="2085"/>
                  </a:lnTo>
                  <a:lnTo>
                    <a:pt x="2552" y="2085"/>
                  </a:lnTo>
                  <a:lnTo>
                    <a:pt x="2526" y="2070"/>
                  </a:lnTo>
                  <a:lnTo>
                    <a:pt x="2450" y="2026"/>
                  </a:lnTo>
                  <a:lnTo>
                    <a:pt x="2336" y="1955"/>
                  </a:lnTo>
                  <a:lnTo>
                    <a:pt x="2266" y="1910"/>
                  </a:lnTo>
                  <a:lnTo>
                    <a:pt x="2192" y="1860"/>
                  </a:lnTo>
                  <a:lnTo>
                    <a:pt x="2111" y="1808"/>
                  </a:lnTo>
                  <a:lnTo>
                    <a:pt x="2025" y="1748"/>
                  </a:lnTo>
                  <a:lnTo>
                    <a:pt x="1938" y="1685"/>
                  </a:lnTo>
                  <a:lnTo>
                    <a:pt x="1849" y="1619"/>
                  </a:lnTo>
                  <a:lnTo>
                    <a:pt x="1758" y="1550"/>
                  </a:lnTo>
                  <a:lnTo>
                    <a:pt x="1667" y="1477"/>
                  </a:lnTo>
                  <a:lnTo>
                    <a:pt x="1578" y="1403"/>
                  </a:lnTo>
                  <a:lnTo>
                    <a:pt x="1492" y="1326"/>
                  </a:lnTo>
                  <a:lnTo>
                    <a:pt x="1451" y="1286"/>
                  </a:lnTo>
                  <a:lnTo>
                    <a:pt x="1410" y="1246"/>
                  </a:lnTo>
                  <a:lnTo>
                    <a:pt x="1370" y="1207"/>
                  </a:lnTo>
                  <a:lnTo>
                    <a:pt x="1332" y="1167"/>
                  </a:lnTo>
                  <a:lnTo>
                    <a:pt x="1296" y="1126"/>
                  </a:lnTo>
                  <a:lnTo>
                    <a:pt x="1261" y="1086"/>
                  </a:lnTo>
                  <a:lnTo>
                    <a:pt x="1227" y="1045"/>
                  </a:lnTo>
                  <a:lnTo>
                    <a:pt x="1195" y="1004"/>
                  </a:lnTo>
                  <a:lnTo>
                    <a:pt x="1167" y="962"/>
                  </a:lnTo>
                  <a:lnTo>
                    <a:pt x="1139" y="923"/>
                  </a:lnTo>
                  <a:lnTo>
                    <a:pt x="1114" y="881"/>
                  </a:lnTo>
                  <a:lnTo>
                    <a:pt x="1091" y="840"/>
                  </a:lnTo>
                  <a:lnTo>
                    <a:pt x="1071" y="801"/>
                  </a:lnTo>
                  <a:lnTo>
                    <a:pt x="1055" y="761"/>
                  </a:lnTo>
                  <a:lnTo>
                    <a:pt x="1042" y="720"/>
                  </a:lnTo>
                  <a:lnTo>
                    <a:pt x="1030" y="680"/>
                  </a:lnTo>
                  <a:lnTo>
                    <a:pt x="1022" y="642"/>
                  </a:lnTo>
                  <a:lnTo>
                    <a:pt x="1017" y="602"/>
                  </a:lnTo>
                  <a:lnTo>
                    <a:pt x="1015" y="565"/>
                  </a:lnTo>
                  <a:lnTo>
                    <a:pt x="1019" y="527"/>
                  </a:lnTo>
                  <a:lnTo>
                    <a:pt x="1023" y="489"/>
                  </a:lnTo>
                  <a:lnTo>
                    <a:pt x="1028" y="470"/>
                  </a:lnTo>
                  <a:lnTo>
                    <a:pt x="1033" y="452"/>
                  </a:lnTo>
                  <a:lnTo>
                    <a:pt x="1040" y="434"/>
                  </a:lnTo>
                  <a:lnTo>
                    <a:pt x="1048" y="416"/>
                  </a:lnTo>
                  <a:lnTo>
                    <a:pt x="1057" y="398"/>
                  </a:lnTo>
                  <a:lnTo>
                    <a:pt x="1066" y="381"/>
                  </a:lnTo>
                  <a:lnTo>
                    <a:pt x="1076" y="363"/>
                  </a:lnTo>
                  <a:lnTo>
                    <a:pt x="1088" y="347"/>
                  </a:lnTo>
                  <a:lnTo>
                    <a:pt x="1101" y="330"/>
                  </a:lnTo>
                  <a:lnTo>
                    <a:pt x="1116" y="312"/>
                  </a:lnTo>
                  <a:lnTo>
                    <a:pt x="1131" y="295"/>
                  </a:lnTo>
                  <a:lnTo>
                    <a:pt x="1147" y="281"/>
                  </a:lnTo>
                  <a:lnTo>
                    <a:pt x="1182" y="248"/>
                  </a:lnTo>
                  <a:lnTo>
                    <a:pt x="1223" y="216"/>
                  </a:lnTo>
                  <a:lnTo>
                    <a:pt x="1269" y="186"/>
                  </a:lnTo>
                  <a:lnTo>
                    <a:pt x="1321" y="158"/>
                  </a:lnTo>
                  <a:lnTo>
                    <a:pt x="1377" y="130"/>
                  </a:lnTo>
                  <a:lnTo>
                    <a:pt x="1377" y="130"/>
                  </a:lnTo>
                  <a:close/>
                </a:path>
              </a:pathLst>
            </a:custGeom>
            <a:solidFill>
              <a:schemeClr val="bg1">
                <a:lumMod val="95000"/>
                <a:alpha val="34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7" name="Freeform 11"/>
            <p:cNvSpPr>
              <a:spLocks/>
            </p:cNvSpPr>
            <p:nvPr userDrawn="1"/>
          </p:nvSpPr>
          <p:spPr bwMode="auto">
            <a:xfrm>
              <a:off x="1155002" y="5801712"/>
              <a:ext cx="3420932" cy="5698392"/>
            </a:xfrm>
            <a:custGeom>
              <a:avLst/>
              <a:gdLst/>
              <a:ahLst/>
              <a:cxnLst>
                <a:cxn ang="0">
                  <a:pos x="99" y="1804"/>
                </a:cxn>
                <a:cxn ang="0">
                  <a:pos x="57" y="1647"/>
                </a:cxn>
                <a:cxn ang="0">
                  <a:pos x="29" y="1492"/>
                </a:cxn>
                <a:cxn ang="0">
                  <a:pos x="10" y="1342"/>
                </a:cxn>
                <a:cxn ang="0">
                  <a:pos x="1" y="1195"/>
                </a:cxn>
                <a:cxn ang="0">
                  <a:pos x="1" y="1054"/>
                </a:cxn>
                <a:cxn ang="0">
                  <a:pos x="10" y="919"/>
                </a:cxn>
                <a:cxn ang="0">
                  <a:pos x="26" y="790"/>
                </a:cxn>
                <a:cxn ang="0">
                  <a:pos x="49" y="667"/>
                </a:cxn>
                <a:cxn ang="0">
                  <a:pos x="81" y="553"/>
                </a:cxn>
                <a:cxn ang="0">
                  <a:pos x="117" y="445"/>
                </a:cxn>
                <a:cxn ang="0">
                  <a:pos x="158" y="346"/>
                </a:cxn>
                <a:cxn ang="0">
                  <a:pos x="203" y="255"/>
                </a:cxn>
                <a:cxn ang="0">
                  <a:pos x="254" y="176"/>
                </a:cxn>
                <a:cxn ang="0">
                  <a:pos x="307" y="105"/>
                </a:cxn>
                <a:cxn ang="0">
                  <a:pos x="363" y="47"/>
                </a:cxn>
                <a:cxn ang="0">
                  <a:pos x="421" y="0"/>
                </a:cxn>
                <a:cxn ang="0">
                  <a:pos x="383" y="57"/>
                </a:cxn>
                <a:cxn ang="0">
                  <a:pos x="317" y="176"/>
                </a:cxn>
                <a:cxn ang="0">
                  <a:pos x="265" y="298"/>
                </a:cxn>
                <a:cxn ang="0">
                  <a:pos x="226" y="421"/>
                </a:cxn>
                <a:cxn ang="0">
                  <a:pos x="201" y="544"/>
                </a:cxn>
                <a:cxn ang="0">
                  <a:pos x="188" y="667"/>
                </a:cxn>
                <a:cxn ang="0">
                  <a:pos x="186" y="789"/>
                </a:cxn>
                <a:cxn ang="0">
                  <a:pos x="196" y="911"/>
                </a:cxn>
                <a:cxn ang="0">
                  <a:pos x="219" y="1030"/>
                </a:cxn>
                <a:cxn ang="0">
                  <a:pos x="252" y="1147"/>
                </a:cxn>
                <a:cxn ang="0">
                  <a:pos x="297" y="1261"/>
                </a:cxn>
                <a:cxn ang="0">
                  <a:pos x="351" y="1371"/>
                </a:cxn>
                <a:cxn ang="0">
                  <a:pos x="416" y="1477"/>
                </a:cxn>
                <a:cxn ang="0">
                  <a:pos x="492" y="1578"/>
                </a:cxn>
                <a:cxn ang="0">
                  <a:pos x="576" y="1674"/>
                </a:cxn>
                <a:cxn ang="0">
                  <a:pos x="668" y="1763"/>
                </a:cxn>
                <a:cxn ang="0">
                  <a:pos x="99" y="1804"/>
                </a:cxn>
              </a:cxnLst>
              <a:rect l="0" t="0" r="r" b="b"/>
              <a:pathLst>
                <a:path w="718" h="1804">
                  <a:moveTo>
                    <a:pt x="99" y="1804"/>
                  </a:moveTo>
                  <a:lnTo>
                    <a:pt x="99" y="1804"/>
                  </a:lnTo>
                  <a:lnTo>
                    <a:pt x="77" y="1725"/>
                  </a:lnTo>
                  <a:lnTo>
                    <a:pt x="57" y="1647"/>
                  </a:lnTo>
                  <a:lnTo>
                    <a:pt x="43" y="1570"/>
                  </a:lnTo>
                  <a:lnTo>
                    <a:pt x="29" y="1492"/>
                  </a:lnTo>
                  <a:lnTo>
                    <a:pt x="18" y="1416"/>
                  </a:lnTo>
                  <a:lnTo>
                    <a:pt x="10" y="1342"/>
                  </a:lnTo>
                  <a:lnTo>
                    <a:pt x="5" y="1267"/>
                  </a:lnTo>
                  <a:lnTo>
                    <a:pt x="1" y="1195"/>
                  </a:lnTo>
                  <a:lnTo>
                    <a:pt x="0" y="1124"/>
                  </a:lnTo>
                  <a:lnTo>
                    <a:pt x="1" y="1054"/>
                  </a:lnTo>
                  <a:lnTo>
                    <a:pt x="5" y="987"/>
                  </a:lnTo>
                  <a:lnTo>
                    <a:pt x="10" y="919"/>
                  </a:lnTo>
                  <a:lnTo>
                    <a:pt x="18" y="853"/>
                  </a:lnTo>
                  <a:lnTo>
                    <a:pt x="26" y="790"/>
                  </a:lnTo>
                  <a:lnTo>
                    <a:pt x="38" y="728"/>
                  </a:lnTo>
                  <a:lnTo>
                    <a:pt x="49" y="667"/>
                  </a:lnTo>
                  <a:lnTo>
                    <a:pt x="64" y="609"/>
                  </a:lnTo>
                  <a:lnTo>
                    <a:pt x="81" y="553"/>
                  </a:lnTo>
                  <a:lnTo>
                    <a:pt x="97" y="496"/>
                  </a:lnTo>
                  <a:lnTo>
                    <a:pt x="117" y="445"/>
                  </a:lnTo>
                  <a:lnTo>
                    <a:pt x="137" y="394"/>
                  </a:lnTo>
                  <a:lnTo>
                    <a:pt x="158" y="346"/>
                  </a:lnTo>
                  <a:lnTo>
                    <a:pt x="180" y="300"/>
                  </a:lnTo>
                  <a:lnTo>
                    <a:pt x="203" y="255"/>
                  </a:lnTo>
                  <a:lnTo>
                    <a:pt x="227" y="214"/>
                  </a:lnTo>
                  <a:lnTo>
                    <a:pt x="254" y="176"/>
                  </a:lnTo>
                  <a:lnTo>
                    <a:pt x="280" y="140"/>
                  </a:lnTo>
                  <a:lnTo>
                    <a:pt x="307" y="105"/>
                  </a:lnTo>
                  <a:lnTo>
                    <a:pt x="335" y="76"/>
                  </a:lnTo>
                  <a:lnTo>
                    <a:pt x="363" y="47"/>
                  </a:lnTo>
                  <a:lnTo>
                    <a:pt x="391" y="21"/>
                  </a:lnTo>
                  <a:lnTo>
                    <a:pt x="421" y="0"/>
                  </a:lnTo>
                  <a:lnTo>
                    <a:pt x="421" y="0"/>
                  </a:lnTo>
                  <a:lnTo>
                    <a:pt x="383" y="57"/>
                  </a:lnTo>
                  <a:lnTo>
                    <a:pt x="348" y="117"/>
                  </a:lnTo>
                  <a:lnTo>
                    <a:pt x="317" y="176"/>
                  </a:lnTo>
                  <a:lnTo>
                    <a:pt x="289" y="237"/>
                  </a:lnTo>
                  <a:lnTo>
                    <a:pt x="265" y="298"/>
                  </a:lnTo>
                  <a:lnTo>
                    <a:pt x="244" y="359"/>
                  </a:lnTo>
                  <a:lnTo>
                    <a:pt x="226" y="421"/>
                  </a:lnTo>
                  <a:lnTo>
                    <a:pt x="213" y="482"/>
                  </a:lnTo>
                  <a:lnTo>
                    <a:pt x="201" y="544"/>
                  </a:lnTo>
                  <a:lnTo>
                    <a:pt x="193" y="605"/>
                  </a:lnTo>
                  <a:lnTo>
                    <a:pt x="188" y="667"/>
                  </a:lnTo>
                  <a:lnTo>
                    <a:pt x="185" y="728"/>
                  </a:lnTo>
                  <a:lnTo>
                    <a:pt x="186" y="789"/>
                  </a:lnTo>
                  <a:lnTo>
                    <a:pt x="189" y="850"/>
                  </a:lnTo>
                  <a:lnTo>
                    <a:pt x="196" y="911"/>
                  </a:lnTo>
                  <a:lnTo>
                    <a:pt x="206" y="970"/>
                  </a:lnTo>
                  <a:lnTo>
                    <a:pt x="219" y="1030"/>
                  </a:lnTo>
                  <a:lnTo>
                    <a:pt x="234" y="1089"/>
                  </a:lnTo>
                  <a:lnTo>
                    <a:pt x="252" y="1147"/>
                  </a:lnTo>
                  <a:lnTo>
                    <a:pt x="274" y="1205"/>
                  </a:lnTo>
                  <a:lnTo>
                    <a:pt x="297" y="1261"/>
                  </a:lnTo>
                  <a:lnTo>
                    <a:pt x="323" y="1317"/>
                  </a:lnTo>
                  <a:lnTo>
                    <a:pt x="351" y="1371"/>
                  </a:lnTo>
                  <a:lnTo>
                    <a:pt x="383" y="1424"/>
                  </a:lnTo>
                  <a:lnTo>
                    <a:pt x="416" y="1477"/>
                  </a:lnTo>
                  <a:lnTo>
                    <a:pt x="452" y="1528"/>
                  </a:lnTo>
                  <a:lnTo>
                    <a:pt x="492" y="1578"/>
                  </a:lnTo>
                  <a:lnTo>
                    <a:pt x="531" y="1626"/>
                  </a:lnTo>
                  <a:lnTo>
                    <a:pt x="576" y="1674"/>
                  </a:lnTo>
                  <a:lnTo>
                    <a:pt x="620" y="1718"/>
                  </a:lnTo>
                  <a:lnTo>
                    <a:pt x="668" y="1763"/>
                  </a:lnTo>
                  <a:lnTo>
                    <a:pt x="718" y="1804"/>
                  </a:lnTo>
                  <a:lnTo>
                    <a:pt x="99" y="1804"/>
                  </a:lnTo>
                  <a:lnTo>
                    <a:pt x="99" y="1804"/>
                  </a:lnTo>
                  <a:close/>
                </a:path>
              </a:pathLst>
            </a:custGeom>
            <a:solidFill>
              <a:schemeClr val="accent2">
                <a:lumMod val="60000"/>
                <a:lumOff val="40000"/>
                <a:alpha val="37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spcBef>
          <a:spcPct val="0"/>
        </a:spcBef>
        <a:buNone/>
        <a:defRPr sz="4000" kern="1200">
          <a:solidFill>
            <a:schemeClr val="accent2">
              <a:lumMod val="75000"/>
            </a:schemeClr>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accent1">
              <a:lumMod val="7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2000" kern="1200">
          <a:solidFill>
            <a:schemeClr val="accent1">
              <a:lumMod val="7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accent1">
              <a:lumMod val="7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accent1">
              <a:lumMod val="7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accent1">
              <a:lumMod val="7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90600" y="2133600"/>
            <a:ext cx="6858000" cy="990600"/>
          </a:xfrm>
        </p:spPr>
        <p:txBody>
          <a:bodyPr rtlCol="0">
            <a:noAutofit/>
          </a:bodyPr>
          <a:lstStyle/>
          <a:p>
            <a:pPr fontAlgn="auto">
              <a:spcAft>
                <a:spcPts val="0"/>
              </a:spcAft>
              <a:buFont typeface="Wingdings" pitchFamily="2" charset="2"/>
              <a:buNone/>
              <a:defRPr/>
            </a:pPr>
            <a:r>
              <a:rPr lang="en-US" sz="2800" dirty="0" smtClean="0">
                <a:ea typeface="+mn-ea"/>
                <a:cs typeface="+mn-cs"/>
              </a:rPr>
              <a:t>E-Marketing Communication: </a:t>
            </a:r>
          </a:p>
          <a:p>
            <a:pPr fontAlgn="auto">
              <a:spcAft>
                <a:spcPts val="0"/>
              </a:spcAft>
              <a:buFont typeface="Wingdings" pitchFamily="2" charset="2"/>
              <a:buNone/>
              <a:defRPr/>
            </a:pPr>
            <a:r>
              <a:rPr lang="en-US" sz="2800" dirty="0" smtClean="0">
                <a:ea typeface="+mn-ea"/>
                <a:cs typeface="+mn-cs"/>
              </a:rPr>
              <a:t>Owned Media</a:t>
            </a:r>
            <a:endParaRPr lang="en-US" sz="2800" dirty="0">
              <a:ea typeface="+mn-ea"/>
              <a:cs typeface="+mn-cs"/>
            </a:endParaRPr>
          </a:p>
        </p:txBody>
      </p:sp>
      <p:sp>
        <p:nvSpPr>
          <p:cNvPr id="2" name="Title 1"/>
          <p:cNvSpPr>
            <a:spLocks noGrp="1"/>
          </p:cNvSpPr>
          <p:nvPr>
            <p:ph type="ctrTitle"/>
          </p:nvPr>
        </p:nvSpPr>
        <p:spPr>
          <a:xfrm>
            <a:off x="990600" y="808673"/>
            <a:ext cx="6858000" cy="1323439"/>
          </a:xfrm>
        </p:spPr>
        <p:txBody>
          <a:bodyPr/>
          <a:lstStyle/>
          <a:p>
            <a:pPr fontAlgn="auto">
              <a:spcAft>
                <a:spcPts val="0"/>
              </a:spcAft>
              <a:defRPr/>
            </a:pPr>
            <a:r>
              <a:rPr lang="en-US" dirty="0" smtClean="0">
                <a:ea typeface="+mj-ea"/>
                <a:cs typeface="+mj-cs"/>
              </a:rPr>
              <a:t>E-Marketing/7E</a:t>
            </a:r>
            <a:br>
              <a:rPr lang="en-US" dirty="0" smtClean="0">
                <a:ea typeface="+mj-ea"/>
                <a:cs typeface="+mj-cs"/>
              </a:rPr>
            </a:br>
            <a:r>
              <a:rPr lang="en-US" dirty="0" smtClean="0">
                <a:ea typeface="+mj-ea"/>
                <a:cs typeface="+mj-cs"/>
              </a:rPr>
              <a:t>Chapter 12</a:t>
            </a:r>
            <a:endParaRPr lang="en-US" dirty="0">
              <a:ea typeface="+mj-ea"/>
              <a:cs typeface="+mj-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t>©2014 Pearson Education, Inc. publishing as Prentice Hall</a:t>
            </a:r>
            <a:endParaRPr lang="en-US" dirty="0"/>
          </a:p>
        </p:txBody>
      </p:sp>
      <p:sp>
        <p:nvSpPr>
          <p:cNvPr id="3" name="Slide Number Placeholder 2"/>
          <p:cNvSpPr>
            <a:spLocks noGrp="1"/>
          </p:cNvSpPr>
          <p:nvPr>
            <p:ph type="sldNum" sz="quarter" idx="12"/>
          </p:nvPr>
        </p:nvSpPr>
        <p:spPr/>
        <p:txBody>
          <a:bodyPr/>
          <a:lstStyle/>
          <a:p>
            <a:r>
              <a:rPr lang="en-US" dirty="0" smtClean="0"/>
              <a:t>12-</a:t>
            </a:r>
            <a:fld id="{C238F03A-58E1-4ECA-9024-348A9A81A53D}" type="slidenum">
              <a:rPr lang="en-US" smtClean="0"/>
              <a:pPr/>
              <a:t>10</a:t>
            </a:fld>
            <a:endParaRPr lang="en-US" dirty="0"/>
          </a:p>
        </p:txBody>
      </p:sp>
      <p:grpSp>
        <p:nvGrpSpPr>
          <p:cNvPr id="34" name="Group 33"/>
          <p:cNvGrpSpPr/>
          <p:nvPr/>
        </p:nvGrpSpPr>
        <p:grpSpPr>
          <a:xfrm>
            <a:off x="228600" y="228600"/>
            <a:ext cx="8915400" cy="6629400"/>
            <a:chOff x="304800" y="304800"/>
            <a:chExt cx="8915400" cy="6629400"/>
          </a:xfrm>
        </p:grpSpPr>
        <p:sp>
          <p:nvSpPr>
            <p:cNvPr id="35" name="TextBox 34"/>
            <p:cNvSpPr txBox="1"/>
            <p:nvPr/>
          </p:nvSpPr>
          <p:spPr>
            <a:xfrm>
              <a:off x="304800" y="304800"/>
              <a:ext cx="2711255" cy="4247317"/>
            </a:xfrm>
            <a:prstGeom prst="rect">
              <a:avLst/>
            </a:prstGeom>
            <a:noFill/>
          </p:spPr>
          <p:txBody>
            <a:bodyPr wrap="none" rtlCol="0">
              <a:spAutoFit/>
            </a:bodyPr>
            <a:lstStyle/>
            <a:p>
              <a:r>
                <a:rPr lang="en-US" dirty="0" smtClean="0"/>
                <a:t>Company Web site </a:t>
              </a:r>
            </a:p>
            <a:p>
              <a:r>
                <a:rPr lang="en-US" dirty="0" smtClean="0"/>
                <a:t>Blog</a:t>
              </a:r>
            </a:p>
            <a:p>
              <a:r>
                <a:rPr lang="en-US" dirty="0" smtClean="0"/>
                <a:t>Support forum/community</a:t>
              </a:r>
            </a:p>
            <a:p>
              <a:r>
                <a:rPr lang="en-US" dirty="0" smtClean="0"/>
                <a:t>Podcast</a:t>
              </a:r>
            </a:p>
            <a:p>
              <a:r>
                <a:rPr lang="en-US" dirty="0" smtClean="0"/>
                <a:t>E-mail, text messaging</a:t>
              </a:r>
            </a:p>
            <a:p>
              <a:r>
                <a:rPr lang="en-US" dirty="0" smtClean="0"/>
                <a:t>Online event</a:t>
              </a:r>
            </a:p>
            <a:p>
              <a:r>
                <a:rPr lang="en-US" dirty="0" smtClean="0"/>
                <a:t>Sales promotion offers</a:t>
              </a:r>
            </a:p>
            <a:p>
              <a:r>
                <a:rPr lang="en-US" dirty="0" smtClean="0"/>
                <a:t>Virtual world</a:t>
              </a:r>
            </a:p>
            <a:p>
              <a:r>
                <a:rPr lang="en-US" dirty="0" smtClean="0"/>
                <a:t>Online games</a:t>
              </a:r>
            </a:p>
            <a:p>
              <a:r>
                <a:rPr lang="en-US" dirty="0" smtClean="0"/>
                <a:t>Gifting</a:t>
              </a:r>
            </a:p>
            <a:p>
              <a:r>
                <a:rPr lang="en-US" dirty="0" smtClean="0"/>
                <a:t>Branded mobile apps</a:t>
              </a:r>
            </a:p>
            <a:p>
              <a:r>
                <a:rPr lang="en-US" dirty="0" smtClean="0"/>
                <a:t>QR codes</a:t>
              </a:r>
            </a:p>
            <a:p>
              <a:r>
                <a:rPr lang="en-US" dirty="0" smtClean="0"/>
                <a:t>Location-based marketing</a:t>
              </a:r>
            </a:p>
            <a:p>
              <a:r>
                <a:rPr lang="en-US" dirty="0" smtClean="0"/>
                <a:t>Social network, </a:t>
              </a:r>
              <a:r>
                <a:rPr lang="en-US" dirty="0" err="1" smtClean="0"/>
                <a:t>microblog</a:t>
              </a:r>
              <a:r>
                <a:rPr lang="en-US" dirty="0" smtClean="0"/>
                <a:t> </a:t>
              </a:r>
            </a:p>
            <a:p>
              <a:r>
                <a:rPr lang="en-US" dirty="0" smtClean="0"/>
                <a:t>SEO – natural/organic</a:t>
              </a:r>
              <a:endParaRPr lang="en-US" dirty="0"/>
            </a:p>
          </p:txBody>
        </p:sp>
        <p:sp>
          <p:nvSpPr>
            <p:cNvPr id="36" name="TextBox 35"/>
            <p:cNvSpPr txBox="1"/>
            <p:nvPr/>
          </p:nvSpPr>
          <p:spPr>
            <a:xfrm>
              <a:off x="389262" y="4625876"/>
              <a:ext cx="1967783" cy="2308324"/>
            </a:xfrm>
            <a:prstGeom prst="rect">
              <a:avLst/>
            </a:prstGeom>
            <a:noFill/>
          </p:spPr>
          <p:txBody>
            <a:bodyPr wrap="square" rtlCol="0">
              <a:spAutoFit/>
            </a:bodyPr>
            <a:lstStyle/>
            <a:p>
              <a:r>
                <a:rPr lang="en-US" dirty="0" smtClean="0"/>
                <a:t>Display ads</a:t>
              </a:r>
            </a:p>
            <a:p>
              <a:r>
                <a:rPr lang="en-US" dirty="0" smtClean="0"/>
                <a:t>Sponsorships</a:t>
              </a:r>
            </a:p>
            <a:p>
              <a:r>
                <a:rPr lang="en-US" dirty="0" smtClean="0"/>
                <a:t>Classified ads</a:t>
              </a:r>
            </a:p>
            <a:p>
              <a:r>
                <a:rPr lang="en-US" dirty="0" smtClean="0"/>
                <a:t>Product placement</a:t>
              </a:r>
            </a:p>
            <a:p>
              <a:r>
                <a:rPr lang="en-US" dirty="0" smtClean="0"/>
                <a:t>Social media ads</a:t>
              </a:r>
            </a:p>
            <a:p>
              <a:r>
                <a:rPr lang="en-US" dirty="0" smtClean="0"/>
                <a:t>Mobile ads</a:t>
              </a:r>
            </a:p>
            <a:p>
              <a:r>
                <a:rPr lang="en-US" dirty="0" smtClean="0"/>
                <a:t>SEO: Paid search</a:t>
              </a:r>
            </a:p>
            <a:p>
              <a:endParaRPr lang="en-US" dirty="0"/>
            </a:p>
          </p:txBody>
        </p:sp>
        <p:sp>
          <p:nvSpPr>
            <p:cNvPr id="37" name="TextBox 36"/>
            <p:cNvSpPr txBox="1"/>
            <p:nvPr/>
          </p:nvSpPr>
          <p:spPr>
            <a:xfrm>
              <a:off x="6629400" y="1828800"/>
              <a:ext cx="2590800" cy="3693319"/>
            </a:xfrm>
            <a:prstGeom prst="rect">
              <a:avLst/>
            </a:prstGeom>
            <a:noFill/>
          </p:spPr>
          <p:txBody>
            <a:bodyPr wrap="square" rtlCol="0">
              <a:spAutoFit/>
            </a:bodyPr>
            <a:lstStyle/>
            <a:p>
              <a:r>
                <a:rPr lang="en-US" dirty="0" smtClean="0"/>
                <a:t>Digital coverage from   </a:t>
              </a:r>
            </a:p>
            <a:p>
              <a:r>
                <a:rPr lang="en-US" dirty="0" smtClean="0"/>
                <a:t>    traditional media</a:t>
              </a:r>
            </a:p>
            <a:p>
              <a:r>
                <a:rPr lang="en-US" dirty="0" smtClean="0"/>
                <a:t>Viral marketing</a:t>
              </a:r>
            </a:p>
            <a:p>
              <a:r>
                <a:rPr lang="en-US" dirty="0" smtClean="0"/>
                <a:t>Wikis</a:t>
              </a:r>
            </a:p>
            <a:p>
              <a:r>
                <a:rPr lang="en-US" dirty="0" smtClean="0"/>
                <a:t>Ratings and reviews</a:t>
              </a:r>
            </a:p>
            <a:p>
              <a:r>
                <a:rPr lang="en-US" dirty="0" smtClean="0"/>
                <a:t>Social recommendations</a:t>
              </a:r>
            </a:p>
            <a:p>
              <a:r>
                <a:rPr lang="en-US" dirty="0" smtClean="0"/>
                <a:t>E-mail</a:t>
              </a:r>
            </a:p>
            <a:p>
              <a:r>
                <a:rPr lang="en-US" dirty="0" smtClean="0"/>
                <a:t>Social site discussion </a:t>
              </a:r>
            </a:p>
            <a:p>
              <a:r>
                <a:rPr lang="en-US" dirty="0" smtClean="0"/>
                <a:t>Community discussion</a:t>
              </a:r>
            </a:p>
            <a:p>
              <a:r>
                <a:rPr lang="en-US" dirty="0" smtClean="0"/>
                <a:t>Widgets &amp; social apps</a:t>
              </a:r>
            </a:p>
            <a:p>
              <a:r>
                <a:rPr lang="en-US" dirty="0" smtClean="0"/>
                <a:t>Location-based services </a:t>
              </a:r>
            </a:p>
            <a:p>
              <a:r>
                <a:rPr lang="en-US" dirty="0" smtClean="0"/>
                <a:t>Collaborative content</a:t>
              </a:r>
            </a:p>
            <a:p>
              <a:endParaRPr lang="en-US" dirty="0"/>
            </a:p>
          </p:txBody>
        </p:sp>
        <p:cxnSp>
          <p:nvCxnSpPr>
            <p:cNvPr id="38" name="Straight Connector 37"/>
            <p:cNvCxnSpPr/>
            <p:nvPr/>
          </p:nvCxnSpPr>
          <p:spPr>
            <a:xfrm>
              <a:off x="6629400" y="1828800"/>
              <a:ext cx="0" cy="3429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2971800" y="381000"/>
              <a:ext cx="0" cy="40386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2438400" y="4648200"/>
              <a:ext cx="0" cy="1981200"/>
            </a:xfrm>
            <a:prstGeom prst="line">
              <a:avLst/>
            </a:prstGeom>
            <a:ln w="2857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41" name="Group 45"/>
            <p:cNvGrpSpPr/>
            <p:nvPr/>
          </p:nvGrpSpPr>
          <p:grpSpPr>
            <a:xfrm>
              <a:off x="2667000" y="1592781"/>
              <a:ext cx="3895043" cy="3665019"/>
              <a:chOff x="2844817" y="1592781"/>
              <a:chExt cx="3895043" cy="3665019"/>
            </a:xfrm>
          </p:grpSpPr>
          <p:grpSp>
            <p:nvGrpSpPr>
              <p:cNvPr id="48" name="Group 10"/>
              <p:cNvGrpSpPr/>
              <p:nvPr/>
            </p:nvGrpSpPr>
            <p:grpSpPr>
              <a:xfrm>
                <a:off x="3505200" y="2057400"/>
                <a:ext cx="2438400" cy="2362200"/>
                <a:chOff x="3048000" y="1371600"/>
                <a:chExt cx="2438400" cy="2362200"/>
              </a:xfrm>
            </p:grpSpPr>
            <p:sp>
              <p:nvSpPr>
                <p:cNvPr id="56" name="TextBox 55"/>
                <p:cNvSpPr txBox="1"/>
                <p:nvPr/>
              </p:nvSpPr>
              <p:spPr>
                <a:xfrm>
                  <a:off x="3780808" y="1752600"/>
                  <a:ext cx="943592" cy="369332"/>
                </a:xfrm>
                <a:prstGeom prst="rect">
                  <a:avLst/>
                </a:prstGeom>
                <a:noFill/>
              </p:spPr>
              <p:txBody>
                <a:bodyPr wrap="none" rtlCol="0">
                  <a:spAutoFit/>
                </a:bodyPr>
                <a:lstStyle/>
                <a:p>
                  <a:r>
                    <a:rPr lang="en-US" dirty="0" smtClean="0"/>
                    <a:t>OWNED</a:t>
                  </a:r>
                  <a:endParaRPr lang="en-US" dirty="0"/>
                </a:p>
              </p:txBody>
            </p:sp>
            <p:sp>
              <p:nvSpPr>
                <p:cNvPr id="57" name="TextBox 56"/>
                <p:cNvSpPr txBox="1"/>
                <p:nvPr/>
              </p:nvSpPr>
              <p:spPr>
                <a:xfrm>
                  <a:off x="3276600" y="3124200"/>
                  <a:ext cx="619721" cy="369332"/>
                </a:xfrm>
                <a:prstGeom prst="rect">
                  <a:avLst/>
                </a:prstGeom>
                <a:noFill/>
              </p:spPr>
              <p:txBody>
                <a:bodyPr wrap="none" rtlCol="0">
                  <a:spAutoFit/>
                </a:bodyPr>
                <a:lstStyle/>
                <a:p>
                  <a:r>
                    <a:rPr lang="en-US" dirty="0" smtClean="0"/>
                    <a:t>PAID</a:t>
                  </a:r>
                  <a:endParaRPr lang="en-US" dirty="0"/>
                </a:p>
              </p:txBody>
            </p:sp>
            <p:sp>
              <p:nvSpPr>
                <p:cNvPr id="58" name="TextBox 57"/>
                <p:cNvSpPr txBox="1"/>
                <p:nvPr/>
              </p:nvSpPr>
              <p:spPr>
                <a:xfrm>
                  <a:off x="4464570" y="3124200"/>
                  <a:ext cx="956416" cy="369332"/>
                </a:xfrm>
                <a:prstGeom prst="rect">
                  <a:avLst/>
                </a:prstGeom>
                <a:noFill/>
              </p:spPr>
              <p:txBody>
                <a:bodyPr wrap="none" rtlCol="0">
                  <a:spAutoFit/>
                </a:bodyPr>
                <a:lstStyle/>
                <a:p>
                  <a:r>
                    <a:rPr lang="en-US" dirty="0" smtClean="0"/>
                    <a:t>EARNED</a:t>
                  </a:r>
                  <a:endParaRPr lang="en-US" dirty="0"/>
                </a:p>
              </p:txBody>
            </p:sp>
            <p:sp>
              <p:nvSpPr>
                <p:cNvPr id="59" name="Oval 58"/>
                <p:cNvSpPr/>
                <p:nvPr/>
              </p:nvSpPr>
              <p:spPr>
                <a:xfrm>
                  <a:off x="3505200" y="1371600"/>
                  <a:ext cx="1447800" cy="14478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Oval 59"/>
                <p:cNvSpPr/>
                <p:nvPr/>
              </p:nvSpPr>
              <p:spPr>
                <a:xfrm>
                  <a:off x="4038600" y="2286000"/>
                  <a:ext cx="1447800" cy="14478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Oval 60"/>
                <p:cNvSpPr/>
                <p:nvPr/>
              </p:nvSpPr>
              <p:spPr>
                <a:xfrm>
                  <a:off x="3048000" y="2286000"/>
                  <a:ext cx="1447800" cy="14478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Oval 8"/>
                <p:cNvSpPr/>
                <p:nvPr/>
              </p:nvSpPr>
              <p:spPr>
                <a:xfrm>
                  <a:off x="3733800" y="2209800"/>
                  <a:ext cx="1066800" cy="1066800"/>
                </a:xfrm>
                <a:prstGeom prst="ellipse">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TextBox 4"/>
                <p:cNvSpPr txBox="1"/>
                <p:nvPr/>
              </p:nvSpPr>
              <p:spPr>
                <a:xfrm>
                  <a:off x="3733800" y="2590800"/>
                  <a:ext cx="1093120" cy="369332"/>
                </a:xfrm>
                <a:prstGeom prst="rect">
                  <a:avLst/>
                </a:prstGeom>
                <a:noFill/>
              </p:spPr>
              <p:txBody>
                <a:bodyPr wrap="none" rtlCol="0">
                  <a:spAutoFit/>
                </a:bodyPr>
                <a:lstStyle/>
                <a:p>
                  <a:r>
                    <a:rPr lang="en-US" dirty="0" smtClean="0">
                      <a:solidFill>
                        <a:schemeClr val="bg1"/>
                      </a:solidFill>
                    </a:rPr>
                    <a:t>CONTENT</a:t>
                  </a:r>
                  <a:endParaRPr lang="en-US" dirty="0">
                    <a:solidFill>
                      <a:schemeClr val="bg1"/>
                    </a:solidFill>
                  </a:endParaRPr>
                </a:p>
              </p:txBody>
            </p:sp>
          </p:grpSp>
          <p:cxnSp>
            <p:nvCxnSpPr>
              <p:cNvPr id="49" name="Straight Arrow Connector 48"/>
              <p:cNvCxnSpPr/>
              <p:nvPr/>
            </p:nvCxnSpPr>
            <p:spPr>
              <a:xfrm flipV="1">
                <a:off x="5816617" y="3124200"/>
                <a:ext cx="923243" cy="135825"/>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p:nvPr/>
            </p:nvCxnSpPr>
            <p:spPr>
              <a:xfrm flipH="1" flipV="1">
                <a:off x="3352800" y="1905000"/>
                <a:ext cx="685800" cy="304800"/>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p:nvPr/>
            </p:nvCxnSpPr>
            <p:spPr>
              <a:xfrm flipH="1">
                <a:off x="2844817" y="4419600"/>
                <a:ext cx="1117584" cy="838200"/>
              </a:xfrm>
              <a:prstGeom prst="straightConnector1">
                <a:avLst/>
              </a:prstGeom>
              <a:ln w="571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rot="1459203">
                <a:off x="3326878" y="1592781"/>
                <a:ext cx="1153714" cy="369332"/>
              </a:xfrm>
              <a:prstGeom prst="rect">
                <a:avLst/>
              </a:prstGeom>
              <a:noFill/>
            </p:spPr>
            <p:txBody>
              <a:bodyPr wrap="none" rtlCol="0">
                <a:spAutoFit/>
              </a:bodyPr>
              <a:lstStyle/>
              <a:p>
                <a:r>
                  <a:rPr lang="en-US" dirty="0" smtClean="0"/>
                  <a:t>customers</a:t>
                </a:r>
                <a:endParaRPr lang="en-US" dirty="0"/>
              </a:p>
            </p:txBody>
          </p:sp>
          <p:sp>
            <p:nvSpPr>
              <p:cNvPr id="53" name="TextBox 52"/>
              <p:cNvSpPr txBox="1"/>
              <p:nvPr/>
            </p:nvSpPr>
            <p:spPr>
              <a:xfrm rot="19416437">
                <a:off x="3218357" y="4801899"/>
                <a:ext cx="1096262" cy="369332"/>
              </a:xfrm>
              <a:prstGeom prst="rect">
                <a:avLst/>
              </a:prstGeom>
              <a:noFill/>
            </p:spPr>
            <p:txBody>
              <a:bodyPr wrap="none" rtlCol="0">
                <a:spAutoFit/>
              </a:bodyPr>
              <a:lstStyle/>
              <a:p>
                <a:r>
                  <a:rPr lang="en-US" dirty="0" smtClean="0"/>
                  <a:t>prospects</a:t>
                </a:r>
                <a:endParaRPr lang="en-US" dirty="0"/>
              </a:p>
            </p:txBody>
          </p:sp>
          <p:sp>
            <p:nvSpPr>
              <p:cNvPr id="54" name="TextBox 53"/>
              <p:cNvSpPr txBox="1"/>
              <p:nvPr/>
            </p:nvSpPr>
            <p:spPr>
              <a:xfrm rot="21053701">
                <a:off x="5514035" y="2742886"/>
                <a:ext cx="1143903" cy="369332"/>
              </a:xfrm>
              <a:prstGeom prst="rect">
                <a:avLst/>
              </a:prstGeom>
              <a:noFill/>
            </p:spPr>
            <p:txBody>
              <a:bodyPr wrap="none" rtlCol="0">
                <a:spAutoFit/>
              </a:bodyPr>
              <a:lstStyle/>
              <a:p>
                <a:r>
                  <a:rPr lang="en-US" dirty="0" smtClean="0"/>
                  <a:t>detractors</a:t>
                </a:r>
                <a:endParaRPr lang="en-US" dirty="0"/>
              </a:p>
            </p:txBody>
          </p:sp>
          <p:sp>
            <p:nvSpPr>
              <p:cNvPr id="55" name="TextBox 54"/>
              <p:cNvSpPr txBox="1"/>
              <p:nvPr/>
            </p:nvSpPr>
            <p:spPr>
              <a:xfrm rot="21030925">
                <a:off x="6063183" y="3243589"/>
                <a:ext cx="572914" cy="369332"/>
              </a:xfrm>
              <a:prstGeom prst="rect">
                <a:avLst/>
              </a:prstGeom>
              <a:noFill/>
            </p:spPr>
            <p:txBody>
              <a:bodyPr wrap="none" rtlCol="0">
                <a:spAutoFit/>
              </a:bodyPr>
              <a:lstStyle/>
              <a:p>
                <a:r>
                  <a:rPr lang="en-US" dirty="0" smtClean="0"/>
                  <a:t>fans</a:t>
                </a:r>
              </a:p>
            </p:txBody>
          </p:sp>
        </p:grpSp>
        <p:cxnSp>
          <p:nvCxnSpPr>
            <p:cNvPr id="42" name="Straight Connector 41"/>
            <p:cNvCxnSpPr/>
            <p:nvPr/>
          </p:nvCxnSpPr>
          <p:spPr>
            <a:xfrm flipH="1">
              <a:off x="2667000" y="4419600"/>
              <a:ext cx="3048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flipH="1">
              <a:off x="2667000" y="381000"/>
              <a:ext cx="3048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flipH="1">
              <a:off x="2133600" y="4648200"/>
              <a:ext cx="3048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flipH="1">
              <a:off x="2133600" y="6629400"/>
              <a:ext cx="3048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flipH="1">
              <a:off x="6629400" y="1828800"/>
              <a:ext cx="3048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flipH="1">
              <a:off x="6629400" y="5257800"/>
              <a:ext cx="3048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274638"/>
            <a:ext cx="7467600" cy="1143000"/>
          </a:xfrm>
        </p:spPr>
        <p:txBody>
          <a:bodyPr/>
          <a:lstStyle/>
          <a:p>
            <a:r>
              <a:rPr lang="en-US" dirty="0" smtClean="0"/>
              <a:t>Owned Media</a:t>
            </a:r>
            <a:endParaRPr lang="en-US" dirty="0"/>
          </a:p>
        </p:txBody>
      </p:sp>
      <p:sp>
        <p:nvSpPr>
          <p:cNvPr id="3" name="Content Placeholder 2"/>
          <p:cNvSpPr>
            <a:spLocks noGrp="1"/>
          </p:cNvSpPr>
          <p:nvPr>
            <p:ph idx="1"/>
          </p:nvPr>
        </p:nvSpPr>
        <p:spPr>
          <a:xfrm>
            <a:off x="1371600" y="1600200"/>
            <a:ext cx="7315200" cy="4525963"/>
          </a:xfrm>
        </p:spPr>
        <p:txBody>
          <a:bodyPr>
            <a:normAutofit/>
          </a:bodyPr>
          <a:lstStyle/>
          <a:p>
            <a:r>
              <a:rPr lang="en-US" sz="2800" dirty="0" smtClean="0"/>
              <a:t>Primary goals are to</a:t>
            </a:r>
          </a:p>
          <a:p>
            <a:pPr lvl="1"/>
            <a:r>
              <a:rPr lang="en-US" sz="2800" dirty="0" smtClean="0"/>
              <a:t>Engage consumers with positive brand content.</a:t>
            </a:r>
          </a:p>
          <a:p>
            <a:pPr lvl="1"/>
            <a:r>
              <a:rPr lang="en-US" sz="2800" dirty="0" smtClean="0"/>
              <a:t>Entice them to pass along content to others.</a:t>
            </a:r>
          </a:p>
          <a:p>
            <a:pPr lvl="1"/>
            <a:r>
              <a:rPr lang="en-US" sz="2800" dirty="0" smtClean="0"/>
              <a:t>Exercise CRM (customer relationship management).</a:t>
            </a:r>
          </a:p>
          <a:p>
            <a:r>
              <a:rPr lang="en-US" sz="2800" dirty="0" smtClean="0"/>
              <a:t>All owned media can be considered content marketing.</a:t>
            </a:r>
            <a:endParaRPr lang="en-US" sz="2800" dirty="0"/>
          </a:p>
        </p:txBody>
      </p:sp>
      <p:sp>
        <p:nvSpPr>
          <p:cNvPr id="6" name="Slide Number Placeholder 5"/>
          <p:cNvSpPr>
            <a:spLocks noGrp="1"/>
          </p:cNvSpPr>
          <p:nvPr>
            <p:ph type="sldNum" sz="quarter" idx="12"/>
          </p:nvPr>
        </p:nvSpPr>
        <p:spPr/>
        <p:txBody>
          <a:bodyPr/>
          <a:lstStyle/>
          <a:p>
            <a:r>
              <a:rPr lang="en-US" dirty="0" smtClean="0"/>
              <a:t>12-</a:t>
            </a:r>
            <a:fld id="{C238F03A-58E1-4ECA-9024-348A9A81A53D}" type="slidenum">
              <a:rPr lang="en-US" smtClean="0"/>
              <a:pPr/>
              <a:t>11</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274638"/>
            <a:ext cx="7543800" cy="1143000"/>
          </a:xfrm>
        </p:spPr>
        <p:txBody>
          <a:bodyPr/>
          <a:lstStyle/>
          <a:p>
            <a:r>
              <a:rPr lang="en-US" dirty="0" smtClean="0"/>
              <a:t>Web Site</a:t>
            </a:r>
            <a:endParaRPr lang="en-US" dirty="0"/>
          </a:p>
        </p:txBody>
      </p:sp>
      <p:sp>
        <p:nvSpPr>
          <p:cNvPr id="3" name="Content Placeholder 2"/>
          <p:cNvSpPr>
            <a:spLocks noGrp="1"/>
          </p:cNvSpPr>
          <p:nvPr>
            <p:ph idx="1"/>
          </p:nvPr>
        </p:nvSpPr>
        <p:spPr>
          <a:xfrm>
            <a:off x="1295400" y="1600200"/>
            <a:ext cx="7391400" cy="4525963"/>
          </a:xfrm>
        </p:spPr>
        <p:txBody>
          <a:bodyPr/>
          <a:lstStyle/>
          <a:p>
            <a:r>
              <a:rPr lang="en-US" sz="2800" dirty="0" smtClean="0"/>
              <a:t>There were an estimated 555 million Web sites at the end of 2011.</a:t>
            </a:r>
          </a:p>
          <a:p>
            <a:r>
              <a:rPr lang="en-US" sz="2800" dirty="0" smtClean="0"/>
              <a:t>The Web site is a door into a company and must provide inviting, organized, and relevant content.</a:t>
            </a:r>
          </a:p>
          <a:p>
            <a:r>
              <a:rPr lang="en-US" sz="2800" dirty="0" smtClean="0"/>
              <a:t>Microsites are Web sites designed for a narrow purpose.</a:t>
            </a:r>
            <a:endParaRPr lang="en-US" sz="2800" dirty="0"/>
          </a:p>
        </p:txBody>
      </p:sp>
      <p:sp>
        <p:nvSpPr>
          <p:cNvPr id="6" name="Slide Number Placeholder 5"/>
          <p:cNvSpPr>
            <a:spLocks noGrp="1"/>
          </p:cNvSpPr>
          <p:nvPr>
            <p:ph type="sldNum" sz="quarter" idx="12"/>
          </p:nvPr>
        </p:nvSpPr>
        <p:spPr/>
        <p:txBody>
          <a:bodyPr/>
          <a:lstStyle/>
          <a:p>
            <a:r>
              <a:rPr lang="en-US" dirty="0" smtClean="0"/>
              <a:t>12-</a:t>
            </a:r>
            <a:fld id="{C238F03A-58E1-4ECA-9024-348A9A81A53D}" type="slidenum">
              <a:rPr lang="en-US" smtClean="0"/>
              <a:pPr/>
              <a:t>12</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274638"/>
            <a:ext cx="7315200" cy="1143000"/>
          </a:xfrm>
        </p:spPr>
        <p:txBody>
          <a:bodyPr/>
          <a:lstStyle/>
          <a:p>
            <a:r>
              <a:rPr lang="en-US" dirty="0" smtClean="0"/>
              <a:t>Web Site Landing Pages</a:t>
            </a:r>
            <a:endParaRPr lang="en-US" dirty="0"/>
          </a:p>
        </p:txBody>
      </p:sp>
      <p:sp>
        <p:nvSpPr>
          <p:cNvPr id="3" name="Content Placeholder 2"/>
          <p:cNvSpPr>
            <a:spLocks noGrp="1"/>
          </p:cNvSpPr>
          <p:nvPr>
            <p:ph idx="1"/>
          </p:nvPr>
        </p:nvSpPr>
        <p:spPr>
          <a:xfrm>
            <a:off x="1600200" y="1600200"/>
            <a:ext cx="7086600" cy="4525963"/>
          </a:xfrm>
        </p:spPr>
        <p:txBody>
          <a:bodyPr/>
          <a:lstStyle/>
          <a:p>
            <a:r>
              <a:rPr lang="en-US" dirty="0" smtClean="0"/>
              <a:t>A </a:t>
            </a:r>
            <a:r>
              <a:rPr lang="en-US" b="1" dirty="0" smtClean="0"/>
              <a:t>landing page </a:t>
            </a:r>
            <a:r>
              <a:rPr lang="en-US" dirty="0" smtClean="0"/>
              <a:t>is a unique page that appears after a user clicks on a link associated with a Web site.</a:t>
            </a:r>
          </a:p>
          <a:p>
            <a:r>
              <a:rPr lang="en-US" dirty="0" smtClean="0"/>
              <a:t>Companies create many different landing pages that match key words, current offers, ads, and more.</a:t>
            </a:r>
          </a:p>
          <a:p>
            <a:r>
              <a:rPr lang="en-US" b="1" dirty="0" smtClean="0"/>
              <a:t>A/B testing </a:t>
            </a:r>
            <a:r>
              <a:rPr lang="en-US" dirty="0" smtClean="0"/>
              <a:t>is when there are two versions of a Web page and the company conducts A/B tests to optimize clickthrough rates and conversion to purchase.</a:t>
            </a:r>
            <a:endParaRPr lang="en-US" dirty="0"/>
          </a:p>
        </p:txBody>
      </p:sp>
      <p:sp>
        <p:nvSpPr>
          <p:cNvPr id="6" name="Slide Number Placeholder 5"/>
          <p:cNvSpPr>
            <a:spLocks noGrp="1"/>
          </p:cNvSpPr>
          <p:nvPr>
            <p:ph type="sldNum" sz="quarter" idx="12"/>
          </p:nvPr>
        </p:nvSpPr>
        <p:spPr/>
        <p:txBody>
          <a:bodyPr/>
          <a:lstStyle/>
          <a:p>
            <a:r>
              <a:rPr lang="en-US" dirty="0" smtClean="0"/>
              <a:t>12-</a:t>
            </a:r>
            <a:fld id="{C238F03A-58E1-4ECA-9024-348A9A81A53D}" type="slidenum">
              <a:rPr lang="en-US" smtClean="0"/>
              <a:pPr/>
              <a:t>13</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1143000"/>
          </a:xfrm>
        </p:spPr>
        <p:txBody>
          <a:bodyPr/>
          <a:lstStyle/>
          <a:p>
            <a:r>
              <a:rPr lang="en-US" dirty="0" smtClean="0"/>
              <a:t>Blogs</a:t>
            </a:r>
            <a:endParaRPr lang="en-US" dirty="0"/>
          </a:p>
        </p:txBody>
      </p:sp>
      <p:sp>
        <p:nvSpPr>
          <p:cNvPr id="3" name="Content Placeholder 2"/>
          <p:cNvSpPr>
            <a:spLocks noGrp="1"/>
          </p:cNvSpPr>
          <p:nvPr>
            <p:ph idx="1"/>
          </p:nvPr>
        </p:nvSpPr>
        <p:spPr>
          <a:xfrm>
            <a:off x="990600" y="1371600"/>
            <a:ext cx="7696200" cy="4754563"/>
          </a:xfrm>
        </p:spPr>
        <p:txBody>
          <a:bodyPr>
            <a:noAutofit/>
          </a:bodyPr>
          <a:lstStyle/>
          <a:p>
            <a:r>
              <a:rPr lang="en-US" sz="2800" dirty="0" smtClean="0"/>
              <a:t>There were more than 181M blogs at the end of 2011.</a:t>
            </a:r>
          </a:p>
          <a:p>
            <a:r>
              <a:rPr lang="en-US" sz="2800" dirty="0" smtClean="0"/>
              <a:t>CEOs, consultants and thought leaders create blogs to disseminate views, promote books, etc.</a:t>
            </a:r>
          </a:p>
          <a:p>
            <a:r>
              <a:rPr lang="en-US" sz="2800" dirty="0" smtClean="0"/>
              <a:t>Marketers use blogs to draw users to their Web sites and need to decide:</a:t>
            </a:r>
          </a:p>
          <a:p>
            <a:pPr lvl="1"/>
            <a:r>
              <a:rPr lang="en-US" sz="2800" dirty="0" smtClean="0"/>
              <a:t>Which platform to use?</a:t>
            </a:r>
          </a:p>
          <a:p>
            <a:pPr lvl="1"/>
            <a:r>
              <a:rPr lang="en-US" sz="2800" dirty="0" smtClean="0"/>
              <a:t>Who will do the writing?</a:t>
            </a:r>
          </a:p>
          <a:p>
            <a:pPr lvl="1"/>
            <a:r>
              <a:rPr lang="en-US" sz="2800" dirty="0" smtClean="0"/>
              <a:t>How often will they post?</a:t>
            </a:r>
          </a:p>
          <a:p>
            <a:pPr lvl="1"/>
            <a:r>
              <a:rPr lang="en-US" sz="2800" dirty="0" smtClean="0"/>
              <a:t>What is the purpose of the blog?</a:t>
            </a:r>
            <a:endParaRPr lang="en-US" sz="2800" dirty="0"/>
          </a:p>
        </p:txBody>
      </p:sp>
      <p:sp>
        <p:nvSpPr>
          <p:cNvPr id="6" name="Slide Number Placeholder 5"/>
          <p:cNvSpPr>
            <a:spLocks noGrp="1"/>
          </p:cNvSpPr>
          <p:nvPr>
            <p:ph type="sldNum" sz="quarter" idx="12"/>
          </p:nvPr>
        </p:nvSpPr>
        <p:spPr/>
        <p:txBody>
          <a:bodyPr/>
          <a:lstStyle/>
          <a:p>
            <a:r>
              <a:rPr lang="en-US" dirty="0" smtClean="0"/>
              <a:t>12-</a:t>
            </a:r>
            <a:fld id="{C238F03A-58E1-4ECA-9024-348A9A81A53D}" type="slidenum">
              <a:rPr lang="en-US" smtClean="0"/>
              <a:pPr/>
              <a:t>14</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E-Mail</a:t>
            </a:r>
            <a:endParaRPr lang="en-US" dirty="0"/>
          </a:p>
        </p:txBody>
      </p:sp>
      <p:sp>
        <p:nvSpPr>
          <p:cNvPr id="3" name="Content Placeholder 2"/>
          <p:cNvSpPr>
            <a:spLocks noGrp="1"/>
          </p:cNvSpPr>
          <p:nvPr>
            <p:ph idx="1"/>
          </p:nvPr>
        </p:nvSpPr>
        <p:spPr>
          <a:xfrm>
            <a:off x="457200" y="1295400"/>
            <a:ext cx="8229600" cy="4830763"/>
          </a:xfrm>
        </p:spPr>
        <p:txBody>
          <a:bodyPr>
            <a:noAutofit/>
          </a:bodyPr>
          <a:lstStyle/>
          <a:p>
            <a:r>
              <a:rPr lang="en-US" sz="2800" dirty="0" smtClean="0"/>
              <a:t>E-mail remains the most important communication technique for building customer relationships.</a:t>
            </a:r>
          </a:p>
          <a:p>
            <a:pPr lvl="1"/>
            <a:r>
              <a:rPr lang="en-US" sz="2800" dirty="0" smtClean="0"/>
              <a:t>75.4% of marketers invest in e-mail campaigns.</a:t>
            </a:r>
          </a:p>
          <a:p>
            <a:r>
              <a:rPr lang="en-US" sz="2800" dirty="0" smtClean="0"/>
              <a:t>E-mail has advantages over postal direct mail.</a:t>
            </a:r>
          </a:p>
          <a:p>
            <a:pPr lvl="1"/>
            <a:r>
              <a:rPr lang="en-US" sz="2800" dirty="0" smtClean="0"/>
              <a:t>No postage or printing charges.</a:t>
            </a:r>
          </a:p>
          <a:p>
            <a:pPr lvl="1"/>
            <a:r>
              <a:rPr lang="en-US" sz="2800" dirty="0" smtClean="0"/>
              <a:t>Immediate and convenient avenue for direct response using hyperlinks.</a:t>
            </a:r>
          </a:p>
          <a:p>
            <a:pPr lvl="1"/>
            <a:r>
              <a:rPr lang="en-US" sz="2800" dirty="0" smtClean="0"/>
              <a:t>Can be automatically individualized.</a:t>
            </a:r>
          </a:p>
          <a:p>
            <a:r>
              <a:rPr lang="en-US" sz="2800" dirty="0" smtClean="0"/>
              <a:t>E-mail difficulties include spam filters and finding and maintaining appropriate e-mail lists.</a:t>
            </a:r>
            <a:endParaRPr lang="en-US" sz="2800" dirty="0"/>
          </a:p>
        </p:txBody>
      </p:sp>
      <p:sp>
        <p:nvSpPr>
          <p:cNvPr id="6" name="Slide Number Placeholder 5"/>
          <p:cNvSpPr>
            <a:spLocks noGrp="1"/>
          </p:cNvSpPr>
          <p:nvPr>
            <p:ph type="sldNum" sz="quarter" idx="12"/>
          </p:nvPr>
        </p:nvSpPr>
        <p:spPr/>
        <p:txBody>
          <a:bodyPr/>
          <a:lstStyle/>
          <a:p>
            <a:r>
              <a:rPr lang="en-US" dirty="0" smtClean="0"/>
              <a:t>12-</a:t>
            </a:r>
            <a:fld id="{C238F03A-58E1-4ECA-9024-348A9A81A53D}" type="slidenum">
              <a:rPr lang="en-US" smtClean="0"/>
              <a:pPr/>
              <a:t>15</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20"/>
          <p:cNvSpPr>
            <a:spLocks noGrp="1" noChangeArrowheads="1"/>
          </p:cNvSpPr>
          <p:nvPr>
            <p:ph type="body" idx="1"/>
          </p:nvPr>
        </p:nvSpPr>
        <p:spPr>
          <a:xfrm>
            <a:off x="1143000" y="1676400"/>
            <a:ext cx="7623175" cy="4419600"/>
          </a:xfrm>
        </p:spPr>
        <p:txBody>
          <a:bodyPr>
            <a:normAutofit/>
          </a:bodyPr>
          <a:lstStyle/>
          <a:p>
            <a:r>
              <a:rPr lang="en-US" sz="2800" dirty="0" smtClean="0"/>
              <a:t>Short Message Services (SMS), commonly known as text messaging, are up to 160 characters of text sent over the internet with a cell phone or smartphone.</a:t>
            </a:r>
          </a:p>
          <a:p>
            <a:r>
              <a:rPr lang="en-US" sz="2800" dirty="0" smtClean="0"/>
              <a:t>Marketers can build relationships by sending permission-based information when and where consumers want to receive it.</a:t>
            </a:r>
          </a:p>
          <a:p>
            <a:pPr lvl="1"/>
            <a:r>
              <a:rPr lang="en-US" sz="2800" dirty="0" smtClean="0"/>
              <a:t>Should be short, personalized, interactive, and relevant.</a:t>
            </a:r>
          </a:p>
        </p:txBody>
      </p:sp>
      <p:sp>
        <p:nvSpPr>
          <p:cNvPr id="34820" name="Rectangle 21"/>
          <p:cNvSpPr>
            <a:spLocks noGrp="1" noChangeArrowheads="1"/>
          </p:cNvSpPr>
          <p:nvPr>
            <p:ph type="title"/>
          </p:nvPr>
        </p:nvSpPr>
        <p:spPr>
          <a:xfrm>
            <a:off x="1219200" y="228600"/>
            <a:ext cx="7546975" cy="990600"/>
          </a:xfrm>
        </p:spPr>
        <p:txBody>
          <a:bodyPr/>
          <a:lstStyle/>
          <a:p>
            <a:pPr fontAlgn="auto">
              <a:spcAft>
                <a:spcPts val="0"/>
              </a:spcAft>
              <a:defRPr/>
            </a:pPr>
            <a:r>
              <a:rPr lang="en-US" dirty="0" smtClean="0">
                <a:ea typeface="+mj-ea"/>
                <a:cs typeface="+mj-cs"/>
              </a:rPr>
              <a:t>Text Messaging</a:t>
            </a:r>
          </a:p>
        </p:txBody>
      </p:sp>
      <p:sp>
        <p:nvSpPr>
          <p:cNvPr id="6" name="Slide Number Placeholder 5"/>
          <p:cNvSpPr>
            <a:spLocks noGrp="1"/>
          </p:cNvSpPr>
          <p:nvPr>
            <p:ph type="sldNum" sz="quarter" idx="12"/>
          </p:nvPr>
        </p:nvSpPr>
        <p:spPr/>
        <p:txBody>
          <a:bodyPr/>
          <a:lstStyle/>
          <a:p>
            <a:r>
              <a:rPr lang="en-US" dirty="0" smtClean="0"/>
              <a:t>12-</a:t>
            </a:r>
            <a:fld id="{C238F03A-58E1-4ECA-9024-348A9A81A53D}" type="slidenum">
              <a:rPr lang="en-US" smtClean="0"/>
              <a:pPr/>
              <a:t>16</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8"/>
          <p:cNvSpPr>
            <a:spLocks noGrp="1" noChangeArrowheads="1"/>
          </p:cNvSpPr>
          <p:nvPr>
            <p:ph type="body" idx="1"/>
          </p:nvPr>
        </p:nvSpPr>
        <p:spPr>
          <a:xfrm>
            <a:off x="1143000" y="1447800"/>
            <a:ext cx="7239000" cy="4724400"/>
          </a:xfrm>
        </p:spPr>
        <p:txBody>
          <a:bodyPr>
            <a:normAutofit/>
          </a:bodyPr>
          <a:lstStyle/>
          <a:p>
            <a:pPr>
              <a:lnSpc>
                <a:spcPct val="90000"/>
              </a:lnSpc>
              <a:spcBef>
                <a:spcPct val="0"/>
              </a:spcBef>
            </a:pPr>
            <a:r>
              <a:rPr lang="en-US" sz="2800" dirty="0" smtClean="0"/>
              <a:t>Online sales promotions can build brands, databases, and support sales.</a:t>
            </a:r>
          </a:p>
          <a:p>
            <a:pPr lvl="1">
              <a:lnSpc>
                <a:spcPct val="90000"/>
              </a:lnSpc>
              <a:spcBef>
                <a:spcPct val="0"/>
              </a:spcBef>
            </a:pPr>
            <a:r>
              <a:rPr lang="en-US" sz="2800" dirty="0" smtClean="0"/>
              <a:t>Most do not build long term customer relationships.</a:t>
            </a:r>
          </a:p>
          <a:p>
            <a:pPr>
              <a:lnSpc>
                <a:spcPct val="90000"/>
              </a:lnSpc>
              <a:spcBef>
                <a:spcPct val="0"/>
              </a:spcBef>
            </a:pPr>
            <a:r>
              <a:rPr lang="en-US" sz="2800" dirty="0" smtClean="0"/>
              <a:t>Offers are short-term incentives that facilitate the movement of products to the end user. They include:</a:t>
            </a:r>
          </a:p>
          <a:p>
            <a:pPr lvl="1">
              <a:lnSpc>
                <a:spcPct val="90000"/>
              </a:lnSpc>
              <a:spcBef>
                <a:spcPct val="0"/>
              </a:spcBef>
            </a:pPr>
            <a:r>
              <a:rPr lang="en-US" sz="2800" dirty="0" smtClean="0"/>
              <a:t>Coupons</a:t>
            </a:r>
          </a:p>
          <a:p>
            <a:pPr lvl="1">
              <a:lnSpc>
                <a:spcPct val="90000"/>
              </a:lnSpc>
              <a:spcBef>
                <a:spcPct val="0"/>
              </a:spcBef>
            </a:pPr>
            <a:r>
              <a:rPr lang="en-US" sz="2800" dirty="0" smtClean="0"/>
              <a:t>Sampling</a:t>
            </a:r>
          </a:p>
          <a:p>
            <a:pPr lvl="1">
              <a:lnSpc>
                <a:spcPct val="90000"/>
              </a:lnSpc>
              <a:spcBef>
                <a:spcPct val="0"/>
              </a:spcBef>
            </a:pPr>
            <a:r>
              <a:rPr lang="en-US" sz="2800" dirty="0" smtClean="0"/>
              <a:t>Contests, sweepstakes</a:t>
            </a:r>
          </a:p>
          <a:p>
            <a:pPr lvl="1">
              <a:lnSpc>
                <a:spcPct val="90000"/>
              </a:lnSpc>
              <a:spcBef>
                <a:spcPct val="0"/>
              </a:spcBef>
            </a:pPr>
            <a:r>
              <a:rPr lang="en-US" sz="2800" dirty="0" smtClean="0"/>
              <a:t>Virtual worlds</a:t>
            </a:r>
          </a:p>
          <a:p>
            <a:pPr lvl="1">
              <a:lnSpc>
                <a:spcPct val="90000"/>
              </a:lnSpc>
              <a:spcBef>
                <a:spcPct val="0"/>
              </a:spcBef>
            </a:pPr>
            <a:r>
              <a:rPr lang="en-US" sz="2800" dirty="0" smtClean="0"/>
              <a:t>Online games &amp; gifting</a:t>
            </a:r>
          </a:p>
        </p:txBody>
      </p:sp>
      <p:sp>
        <p:nvSpPr>
          <p:cNvPr id="28676" name="Rectangle 9"/>
          <p:cNvSpPr>
            <a:spLocks noGrp="1" noChangeArrowheads="1"/>
          </p:cNvSpPr>
          <p:nvPr>
            <p:ph type="title"/>
          </p:nvPr>
        </p:nvSpPr>
        <p:spPr>
          <a:xfrm>
            <a:off x="1143000" y="228600"/>
            <a:ext cx="7623175" cy="990600"/>
          </a:xfrm>
        </p:spPr>
        <p:txBody>
          <a:bodyPr/>
          <a:lstStyle/>
          <a:p>
            <a:pPr fontAlgn="auto">
              <a:spcAft>
                <a:spcPts val="0"/>
              </a:spcAft>
              <a:defRPr/>
            </a:pPr>
            <a:r>
              <a:rPr lang="en-US" dirty="0" smtClean="0">
                <a:ea typeface="+mj-ea"/>
                <a:cs typeface="+mj-cs"/>
              </a:rPr>
              <a:t>Sales Promotion Offers</a:t>
            </a:r>
          </a:p>
        </p:txBody>
      </p:sp>
      <p:sp>
        <p:nvSpPr>
          <p:cNvPr id="6" name="Slide Number Placeholder 5"/>
          <p:cNvSpPr>
            <a:spLocks noGrp="1"/>
          </p:cNvSpPr>
          <p:nvPr>
            <p:ph type="sldNum" sz="quarter" idx="12"/>
          </p:nvPr>
        </p:nvSpPr>
        <p:spPr/>
        <p:txBody>
          <a:bodyPr/>
          <a:lstStyle/>
          <a:p>
            <a:r>
              <a:rPr lang="en-US" dirty="0" smtClean="0"/>
              <a:t>12-</a:t>
            </a:r>
            <a:fld id="{C238F03A-58E1-4ECA-9024-348A9A81A53D}" type="slidenum">
              <a:rPr lang="en-US" smtClean="0"/>
              <a:pPr/>
              <a:t>17</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1143000"/>
          </a:xfrm>
        </p:spPr>
        <p:txBody>
          <a:bodyPr/>
          <a:lstStyle/>
          <a:p>
            <a:r>
              <a:rPr lang="en-US" dirty="0" smtClean="0"/>
              <a:t>Sales Promotion Offers, cont.</a:t>
            </a:r>
            <a:endParaRPr lang="en-US" dirty="0"/>
          </a:p>
        </p:txBody>
      </p:sp>
      <p:sp>
        <p:nvSpPr>
          <p:cNvPr id="3" name="Content Placeholder 2"/>
          <p:cNvSpPr>
            <a:spLocks noGrp="1"/>
          </p:cNvSpPr>
          <p:nvPr>
            <p:ph idx="1"/>
          </p:nvPr>
        </p:nvSpPr>
        <p:spPr>
          <a:xfrm>
            <a:off x="914400" y="1600200"/>
            <a:ext cx="7772400" cy="4525963"/>
          </a:xfrm>
        </p:spPr>
        <p:txBody>
          <a:bodyPr>
            <a:normAutofit lnSpcReduction="10000"/>
          </a:bodyPr>
          <a:lstStyle/>
          <a:p>
            <a:r>
              <a:rPr lang="en-US" sz="2800" dirty="0" smtClean="0"/>
              <a:t>Many companies create branded mobile applications and widgets that support social interactions.</a:t>
            </a:r>
          </a:p>
          <a:p>
            <a:pPr lvl="1"/>
            <a:r>
              <a:rPr lang="en-US" sz="2800" dirty="0" smtClean="0"/>
              <a:t>45% of companies had branded apps and another 31% planned them in 2012.</a:t>
            </a:r>
          </a:p>
          <a:p>
            <a:r>
              <a:rPr lang="en-US" sz="2800" dirty="0" smtClean="0"/>
              <a:t>Marketers are placing QR codes on physical objects, such as ads, but the outlook is not positive.</a:t>
            </a:r>
          </a:p>
          <a:p>
            <a:pPr lvl="1"/>
            <a:r>
              <a:rPr lang="en-US" sz="2800" dirty="0" smtClean="0"/>
              <a:t>Use of two-dimensional mobile tags in retail stores is growing.</a:t>
            </a:r>
            <a:endParaRPr lang="en-US" sz="2800" dirty="0"/>
          </a:p>
        </p:txBody>
      </p:sp>
      <p:sp>
        <p:nvSpPr>
          <p:cNvPr id="6" name="Slide Number Placeholder 5"/>
          <p:cNvSpPr>
            <a:spLocks noGrp="1"/>
          </p:cNvSpPr>
          <p:nvPr>
            <p:ph type="sldNum" sz="quarter" idx="12"/>
          </p:nvPr>
        </p:nvSpPr>
        <p:spPr/>
        <p:txBody>
          <a:bodyPr/>
          <a:lstStyle/>
          <a:p>
            <a:r>
              <a:rPr lang="en-US" dirty="0" smtClean="0"/>
              <a:t>12-</a:t>
            </a:r>
            <a:fld id="{C238F03A-58E1-4ECA-9024-348A9A81A53D}" type="slidenum">
              <a:rPr lang="en-US" smtClean="0"/>
              <a:pPr/>
              <a:t>18</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Social Networks</a:t>
            </a:r>
            <a:endParaRPr lang="en-US" dirty="0"/>
          </a:p>
        </p:txBody>
      </p:sp>
      <p:sp>
        <p:nvSpPr>
          <p:cNvPr id="3" name="Content Placeholder 2"/>
          <p:cNvSpPr>
            <a:spLocks noGrp="1"/>
          </p:cNvSpPr>
          <p:nvPr>
            <p:ph sz="half" idx="1"/>
          </p:nvPr>
        </p:nvSpPr>
        <p:spPr/>
        <p:txBody>
          <a:bodyPr>
            <a:noAutofit/>
          </a:bodyPr>
          <a:lstStyle/>
          <a:p>
            <a:r>
              <a:rPr lang="en-US" sz="2400" dirty="0" smtClean="0"/>
              <a:t>90% of companies with over 100 employees participate in social media.</a:t>
            </a:r>
          </a:p>
          <a:p>
            <a:r>
              <a:rPr lang="en-US" sz="2400" dirty="0" smtClean="0"/>
              <a:t>Marketers must realize that social networks are not purely for selling.</a:t>
            </a:r>
          </a:p>
          <a:p>
            <a:pPr lvl="1"/>
            <a:r>
              <a:rPr lang="en-US" dirty="0" smtClean="0"/>
              <a:t>Communicating with and learning from users are important goals.</a:t>
            </a:r>
          </a:p>
        </p:txBody>
      </p:sp>
      <p:sp>
        <p:nvSpPr>
          <p:cNvPr id="8" name="Content Placeholder 7"/>
          <p:cNvSpPr>
            <a:spLocks noGrp="1"/>
          </p:cNvSpPr>
          <p:nvPr>
            <p:ph sz="half" idx="2"/>
          </p:nvPr>
        </p:nvSpPr>
        <p:spPr>
          <a:xfrm>
            <a:off x="4648200" y="5257800"/>
            <a:ext cx="4038600" cy="868363"/>
          </a:xfrm>
        </p:spPr>
        <p:txBody>
          <a:bodyPr>
            <a:normAutofit fontScale="70000" lnSpcReduction="20000"/>
          </a:bodyPr>
          <a:lstStyle/>
          <a:p>
            <a:r>
              <a:rPr lang="en-US" dirty="0" smtClean="0"/>
              <a:t>Social network share of visits (FB and YouTube had 58.8% and 24.6% respectively).</a:t>
            </a:r>
            <a:endParaRPr lang="en-US" dirty="0"/>
          </a:p>
        </p:txBody>
      </p:sp>
      <p:pic>
        <p:nvPicPr>
          <p:cNvPr id="9" name="Picture 2"/>
          <p:cNvPicPr>
            <a:picLocks noChangeAspect="1" noChangeArrowheads="1"/>
          </p:cNvPicPr>
          <p:nvPr/>
        </p:nvPicPr>
        <p:blipFill>
          <a:blip r:embed="rId2" cstate="print"/>
          <a:srcRect/>
          <a:stretch>
            <a:fillRect/>
          </a:stretch>
        </p:blipFill>
        <p:spPr bwMode="auto">
          <a:xfrm>
            <a:off x="5105400" y="1752600"/>
            <a:ext cx="2819400" cy="2971800"/>
          </a:xfrm>
          <a:prstGeom prst="rect">
            <a:avLst/>
          </a:prstGeom>
          <a:noFill/>
          <a:ln w="9525">
            <a:noFill/>
            <a:miter lim="800000"/>
            <a:headEnd/>
            <a:tailEnd/>
          </a:ln>
        </p:spPr>
      </p:pic>
      <p:sp>
        <p:nvSpPr>
          <p:cNvPr id="10" name="Slide Number Placeholder 9"/>
          <p:cNvSpPr>
            <a:spLocks noGrp="1"/>
          </p:cNvSpPr>
          <p:nvPr>
            <p:ph type="sldNum" sz="quarter" idx="12"/>
          </p:nvPr>
        </p:nvSpPr>
        <p:spPr/>
        <p:txBody>
          <a:bodyPr/>
          <a:lstStyle/>
          <a:p>
            <a:r>
              <a:rPr lang="en-US" dirty="0" smtClean="0"/>
              <a:t>12-</a:t>
            </a:r>
            <a:fld id="{C238F03A-58E1-4ECA-9024-348A9A81A53D}" type="slidenum">
              <a:rPr lang="en-US" smtClean="0"/>
              <a:pPr/>
              <a:t>19</a:t>
            </a:fld>
            <a:endParaRPr lang="en-US" dirty="0"/>
          </a:p>
        </p:txBody>
      </p:sp>
      <p:sp>
        <p:nvSpPr>
          <p:cNvPr id="11" name="Footer Placeholder 10"/>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74638"/>
            <a:ext cx="7848600" cy="1143000"/>
          </a:xfrm>
        </p:spPr>
        <p:txBody>
          <a:bodyPr/>
          <a:lstStyle/>
          <a:p>
            <a:pPr fontAlgn="auto">
              <a:spcAft>
                <a:spcPts val="0"/>
              </a:spcAft>
              <a:defRPr/>
            </a:pPr>
            <a:r>
              <a:rPr lang="en-US" dirty="0" smtClean="0">
                <a:ea typeface="+mj-ea"/>
                <a:cs typeface="+mj-cs"/>
              </a:rPr>
              <a:t>Chapter 12 Objectives</a:t>
            </a:r>
            <a:endParaRPr lang="en-US" dirty="0">
              <a:ea typeface="+mj-ea"/>
              <a:cs typeface="+mj-cs"/>
            </a:endParaRPr>
          </a:p>
        </p:txBody>
      </p:sp>
      <p:sp>
        <p:nvSpPr>
          <p:cNvPr id="3" name="Content Placeholder 2"/>
          <p:cNvSpPr>
            <a:spLocks noGrp="1"/>
          </p:cNvSpPr>
          <p:nvPr>
            <p:ph idx="1"/>
          </p:nvPr>
        </p:nvSpPr>
        <p:spPr>
          <a:xfrm>
            <a:off x="838200" y="1447800"/>
            <a:ext cx="7848600" cy="4876800"/>
          </a:xfrm>
        </p:spPr>
        <p:txBody>
          <a:bodyPr>
            <a:noAutofit/>
          </a:bodyPr>
          <a:lstStyle/>
          <a:p>
            <a:pPr>
              <a:spcBef>
                <a:spcPts val="600"/>
              </a:spcBef>
            </a:pPr>
            <a:r>
              <a:rPr lang="en-US" sz="2800" dirty="0" smtClean="0"/>
              <a:t>After reading Chapter 12, you will be able to:</a:t>
            </a:r>
          </a:p>
          <a:p>
            <a:pPr lvl="1">
              <a:spcBef>
                <a:spcPts val="600"/>
              </a:spcBef>
            </a:pPr>
            <a:r>
              <a:rPr lang="en-US" sz="2800" dirty="0" smtClean="0"/>
              <a:t>Define integrated marketing communication.</a:t>
            </a:r>
          </a:p>
          <a:p>
            <a:pPr lvl="1">
              <a:spcBef>
                <a:spcPts val="600"/>
              </a:spcBef>
            </a:pPr>
            <a:r>
              <a:rPr lang="en-US" sz="2800" dirty="0" smtClean="0"/>
              <a:t>Explain how marketers use the AIDA model and the hierarchy of effects model.</a:t>
            </a:r>
          </a:p>
          <a:p>
            <a:pPr lvl="1"/>
            <a:r>
              <a:rPr lang="en-US" sz="2800" dirty="0" smtClean="0"/>
              <a:t>List the five traditional marketing communication tools and distinguish between traditional media and social media.</a:t>
            </a:r>
          </a:p>
          <a:p>
            <a:pPr lvl="1"/>
            <a:r>
              <a:rPr lang="en-US" sz="2800" dirty="0" smtClean="0"/>
              <a:t>Identify the differences in control and reach among owned, paid, and earned media.</a:t>
            </a:r>
          </a:p>
        </p:txBody>
      </p:sp>
      <p:sp>
        <p:nvSpPr>
          <p:cNvPr id="6" name="Slide Number Placeholder 5"/>
          <p:cNvSpPr>
            <a:spLocks noGrp="1"/>
          </p:cNvSpPr>
          <p:nvPr>
            <p:ph type="sldNum" sz="quarter" idx="12"/>
          </p:nvPr>
        </p:nvSpPr>
        <p:spPr/>
        <p:txBody>
          <a:bodyPr/>
          <a:lstStyle/>
          <a:p>
            <a:r>
              <a:rPr lang="en-US" dirty="0" smtClean="0"/>
              <a:t>12-</a:t>
            </a:r>
            <a:fld id="{C238F03A-58E1-4ECA-9024-348A9A81A53D}" type="slidenum">
              <a:rPr lang="en-US" smtClean="0"/>
              <a:pPr/>
              <a:t>2</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Search Marketing</a:t>
            </a:r>
            <a:endParaRPr lang="en-US" dirty="0"/>
          </a:p>
        </p:txBody>
      </p:sp>
      <p:sp>
        <p:nvSpPr>
          <p:cNvPr id="3" name="Content Placeholder 2"/>
          <p:cNvSpPr>
            <a:spLocks noGrp="1"/>
          </p:cNvSpPr>
          <p:nvPr>
            <p:ph sz="half" idx="1"/>
          </p:nvPr>
        </p:nvSpPr>
        <p:spPr/>
        <p:txBody>
          <a:bodyPr>
            <a:normAutofit lnSpcReduction="10000"/>
          </a:bodyPr>
          <a:lstStyle/>
          <a:p>
            <a:r>
              <a:rPr lang="en-US" dirty="0" smtClean="0"/>
              <a:t>Search marketing is marketing via search engines.</a:t>
            </a:r>
          </a:p>
          <a:p>
            <a:r>
              <a:rPr lang="en-US" dirty="0" smtClean="0"/>
              <a:t>Complex art and science to drive qualified visitors to a Web site and convert them to customers.</a:t>
            </a:r>
            <a:endParaRPr lang="en-US" dirty="0"/>
          </a:p>
        </p:txBody>
      </p:sp>
      <p:sp>
        <p:nvSpPr>
          <p:cNvPr id="4" name="Content Placeholder 3"/>
          <p:cNvSpPr>
            <a:spLocks noGrp="1"/>
          </p:cNvSpPr>
          <p:nvPr>
            <p:ph sz="half" idx="2"/>
          </p:nvPr>
        </p:nvSpPr>
        <p:spPr>
          <a:xfrm>
            <a:off x="4648200" y="4876800"/>
            <a:ext cx="3733800" cy="914399"/>
          </a:xfrm>
        </p:spPr>
        <p:txBody>
          <a:bodyPr>
            <a:normAutofit lnSpcReduction="10000"/>
          </a:bodyPr>
          <a:lstStyle/>
          <a:p>
            <a:r>
              <a:rPr lang="en-US" dirty="0" smtClean="0"/>
              <a:t>Search engine market shares in Oct. 2012.</a:t>
            </a:r>
            <a:endParaRPr lang="en-US" dirty="0"/>
          </a:p>
        </p:txBody>
      </p:sp>
      <p:pic>
        <p:nvPicPr>
          <p:cNvPr id="8" name="Picture 2"/>
          <p:cNvPicPr>
            <a:picLocks noChangeAspect="1" noChangeArrowheads="1"/>
          </p:cNvPicPr>
          <p:nvPr/>
        </p:nvPicPr>
        <p:blipFill>
          <a:blip r:embed="rId2" cstate="print"/>
          <a:srcRect/>
          <a:stretch>
            <a:fillRect/>
          </a:stretch>
        </p:blipFill>
        <p:spPr bwMode="auto">
          <a:xfrm>
            <a:off x="4876800" y="1676400"/>
            <a:ext cx="3200400" cy="3048000"/>
          </a:xfrm>
          <a:prstGeom prst="rect">
            <a:avLst/>
          </a:prstGeom>
          <a:noFill/>
          <a:ln w="9525">
            <a:noFill/>
            <a:miter lim="800000"/>
            <a:headEnd/>
            <a:tailEnd/>
          </a:ln>
        </p:spPr>
      </p:pic>
      <p:sp>
        <p:nvSpPr>
          <p:cNvPr id="9" name="Slide Number Placeholder 8"/>
          <p:cNvSpPr>
            <a:spLocks noGrp="1"/>
          </p:cNvSpPr>
          <p:nvPr>
            <p:ph type="sldNum" sz="quarter" idx="12"/>
          </p:nvPr>
        </p:nvSpPr>
        <p:spPr/>
        <p:txBody>
          <a:bodyPr/>
          <a:lstStyle/>
          <a:p>
            <a:r>
              <a:rPr lang="en-US" dirty="0" smtClean="0"/>
              <a:t>12-</a:t>
            </a:r>
            <a:fld id="{C238F03A-58E1-4ECA-9024-348A9A81A53D}" type="slidenum">
              <a:rPr lang="en-US" smtClean="0"/>
              <a:pPr/>
              <a:t>20</a:t>
            </a:fld>
            <a:endParaRPr lang="en-US" dirty="0"/>
          </a:p>
        </p:txBody>
      </p:sp>
      <p:sp>
        <p:nvSpPr>
          <p:cNvPr id="10" name="Footer Placeholder 9"/>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Google Leads With Local Search</a:t>
            </a:r>
            <a:endParaRPr lang="en-US" dirty="0"/>
          </a:p>
        </p:txBody>
      </p:sp>
      <p:pic>
        <p:nvPicPr>
          <p:cNvPr id="5122" name="Picture 2" descr="ftp://be133:rrytuR@beftp.pearsoned.com/Bloom/strauss7e_supps/manuscript/Ch_12Strauss7e/Ch_12_Exhibit%2012.13.png"/>
          <p:cNvPicPr>
            <a:picLocks noChangeAspect="1" noChangeArrowheads="1"/>
          </p:cNvPicPr>
          <p:nvPr/>
        </p:nvPicPr>
        <p:blipFill>
          <a:blip r:embed="rId2" cstate="print"/>
          <a:srcRect/>
          <a:stretch>
            <a:fillRect/>
          </a:stretch>
        </p:blipFill>
        <p:spPr bwMode="auto">
          <a:xfrm>
            <a:off x="0" y="1447800"/>
            <a:ext cx="9144000" cy="4686300"/>
          </a:xfrm>
          <a:prstGeom prst="rect">
            <a:avLst/>
          </a:prstGeom>
          <a:noFill/>
        </p:spPr>
      </p:pic>
      <p:sp>
        <p:nvSpPr>
          <p:cNvPr id="6" name="Slide Number Placeholder 5"/>
          <p:cNvSpPr>
            <a:spLocks noGrp="1"/>
          </p:cNvSpPr>
          <p:nvPr>
            <p:ph type="sldNum" sz="quarter" idx="12"/>
          </p:nvPr>
        </p:nvSpPr>
        <p:spPr/>
        <p:txBody>
          <a:bodyPr/>
          <a:lstStyle/>
          <a:p>
            <a:r>
              <a:rPr lang="en-US" dirty="0" smtClean="0"/>
              <a:t>12-</a:t>
            </a:r>
            <a:fld id="{C238F03A-58E1-4ECA-9024-348A9A81A53D}" type="slidenum">
              <a:rPr lang="en-US" smtClean="0"/>
              <a:pPr/>
              <a:t>21</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Natural Search</a:t>
            </a:r>
            <a:endParaRPr lang="en-US" dirty="0"/>
          </a:p>
        </p:txBody>
      </p:sp>
      <p:sp>
        <p:nvSpPr>
          <p:cNvPr id="3" name="Content Placeholder 2"/>
          <p:cNvSpPr>
            <a:spLocks noGrp="1"/>
          </p:cNvSpPr>
          <p:nvPr>
            <p:ph idx="1"/>
          </p:nvPr>
        </p:nvSpPr>
        <p:spPr/>
        <p:txBody>
          <a:bodyPr/>
          <a:lstStyle/>
          <a:p>
            <a:r>
              <a:rPr lang="en-US" dirty="0" smtClean="0"/>
              <a:t>Natural search (organic search) involves optimizing a Web site so it will appear near the top of search engine results.</a:t>
            </a:r>
          </a:p>
          <a:p>
            <a:r>
              <a:rPr lang="en-US" dirty="0" smtClean="0"/>
              <a:t>When Web sites are optimized for content and meta tags that hold keywords, search engines know how to categorize the site.</a:t>
            </a:r>
          </a:p>
          <a:p>
            <a:r>
              <a:rPr lang="en-US" dirty="0" smtClean="0"/>
              <a:t>Principles of SEO (search engine optimization) include:</a:t>
            </a:r>
          </a:p>
          <a:p>
            <a:pPr lvl="1"/>
            <a:r>
              <a:rPr lang="en-US" sz="2400" dirty="0" smtClean="0"/>
              <a:t>Spread fresh content all over the Web.</a:t>
            </a:r>
          </a:p>
          <a:p>
            <a:pPr lvl="1"/>
            <a:r>
              <a:rPr lang="en-US" sz="2400" dirty="0" smtClean="0"/>
              <a:t>Design for relevance and popularity.</a:t>
            </a:r>
          </a:p>
          <a:p>
            <a:pPr lvl="1"/>
            <a:r>
              <a:rPr lang="en-US" sz="2400" dirty="0" smtClean="0"/>
              <a:t>Optimize content.</a:t>
            </a:r>
          </a:p>
          <a:p>
            <a:pPr lvl="1"/>
            <a:r>
              <a:rPr lang="en-US" sz="2400" dirty="0" smtClean="0"/>
              <a:t>Adjust site to changing search algorithms.</a:t>
            </a:r>
          </a:p>
          <a:p>
            <a:endParaRPr lang="en-US" dirty="0"/>
          </a:p>
        </p:txBody>
      </p:sp>
      <p:sp>
        <p:nvSpPr>
          <p:cNvPr id="6" name="Slide Number Placeholder 5"/>
          <p:cNvSpPr>
            <a:spLocks noGrp="1"/>
          </p:cNvSpPr>
          <p:nvPr>
            <p:ph type="sldNum" sz="quarter" idx="12"/>
          </p:nvPr>
        </p:nvSpPr>
        <p:spPr/>
        <p:txBody>
          <a:bodyPr/>
          <a:lstStyle/>
          <a:p>
            <a:r>
              <a:rPr lang="en-US" dirty="0" smtClean="0"/>
              <a:t>12-</a:t>
            </a:r>
            <a:fld id="{C238F03A-58E1-4ECA-9024-348A9A81A53D}" type="slidenum">
              <a:rPr lang="en-US" smtClean="0"/>
              <a:pPr/>
              <a:t>22</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Vertical Search</a:t>
            </a:r>
            <a:endParaRPr lang="en-US" dirty="0"/>
          </a:p>
        </p:txBody>
      </p:sp>
      <p:sp>
        <p:nvSpPr>
          <p:cNvPr id="3" name="Content Placeholder 2"/>
          <p:cNvSpPr>
            <a:spLocks noGrp="1"/>
          </p:cNvSpPr>
          <p:nvPr>
            <p:ph idx="1"/>
          </p:nvPr>
        </p:nvSpPr>
        <p:spPr/>
        <p:txBody>
          <a:bodyPr>
            <a:noAutofit/>
          </a:bodyPr>
          <a:lstStyle/>
          <a:p>
            <a:r>
              <a:rPr lang="en-US" sz="2800" dirty="0" smtClean="0"/>
              <a:t>Vertical search is site-specific search on specialized topics, such as travel or books that helps users find what they are looking for quickly.</a:t>
            </a:r>
          </a:p>
          <a:p>
            <a:pPr lvl="1"/>
            <a:r>
              <a:rPr lang="en-US" sz="2800" dirty="0" smtClean="0"/>
              <a:t>Hotels, for example, would want to be listed on a vertical search site such as TripAdvisor.</a:t>
            </a:r>
          </a:p>
          <a:p>
            <a:r>
              <a:rPr lang="en-US" sz="2800" dirty="0" smtClean="0"/>
              <a:t>Vertical search site examples include:</a:t>
            </a:r>
          </a:p>
          <a:p>
            <a:pPr lvl="1"/>
            <a:r>
              <a:rPr lang="en-US" sz="2800" dirty="0" smtClean="0"/>
              <a:t>ZoomInfo</a:t>
            </a:r>
          </a:p>
          <a:p>
            <a:pPr lvl="1"/>
            <a:r>
              <a:rPr lang="en-US" sz="2800" dirty="0" smtClean="0"/>
              <a:t>LinkedIn</a:t>
            </a:r>
          </a:p>
          <a:p>
            <a:pPr lvl="1"/>
            <a:r>
              <a:rPr lang="en-US" sz="2800" dirty="0" smtClean="0"/>
              <a:t>CareerBuilder</a:t>
            </a:r>
          </a:p>
        </p:txBody>
      </p:sp>
      <p:sp>
        <p:nvSpPr>
          <p:cNvPr id="6" name="Slide Number Placeholder 5"/>
          <p:cNvSpPr>
            <a:spLocks noGrp="1"/>
          </p:cNvSpPr>
          <p:nvPr>
            <p:ph type="sldNum" sz="quarter" idx="12"/>
          </p:nvPr>
        </p:nvSpPr>
        <p:spPr/>
        <p:txBody>
          <a:bodyPr/>
          <a:lstStyle/>
          <a:p>
            <a:r>
              <a:rPr lang="en-US" dirty="0" smtClean="0"/>
              <a:t>12-</a:t>
            </a:r>
            <a:fld id="{C238F03A-58E1-4ECA-9024-348A9A81A53D}" type="slidenum">
              <a:rPr lang="en-US" smtClean="0"/>
              <a:pPr/>
              <a:t>23</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Owned Media Performance Metrics</a:t>
            </a:r>
            <a:endParaRPr lang="en-US" dirty="0"/>
          </a:p>
        </p:txBody>
      </p:sp>
      <p:sp>
        <p:nvSpPr>
          <p:cNvPr id="3" name="Content Placeholder 2"/>
          <p:cNvSpPr>
            <a:spLocks noGrp="1"/>
          </p:cNvSpPr>
          <p:nvPr>
            <p:ph idx="1"/>
          </p:nvPr>
        </p:nvSpPr>
        <p:spPr/>
        <p:txBody>
          <a:bodyPr>
            <a:normAutofit lnSpcReduction="10000"/>
          </a:bodyPr>
          <a:lstStyle/>
          <a:p>
            <a:r>
              <a:rPr lang="en-US" dirty="0" smtClean="0"/>
              <a:t>Marketers use Web analytics for company-owned Web sites and blogs.</a:t>
            </a:r>
          </a:p>
          <a:p>
            <a:r>
              <a:rPr lang="en-US" dirty="0" smtClean="0"/>
              <a:t>For owned media, sales promotions, and direct marketing, there are also appropriate metrics.</a:t>
            </a:r>
          </a:p>
          <a:p>
            <a:pPr lvl="1"/>
            <a:r>
              <a:rPr lang="en-US" sz="2400" dirty="0" smtClean="0"/>
              <a:t>Podcasts: number of downloads and length of time listening.</a:t>
            </a:r>
          </a:p>
          <a:p>
            <a:pPr lvl="1"/>
            <a:r>
              <a:rPr lang="en-US" sz="2400" dirty="0" smtClean="0"/>
              <a:t>Branded mobile apps: number of downloads, updates and actions.</a:t>
            </a:r>
          </a:p>
          <a:p>
            <a:pPr lvl="1"/>
            <a:r>
              <a:rPr lang="en-US" sz="2400" dirty="0" smtClean="0"/>
              <a:t>Visits to sales promotion game sites.</a:t>
            </a:r>
          </a:p>
          <a:p>
            <a:pPr lvl="1"/>
            <a:r>
              <a:rPr lang="en-US" sz="2400" dirty="0" smtClean="0"/>
              <a:t>Communication opt-in from content participants</a:t>
            </a:r>
          </a:p>
          <a:p>
            <a:pPr lvl="1"/>
            <a:r>
              <a:rPr lang="en-US" sz="2400" dirty="0" smtClean="0"/>
              <a:t>Number of email messages read or forwarded to a friend.</a:t>
            </a:r>
          </a:p>
          <a:p>
            <a:pPr lvl="1"/>
            <a:endParaRPr lang="en-US" dirty="0" smtClean="0"/>
          </a:p>
        </p:txBody>
      </p:sp>
      <p:sp>
        <p:nvSpPr>
          <p:cNvPr id="6" name="Slide Number Placeholder 5"/>
          <p:cNvSpPr>
            <a:spLocks noGrp="1"/>
          </p:cNvSpPr>
          <p:nvPr>
            <p:ph type="sldNum" sz="quarter" idx="12"/>
          </p:nvPr>
        </p:nvSpPr>
        <p:spPr/>
        <p:txBody>
          <a:bodyPr/>
          <a:lstStyle/>
          <a:p>
            <a:r>
              <a:rPr lang="en-US" dirty="0" smtClean="0"/>
              <a:t>12-</a:t>
            </a:r>
            <a:fld id="{C238F03A-58E1-4ECA-9024-348A9A81A53D}" type="slidenum">
              <a:rPr lang="en-US" smtClean="0"/>
              <a:pPr/>
              <a:t>24</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3"/>
          <p:cNvSpPr>
            <a:spLocks noChangeArrowheads="1"/>
          </p:cNvSpPr>
          <p:nvPr/>
        </p:nvSpPr>
        <p:spPr bwMode="auto">
          <a:xfrm>
            <a:off x="-3725863" y="2114550"/>
            <a:ext cx="184150" cy="366713"/>
          </a:xfrm>
          <a:prstGeom prst="rect">
            <a:avLst/>
          </a:prstGeom>
          <a:noFill/>
          <a:ln w="25400">
            <a:noFill/>
            <a:miter lim="800000"/>
            <a:headEnd/>
            <a:tailEnd/>
          </a:ln>
        </p:spPr>
        <p:txBody>
          <a:bodyPr wrap="none" anchor="ctr">
            <a:prstTxWarp prst="textNoShape">
              <a:avLst/>
            </a:prstTxWarp>
            <a:spAutoFit/>
          </a:bodyPr>
          <a:lstStyle/>
          <a:p>
            <a:endParaRPr lang="en-US" dirty="0">
              <a:latin typeface="Calibri" pitchFamily="-72" charset="0"/>
            </a:endParaRPr>
          </a:p>
        </p:txBody>
      </p:sp>
      <p:pic>
        <p:nvPicPr>
          <p:cNvPr id="49154" name="Picture 4" descr="cid:3287383400_2177562"/>
          <p:cNvPicPr>
            <a:picLocks noChangeAspect="1" noChangeArrowheads="1"/>
          </p:cNvPicPr>
          <p:nvPr/>
        </p:nvPicPr>
        <p:blipFill>
          <a:blip r:embed="rId2" cstate="print">
            <a:clrChange>
              <a:clrFrom>
                <a:srgbClr val="FEFEFE"/>
              </a:clrFrom>
              <a:clrTo>
                <a:srgbClr val="FEFEFE">
                  <a:alpha val="0"/>
                </a:srgbClr>
              </a:clrTo>
            </a:clrChange>
          </a:blip>
          <a:srcRect/>
          <a:stretch>
            <a:fillRect/>
          </a:stretch>
        </p:blipFill>
        <p:spPr bwMode="auto">
          <a:xfrm>
            <a:off x="762000" y="685800"/>
            <a:ext cx="8118475" cy="2647950"/>
          </a:xfrm>
          <a:prstGeom prst="rect">
            <a:avLst/>
          </a:prstGeom>
          <a:noFill/>
          <a:ln w="9525">
            <a:noFill/>
            <a:miter lim="800000"/>
            <a:headEnd/>
            <a:tailEnd/>
          </a:ln>
        </p:spPr>
      </p:pic>
      <p:sp>
        <p:nvSpPr>
          <p:cNvPr id="49155" name="Rectangle 5"/>
          <p:cNvSpPr>
            <a:spLocks noChangeArrowheads="1"/>
          </p:cNvSpPr>
          <p:nvPr/>
        </p:nvSpPr>
        <p:spPr bwMode="auto">
          <a:xfrm>
            <a:off x="1066800" y="3582988"/>
            <a:ext cx="7696200" cy="1069975"/>
          </a:xfrm>
          <a:prstGeom prst="rect">
            <a:avLst/>
          </a:prstGeom>
          <a:noFill/>
          <a:ln w="25400">
            <a:noFill/>
            <a:miter lim="800000"/>
            <a:headEnd/>
            <a:tailEnd/>
          </a:ln>
        </p:spPr>
        <p:txBody>
          <a:bodyPr anchor="ctr">
            <a:prstTxWarp prst="textNoShape">
              <a:avLst/>
            </a:prstTxWarp>
            <a:spAutoFit/>
          </a:bodyPr>
          <a:lstStyle/>
          <a:p>
            <a:pPr algn="ctr"/>
            <a:r>
              <a:rPr lang="en-US" sz="1600" dirty="0">
                <a:solidFill>
                  <a:srgbClr val="000000"/>
                </a:solidFill>
                <a:latin typeface="Calibri" pitchFamily="-72" charset="0"/>
              </a:rPr>
              <a:t>All rights reserved. No part of this publication may be reproduced, stored in a retrieval system, or transmitted, in any form or by any means, electronic, mechanical, photocopying, recording, or otherwise, without the prior written permission of the publisher. Printed in the United States of America.</a:t>
            </a:r>
          </a:p>
        </p:txBody>
      </p:sp>
      <p:sp>
        <p:nvSpPr>
          <p:cNvPr id="5" name="Rectangle 5"/>
          <p:cNvSpPr txBox="1">
            <a:spLocks noGrp="1" noChangeArrowheads="1"/>
          </p:cNvSpPr>
          <p:nvPr/>
        </p:nvSpPr>
        <p:spPr bwMode="auto">
          <a:xfrm>
            <a:off x="1066800" y="5006975"/>
            <a:ext cx="7631113" cy="636588"/>
          </a:xfrm>
          <a:prstGeom prst="rect">
            <a:avLst/>
          </a:prstGeom>
          <a:noFill/>
          <a:ln>
            <a:miter lim="800000"/>
            <a:headEnd/>
            <a:tailEnd/>
          </a:ln>
        </p:spPr>
        <p:txBody>
          <a:bodyPr anchor="b"/>
          <a:lstStyle/>
          <a:p>
            <a:pPr algn="ctr" fontAlgn="auto">
              <a:spcBef>
                <a:spcPts val="0"/>
              </a:spcBef>
              <a:spcAft>
                <a:spcPts val="0"/>
              </a:spcAft>
              <a:defRPr/>
            </a:pPr>
            <a:r>
              <a:rPr lang="en-US" dirty="0">
                <a:solidFill>
                  <a:srgbClr val="000000"/>
                </a:solidFill>
                <a:effectLst>
                  <a:outerShdw blurRad="38100" dist="38100" dir="2700000" algn="tl">
                    <a:srgbClr val="C0C0C0"/>
                  </a:outerShdw>
                </a:effectLst>
                <a:latin typeface="Tahoma" pitchFamily="34" charset="0"/>
                <a:ea typeface="+mn-ea"/>
                <a:cs typeface="Arial" charset="0"/>
              </a:rPr>
              <a:t>Copyright © </a:t>
            </a:r>
            <a:r>
              <a:rPr lang="en-US" dirty="0" smtClean="0">
                <a:solidFill>
                  <a:srgbClr val="000000"/>
                </a:solidFill>
                <a:effectLst>
                  <a:outerShdw blurRad="38100" dist="38100" dir="2700000" algn="tl">
                    <a:srgbClr val="C0C0C0"/>
                  </a:outerShdw>
                </a:effectLst>
                <a:latin typeface="Tahoma" pitchFamily="34" charset="0"/>
                <a:ea typeface="+mn-ea"/>
                <a:cs typeface="Arial" charset="0"/>
              </a:rPr>
              <a:t>2014 </a:t>
            </a:r>
            <a:r>
              <a:rPr lang="en-US" dirty="0">
                <a:solidFill>
                  <a:srgbClr val="000000"/>
                </a:solidFill>
                <a:effectLst>
                  <a:outerShdw blurRad="38100" dist="38100" dir="2700000" algn="tl">
                    <a:srgbClr val="C0C0C0"/>
                  </a:outerShdw>
                </a:effectLst>
                <a:latin typeface="Tahoma" pitchFamily="34" charset="0"/>
                <a:ea typeface="+mn-ea"/>
                <a:cs typeface="Arial" charset="0"/>
              </a:rPr>
              <a:t>Pearson Education, Inc.  </a:t>
            </a:r>
          </a:p>
          <a:p>
            <a:pPr algn="ctr" fontAlgn="auto">
              <a:spcBef>
                <a:spcPts val="0"/>
              </a:spcBef>
              <a:spcAft>
                <a:spcPts val="0"/>
              </a:spcAft>
              <a:defRPr/>
            </a:pPr>
            <a:r>
              <a:rPr lang="en-US" dirty="0">
                <a:solidFill>
                  <a:srgbClr val="000000"/>
                </a:solidFill>
                <a:effectLst>
                  <a:outerShdw blurRad="38100" dist="38100" dir="2700000" algn="tl">
                    <a:srgbClr val="C0C0C0"/>
                  </a:outerShdw>
                </a:effectLst>
                <a:latin typeface="Tahoma" pitchFamily="34" charset="0"/>
                <a:ea typeface="+mn-ea"/>
                <a:cs typeface="Arial" charset="0"/>
              </a:rPr>
              <a:t>Publishing as Prentice Hall</a:t>
            </a:r>
            <a:endParaRPr lang="en-US" dirty="0">
              <a:solidFill>
                <a:srgbClr val="000000"/>
              </a:solidFill>
              <a:effectLst>
                <a:outerShdw blurRad="38100" dist="38100" dir="2700000" algn="tl">
                  <a:srgbClr val="C0C0C0"/>
                </a:outerShdw>
              </a:effectLst>
              <a:latin typeface="+mn-lt"/>
              <a:ea typeface="+mn-ea"/>
              <a:cs typeface="Arial" charset="0"/>
            </a:endParaRPr>
          </a:p>
        </p:txBody>
      </p:sp>
      <p:sp>
        <p:nvSpPr>
          <p:cNvPr id="8" name="Slide Number Placeholder 7"/>
          <p:cNvSpPr>
            <a:spLocks noGrp="1"/>
          </p:cNvSpPr>
          <p:nvPr>
            <p:ph type="sldNum" sz="quarter" idx="12"/>
          </p:nvPr>
        </p:nvSpPr>
        <p:spPr/>
        <p:txBody>
          <a:bodyPr/>
          <a:lstStyle/>
          <a:p>
            <a:r>
              <a:rPr lang="en-US" dirty="0" smtClean="0"/>
              <a:t>12-</a:t>
            </a:r>
            <a:fld id="{C238F03A-58E1-4ECA-9024-348A9A81A53D}" type="slidenum">
              <a:rPr lang="en-US" smtClean="0"/>
              <a:pPr/>
              <a:t>25</a:t>
            </a:fld>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1143000"/>
          </a:xfrm>
        </p:spPr>
        <p:txBody>
          <a:bodyPr/>
          <a:lstStyle/>
          <a:p>
            <a:r>
              <a:rPr lang="en-US" dirty="0" smtClean="0"/>
              <a:t>Chapter 12 Objectives, cont.</a:t>
            </a:r>
            <a:endParaRPr lang="en-US" dirty="0"/>
          </a:p>
        </p:txBody>
      </p:sp>
      <p:sp>
        <p:nvSpPr>
          <p:cNvPr id="3" name="Content Placeholder 2"/>
          <p:cNvSpPr>
            <a:spLocks noGrp="1"/>
          </p:cNvSpPr>
          <p:nvPr>
            <p:ph idx="1"/>
          </p:nvPr>
        </p:nvSpPr>
        <p:spPr>
          <a:xfrm>
            <a:off x="914400" y="1600200"/>
            <a:ext cx="7772400" cy="4525963"/>
          </a:xfrm>
        </p:spPr>
        <p:txBody>
          <a:bodyPr/>
          <a:lstStyle/>
          <a:p>
            <a:pPr lvl="1"/>
            <a:r>
              <a:rPr lang="en-US" sz="2800" dirty="0" smtClean="0"/>
              <a:t>Discuss why companies use content marketing.</a:t>
            </a:r>
          </a:p>
          <a:p>
            <a:pPr lvl="1"/>
            <a:r>
              <a:rPr lang="en-US" sz="2800" dirty="0" smtClean="0"/>
              <a:t>Describe the most commonly used owned media and their benefits for marketing.</a:t>
            </a:r>
          </a:p>
          <a:p>
            <a:pPr lvl="1"/>
            <a:r>
              <a:rPr lang="en-US" sz="2800" dirty="0" smtClean="0"/>
              <a:t>Explain how and why marketers use search engine optimization.</a:t>
            </a:r>
          </a:p>
          <a:p>
            <a:pPr lvl="1"/>
            <a:r>
              <a:rPr lang="en-US" sz="2800" dirty="0" smtClean="0"/>
              <a:t>Highlight some of the metrics marketers can use to evaluate owned media performance.</a:t>
            </a:r>
          </a:p>
          <a:p>
            <a:endParaRPr lang="en-US" dirty="0"/>
          </a:p>
        </p:txBody>
      </p:sp>
      <p:sp>
        <p:nvSpPr>
          <p:cNvPr id="6" name="Slide Number Placeholder 5"/>
          <p:cNvSpPr>
            <a:spLocks noGrp="1"/>
          </p:cNvSpPr>
          <p:nvPr>
            <p:ph type="sldNum" sz="quarter" idx="12"/>
          </p:nvPr>
        </p:nvSpPr>
        <p:spPr/>
        <p:txBody>
          <a:bodyPr/>
          <a:lstStyle/>
          <a:p>
            <a:r>
              <a:rPr lang="en-US" dirty="0" smtClean="0"/>
              <a:t>12-</a:t>
            </a:r>
            <a:fld id="{C238F03A-58E1-4ECA-9024-348A9A81A53D}" type="slidenum">
              <a:rPr lang="en-US" smtClean="0"/>
              <a:pPr/>
              <a:t>3</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066800" y="228600"/>
            <a:ext cx="7699375" cy="990600"/>
          </a:xfrm>
        </p:spPr>
        <p:txBody>
          <a:bodyPr/>
          <a:lstStyle/>
          <a:p>
            <a:pPr fontAlgn="auto">
              <a:spcAft>
                <a:spcPts val="0"/>
              </a:spcAft>
              <a:defRPr/>
            </a:pPr>
            <a:r>
              <a:rPr lang="en-US" dirty="0" smtClean="0">
                <a:ea typeface="+mj-ea"/>
                <a:cs typeface="+mj-cs"/>
              </a:rPr>
              <a:t>Will it Blend?</a:t>
            </a:r>
          </a:p>
        </p:txBody>
      </p:sp>
      <p:sp>
        <p:nvSpPr>
          <p:cNvPr id="18434" name="Content Placeholder 2"/>
          <p:cNvSpPr>
            <a:spLocks noGrp="1"/>
          </p:cNvSpPr>
          <p:nvPr>
            <p:ph sz="quarter" idx="1"/>
          </p:nvPr>
        </p:nvSpPr>
        <p:spPr>
          <a:xfrm>
            <a:off x="1066800" y="1524000"/>
            <a:ext cx="7848600" cy="4572000"/>
          </a:xfrm>
        </p:spPr>
        <p:txBody>
          <a:bodyPr>
            <a:normAutofit/>
          </a:bodyPr>
          <a:lstStyle/>
          <a:p>
            <a:pPr>
              <a:spcBef>
                <a:spcPts val="600"/>
              </a:spcBef>
            </a:pPr>
            <a:r>
              <a:rPr lang="en-US" sz="2400" dirty="0" smtClean="0"/>
              <a:t>Blendtec , a supplier of commercial blenders to Starbucks and others, produced a video in which the CEO blended unusual products such as a garden rake and a golf club.</a:t>
            </a:r>
          </a:p>
          <a:p>
            <a:pPr lvl="1">
              <a:spcBef>
                <a:spcPts val="600"/>
              </a:spcBef>
            </a:pPr>
            <a:r>
              <a:rPr lang="en-US" sz="2400" dirty="0" smtClean="0"/>
              <a:t>The video, uploaded to YouTube, received 3.9M views in an 8-month period and 8.2M views since 2010.</a:t>
            </a:r>
          </a:p>
          <a:p>
            <a:pPr lvl="1">
              <a:spcBef>
                <a:spcPts val="600"/>
              </a:spcBef>
            </a:pPr>
            <a:r>
              <a:rPr lang="en-US" sz="2400" dirty="0" smtClean="0"/>
              <a:t>The </a:t>
            </a:r>
            <a:r>
              <a:rPr lang="en-US" sz="2400" i="1" dirty="0" smtClean="0"/>
              <a:t>Will It Blend? </a:t>
            </a:r>
            <a:r>
              <a:rPr lang="en-US" sz="2400" dirty="0" smtClean="0"/>
              <a:t>Campaign clearly shows the product benefits in a humorous and engaging way and the value of connecting with consumers online. </a:t>
            </a:r>
          </a:p>
          <a:p>
            <a:pPr>
              <a:spcBef>
                <a:spcPts val="600"/>
              </a:spcBef>
            </a:pPr>
            <a:r>
              <a:rPr lang="en-US" dirty="0" smtClean="0"/>
              <a:t>Will It Blend</a:t>
            </a:r>
            <a:r>
              <a:rPr lang="en-US" sz="2400" dirty="0" smtClean="0"/>
              <a:t>? is a favorite of nearly 10,000 registered YouTube visitors. Is it also one of yours?</a:t>
            </a:r>
          </a:p>
        </p:txBody>
      </p:sp>
      <p:sp>
        <p:nvSpPr>
          <p:cNvPr id="6" name="Slide Number Placeholder 5"/>
          <p:cNvSpPr>
            <a:spLocks noGrp="1"/>
          </p:cNvSpPr>
          <p:nvPr>
            <p:ph type="sldNum" sz="quarter" idx="12"/>
          </p:nvPr>
        </p:nvSpPr>
        <p:spPr/>
        <p:txBody>
          <a:bodyPr/>
          <a:lstStyle/>
          <a:p>
            <a:r>
              <a:rPr lang="en-US" dirty="0" smtClean="0"/>
              <a:t>12-</a:t>
            </a:r>
            <a:fld id="{C238F03A-58E1-4ECA-9024-348A9A81A53D}" type="slidenum">
              <a:rPr lang="en-US" smtClean="0"/>
              <a:pPr/>
              <a:t>4</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1295400" y="228600"/>
            <a:ext cx="7470775" cy="990600"/>
          </a:xfrm>
        </p:spPr>
        <p:txBody>
          <a:bodyPr>
            <a:noAutofit/>
          </a:bodyPr>
          <a:lstStyle/>
          <a:p>
            <a:pPr fontAlgn="auto">
              <a:spcAft>
                <a:spcPts val="0"/>
              </a:spcAft>
              <a:defRPr/>
            </a:pPr>
            <a:r>
              <a:rPr lang="en-US" sz="4000" dirty="0" smtClean="0">
                <a:ea typeface="+mj-ea"/>
                <a:cs typeface="+mj-cs"/>
              </a:rPr>
              <a:t>Integrated Marketing Communication (IMC)</a:t>
            </a:r>
          </a:p>
        </p:txBody>
      </p:sp>
      <p:sp>
        <p:nvSpPr>
          <p:cNvPr id="14339" name="Content Placeholder 2"/>
          <p:cNvSpPr>
            <a:spLocks noGrp="1"/>
          </p:cNvSpPr>
          <p:nvPr>
            <p:ph sz="quarter" idx="1"/>
          </p:nvPr>
        </p:nvSpPr>
        <p:spPr>
          <a:xfrm>
            <a:off x="1219200" y="1752600"/>
            <a:ext cx="7546975" cy="4343400"/>
          </a:xfrm>
        </p:spPr>
        <p:txBody>
          <a:bodyPr rtlCol="0">
            <a:normAutofit/>
          </a:bodyPr>
          <a:lstStyle/>
          <a:p>
            <a:pPr>
              <a:defRPr/>
            </a:pPr>
            <a:r>
              <a:rPr lang="en-US" sz="2800" dirty="0" smtClean="0">
                <a:ea typeface="+mn-ea"/>
                <a:cs typeface="+mn-cs"/>
              </a:rPr>
              <a:t>IMC is a cross-functional process for planning, executing, and monitoring brand communications.</a:t>
            </a:r>
          </a:p>
          <a:p>
            <a:pPr>
              <a:defRPr/>
            </a:pPr>
            <a:r>
              <a:rPr lang="en-US" sz="2800" dirty="0" smtClean="0">
                <a:ea typeface="+mn-ea"/>
                <a:cs typeface="+mn-cs"/>
              </a:rPr>
              <a:t>The goal is to profitably acquire, retain, and grow customers.</a:t>
            </a:r>
          </a:p>
          <a:p>
            <a:pPr>
              <a:defRPr/>
            </a:pPr>
            <a:r>
              <a:rPr lang="en-US" sz="2800" dirty="0" smtClean="0">
                <a:ea typeface="+mn-ea"/>
                <a:cs typeface="+mn-cs"/>
              </a:rPr>
              <a:t>IMC strategy requires a thorough understanding of target markets, the brand, its competition, and other internal and external factors.</a:t>
            </a:r>
          </a:p>
          <a:p>
            <a:pPr fontAlgn="auto">
              <a:spcAft>
                <a:spcPts val="0"/>
              </a:spcAft>
              <a:buFont typeface="Wingdings" pitchFamily="2" charset="2"/>
              <a:buChar char=""/>
              <a:defRPr/>
            </a:pPr>
            <a:endParaRPr lang="en-US" dirty="0" smtClean="0">
              <a:ea typeface="+mn-ea"/>
              <a:cs typeface="+mn-cs"/>
            </a:endParaRPr>
          </a:p>
        </p:txBody>
      </p:sp>
      <p:sp>
        <p:nvSpPr>
          <p:cNvPr id="6" name="Slide Number Placeholder 5"/>
          <p:cNvSpPr>
            <a:spLocks noGrp="1"/>
          </p:cNvSpPr>
          <p:nvPr>
            <p:ph type="sldNum" sz="quarter" idx="12"/>
          </p:nvPr>
        </p:nvSpPr>
        <p:spPr/>
        <p:txBody>
          <a:bodyPr/>
          <a:lstStyle/>
          <a:p>
            <a:r>
              <a:rPr lang="en-US" dirty="0" smtClean="0"/>
              <a:t>12-</a:t>
            </a:r>
            <a:fld id="{C238F03A-58E1-4ECA-9024-348A9A81A53D}" type="slidenum">
              <a:rPr lang="en-US" smtClean="0"/>
              <a:pPr/>
              <a:t>5</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4"/>
          <p:cNvSpPr>
            <a:spLocks noGrp="1" noChangeArrowheads="1"/>
          </p:cNvSpPr>
          <p:nvPr>
            <p:ph type="body" idx="1"/>
          </p:nvPr>
        </p:nvSpPr>
        <p:spPr>
          <a:xfrm>
            <a:off x="1143000" y="1447800"/>
            <a:ext cx="7467600" cy="4648200"/>
          </a:xfrm>
        </p:spPr>
        <p:txBody>
          <a:bodyPr>
            <a:normAutofit/>
          </a:bodyPr>
          <a:lstStyle/>
          <a:p>
            <a:pPr>
              <a:lnSpc>
                <a:spcPct val="80000"/>
              </a:lnSpc>
              <a:spcBef>
                <a:spcPts val="600"/>
              </a:spcBef>
            </a:pPr>
            <a:r>
              <a:rPr lang="en-US" sz="2800" dirty="0" smtClean="0"/>
              <a:t>The AIDA and “think, feel, do” (hierarchy of effects) models help guide selection of online and offline MarCom tools to meet their goals.</a:t>
            </a:r>
          </a:p>
          <a:p>
            <a:pPr marL="1028700" lvl="1">
              <a:lnSpc>
                <a:spcPct val="80000"/>
              </a:lnSpc>
              <a:spcBef>
                <a:spcPts val="600"/>
              </a:spcBef>
            </a:pPr>
            <a:r>
              <a:rPr lang="en-US" sz="2800" dirty="0" smtClean="0"/>
              <a:t>The models suggest that consumers first become aware of a product before they develop feelings and purchase it.</a:t>
            </a:r>
          </a:p>
          <a:p>
            <a:pPr>
              <a:lnSpc>
                <a:spcPct val="80000"/>
              </a:lnSpc>
              <a:spcBef>
                <a:spcPts val="600"/>
              </a:spcBef>
            </a:pPr>
            <a:r>
              <a:rPr lang="en-US" sz="2800" dirty="0" smtClean="0"/>
              <a:t>The models can help marketers select appropriate communication objectives and strategies, such as:</a:t>
            </a:r>
          </a:p>
          <a:p>
            <a:pPr marL="1028700" lvl="1">
              <a:lnSpc>
                <a:spcPct val="80000"/>
              </a:lnSpc>
              <a:spcBef>
                <a:spcPts val="600"/>
              </a:spcBef>
            </a:pPr>
            <a:r>
              <a:rPr lang="en-US" sz="2800" dirty="0" smtClean="0"/>
              <a:t>Build brand equity.</a:t>
            </a:r>
          </a:p>
          <a:p>
            <a:pPr marL="1028700" lvl="1">
              <a:lnSpc>
                <a:spcPct val="80000"/>
              </a:lnSpc>
              <a:spcBef>
                <a:spcPts val="600"/>
              </a:spcBef>
            </a:pPr>
            <a:r>
              <a:rPr lang="en-US" sz="2800" dirty="0" smtClean="0"/>
              <a:t>Elicit a sales response.</a:t>
            </a:r>
          </a:p>
        </p:txBody>
      </p:sp>
      <p:sp>
        <p:nvSpPr>
          <p:cNvPr id="16388" name="Rectangle 5"/>
          <p:cNvSpPr>
            <a:spLocks noGrp="1" noChangeArrowheads="1"/>
          </p:cNvSpPr>
          <p:nvPr>
            <p:ph type="title"/>
          </p:nvPr>
        </p:nvSpPr>
        <p:spPr>
          <a:xfrm>
            <a:off x="1371600" y="228600"/>
            <a:ext cx="7394575" cy="990600"/>
          </a:xfrm>
        </p:spPr>
        <p:txBody>
          <a:bodyPr wrap="square" numCol="1" anchorCtr="0" compatLnSpc="1">
            <a:prstTxWarp prst="textNoShape">
              <a:avLst/>
            </a:prstTxWarp>
          </a:bodyPr>
          <a:lstStyle/>
          <a:p>
            <a:r>
              <a:rPr lang="en-US" sz="4000" cap="none" dirty="0" smtClean="0"/>
              <a:t>IMC Goals And Strategies</a:t>
            </a:r>
            <a:endParaRPr lang="en-US" cap="none" dirty="0" smtClean="0"/>
          </a:p>
        </p:txBody>
      </p:sp>
      <p:sp>
        <p:nvSpPr>
          <p:cNvPr id="8" name="Slide Number Placeholder 7"/>
          <p:cNvSpPr>
            <a:spLocks noGrp="1"/>
          </p:cNvSpPr>
          <p:nvPr>
            <p:ph type="sldNum" sz="quarter" idx="12"/>
          </p:nvPr>
        </p:nvSpPr>
        <p:spPr/>
        <p:txBody>
          <a:bodyPr/>
          <a:lstStyle/>
          <a:p>
            <a:r>
              <a:rPr lang="en-US" dirty="0" smtClean="0"/>
              <a:t>12-</a:t>
            </a:r>
            <a:fld id="{C238F03A-58E1-4ECA-9024-348A9A81A53D}" type="slidenum">
              <a:rPr lang="en-US" smtClean="0"/>
              <a:pPr/>
              <a:t>6</a:t>
            </a:fld>
            <a:endParaRPr lang="en-US" dirty="0"/>
          </a:p>
        </p:txBody>
      </p:sp>
      <p:sp>
        <p:nvSpPr>
          <p:cNvPr id="9" name="Footer Placeholder 8"/>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4638"/>
            <a:ext cx="8001000" cy="1143000"/>
          </a:xfrm>
        </p:spPr>
        <p:txBody>
          <a:bodyPr>
            <a:normAutofit/>
          </a:bodyPr>
          <a:lstStyle/>
          <a:p>
            <a:r>
              <a:rPr lang="en-US" dirty="0" smtClean="0"/>
              <a:t>Social Media Strategies &amp; Tactics</a:t>
            </a:r>
            <a:endParaRPr lang="en-US" dirty="0"/>
          </a:p>
        </p:txBody>
      </p:sp>
      <p:pic>
        <p:nvPicPr>
          <p:cNvPr id="5" name="Picture 2" descr="C:\Users\jstrauss\Documents\My Dropbox\eMarketing 6E\6E\images6E\13.7.jpg"/>
          <p:cNvPicPr>
            <a:picLocks noChangeAspect="1" noChangeArrowheads="1"/>
          </p:cNvPicPr>
          <p:nvPr/>
        </p:nvPicPr>
        <p:blipFill>
          <a:blip r:embed="rId2" cstate="print"/>
          <a:srcRect/>
          <a:stretch>
            <a:fillRect/>
          </a:stretch>
        </p:blipFill>
        <p:spPr bwMode="auto">
          <a:xfrm>
            <a:off x="990600" y="1447800"/>
            <a:ext cx="6553200" cy="4648200"/>
          </a:xfrm>
          <a:prstGeom prst="rect">
            <a:avLst/>
          </a:prstGeom>
          <a:noFill/>
          <a:ln w="9525">
            <a:noFill/>
            <a:miter lim="800000"/>
            <a:headEnd/>
            <a:tailEnd/>
          </a:ln>
        </p:spPr>
      </p:pic>
      <p:sp>
        <p:nvSpPr>
          <p:cNvPr id="6" name="Slide Number Placeholder 5"/>
          <p:cNvSpPr>
            <a:spLocks noGrp="1"/>
          </p:cNvSpPr>
          <p:nvPr>
            <p:ph type="sldNum" sz="quarter" idx="12"/>
          </p:nvPr>
        </p:nvSpPr>
        <p:spPr/>
        <p:txBody>
          <a:bodyPr/>
          <a:lstStyle/>
          <a:p>
            <a:r>
              <a:rPr lang="en-US" dirty="0" smtClean="0"/>
              <a:t>12-</a:t>
            </a:r>
            <a:fld id="{C238F03A-58E1-4ECA-9024-348A9A81A53D}" type="slidenum">
              <a:rPr lang="en-US" smtClean="0"/>
              <a:pPr/>
              <a:t>7</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1066800" y="381000"/>
            <a:ext cx="7162801" cy="990600"/>
          </a:xfrm>
        </p:spPr>
        <p:txBody>
          <a:bodyPr wrap="square" numCol="1" anchorCtr="0" compatLnSpc="1">
            <a:prstTxWarp prst="textNoShape">
              <a:avLst/>
            </a:prstTxWarp>
            <a:noAutofit/>
          </a:bodyPr>
          <a:lstStyle/>
          <a:p>
            <a:r>
              <a:rPr lang="en-US" cap="none" dirty="0" smtClean="0"/>
              <a:t>Traditional Marketing Communication Tools</a:t>
            </a:r>
          </a:p>
        </p:txBody>
      </p:sp>
      <p:sp>
        <p:nvSpPr>
          <p:cNvPr id="15363" name="Content Placeholder 2"/>
          <p:cNvSpPr>
            <a:spLocks noGrp="1"/>
          </p:cNvSpPr>
          <p:nvPr>
            <p:ph sz="quarter" idx="1"/>
          </p:nvPr>
        </p:nvSpPr>
        <p:spPr>
          <a:xfrm>
            <a:off x="1143000" y="1752600"/>
            <a:ext cx="7623175" cy="4343400"/>
          </a:xfrm>
        </p:spPr>
        <p:txBody>
          <a:bodyPr rtlCol="0">
            <a:normAutofit/>
          </a:bodyPr>
          <a:lstStyle/>
          <a:p>
            <a:pPr>
              <a:defRPr/>
            </a:pPr>
            <a:r>
              <a:rPr lang="en-US" dirty="0" smtClean="0">
                <a:ea typeface="+mn-ea"/>
                <a:cs typeface="+mn-cs"/>
              </a:rPr>
              <a:t>The five key marketing communication tools are also called the promotion mix:</a:t>
            </a:r>
          </a:p>
          <a:p>
            <a:pPr lvl="1">
              <a:defRPr/>
            </a:pPr>
            <a:r>
              <a:rPr lang="en-US" sz="2400" dirty="0" smtClean="0"/>
              <a:t>Advertising</a:t>
            </a:r>
          </a:p>
          <a:p>
            <a:pPr lvl="1">
              <a:defRPr/>
            </a:pPr>
            <a:r>
              <a:rPr lang="en-US" sz="2400" dirty="0" smtClean="0">
                <a:ea typeface="+mn-ea"/>
                <a:cs typeface="+mn-cs"/>
              </a:rPr>
              <a:t>Public relations</a:t>
            </a:r>
          </a:p>
          <a:p>
            <a:pPr lvl="1">
              <a:defRPr/>
            </a:pPr>
            <a:r>
              <a:rPr lang="en-US" sz="2400" dirty="0" smtClean="0"/>
              <a:t>Sales promotion</a:t>
            </a:r>
          </a:p>
          <a:p>
            <a:pPr lvl="1">
              <a:defRPr/>
            </a:pPr>
            <a:r>
              <a:rPr lang="en-US" sz="2400" dirty="0" smtClean="0">
                <a:ea typeface="+mn-ea"/>
                <a:cs typeface="+mn-cs"/>
              </a:rPr>
              <a:t>Direct marketing</a:t>
            </a:r>
          </a:p>
          <a:p>
            <a:pPr lvl="1">
              <a:defRPr/>
            </a:pPr>
            <a:r>
              <a:rPr lang="en-US" sz="2400" dirty="0" smtClean="0"/>
              <a:t>Personal selling</a:t>
            </a:r>
          </a:p>
          <a:p>
            <a:pPr>
              <a:defRPr/>
            </a:pPr>
            <a:r>
              <a:rPr lang="en-US" dirty="0" smtClean="0">
                <a:ea typeface="+mn-ea"/>
                <a:cs typeface="+mn-cs"/>
              </a:rPr>
              <a:t>Marketers often discuss IMC in terms of senders and recipients, media type, and owned, paid and earned media.</a:t>
            </a:r>
          </a:p>
        </p:txBody>
      </p:sp>
      <p:sp>
        <p:nvSpPr>
          <p:cNvPr id="6" name="Slide Number Placeholder 5"/>
          <p:cNvSpPr>
            <a:spLocks noGrp="1"/>
          </p:cNvSpPr>
          <p:nvPr>
            <p:ph type="sldNum" sz="quarter" idx="12"/>
          </p:nvPr>
        </p:nvSpPr>
        <p:spPr/>
        <p:txBody>
          <a:bodyPr/>
          <a:lstStyle/>
          <a:p>
            <a:r>
              <a:rPr lang="en-US" dirty="0" smtClean="0"/>
              <a:t>12-</a:t>
            </a:r>
            <a:fld id="{C238F03A-58E1-4ECA-9024-348A9A81A53D}" type="slidenum">
              <a:rPr lang="en-US" smtClean="0"/>
              <a:pPr/>
              <a:t>8</a:t>
            </a:fld>
            <a:endParaRPr lang="en-US" dirty="0"/>
          </a:p>
        </p:txBody>
      </p:sp>
      <p:sp>
        <p:nvSpPr>
          <p:cNvPr id="7" name="Footer Placeholder 6"/>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274638"/>
            <a:ext cx="7391400" cy="1143000"/>
          </a:xfrm>
        </p:spPr>
        <p:txBody>
          <a:bodyPr/>
          <a:lstStyle/>
          <a:p>
            <a:r>
              <a:rPr lang="en-US" dirty="0" smtClean="0"/>
              <a:t>Owned, Paid &amp; Earned Media</a:t>
            </a:r>
            <a:endParaRPr lang="en-US" dirty="0"/>
          </a:p>
        </p:txBody>
      </p:sp>
      <p:sp>
        <p:nvSpPr>
          <p:cNvPr id="3" name="Content Placeholder 2"/>
          <p:cNvSpPr>
            <a:spLocks noGrp="1"/>
          </p:cNvSpPr>
          <p:nvPr>
            <p:ph idx="1"/>
          </p:nvPr>
        </p:nvSpPr>
        <p:spPr>
          <a:xfrm>
            <a:off x="1066800" y="1600201"/>
            <a:ext cx="7620000" cy="3200400"/>
          </a:xfrm>
        </p:spPr>
        <p:txBody>
          <a:bodyPr>
            <a:normAutofit lnSpcReduction="10000"/>
          </a:bodyPr>
          <a:lstStyle/>
          <a:p>
            <a:r>
              <a:rPr lang="en-US" sz="2800" b="1" dirty="0" smtClean="0"/>
              <a:t>Owned media </a:t>
            </a:r>
            <a:r>
              <a:rPr lang="en-US" sz="2800" dirty="0" smtClean="0"/>
              <a:t>carry communication messages from the organization to internet users on owned channels.</a:t>
            </a:r>
          </a:p>
          <a:p>
            <a:r>
              <a:rPr lang="en-US" sz="2800" b="1" dirty="0" smtClean="0"/>
              <a:t>Paid media </a:t>
            </a:r>
            <a:r>
              <a:rPr lang="en-US" sz="2800" dirty="0" smtClean="0"/>
              <a:t>are properties owned by others who are paid to carry promotional messages.</a:t>
            </a:r>
          </a:p>
          <a:p>
            <a:r>
              <a:rPr lang="en-US" sz="2800" b="1" dirty="0" smtClean="0"/>
              <a:t>Earned media </a:t>
            </a:r>
            <a:r>
              <a:rPr lang="en-US" sz="2800" dirty="0" smtClean="0"/>
              <a:t>are when individual conversations become the channel.</a:t>
            </a:r>
          </a:p>
          <a:p>
            <a:endParaRPr lang="en-US" sz="2800" dirty="0" smtClean="0"/>
          </a:p>
        </p:txBody>
      </p:sp>
      <p:pic>
        <p:nvPicPr>
          <p:cNvPr id="8" name="Picture 2"/>
          <p:cNvPicPr>
            <a:picLocks noChangeAspect="1" noChangeArrowheads="1"/>
          </p:cNvPicPr>
          <p:nvPr/>
        </p:nvPicPr>
        <p:blipFill>
          <a:blip r:embed="rId2" cstate="print"/>
          <a:srcRect/>
          <a:stretch>
            <a:fillRect/>
          </a:stretch>
        </p:blipFill>
        <p:spPr bwMode="auto">
          <a:xfrm>
            <a:off x="2590800" y="4572000"/>
            <a:ext cx="3429000" cy="1524000"/>
          </a:xfrm>
          <a:prstGeom prst="rect">
            <a:avLst/>
          </a:prstGeom>
          <a:noFill/>
          <a:ln w="9525">
            <a:noFill/>
            <a:miter lim="800000"/>
            <a:headEnd/>
            <a:tailEnd/>
          </a:ln>
        </p:spPr>
      </p:pic>
      <p:sp>
        <p:nvSpPr>
          <p:cNvPr id="21" name="Slide Number Placeholder 20"/>
          <p:cNvSpPr>
            <a:spLocks noGrp="1"/>
          </p:cNvSpPr>
          <p:nvPr>
            <p:ph type="sldNum" sz="quarter" idx="12"/>
          </p:nvPr>
        </p:nvSpPr>
        <p:spPr/>
        <p:txBody>
          <a:bodyPr/>
          <a:lstStyle/>
          <a:p>
            <a:r>
              <a:rPr lang="en-US" dirty="0" smtClean="0"/>
              <a:t>12-</a:t>
            </a:r>
            <a:fld id="{C238F03A-58E1-4ECA-9024-348A9A81A53D}" type="slidenum">
              <a:rPr lang="en-US" smtClean="0"/>
              <a:pPr/>
              <a:t>9</a:t>
            </a:fld>
            <a:endParaRPr lang="en-US" dirty="0"/>
          </a:p>
        </p:txBody>
      </p:sp>
      <p:sp>
        <p:nvSpPr>
          <p:cNvPr id="22" name="Footer Placeholder 21"/>
          <p:cNvSpPr>
            <a:spLocks noGrp="1"/>
          </p:cNvSpPr>
          <p:nvPr>
            <p:ph type="ftr" sz="quarter" idx="11"/>
          </p:nvPr>
        </p:nvSpPr>
        <p:spPr/>
        <p:txBody>
          <a:bodyPr/>
          <a:lstStyle/>
          <a:p>
            <a:r>
              <a:rPr lang="en-US" smtClean="0"/>
              <a:t>©2014 Pearson Education, Inc. publishing as Prentice Hall</a:t>
            </a:r>
            <a:endParaRPr lang="en-US" dirty="0"/>
          </a:p>
        </p:txBody>
      </p:sp>
    </p:spTree>
  </p:cSld>
  <p:clrMapOvr>
    <a:masterClrMapping/>
  </p:clrMapOvr>
</p:sld>
</file>

<file path=ppt/theme/theme1.xml><?xml version="1.0" encoding="utf-8"?>
<a:theme xmlns:a="http://schemas.openxmlformats.org/drawingml/2006/main" name="TS010385378">
  <a:themeElements>
    <a:clrScheme name="Fresh">
      <a:dk1>
        <a:sysClr val="windowText" lastClr="000000"/>
      </a:dk1>
      <a:lt1>
        <a:sysClr val="window" lastClr="FFFFFF"/>
      </a:lt1>
      <a:dk2>
        <a:srgbClr val="89C540"/>
      </a:dk2>
      <a:lt2>
        <a:srgbClr val="F0E5B6"/>
      </a:lt2>
      <a:accent1>
        <a:srgbClr val="3B4F18"/>
      </a:accent1>
      <a:accent2>
        <a:srgbClr val="CCC834"/>
      </a:accent2>
      <a:accent3>
        <a:srgbClr val="F49AE1"/>
      </a:accent3>
      <a:accent4>
        <a:srgbClr val="2AC9DE"/>
      </a:accent4>
      <a:accent5>
        <a:srgbClr val="927B74"/>
      </a:accent5>
      <a:accent6>
        <a:srgbClr val="769F11"/>
      </a:accent6>
      <a:hlink>
        <a:srgbClr val="0A6A21"/>
      </a:hlink>
      <a:folHlink>
        <a:srgbClr val="406EA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1406B6EB-8CCB-429C-9D3B-EA09378A397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TS010385378</Template>
  <TotalTime>703</TotalTime>
  <Words>1669</Words>
  <Application>Microsoft Office PowerPoint</Application>
  <PresentationFormat>Affichage à l'écran (4:3)</PresentationFormat>
  <Paragraphs>216</Paragraphs>
  <Slides>25</Slides>
  <Notes>1</Notes>
  <HiddenSlides>0</HiddenSlides>
  <MMClips>0</MMClips>
  <ScaleCrop>false</ScaleCrop>
  <HeadingPairs>
    <vt:vector size="4" baseType="variant">
      <vt:variant>
        <vt:lpstr>Thème</vt:lpstr>
      </vt:variant>
      <vt:variant>
        <vt:i4>1</vt:i4>
      </vt:variant>
      <vt:variant>
        <vt:lpstr>Titres des diapositives</vt:lpstr>
      </vt:variant>
      <vt:variant>
        <vt:i4>25</vt:i4>
      </vt:variant>
    </vt:vector>
  </HeadingPairs>
  <TitlesOfParts>
    <vt:vector size="26" baseType="lpstr">
      <vt:lpstr>TS010385378</vt:lpstr>
      <vt:lpstr>E-Marketing/7E Chapter 12</vt:lpstr>
      <vt:lpstr>Chapter 12 Objectives</vt:lpstr>
      <vt:lpstr>Chapter 12 Objectives, cont.</vt:lpstr>
      <vt:lpstr>Will it Blend?</vt:lpstr>
      <vt:lpstr>Integrated Marketing Communication (IMC)</vt:lpstr>
      <vt:lpstr>IMC Goals And Strategies</vt:lpstr>
      <vt:lpstr>Social Media Strategies &amp; Tactics</vt:lpstr>
      <vt:lpstr>Traditional Marketing Communication Tools</vt:lpstr>
      <vt:lpstr>Owned, Paid &amp; Earned Media</vt:lpstr>
      <vt:lpstr>Diapositive 10</vt:lpstr>
      <vt:lpstr>Owned Media</vt:lpstr>
      <vt:lpstr>Web Site</vt:lpstr>
      <vt:lpstr>Web Site Landing Pages</vt:lpstr>
      <vt:lpstr>Blogs</vt:lpstr>
      <vt:lpstr>E-Mail</vt:lpstr>
      <vt:lpstr>Text Messaging</vt:lpstr>
      <vt:lpstr>Sales Promotion Offers</vt:lpstr>
      <vt:lpstr>Sales Promotion Offers, cont.</vt:lpstr>
      <vt:lpstr>Social Networks</vt:lpstr>
      <vt:lpstr>Search Marketing</vt:lpstr>
      <vt:lpstr>Google Leads With Local Search</vt:lpstr>
      <vt:lpstr>Natural Search</vt:lpstr>
      <vt:lpstr>Vertical Search</vt:lpstr>
      <vt:lpstr>Owned Media Performance Metrics</vt:lpstr>
      <vt:lpstr>Diapositive 25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[Business Communication]</dc:title>
  <dc:creator>Betty</dc:creator>
  <cp:lastModifiedBy>TOSHIBA</cp:lastModifiedBy>
  <cp:revision>90</cp:revision>
  <dcterms:created xsi:type="dcterms:W3CDTF">2013-04-24T20:55:47Z</dcterms:created>
  <dcterms:modified xsi:type="dcterms:W3CDTF">2016-09-04T13:37:09Z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TC103853789990</vt:lpwstr>
  </property>
</Properties>
</file>