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6" r:id="rId9"/>
    <p:sldId id="267" r:id="rId10"/>
    <p:sldId id="268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>
        <p:scale>
          <a:sx n="76" d="100"/>
          <a:sy n="76" d="100"/>
        </p:scale>
        <p:origin x="8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76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22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8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5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2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2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8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6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7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1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5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74D78-8933-4EC1-8134-D731CB827B97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2A063-E970-4B8E-B7FC-A7C422B3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5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استراتيجيات المنتجات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930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خصائص الخدمات الاستهلاكية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21705"/>
            <a:ext cx="10515600" cy="395525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/>
              <a:t>غير </a:t>
            </a:r>
            <a:r>
              <a:rPr lang="ar-SA" dirty="0" smtClean="0"/>
              <a:t>ملموسة</a:t>
            </a:r>
            <a:r>
              <a:rPr lang="en-US" dirty="0" smtClean="0"/>
              <a:t>- </a:t>
            </a:r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 </a:t>
            </a:r>
          </a:p>
          <a:p>
            <a:pPr marL="0" indent="0" algn="ctr">
              <a:buNone/>
            </a:pPr>
            <a:r>
              <a:rPr lang="ar-SA" dirty="0" smtClean="0"/>
              <a:t>ارتباط الخدمة بشخصية مقدمها مثل الذهاب الى طبيب معين او بنك </a:t>
            </a:r>
            <a:r>
              <a:rPr lang="ar-SA" dirty="0" smtClean="0"/>
              <a:t>محدد</a:t>
            </a:r>
            <a:r>
              <a:rPr lang="en-US" dirty="0" smtClean="0"/>
              <a:t>-</a:t>
            </a:r>
            <a:endParaRPr lang="ar-SA" dirty="0" smtClean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غير قابلة للتخزين مثل قيام الطائرة بسفر في موعدها دوم اكتمال عدد المقاعد </a:t>
            </a:r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094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تتميز الاستراتيجيات التسويقية في سلع التسويق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28825"/>
            <a:ext cx="10515600" cy="41481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ar-SA" dirty="0"/>
              <a:t>-</a:t>
            </a:r>
            <a:r>
              <a:rPr lang="ar-SA" dirty="0" smtClean="0"/>
              <a:t>يتبع </a:t>
            </a:r>
            <a:r>
              <a:rPr lang="ar-SA" dirty="0" smtClean="0"/>
              <a:t>المنتجون سياسات التشكيل على نطاق واسع ليختار المستهلك ما يتلأم مع ذوقه و دخلة </a:t>
            </a:r>
          </a:p>
          <a:p>
            <a:pPr marL="0" indent="0" algn="r">
              <a:buNone/>
            </a:pPr>
            <a:r>
              <a:rPr lang="ar-SA" dirty="0" smtClean="0"/>
              <a:t> </a:t>
            </a:r>
          </a:p>
          <a:p>
            <a:pPr marL="0" indent="0" algn="r">
              <a:buNone/>
            </a:pPr>
            <a:r>
              <a:rPr lang="ar-SA" dirty="0" smtClean="0"/>
              <a:t>-أن </a:t>
            </a:r>
            <a:r>
              <a:rPr lang="ar-SA" dirty="0" smtClean="0"/>
              <a:t>استراتيجية الموقع تعتبر أمرا ضروريا في منافذ توزيع سلع التسوق</a:t>
            </a:r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dirty="0" smtClean="0"/>
              <a:t>-يستخدم </a:t>
            </a:r>
            <a:r>
              <a:rPr lang="ar-SA" dirty="0" smtClean="0"/>
              <a:t>المنتجون منافذ توزيع اقصر للمستهلكين</a:t>
            </a:r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dirty="0" smtClean="0"/>
              <a:t>-تتطلب </a:t>
            </a:r>
            <a:r>
              <a:rPr lang="ar-SA" dirty="0" smtClean="0"/>
              <a:t>سلع التسوق جهودا تسويقية </a:t>
            </a:r>
            <a:r>
              <a:rPr lang="ar-SA" dirty="0" smtClean="0"/>
              <a:t>أكثر</a:t>
            </a:r>
            <a:endParaRPr lang="ar-SA" dirty="0" smtClean="0"/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dirty="0" smtClean="0"/>
              <a:t>-قله </a:t>
            </a:r>
            <a:r>
              <a:rPr lang="ar-SA" dirty="0" smtClean="0"/>
              <a:t>معدل الدوران لهذا النوع من السلع و ارتباطه في الموسمية في كثير من الأحيان </a:t>
            </a:r>
          </a:p>
          <a:p>
            <a:pPr marL="0" indent="0">
              <a:buNone/>
            </a:pPr>
            <a:r>
              <a:rPr lang="ar-SA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198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139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ثالثا/السلع الخاصة: وهي </a:t>
            </a:r>
            <a:r>
              <a:rPr lang="ar-SA" dirty="0" smtClean="0"/>
              <a:t>سلع لها خصائص معينة تنفرد بها و تشبع رغبات و حاجات خاصه لدى بعض المستهلكين و هناك قطاع من المستهلكين على استعداد لبذل الجهد و المال في سبيل الحصول على تلك السلع مثل المجوهرات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896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مفهوم الإنتاج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47107"/>
            <a:ext cx="10515600" cy="43513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ar-SA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ar-SA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1-الانتاج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Production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هو نتاج العناصر التي تستخدم في عملية التشغيل، والتي تتمثل في القوى البشرية المادية  خلال مدة زمنية معينة.</a:t>
            </a:r>
            <a:b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2-المنتج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Product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الناتج النهائي لعملية التشغيل قد يكون سلعة او خدمة. وهذا المنتج ليس بالضرورة ان يكون بصورته النهائية فقد يكون منتج تحت التصنيع والذي يسوق للمستهلك الصناعي.</a:t>
            </a:r>
            <a:b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3-عمليات الانتاج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Operations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سلسلة اجراءات التشغيل التي تجري على المادة لتحولها من صورتها الاولية الى صورتها الانتاجية.</a:t>
            </a:r>
            <a:b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ar-SA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  <a:r>
              <a:rPr lang="ar-SA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واخيرا يمكن تعريف </a:t>
            </a:r>
            <a:r>
              <a:rPr lang="ar-SA" sz="4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وظيفة الانتاج </a:t>
            </a:r>
            <a:r>
              <a:rPr lang="ar-SA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بانها: ذلك النشاط المسؤول عن تحويل المدخلات لمخرجات نهائية.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10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السلع  الاستهلاكية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050" y="2500313"/>
            <a:ext cx="10515600" cy="26408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dirty="0" smtClean="0"/>
              <a:t>هي تلك السلع التي يشتريها المستهلك النهائي بنفسة أو بواسطة غيرة لكي يستخدمها في </a:t>
            </a:r>
            <a:endParaRPr lang="ar-SA" dirty="0"/>
          </a:p>
          <a:p>
            <a:pPr marL="0" indent="0" algn="ctr">
              <a:buNone/>
            </a:pPr>
            <a:r>
              <a:rPr lang="ar-SA" dirty="0"/>
              <a:t>إ</a:t>
            </a:r>
            <a:r>
              <a:rPr lang="ar-SA" dirty="0" smtClean="0"/>
              <a:t>شباع حاجاته أو حاجات اسرته أو الاخرين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30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أهم مميزات سوق السلع الاستهلاكية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50305"/>
            <a:ext cx="10515600" cy="372665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dirty="0" smtClean="0"/>
              <a:t>الانتشار الجغرافي الواسع للمتعاملين                                                             لغة الحديث مع المستهلك المرتقب تعتمد بقدر كبير على الدوافع العاطفية </a:t>
            </a:r>
          </a:p>
          <a:p>
            <a:pPr marL="0" indent="0" algn="r">
              <a:buNone/>
            </a:pPr>
            <a:r>
              <a:rPr lang="ar-SA" dirty="0" smtClean="0"/>
              <a:t>أن قيمة المشتريات قليلة نسبيا في المرة الواحدة </a:t>
            </a:r>
          </a:p>
          <a:p>
            <a:pPr marL="0" indent="0" algn="r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95621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1115219"/>
            <a:ext cx="10515600" cy="31424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أولا/ السلع الميسرة: </a:t>
            </a:r>
            <a:r>
              <a:rPr lang="ar-SA" dirty="0" smtClean="0"/>
              <a:t>هي السلع التي يتيسر وجودها من حيث المكان و الزمان للمستهلك اذ يستطيع الحصول عليها من إي متجر قريب مثل الصحف و المشروبات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53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أنواع السلع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سلع معتاده:</a:t>
            </a:r>
            <a:r>
              <a:rPr lang="ar-SA" dirty="0" smtClean="0"/>
              <a:t>وهي تلك السلع التي يشتريها المستهلك بشكل مستمر مثل مواد </a:t>
            </a:r>
            <a:r>
              <a:rPr lang="ar-SA" dirty="0" err="1" smtClean="0"/>
              <a:t>الغذاءو</a:t>
            </a:r>
            <a:r>
              <a:rPr lang="ar-SA" dirty="0" smtClean="0"/>
              <a:t> </a:t>
            </a:r>
            <a:r>
              <a:rPr lang="ar-SA" dirty="0" smtClean="0"/>
              <a:t>مثل معجون الاسنان</a:t>
            </a:r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شراء فوري: </a:t>
            </a:r>
            <a:r>
              <a:rPr lang="ar-SA" dirty="0" smtClean="0"/>
              <a:t>وهي تلك المشتريات غير المخططة أو التي يبذل </a:t>
            </a:r>
            <a:r>
              <a:rPr lang="ar-SA" dirty="0"/>
              <a:t>ف</a:t>
            </a:r>
            <a:r>
              <a:rPr lang="ar-SA" dirty="0" smtClean="0"/>
              <a:t>يها </a:t>
            </a:r>
            <a:r>
              <a:rPr lang="ar-SA" dirty="0" smtClean="0"/>
              <a:t>المستهلك جهدا ضئيلا للغاية في التخطيط لشرائها مثل المشروبات الغازية</a:t>
            </a:r>
          </a:p>
          <a:p>
            <a:pPr marL="0" indent="0" algn="ctr">
              <a:buNone/>
            </a:pPr>
            <a:r>
              <a:rPr lang="ar-SA" dirty="0" smtClean="0"/>
              <a:t>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سلع اضطرارية: </a:t>
            </a:r>
            <a:r>
              <a:rPr lang="ar-SA" dirty="0" smtClean="0"/>
              <a:t>هي تلك السلع التي لا </a:t>
            </a:r>
            <a:r>
              <a:rPr lang="ar-SA" dirty="0" smtClean="0"/>
              <a:t>يضطر  </a:t>
            </a:r>
            <a:r>
              <a:rPr lang="ar-SA" dirty="0" smtClean="0"/>
              <a:t>المشتري في شرائها في ضل الظروف العادية و </a:t>
            </a:r>
            <a:r>
              <a:rPr lang="ar-SA" dirty="0" smtClean="0"/>
              <a:t>أنما </a:t>
            </a:r>
            <a:r>
              <a:rPr lang="ar-SA" dirty="0" smtClean="0"/>
              <a:t>يتم الشراء لحاجة ضرورية ملحة مثل الأدوية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47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4381"/>
            <a:ext cx="10515600" cy="41505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ثانيا/سلع التسويق: </a:t>
            </a:r>
            <a:r>
              <a:rPr lang="ar-SA" dirty="0" smtClean="0"/>
              <a:t>وهي السلع التي لا يقرر المستهلك شراؤها الا بعد إجراء المقارنة بين الأصناف المتاحة عند كل عملية شراء و ذلك بغرض المفاضلة بين السعر و الخصائص و الجودة </a:t>
            </a:r>
            <a:r>
              <a:rPr lang="ar-SA" dirty="0" smtClean="0">
                <a:solidFill>
                  <a:srgbClr val="FF0000"/>
                </a:solidFill>
              </a:rPr>
              <a:t>مثل</a:t>
            </a:r>
            <a:r>
              <a:rPr lang="ar-SA" dirty="0" smtClean="0"/>
              <a:t> الأدوات المنزلية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243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تتميز السلع الخاصة في 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/>
              <a:t>قله الأنواع و الأصناف المعروضة من </a:t>
            </a:r>
            <a:r>
              <a:rPr lang="ar-SA" dirty="0" smtClean="0"/>
              <a:t>السلعة</a:t>
            </a:r>
            <a:r>
              <a:rPr lang="en-US" dirty="0" smtClean="0"/>
              <a:t>- </a:t>
            </a:r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 </a:t>
            </a:r>
          </a:p>
          <a:p>
            <a:pPr marL="0" indent="0" algn="ctr">
              <a:buNone/>
            </a:pPr>
            <a:r>
              <a:rPr lang="ar-SA" dirty="0" smtClean="0"/>
              <a:t>عاده يتم توزيع هذه السلع عن طريق الموزعين الوحيدين أو الوكلاء و يستخدم الإعلان </a:t>
            </a:r>
            <a:r>
              <a:rPr lang="en-US" dirty="0" smtClean="0"/>
              <a:t>-</a:t>
            </a:r>
            <a:endParaRPr lang="ar-SA" dirty="0" smtClean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- قياسا </a:t>
            </a:r>
            <a:r>
              <a:rPr lang="ar-SA" dirty="0" smtClean="0"/>
              <a:t>على سلع التسوق و السلع الميسرة فإن تسعير هذه السلع يتم وفقا للقدرات الشرائية للمستهلك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77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الخدامات الاستهلاكية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93243"/>
            <a:ext cx="10515600" cy="30837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/>
              <a:t>الخدمات و هي أوجه النشاط غير الملموسة التي تهدف الى اشباع الرغبات و الحاجات الخاصة بالمستهلك الأخير مثل الطيران و السياحة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884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389</Words>
  <Application>Microsoft Office PowerPoint</Application>
  <PresentationFormat>Widescreen</PresentationFormat>
  <Paragraphs>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استراتيجيات المنتجات </vt:lpstr>
      <vt:lpstr>مفهوم الإنتاج </vt:lpstr>
      <vt:lpstr>السلع  الاستهلاكية </vt:lpstr>
      <vt:lpstr>أهم مميزات سوق السلع الاستهلاكية </vt:lpstr>
      <vt:lpstr>أولا/ السلع الميسرة: هي السلع التي يتيسر وجودها من حيث المكان و الزمان للمستهلك اذ يستطيع الحصول عليها من إي متجر قريب مثل الصحف و المشروبات  </vt:lpstr>
      <vt:lpstr>أنواع السلع </vt:lpstr>
      <vt:lpstr>ثانيا/سلع التسويق: وهي السلع التي لا يقرر المستهلك شراؤها الا بعد إجراء المقارنة بين الأصناف المتاحة عند كل عملية شراء و ذلك بغرض المفاضلة بين السعر و الخصائص و الجودة مثل الأدوات المنزلية </vt:lpstr>
      <vt:lpstr>تتميز السلع الخاصة في :</vt:lpstr>
      <vt:lpstr>الخدامات الاستهلاكية </vt:lpstr>
      <vt:lpstr>خصائص الخدمات الاستهلاكية </vt:lpstr>
      <vt:lpstr>تتميز الاستراتيجيات التسويقية في سلع التسويق </vt:lpstr>
      <vt:lpstr>ثالثا/السلع الخاصة: وهي سلع لها خصائص معينة تنفرد بها و تشبع رغبات و حاجات خاصه لدى بعض المستهلكين و هناك قطاع من المستهلكين على استعداد لبذل الجهد و المال في سبيل الحصول على تلك السلع مثل المجوهرات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استراتيجيات المنتجات</dc:title>
  <dc:creator>nuha alnumair</dc:creator>
  <cp:lastModifiedBy>nuha alnumair</cp:lastModifiedBy>
  <cp:revision>8</cp:revision>
  <dcterms:created xsi:type="dcterms:W3CDTF">2016-12-05T14:16:58Z</dcterms:created>
  <dcterms:modified xsi:type="dcterms:W3CDTF">2017-03-02T22:37:09Z</dcterms:modified>
</cp:coreProperties>
</file>