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6" r:id="rId13"/>
    <p:sldId id="270" r:id="rId14"/>
    <p:sldId id="271" r:id="rId15"/>
    <p:sldId id="272" r:id="rId16"/>
    <p:sldId id="273" r:id="rId17"/>
    <p:sldId id="274" r:id="rId18"/>
    <p:sldId id="275" r:id="rId19"/>
    <p:sldId id="269" r:id="rId20"/>
    <p:sldId id="277" r:id="rId21"/>
    <p:sldId id="278" r:id="rId22"/>
    <p:sldId id="279" r:id="rId23"/>
    <p:sldId id="276" r:id="rId24"/>
    <p:sldId id="280" r:id="rId25"/>
    <p:sldId id="281" r:id="rId26"/>
    <p:sldId id="282" r:id="rId27"/>
    <p:sldId id="26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استصحاب الحال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7591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الكثرة النسبية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831" y="2851546"/>
            <a:ext cx="9930797" cy="234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7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306" y="2565400"/>
            <a:ext cx="9444396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3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الاستحقاق: 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العمل</a:t>
            </a:r>
            <a:r>
              <a:rPr lang="ar-SA" dirty="0"/>
              <a:t>، الإعراب، البناء</a:t>
            </a:r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210" y="2601468"/>
            <a:ext cx="7256220" cy="245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55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210" y="2768600"/>
            <a:ext cx="7526687" cy="978681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210" y="3855474"/>
            <a:ext cx="7526687" cy="21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83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7501" y="2705100"/>
            <a:ext cx="9731174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194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5800" y="2311400"/>
            <a:ext cx="8542495" cy="423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21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التجرد والزيادة</a:t>
            </a:r>
            <a:r>
              <a:rPr lang="ar-SA" dirty="0" smtClean="0"/>
              <a:t>:</a:t>
            </a:r>
            <a:r>
              <a:rPr lang="ar-SA" dirty="0"/>
              <a:t> التذكير </a:t>
            </a:r>
            <a:r>
              <a:rPr lang="ar-SA" dirty="0" smtClean="0"/>
              <a:t>والتأنيث</a:t>
            </a:r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766" y="2710592"/>
            <a:ext cx="9416934" cy="28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2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التجرد والزيادة: التنكير </a:t>
            </a:r>
            <a:r>
              <a:rPr lang="ar-SA" dirty="0" smtClean="0"/>
              <a:t>والتعريف</a:t>
            </a:r>
          </a:p>
          <a:p>
            <a:endParaRPr lang="ar-SA" dirty="0"/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795" y="2824265"/>
            <a:ext cx="9386414" cy="240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54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التجرد والزيادة</a:t>
            </a:r>
            <a:r>
              <a:rPr lang="ar-SA" dirty="0" smtClean="0"/>
              <a:t>:</a:t>
            </a:r>
            <a:r>
              <a:rPr lang="ar-SA" dirty="0"/>
              <a:t> المفرد والمثنى </a:t>
            </a:r>
            <a:r>
              <a:rPr lang="ar-SA" dirty="0" smtClean="0"/>
              <a:t>والجمع</a:t>
            </a:r>
          </a:p>
          <a:p>
            <a:r>
              <a:rPr lang="ar-SA" dirty="0" smtClean="0"/>
              <a:t> </a:t>
            </a:r>
            <a:endParaRPr lang="ar-SA" dirty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819" y="2730664"/>
            <a:ext cx="8771481" cy="375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5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التجرد والزيادة: </a:t>
            </a:r>
            <a:r>
              <a:rPr lang="ar-SA" dirty="0" smtClean="0"/>
              <a:t>الإيجاب والنفي</a:t>
            </a:r>
          </a:p>
          <a:p>
            <a:endParaRPr lang="ar-SA" dirty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92" y="2560546"/>
            <a:ext cx="9164267" cy="33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0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تعريف الاستصحاب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اللغة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SA" sz="2000" dirty="0" err="1"/>
              <a:t>واستَصْحَبَه</a:t>
            </a:r>
            <a:r>
              <a:rPr lang="ar-SA" sz="2000" dirty="0"/>
              <a:t>: دَعَاهُ إِلَى الصُّحْبَة. </a:t>
            </a:r>
            <a:r>
              <a:rPr lang="ar-SA" sz="2000" dirty="0" smtClean="0"/>
              <a:t>ولَازَمَه </a:t>
            </a:r>
            <a:endParaRPr lang="ar-SA" sz="20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ar-SA" sz="2000" dirty="0" smtClean="0"/>
              <a:t>وكل </a:t>
            </a:r>
            <a:r>
              <a:rPr lang="ar-SA" sz="2000" dirty="0"/>
              <a:t>شيء لازم شيئا فقد </a:t>
            </a:r>
            <a:r>
              <a:rPr lang="ar-SA" sz="2000" dirty="0" err="1"/>
              <a:t>استصحبه</a:t>
            </a:r>
            <a:r>
              <a:rPr lang="ar-SA" sz="2000" dirty="0"/>
              <a:t>. واستصحب الكتاب حمله صحبته، ومن هنا قالوا: استصحب الحال إذا تمسك بها كأنك جعلت تلك الحالة مصاحبة غير مفارقة.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7372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القاعدة: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757" y="2760609"/>
            <a:ext cx="8448236" cy="239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74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651000" y="762000"/>
            <a:ext cx="10541000" cy="5149850"/>
          </a:xfrm>
        </p:spPr>
        <p:txBody>
          <a:bodyPr/>
          <a:lstStyle/>
          <a:p>
            <a:pPr marL="0" indent="0">
              <a:buNone/>
            </a:pPr>
            <a:r>
              <a:rPr lang="ar-SA" dirty="0"/>
              <a:t>أصل القاعدة: أصل </a:t>
            </a:r>
            <a:r>
              <a:rPr lang="ar-SA" dirty="0" smtClean="0"/>
              <a:t>الباب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581" y="1323312"/>
            <a:ext cx="8809220" cy="169928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0" y="3175789"/>
            <a:ext cx="8580491" cy="28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171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276600" y="622300"/>
            <a:ext cx="8915400" cy="5289550"/>
          </a:xfrm>
        </p:spPr>
        <p:txBody>
          <a:bodyPr/>
          <a:lstStyle/>
          <a:p>
            <a:r>
              <a:rPr lang="ar-SA" dirty="0"/>
              <a:t>أصل </a:t>
            </a:r>
            <a:r>
              <a:rPr lang="ar-SA" dirty="0" err="1"/>
              <a:t>القاعدة:الأصل</a:t>
            </a:r>
            <a:r>
              <a:rPr lang="ar-SA" dirty="0"/>
              <a:t> التاريخي،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071" y="1150687"/>
            <a:ext cx="8712666" cy="203701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577" y="3249637"/>
            <a:ext cx="8298844" cy="222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37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1" y="2710594"/>
            <a:ext cx="8499423" cy="255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33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882" y="597843"/>
            <a:ext cx="8894118" cy="610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9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389" y="520701"/>
            <a:ext cx="8108726" cy="15367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454" y="2146780"/>
            <a:ext cx="8301529" cy="43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08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42" y="355600"/>
            <a:ext cx="8423057" cy="3373029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395" y="3881030"/>
            <a:ext cx="8913523" cy="235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97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ar-SA" dirty="0"/>
          </a:p>
          <a:p>
            <a:pPr algn="just"/>
            <a:endParaRPr lang="ar-SA" dirty="0" smtClean="0"/>
          </a:p>
          <a:p>
            <a:pPr algn="just"/>
            <a:endParaRPr lang="ar-SA" dirty="0"/>
          </a:p>
          <a:p>
            <a:pPr algn="just"/>
            <a:endParaRPr lang="ar-SA" dirty="0" smtClean="0"/>
          </a:p>
          <a:p>
            <a:pPr algn="ctr"/>
            <a:r>
              <a:rPr lang="ar-SA" dirty="0" smtClean="0"/>
              <a:t>شكرا لمتابعتكم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821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قال ابن الأنباري:</a:t>
            </a:r>
          </a:p>
          <a:p>
            <a:r>
              <a:rPr lang="ar-SA" dirty="0"/>
              <a:t>" هو إبقاء حال اللفظ على ما يستحقه في الأصل عند عدم دليل النقل على </a:t>
            </a:r>
            <a:r>
              <a:rPr lang="ar-SA" dirty="0" smtClean="0"/>
              <a:t>الأصل".</a:t>
            </a:r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261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مثال</a:t>
            </a:r>
          </a:p>
          <a:p>
            <a:r>
              <a:rPr lang="ar-SA" dirty="0"/>
              <a:t>قال: </a:t>
            </a:r>
            <a:r>
              <a:rPr lang="ar-SA" dirty="0" smtClean="0"/>
              <a:t>"وهو </a:t>
            </a:r>
            <a:r>
              <a:rPr lang="ar-SA" dirty="0"/>
              <a:t>من الأدلة المعتبرة كاستصحاب حال الأصل في الأسماء وهو الإعراب حتى يوجد دليل البناء وحال الأصل في الأفعال وهو البناء حتى يوجد دليل الإعراب ".</a:t>
            </a:r>
          </a:p>
          <a:p>
            <a:r>
              <a:rPr lang="ar-SA" dirty="0"/>
              <a:t>وقال في الأنصاف:</a:t>
            </a:r>
          </a:p>
          <a:p>
            <a:r>
              <a:rPr lang="ar-SA" dirty="0"/>
              <a:t>" احتج البصريون على عدم تركيب كم بأن الأصل الإفراد والتركيب فرع ومن تمسك بالأصل خرج عن عهدة المطالبة بالدليل.</a:t>
            </a:r>
          </a:p>
          <a:p>
            <a:r>
              <a:rPr lang="ar-SA" dirty="0"/>
              <a:t>ومن عدل عن الأصل افتقر إلى إقامة دليل </a:t>
            </a:r>
            <a:r>
              <a:rPr lang="ar-SA" dirty="0" err="1"/>
              <a:t>لعدوله</a:t>
            </a:r>
            <a:r>
              <a:rPr lang="ar-SA" dirty="0"/>
              <a:t> عن الأصل واستصحاب الحال أحد الأدلة المعتبرة ".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995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8261" y="3060700"/>
            <a:ext cx="9927126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98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الأصل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202" y="2910656"/>
            <a:ext cx="10320233" cy="216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62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شروط مفهوم الاستصحاب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6587" y="2578100"/>
            <a:ext cx="9251921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02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الاستصحاب ليس بدليل نحوي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417" y="3124200"/>
            <a:ext cx="10617428" cy="205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149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/>
              <a:t>معاني الأصل والفرع في النحو</a:t>
            </a:r>
            <a:br>
              <a:rPr lang="ar-SA"/>
            </a:b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2800" dirty="0" smtClean="0"/>
              <a:t>أصل الكثرة</a:t>
            </a:r>
          </a:p>
          <a:p>
            <a:pPr marL="0" indent="0" algn="just">
              <a:buNone/>
            </a:pPr>
            <a:r>
              <a:rPr lang="ar-SA" sz="2800" dirty="0" smtClean="0"/>
              <a:t>-الكثرة المطلقة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endParaRPr lang="ar-SA" sz="2800" dirty="0" smtClean="0"/>
          </a:p>
          <a:p>
            <a:endParaRPr lang="ar-SA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007" y="3496235"/>
            <a:ext cx="8711312" cy="26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2561"/>
      </p:ext>
    </p:extLst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398</TotalTime>
  <Words>203</Words>
  <Application>Microsoft Office PowerPoint</Application>
  <PresentationFormat>ملء الشاشة</PresentationFormat>
  <Paragraphs>50</Paragraphs>
  <Slides>27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Tahoma</vt:lpstr>
      <vt:lpstr>Wingdings 3</vt:lpstr>
      <vt:lpstr>ربطة</vt:lpstr>
      <vt:lpstr>استصحاب الحال</vt:lpstr>
      <vt:lpstr>تعريف الاستصحاب</vt:lpstr>
      <vt:lpstr>عرض تقديمي في PowerPoint</vt:lpstr>
      <vt:lpstr>عرض تقديمي في PowerPoint</vt:lpstr>
      <vt:lpstr>عرض تقديمي في PowerPoint</vt:lpstr>
      <vt:lpstr>الأصل</vt:lpstr>
      <vt:lpstr>شروط مفهوم الاستصحاب</vt:lpstr>
      <vt:lpstr>الاستصحاب ليس بدليل نحوي</vt:lpstr>
      <vt:lpstr>معاني الأصل والفرع في النحو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استصحاب الحال</dc:title>
  <dc:creator>ابراهيم الشمسان</dc:creator>
  <cp:lastModifiedBy>ابراهيم الشمسان</cp:lastModifiedBy>
  <cp:revision>29</cp:revision>
  <dcterms:created xsi:type="dcterms:W3CDTF">2016-04-23T07:08:17Z</dcterms:created>
  <dcterms:modified xsi:type="dcterms:W3CDTF">2016-04-25T18:38:30Z</dcterms:modified>
</cp:coreProperties>
</file>