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4"/>
  </p:notesMasterIdLst>
  <p:sldIdLst>
    <p:sldId id="292" r:id="rId2"/>
    <p:sldId id="294" r:id="rId3"/>
    <p:sldId id="295" r:id="rId4"/>
    <p:sldId id="279" r:id="rId5"/>
    <p:sldId id="278" r:id="rId6"/>
    <p:sldId id="264" r:id="rId7"/>
    <p:sldId id="265" r:id="rId8"/>
    <p:sldId id="266" r:id="rId9"/>
    <p:sldId id="268" r:id="rId10"/>
    <p:sldId id="280" r:id="rId11"/>
    <p:sldId id="269" r:id="rId12"/>
    <p:sldId id="277" r:id="rId13"/>
    <p:sldId id="293" r:id="rId14"/>
    <p:sldId id="274" r:id="rId15"/>
    <p:sldId id="296" r:id="rId16"/>
    <p:sldId id="283" r:id="rId17"/>
    <p:sldId id="285" r:id="rId18"/>
    <p:sldId id="286" r:id="rId19"/>
    <p:sldId id="287" r:id="rId20"/>
    <p:sldId id="288" r:id="rId21"/>
    <p:sldId id="297" r:id="rId22"/>
    <p:sldId id="260" r:id="rId23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4" autoAdjust="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pPr>
              <a:defRPr/>
            </a:pPr>
            <a:fld id="{798CEC5A-3865-46F7-948F-A65B97FAAFB8}" type="datetimeFigureOut">
              <a:rPr lang="en-US"/>
              <a:pPr>
                <a:defRPr/>
              </a:pPr>
              <a:t>28/7/2017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pPr>
              <a:defRPr/>
            </a:pPr>
            <a:fld id="{038C9ACE-91FD-4A95-8873-5F5C8CC4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14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32635-A6AA-44DE-B3D1-B405E9703C46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2818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Q:</a:t>
            </a:r>
            <a:r>
              <a:rPr lang="en-US" baseline="0" dirty="0" smtClean="0"/>
              <a:t> how can you assess how much time a task needs? Usually, this comes with experience, and from reading other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223829-DA71-41DA-8F4B-DE6ECB4AF8EF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* Note, student must</a:t>
            </a:r>
            <a:r>
              <a:rPr lang="en-US" altLang="en-US" baseline="0" dirty="0" smtClean="0"/>
              <a:t> be familiar with -and show- all 4 planning stages: </a:t>
            </a:r>
            <a:r>
              <a:rPr lang="en-US" altLang="en-US" b="1" baseline="0" dirty="0" smtClean="0"/>
              <a:t>WBS, Network Chart, Responsibility Matrix, Gantt Chart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6492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Note, you can –possibly– change</a:t>
            </a:r>
            <a:r>
              <a:rPr lang="en-US" baseline="0" dirty="0" smtClean="0"/>
              <a:t> task color to match person (and include a key to the colors to match the person)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2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C9ACE-91FD-4A95-8873-5F5C8CC493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0D4820-1344-42FB-92E2-A455E0B5EE9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20738"/>
            <a:ext cx="4324350" cy="3243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3440"/>
            <a:ext cx="5100215" cy="3919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(last bullet) Indeed, after a literature search and review the focus of the research may change or be slanted somewhat differently.</a:t>
            </a:r>
          </a:p>
        </p:txBody>
      </p:sp>
    </p:spTree>
    <p:extLst>
      <p:ext uri="{BB962C8B-B14F-4D97-AF65-F5344CB8AC3E}">
        <p14:creationId xmlns:p14="http://schemas.microsoft.com/office/powerpoint/2010/main" val="338734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5875B-92BC-4DB2-9ED0-B3876D3BC0B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This is the kind of figure (Venn diagram) that is useful to bear in mind if you are carrying out an on-line search. You can enter as many </a:t>
            </a:r>
            <a:r>
              <a:rPr lang="en-US" altLang="en-US" b="1" dirty="0" smtClean="0"/>
              <a:t>subject keywords</a:t>
            </a:r>
            <a:r>
              <a:rPr lang="en-US" altLang="en-US" dirty="0" smtClean="0"/>
              <a:t> as you think are relevant for each component of your topic. The search engine will combine the subject terms for you when you perform your search.</a:t>
            </a:r>
          </a:p>
        </p:txBody>
      </p:sp>
    </p:spTree>
    <p:extLst>
      <p:ext uri="{BB962C8B-B14F-4D97-AF65-F5344CB8AC3E}">
        <p14:creationId xmlns:p14="http://schemas.microsoft.com/office/powerpoint/2010/main" val="180638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EB8404-6CE3-4A70-BDC9-6FD28E304DA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20738"/>
            <a:ext cx="4324350" cy="3243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3440"/>
            <a:ext cx="5100215" cy="3919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865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Also</a:t>
            </a:r>
            <a:r>
              <a:rPr lang="en-US" altLang="en-US" baseline="0" dirty="0" smtClean="0"/>
              <a:t> check out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make a Basic Gantt Chart in Microsoft Excel: </a:t>
            </a:r>
            <a:r>
              <a:rPr lang="en-US" altLang="en-US" b="1" dirty="0" smtClean="0"/>
              <a:t>https://youtu.be/-oD50HSBBBI 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0553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2DAA-58EB-42E8-8D0C-160D03BD4E80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9131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913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EE768-1BB8-4751-ABA0-EEFE02BAC49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346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defTabSz="7744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defTabSz="774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F948C2-39CC-4A6F-AA4A-C882678F0A65}" type="slidenum">
              <a:rPr lang="en-GB" altLang="en-US" sz="1000">
                <a:latin typeface="Times New Roman" panose="02020603050405020304" pitchFamily="18" charset="0"/>
              </a:rPr>
              <a:pPr/>
              <a:t>5</a:t>
            </a:fld>
            <a:endParaRPr lang="en-GB" altLang="en-US" sz="10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704850"/>
            <a:ext cx="4637088" cy="34782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b="1" dirty="0" smtClean="0"/>
              <a:t>Parameters: </a:t>
            </a:r>
            <a:r>
              <a:rPr lang="ar-SA" altLang="en-US" b="0" dirty="0" smtClean="0"/>
              <a:t>معايير</a:t>
            </a:r>
            <a:endParaRPr lang="en-GB" altLang="en-US" b="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b="1" dirty="0" smtClean="0"/>
              <a:t>Specifications:</a:t>
            </a:r>
            <a:r>
              <a:rPr lang="en-GB" altLang="en-US" b="1" baseline="0" dirty="0" smtClean="0"/>
              <a:t> </a:t>
            </a:r>
            <a:r>
              <a:rPr lang="ar-SA" dirty="0"/>
              <a:t>مواصفات</a:t>
            </a:r>
            <a:endParaRPr lang="en-GB" altLang="en-US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b="1" dirty="0" smtClean="0"/>
              <a:t>Triple Constraint Theory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Projects are constrained by three variables:</a:t>
            </a:r>
          </a:p>
          <a:p>
            <a:pPr marL="638897" lvl="1" indent="-174245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specification</a:t>
            </a:r>
          </a:p>
          <a:p>
            <a:pPr marL="638897" lvl="1" indent="-174245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time</a:t>
            </a:r>
          </a:p>
          <a:p>
            <a:pPr marL="638897" lvl="1" indent="-174245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/>
              <a:t>resources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These are not mutually exclusive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Errors or overruns in one are likely to have knock-on effects on the others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altLang="en-US" dirty="0" smtClean="0"/>
              <a:t>* What is the difference</a:t>
            </a:r>
            <a:r>
              <a:rPr lang="en-GB" altLang="en-US" baseline="0" dirty="0" smtClean="0"/>
              <a:t> between Cost and Budget? (</a:t>
            </a:r>
            <a:r>
              <a:rPr lang="en-GB" altLang="en-US" b="1" baseline="0" dirty="0" smtClean="0"/>
              <a:t>Budget</a:t>
            </a:r>
            <a:r>
              <a:rPr lang="en-GB" altLang="en-US" baseline="0" dirty="0" smtClean="0"/>
              <a:t>: is what you are </a:t>
            </a:r>
            <a:r>
              <a:rPr lang="en-GB" altLang="en-US" b="1" baseline="0" dirty="0" smtClean="0"/>
              <a:t>allowed to spend</a:t>
            </a:r>
            <a:r>
              <a:rPr lang="en-GB" altLang="en-US" baseline="0" dirty="0" smtClean="0"/>
              <a:t>, </a:t>
            </a:r>
            <a:r>
              <a:rPr lang="en-GB" altLang="en-US" b="1" baseline="0" dirty="0" smtClean="0"/>
              <a:t>Cost</a:t>
            </a:r>
            <a:r>
              <a:rPr lang="en-GB" altLang="en-US" baseline="0" dirty="0" smtClean="0"/>
              <a:t>: the </a:t>
            </a:r>
            <a:r>
              <a:rPr lang="en-GB" altLang="en-US" b="1" baseline="0" dirty="0" smtClean="0"/>
              <a:t>price of the final product</a:t>
            </a:r>
            <a:r>
              <a:rPr lang="en-GB" altLang="en-US" baseline="0" dirty="0" smtClean="0"/>
              <a:t>)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62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* i.e. what must</a:t>
            </a:r>
            <a:r>
              <a:rPr lang="en-US" altLang="en-US" baseline="0" dirty="0" smtClean="0"/>
              <a:t> you do to achieve target (just a list)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963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Planning is an iterative process.  Some projects won’t require a proposal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* WBS: work breakdown structure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08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* Usually this</a:t>
            </a:r>
            <a:r>
              <a:rPr lang="en-US" altLang="en-US" baseline="0" dirty="0" smtClean="0"/>
              <a:t> means that such actions are designed to be performed by a single person within a ‘reasonable’ amount of time (e.g. week – ten days)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209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most common type of linkage is Finish to Start</a:t>
            </a:r>
          </a:p>
        </p:txBody>
      </p:sp>
    </p:spTree>
    <p:extLst>
      <p:ext uri="{BB962C8B-B14F-4D97-AF65-F5344CB8AC3E}">
        <p14:creationId xmlns:p14="http://schemas.microsoft.com/office/powerpoint/2010/main" val="64233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09364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572A7C-99E9-4B0C-AB1A-3D5B55C873C1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797A639F-12F8-4195-BFF4-9A4B6CAAAA6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10602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2420B-089D-46D3-9B69-7C5E506E9BF7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53DC4351-8A0B-4E20-B5E3-AE9E9FE1235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051640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8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7E808E8E-1D74-47CC-9450-F0A2DCE033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42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108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B33AF3CC-FA3E-4C3B-A06E-2C1BB6B58C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520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8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FCBDE37-F7BD-4BB1-9103-8C7064B0B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344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7E85D-0EFE-4833-AB1A-B1BEC4CF3FB5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0" baseline="0"/>
            </a:lvl1pPr>
          </a:lstStyle>
          <a:p>
            <a:pPr>
              <a:defRPr/>
            </a:pPr>
            <a:fld id="{327339B3-EC91-425C-83F5-D1A9DEDDFC0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005866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07616-325C-4B2C-93A0-744F64D6E8F4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9CDB37DB-22B0-4497-BAB3-2FAD6CA11B9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23992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8843C1-F55E-49AB-A4BA-E4B90738C18C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8C75B021-DF9F-4B4A-94E2-C290897F30F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56055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AA66A-CA3C-43F4-85FA-2C8B87A20501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391CBE2-D007-4BE8-A044-267D1ED309D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98585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9ECC1-D7E5-4D6B-A162-C38AF5E01915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2E9B14EA-2EAE-4258-BD43-490356E324B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736170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7EDF9-F70A-4558-B84B-3EA8F98D7A3E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481811BC-D9ED-4553-A425-E020493D6CF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14160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CEB8DF-13FF-48EC-BC25-F45EDA1CC5C1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6EA8D563-139B-4F23-A80F-1376A679610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00462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3E4188-D379-4BFF-932A-4BFD737DF0A1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0" baseline="0"/>
            </a:lvl1pPr>
          </a:lstStyle>
          <a:p>
            <a:pPr>
              <a:defRPr/>
            </a:pPr>
            <a:fld id="{AAA65E69-5BB0-453F-B379-ED237C5135B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560489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51031C-908D-4626-B47B-52D101A8FE8F}" type="datetime1">
              <a:rPr lang="en-US"/>
              <a:pPr>
                <a:defRPr/>
              </a:pPr>
              <a:t>28/7/2017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190408-B715-4411-B242-BBD87D302A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DK58IRPKh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852738"/>
            <a:ext cx="8486775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4.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 smtClean="0"/>
              <a:t>Project Planning and </a:t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Literature Review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2000" dirty="0"/>
              <a:t>Summer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282575"/>
            <a:ext cx="3311525" cy="6381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Network Charts</a:t>
            </a:r>
            <a:endParaRPr lang="en-GB" altLang="en-US" sz="32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27063" y="1003300"/>
            <a:ext cx="3008312" cy="1676400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1 – 20hrs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2 – 10hrs </a:t>
            </a:r>
            <a:r>
              <a:rPr lang="en-GB" altLang="en-US" sz="2400" b="1" dirty="0"/>
              <a:t>–</a:t>
            </a:r>
            <a:r>
              <a:rPr lang="en-GB" altLang="en-US" sz="2400" b="1" dirty="0" smtClean="0">
                <a:solidFill>
                  <a:srgbClr val="FFFF00"/>
                </a:solidFill>
              </a:rPr>
              <a:t> 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3 – 15hrs – </a:t>
            </a:r>
            <a:r>
              <a:rPr lang="en-GB" altLang="en-US" sz="2400" b="1" dirty="0">
                <a:solidFill>
                  <a:srgbClr val="FFFF00"/>
                </a:solidFill>
              </a:rPr>
              <a:t>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4 – 25hrs – </a:t>
            </a:r>
            <a:r>
              <a:rPr lang="en-GB" altLang="en-US" sz="2400" b="1" dirty="0">
                <a:solidFill>
                  <a:srgbClr val="FFFF00"/>
                </a:solidFill>
              </a:rPr>
              <a:t>FS 2</a:t>
            </a:r>
          </a:p>
        </p:txBody>
      </p:sp>
      <p:sp>
        <p:nvSpPr>
          <p:cNvPr id="33796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932363" y="957263"/>
            <a:ext cx="3671887" cy="1679575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5 – 12hrs – </a:t>
            </a:r>
            <a:r>
              <a:rPr lang="en-GB" altLang="en-US" sz="2400" b="1" dirty="0">
                <a:solidFill>
                  <a:srgbClr val="FFFF00"/>
                </a:solidFill>
              </a:rPr>
              <a:t>FS </a:t>
            </a:r>
            <a:r>
              <a:rPr lang="en-GB" altLang="en-US" sz="2400" b="1" strike="sngStrike" dirty="0">
                <a:solidFill>
                  <a:srgbClr val="FFFF00"/>
                </a:solidFill>
              </a:rPr>
              <a:t>1,</a:t>
            </a:r>
            <a:r>
              <a:rPr lang="en-GB" altLang="en-US" sz="2400" b="1" dirty="0">
                <a:solidFill>
                  <a:srgbClr val="FFFF00"/>
                </a:solidFill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6 – 20 hrs – </a:t>
            </a:r>
            <a:r>
              <a:rPr lang="en-GB" altLang="en-US" sz="2400" b="1" dirty="0">
                <a:solidFill>
                  <a:srgbClr val="FFFF00"/>
                </a:solidFill>
              </a:rPr>
              <a:t>FS </a:t>
            </a:r>
            <a:r>
              <a:rPr lang="en-GB" altLang="en-US" sz="2400" b="1" dirty="0" smtClean="0">
                <a:solidFill>
                  <a:srgbClr val="FFFF00"/>
                </a:solidFill>
              </a:rPr>
              <a:t>4</a:t>
            </a:r>
            <a:r>
              <a:rPr lang="en-GB" altLang="en-US" sz="2400" b="1" strike="sngStrike" dirty="0" smtClean="0">
                <a:solidFill>
                  <a:srgbClr val="FFFF00"/>
                </a:solidFill>
              </a:rPr>
              <a:t>,2</a:t>
            </a:r>
            <a:endParaRPr lang="en-GB" altLang="en-US" sz="2400" b="1" strike="sngStrike" dirty="0">
              <a:solidFill>
                <a:srgbClr val="FFFF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2400" b="1" dirty="0" smtClean="0"/>
              <a:t>Task 7 – 10 hrs – </a:t>
            </a:r>
            <a:r>
              <a:rPr lang="en-GB" altLang="en-US" sz="2400" b="1" dirty="0" smtClean="0">
                <a:solidFill>
                  <a:srgbClr val="FFFF00"/>
                </a:solidFill>
              </a:rPr>
              <a:t>FS</a:t>
            </a:r>
            <a:r>
              <a:rPr lang="en-GB" altLang="en-US" sz="2400" b="1" dirty="0">
                <a:solidFill>
                  <a:srgbClr val="FFFF00"/>
                </a:solidFill>
              </a:rPr>
              <a:t> </a:t>
            </a:r>
            <a:r>
              <a:rPr lang="en-GB" altLang="en-US" sz="2000" b="1" dirty="0" smtClean="0">
                <a:solidFill>
                  <a:srgbClr val="FFFF00"/>
                </a:solidFill>
              </a:rPr>
              <a:t>6</a:t>
            </a:r>
            <a:endParaRPr lang="en-GB" altLang="en-US" sz="2400" b="1" dirty="0">
              <a:solidFill>
                <a:srgbClr val="FFFF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400" b="1" dirty="0" smtClean="0">
                <a:solidFill>
                  <a:srgbClr val="FF0000"/>
                </a:solidFill>
              </a:rPr>
              <a:t>Note: FS=Finish to Start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749" name="AutoShape 9"/>
          <p:cNvSpPr>
            <a:spLocks noChangeAspect="1" noChangeArrowheads="1" noTextEdit="1"/>
          </p:cNvSpPr>
          <p:nvPr/>
        </p:nvSpPr>
        <p:spPr bwMode="auto">
          <a:xfrm>
            <a:off x="539750" y="2963863"/>
            <a:ext cx="835342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63863"/>
            <a:ext cx="8350250" cy="294163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91B48-77EA-4CC0-A09C-747D4C98CD98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750" y="3167063"/>
            <a:ext cx="1065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513" y="3140075"/>
            <a:ext cx="1065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5675" y="5299075"/>
            <a:ext cx="1065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575" y="3135313"/>
            <a:ext cx="1065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8588" y="4367213"/>
            <a:ext cx="1065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5338" y="3155950"/>
            <a:ext cx="1065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5413" y="5229225"/>
            <a:ext cx="1063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Task 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5184775" cy="622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Responsibility Matrix</a:t>
            </a:r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9771443"/>
              </p:ext>
            </p:extLst>
          </p:nvPr>
        </p:nvGraphicFramePr>
        <p:xfrm>
          <a:off x="1187450" y="2636838"/>
          <a:ext cx="6553200" cy="313531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72343"/>
                <a:gridCol w="2087861"/>
                <a:gridCol w="2592996"/>
              </a:tblGrid>
              <a:tr h="944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Task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Hours Needed*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Who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73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Activity 1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Ali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73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Activity 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Ahmed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730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Activity 3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Abdullah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</a:tbl>
          </a:graphicData>
        </a:graphic>
      </p:graphicFrame>
      <p:sp>
        <p:nvSpPr>
          <p:cNvPr id="338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89206B5-3FAC-463B-8B21-AC4412A545E6}" type="slidenum">
              <a:rPr lang="en-US" altLang="en-US" b="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b="0" smtClean="0">
              <a:latin typeface="Times New Roman" panose="02020603050405020304" pitchFamily="18" charset="0"/>
            </a:endParaRPr>
          </a:p>
        </p:txBody>
      </p:sp>
      <p:sp>
        <p:nvSpPr>
          <p:cNvPr id="33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8863"/>
            <a:ext cx="7772400" cy="1217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/>
              <a:t>	Creates accountability by assigning each </a:t>
            </a:r>
            <a:r>
              <a:rPr lang="en-US" altLang="en-US" sz="2800" b="1" u="sng" dirty="0" smtClean="0"/>
              <a:t>task to</a:t>
            </a:r>
            <a:r>
              <a:rPr lang="en-US" altLang="en-US" sz="2800" b="1" dirty="0" smtClean="0"/>
              <a:t> the </a:t>
            </a:r>
            <a:r>
              <a:rPr lang="en-US" altLang="en-US" sz="2800" b="1" u="sng" dirty="0" smtClean="0"/>
              <a:t>person</a:t>
            </a:r>
            <a:r>
              <a:rPr lang="en-US" altLang="en-US" sz="2800" b="1" dirty="0" smtClean="0"/>
              <a:t> with the right skill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869950"/>
            <a:ext cx="8280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IE" altLang="en-US" sz="2800" b="1" dirty="0" smtClean="0"/>
              <a:t>Generated from </a:t>
            </a:r>
            <a:r>
              <a:rPr lang="en-IE" altLang="en-US" sz="2800" b="1" dirty="0" smtClean="0">
                <a:hlinkClick r:id="rId3" action="ppaction://hlinksldjump"/>
              </a:rPr>
              <a:t>Network Chart</a:t>
            </a:r>
            <a:endParaRPr lang="en-IE" altLang="en-US" sz="2800" b="1" dirty="0" smtClean="0"/>
          </a:p>
          <a:p>
            <a:pPr eaLnBrk="1" hangingPunct="1">
              <a:buFontTx/>
              <a:buChar char="•"/>
            </a:pPr>
            <a:r>
              <a:rPr lang="en-IE" altLang="en-US" sz="2800" b="1" dirty="0" smtClean="0"/>
              <a:t>In a single page, it graphically shows :</a:t>
            </a:r>
          </a:p>
          <a:p>
            <a:pPr marL="804863" lvl="2" indent="-457200" eaLnBrk="1" hangingPunct="1">
              <a:buFont typeface="Wingdings" panose="05000000000000000000" pitchFamily="2" charset="2"/>
              <a:buChar char="ü"/>
            </a:pPr>
            <a:r>
              <a:rPr lang="en-IE" altLang="en-US" sz="2800" b="1" u="sng" dirty="0" smtClean="0"/>
              <a:t>Timeline</a:t>
            </a:r>
            <a:r>
              <a:rPr lang="en-IE" altLang="en-US" sz="2800" b="1" dirty="0" smtClean="0"/>
              <a:t> for each task</a:t>
            </a:r>
          </a:p>
          <a:p>
            <a:pPr marL="804863" lvl="2" indent="-457200" eaLnBrk="1" hangingPunct="1">
              <a:buFont typeface="Wingdings" panose="05000000000000000000" pitchFamily="2" charset="2"/>
              <a:buChar char="ü"/>
            </a:pPr>
            <a:r>
              <a:rPr lang="en-IE" altLang="en-US" sz="2800" b="1" u="sng" dirty="0" smtClean="0"/>
              <a:t>Dependencies</a:t>
            </a:r>
            <a:r>
              <a:rPr lang="en-IE" altLang="en-US" sz="2800" b="1" dirty="0" smtClean="0"/>
              <a:t> of tasks</a:t>
            </a:r>
          </a:p>
          <a:p>
            <a:pPr marL="804863" lvl="2" indent="-457200" eaLnBrk="1" hangingPunct="1">
              <a:buFont typeface="Wingdings" panose="05000000000000000000" pitchFamily="2" charset="2"/>
              <a:buChar char="ü"/>
            </a:pPr>
            <a:r>
              <a:rPr lang="en-US" altLang="en-US" sz="2800" b="1" i="1" u="sng" dirty="0" smtClean="0"/>
              <a:t>Progress</a:t>
            </a:r>
            <a:r>
              <a:rPr lang="en-US" altLang="en-US" sz="2800" b="1" dirty="0" smtClean="0"/>
              <a:t> towards project completion</a:t>
            </a:r>
          </a:p>
          <a:p>
            <a:pPr eaLnBrk="1" hangingPunct="1">
              <a:buFontTx/>
              <a:buChar char="•"/>
            </a:pPr>
            <a:r>
              <a:rPr lang="en-US" altLang="en-US" sz="2800" b="1" dirty="0" smtClean="0"/>
              <a:t>May include initials of the </a:t>
            </a:r>
            <a:r>
              <a:rPr lang="en-US" altLang="en-US" sz="2800" b="1" u="sng" dirty="0" smtClean="0"/>
              <a:t>responsible</a:t>
            </a:r>
            <a:r>
              <a:rPr lang="en-US" altLang="en-US" sz="2800" b="1" dirty="0" smtClean="0"/>
              <a:t> for each task</a:t>
            </a:r>
          </a:p>
          <a:p>
            <a:pPr marL="166688" lvl="1" indent="-166688" eaLnBrk="1" hangingPunct="1">
              <a:spcBef>
                <a:spcPts val="1350"/>
              </a:spcBef>
              <a:buFontTx/>
              <a:buChar char="•"/>
            </a:pPr>
            <a:r>
              <a:rPr lang="en-US" altLang="en-US" sz="2800" b="1" i="1" u="sng" dirty="0" smtClean="0"/>
              <a:t>“</a:t>
            </a:r>
            <a:r>
              <a:rPr lang="en-US" altLang="en-US" sz="2800" b="1" u="sng" dirty="0" smtClean="0"/>
              <a:t>Milestone"</a:t>
            </a:r>
            <a:r>
              <a:rPr lang="en-US" altLang="en-US" sz="2800" b="1" dirty="0" smtClean="0"/>
              <a:t> events marked with a special symbol</a:t>
            </a:r>
          </a:p>
          <a:p>
            <a:pPr eaLnBrk="1" hangingPunct="1">
              <a:buFontTx/>
              <a:buChar char="•"/>
            </a:pPr>
            <a:endParaRPr lang="en-US" altLang="en-US" sz="2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4A398-FD72-4510-B65C-E994DE464557}" type="slidenum">
              <a:rPr lang="en-GB" altLang="en-US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313" y="260350"/>
            <a:ext cx="7772400" cy="60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Gantt Chart Basics</a:t>
            </a:r>
          </a:p>
        </p:txBody>
      </p:sp>
      <p:pic>
        <p:nvPicPr>
          <p:cNvPr id="348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05350"/>
            <a:ext cx="55435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Table 614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29025"/>
              </p:ext>
            </p:extLst>
          </p:nvPr>
        </p:nvGraphicFramePr>
        <p:xfrm>
          <a:off x="611188" y="1125538"/>
          <a:ext cx="7800973" cy="4895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376"/>
                <a:gridCol w="792133"/>
                <a:gridCol w="792133"/>
                <a:gridCol w="792133"/>
                <a:gridCol w="792133"/>
                <a:gridCol w="792133"/>
                <a:gridCol w="792133"/>
                <a:gridCol w="815799"/>
              </a:tblGrid>
              <a:tr h="396223">
                <a:tc>
                  <a:txBody>
                    <a:bodyPr/>
                    <a:lstStyle/>
                    <a:p>
                      <a:r>
                        <a:rPr lang="en-US" sz="20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Task</a:t>
                      </a:r>
                      <a:endParaRPr lang="en-US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Wk1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Wk2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Wk3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Wk4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Wk5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Wk6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Wk7</a:t>
                      </a:r>
                      <a:endParaRPr lang="en-US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493246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Literature Review</a:t>
                      </a: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Requirement Analysis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Human Factors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Problem Formulation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Progress Report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Concept generation 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Creative Design</a:t>
                      </a:r>
                      <a:endParaRPr lang="en-US" sz="16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040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Design evaluation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478030">
                <a:tc>
                  <a:txBody>
                    <a:bodyPr/>
                    <a:lstStyle/>
                    <a:p>
                      <a:r>
                        <a:rPr lang="en-US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Final Report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5" marR="91445" marT="45718" marB="45718" anchor="ctr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6967" name="Group 61445"/>
          <p:cNvGrpSpPr>
            <a:grpSpLocks/>
          </p:cNvGrpSpPr>
          <p:nvPr/>
        </p:nvGrpSpPr>
        <p:grpSpPr bwMode="auto">
          <a:xfrm>
            <a:off x="2843213" y="1700213"/>
            <a:ext cx="5608637" cy="4137025"/>
            <a:chOff x="2843808" y="1700808"/>
            <a:chExt cx="5607422" cy="4137099"/>
          </a:xfrm>
        </p:grpSpPr>
        <p:sp>
          <p:nvSpPr>
            <p:cNvPr id="61445" name="Rounded Rectangle 61444"/>
            <p:cNvSpPr/>
            <p:nvPr/>
          </p:nvSpPr>
          <p:spPr>
            <a:xfrm>
              <a:off x="2843808" y="1700808"/>
              <a:ext cx="791990" cy="14446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843808" y="2183417"/>
              <a:ext cx="1583982" cy="14446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635798" y="2667612"/>
              <a:ext cx="791991" cy="1857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427790" y="3191497"/>
              <a:ext cx="791990" cy="1857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74" name="AutoShape 13"/>
            <p:cNvSpPr>
              <a:spLocks noChangeArrowheads="1"/>
            </p:cNvSpPr>
            <p:nvPr/>
          </p:nvSpPr>
          <p:spPr bwMode="auto">
            <a:xfrm>
              <a:off x="5044653" y="3645024"/>
              <a:ext cx="350838" cy="32067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75" name="AutoShape 13"/>
            <p:cNvSpPr>
              <a:spLocks noChangeArrowheads="1"/>
            </p:cNvSpPr>
            <p:nvPr/>
          </p:nvSpPr>
          <p:spPr bwMode="auto">
            <a:xfrm>
              <a:off x="8100392" y="5517232"/>
              <a:ext cx="350838" cy="320675"/>
            </a:xfrm>
            <a:prstGeom prst="diamond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219780" y="4148777"/>
              <a:ext cx="803101" cy="173040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022881" y="4725049"/>
              <a:ext cx="780881" cy="144466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6011772" y="5226708"/>
              <a:ext cx="1583982" cy="142878"/>
            </a:xfrm>
            <a:prstGeom prst="round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447" name="Slide Number Placeholder 6144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E40E7F-1C80-4FE6-9C85-71FA32EF8B2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6969" name="Rectangle 61447"/>
          <p:cNvSpPr>
            <a:spLocks noChangeArrowheads="1"/>
          </p:cNvSpPr>
          <p:nvPr/>
        </p:nvSpPr>
        <p:spPr bwMode="auto">
          <a:xfrm>
            <a:off x="525463" y="333375"/>
            <a:ext cx="4398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9ADCFF"/>
                </a:solidFill>
              </a:rPr>
              <a:t>Gantt Chart </a:t>
            </a:r>
            <a:r>
              <a:rPr lang="en-US" altLang="en-US" sz="3200" b="1" dirty="0" smtClean="0">
                <a:solidFill>
                  <a:srgbClr val="9ADCFF"/>
                </a:solidFill>
              </a:rPr>
              <a:t>Example*</a:t>
            </a:r>
            <a:endParaRPr lang="en-US" altLang="en-US" sz="3200" b="1" dirty="0">
              <a:solidFill>
                <a:srgbClr val="9ADC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60350"/>
            <a:ext cx="5757862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Planning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82688"/>
            <a:ext cx="6645275" cy="4622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Create </a:t>
            </a:r>
            <a:r>
              <a:rPr lang="en-US" altLang="en-US" sz="2800" b="1" u="sng" dirty="0" smtClean="0"/>
              <a:t>WBS</a:t>
            </a:r>
            <a:r>
              <a:rPr lang="en-US" altLang="en-US" sz="2800" b="1" dirty="0" smtClean="0"/>
              <a:t> to identify activities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Estimate time </a:t>
            </a:r>
            <a:r>
              <a:rPr lang="en-US" altLang="en-US" sz="2800" b="1" u="sng" dirty="0" smtClean="0"/>
              <a:t>durations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/>
              <a:t>Note </a:t>
            </a:r>
            <a:r>
              <a:rPr lang="en-US" altLang="en-US" sz="2800" b="1" u="sng" dirty="0"/>
              <a:t>dependencies</a:t>
            </a:r>
            <a:r>
              <a:rPr lang="en-US" altLang="en-US" sz="2800" b="1" dirty="0"/>
              <a:t> between tasks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Assign the </a:t>
            </a:r>
            <a:r>
              <a:rPr lang="en-US" altLang="en-US" sz="2800" b="1" u="sng" dirty="0" smtClean="0"/>
              <a:t>right person</a:t>
            </a:r>
            <a:r>
              <a:rPr lang="en-US" altLang="en-US" sz="2800" b="1" dirty="0" smtClean="0"/>
              <a:t> to the right task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Schedule activities using a </a:t>
            </a:r>
            <a:r>
              <a:rPr lang="en-US" altLang="en-US" sz="2800" b="1" u="sng" dirty="0" smtClean="0"/>
              <a:t>Gantt chart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800" b="1" dirty="0" smtClean="0"/>
              <a:t>Put plan into </a:t>
            </a:r>
            <a:r>
              <a:rPr lang="en-US" altLang="en-US" sz="2800" b="1" u="sng" dirty="0" smtClean="0"/>
              <a:t>action</a:t>
            </a:r>
          </a:p>
          <a:p>
            <a:pPr eaLnBrk="1" hangingPunct="1">
              <a:lnSpc>
                <a:spcPct val="100000"/>
              </a:lnSpc>
            </a:pPr>
            <a:r>
              <a:rPr lang="en-AU" altLang="en-US" sz="2800" b="1" u="sng" dirty="0" smtClean="0"/>
              <a:t>Document</a:t>
            </a:r>
            <a:r>
              <a:rPr lang="en-AU" altLang="en-US" sz="2800" b="1" dirty="0" smtClean="0"/>
              <a:t>, document, document</a:t>
            </a:r>
            <a:r>
              <a:rPr lang="en-US" altLang="en-US" sz="2800" b="1" dirty="0" smtClean="0"/>
              <a:t> !</a:t>
            </a:r>
            <a:endParaRPr lang="en-AU" altLang="en-US" sz="2800" b="1" dirty="0" smtClean="0"/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509588"/>
          <a:ext cx="95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Photo Editor Photo" r:id="rId4" imgW="952633" imgH="457143" progId="MSPhotoEd.3">
                  <p:embed/>
                </p:oleObj>
              </mc:Choice>
              <mc:Fallback>
                <p:oleObj name="Photo Editor Photo" r:id="rId4" imgW="952633" imgH="457143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09588"/>
                        <a:ext cx="95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142288" y="6381750"/>
            <a:ext cx="63182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2910862-3A03-4C4C-9478-BA537375E510}" type="slidenum">
              <a:rPr lang="en-US" altLang="en-US" smtClean="0"/>
              <a:pPr>
                <a:buFont typeface="Arial" panose="020B0604020202020204" pitchFamily="34" charset="0"/>
                <a:buNone/>
              </a:pPr>
              <a:t>14</a:t>
            </a:fld>
            <a:endParaRPr lang="en-US" altLang="en-US" smtClean="0"/>
          </a:p>
        </p:txBody>
      </p:sp>
      <p:pic>
        <p:nvPicPr>
          <p:cNvPr id="3789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90976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algn="ctr" defTabSz="685983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altLang="en-US" sz="4400" b="1" dirty="0" smtClean="0"/>
              <a:t>Literature Review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04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 defTabSz="6859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8137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861175" cy="623888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Purpose of a literature review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908050"/>
            <a:ext cx="8567738" cy="37449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en-US" sz="2400" b="1" dirty="0" smtClean="0"/>
              <a:t>Find out </a:t>
            </a:r>
            <a:r>
              <a:rPr lang="en-GB" altLang="en-US" sz="2400" b="1" u="sng" dirty="0" smtClean="0"/>
              <a:t>what others did</a:t>
            </a:r>
            <a:r>
              <a:rPr lang="en-GB" altLang="en-US" sz="2400" b="1" dirty="0" smtClean="0"/>
              <a:t> and </a:t>
            </a:r>
            <a:r>
              <a:rPr lang="en-US" altLang="en-US" sz="2400" b="1" dirty="0" smtClean="0"/>
              <a:t>a</a:t>
            </a:r>
            <a:r>
              <a:rPr lang="en-US" altLang="en-US" sz="2400" b="1" dirty="0" smtClean="0">
                <a:sym typeface="Monotype Sorts" pitchFamily="2" charset="2"/>
              </a:rPr>
              <a:t>void duplication of efforts</a:t>
            </a:r>
            <a:r>
              <a:rPr lang="en-GB" altLang="en-US" sz="2400" b="1" dirty="0" smtClean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>
                <a:sym typeface="Monotype Sorts" pitchFamily="2" charset="2"/>
              </a:rPr>
              <a:t>Learn from </a:t>
            </a:r>
            <a:r>
              <a:rPr lang="en-US" altLang="en-US" sz="2400" b="1" u="sng" dirty="0" smtClean="0">
                <a:sym typeface="Monotype Sorts" pitchFamily="2" charset="2"/>
              </a:rPr>
              <a:t>achievements</a:t>
            </a:r>
            <a:r>
              <a:rPr lang="en-US" altLang="en-US" sz="2400" b="1" dirty="0" smtClean="0">
                <a:sym typeface="Monotype Sorts" pitchFamily="2" charset="2"/>
              </a:rPr>
              <a:t>/</a:t>
            </a:r>
            <a:r>
              <a:rPr lang="en-US" altLang="en-US" sz="2400" b="1" u="sng" dirty="0" smtClean="0">
                <a:sym typeface="Monotype Sorts" pitchFamily="2" charset="2"/>
              </a:rPr>
              <a:t>failures</a:t>
            </a:r>
            <a:r>
              <a:rPr lang="en-US" altLang="en-US" sz="2400" b="1" dirty="0" smtClean="0">
                <a:sym typeface="Monotype Sorts" pitchFamily="2" charset="2"/>
              </a:rPr>
              <a:t> of other engineers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/>
              <a:t>Better identify and estimate the </a:t>
            </a:r>
            <a:r>
              <a:rPr lang="en-US" altLang="en-US" sz="2400" b="1" u="sng" dirty="0" smtClean="0"/>
              <a:t>risk</a:t>
            </a:r>
            <a:r>
              <a:rPr lang="en-US" altLang="en-US" sz="2400" b="1" dirty="0" smtClean="0"/>
              <a:t> in achieving the tasks</a:t>
            </a:r>
            <a:endParaRPr lang="en-GB" altLang="en-US" sz="2400" b="1" dirty="0" smtClean="0"/>
          </a:p>
          <a:p>
            <a:pPr eaLnBrk="1" hangingPunct="1">
              <a:lnSpc>
                <a:spcPct val="100000"/>
              </a:lnSpc>
            </a:pPr>
            <a:r>
              <a:rPr lang="en-GB" altLang="en-US" sz="2400" b="1" dirty="0" smtClean="0"/>
              <a:t>Highlight gaps and </a:t>
            </a:r>
            <a:r>
              <a:rPr lang="en-GB" altLang="en-US" sz="2400" b="1" u="sng" dirty="0" smtClean="0"/>
              <a:t>under-researched areas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/>
              <a:t>Find ideas about </a:t>
            </a:r>
            <a:r>
              <a:rPr lang="en-US" altLang="en-US" sz="2400" b="1" u="sng" dirty="0" smtClean="0"/>
              <a:t>approaches and methods</a:t>
            </a:r>
            <a:r>
              <a:rPr lang="en-US" altLang="en-US" sz="2400" b="1" dirty="0" smtClean="0"/>
              <a:t> which had not occurred to you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b="1" dirty="0" smtClean="0"/>
              <a:t>Learn how you might </a:t>
            </a:r>
            <a:r>
              <a:rPr lang="en-US" altLang="en-US" sz="2400" b="1" u="sng" dirty="0" smtClean="0"/>
              <a:t>classify and present</a:t>
            </a:r>
            <a:r>
              <a:rPr lang="en-US" altLang="en-US" sz="2400" b="1" dirty="0" smtClean="0"/>
              <a:t> your own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6AC8D-26BA-485F-92A2-D7D2145D750F}" type="slidenum">
              <a:rPr lang="en-GB" altLang="en-US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3891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75213"/>
            <a:ext cx="705643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31825" y="260350"/>
            <a:ext cx="5811838" cy="698500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Literature </a:t>
            </a:r>
            <a:r>
              <a:rPr lang="en-US" altLang="en-US" sz="32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</a:t>
            </a:r>
            <a:r>
              <a:rPr lang="en-US" altLang="en-US" sz="32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>
          <a:xfrm>
            <a:off x="742950" y="1149350"/>
            <a:ext cx="7254875" cy="121285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Example: you may be researching the </a:t>
            </a:r>
            <a:r>
              <a:rPr lang="en-US" altLang="en-US" sz="2400" b="1" u="sng" dirty="0" smtClean="0"/>
              <a:t>academic performance</a:t>
            </a:r>
            <a:r>
              <a:rPr lang="en-US" altLang="en-US" sz="2400" b="1" dirty="0" smtClean="0"/>
              <a:t> of </a:t>
            </a:r>
            <a:r>
              <a:rPr lang="en-US" altLang="en-US" sz="2400" b="1" u="sng" dirty="0" smtClean="0"/>
              <a:t>Saudi students</a:t>
            </a:r>
            <a:r>
              <a:rPr lang="en-US" altLang="en-US" sz="2400" b="1" dirty="0" smtClean="0"/>
              <a:t> in </a:t>
            </a:r>
            <a:r>
              <a:rPr lang="en-US" altLang="en-US" sz="2400" b="1" u="sng" dirty="0" smtClean="0"/>
              <a:t>higher education</a:t>
            </a:r>
          </a:p>
        </p:txBody>
      </p:sp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1722438" y="2382838"/>
            <a:ext cx="5399087" cy="3186112"/>
            <a:chOff x="1722512" y="2382340"/>
            <a:chExt cx="5399088" cy="3186113"/>
          </a:xfrm>
        </p:grpSpPr>
        <p:sp>
          <p:nvSpPr>
            <p:cNvPr id="40966" name="Oval 2"/>
            <p:cNvSpPr>
              <a:spLocks noChangeArrowheads="1"/>
            </p:cNvSpPr>
            <p:nvPr/>
          </p:nvSpPr>
          <p:spPr bwMode="auto">
            <a:xfrm>
              <a:off x="4237112" y="2763340"/>
              <a:ext cx="1647825" cy="15240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7" name="Oval 3"/>
            <p:cNvSpPr>
              <a:spLocks noChangeArrowheads="1"/>
            </p:cNvSpPr>
            <p:nvPr/>
          </p:nvSpPr>
          <p:spPr bwMode="auto">
            <a:xfrm>
              <a:off x="3246512" y="2839540"/>
              <a:ext cx="1647825" cy="1524000"/>
            </a:xfrm>
            <a:prstGeom prst="ellipse">
              <a:avLst/>
            </a:prstGeom>
            <a:solidFill>
              <a:srgbClr val="3366FF">
                <a:alpha val="6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8" name="Text Box 6"/>
            <p:cNvSpPr txBox="1">
              <a:spLocks noChangeArrowheads="1"/>
            </p:cNvSpPr>
            <p:nvPr/>
          </p:nvSpPr>
          <p:spPr bwMode="auto">
            <a:xfrm>
              <a:off x="4999112" y="2382340"/>
              <a:ext cx="21224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None/>
              </a:pPr>
              <a:r>
                <a:rPr lang="en-GB" altLang="en-US">
                  <a:solidFill>
                    <a:srgbClr val="FFFF00"/>
                  </a:solidFill>
                  <a:latin typeface="Century Gothic" panose="020B0502020202020204" pitchFamily="34" charset="0"/>
                </a:rPr>
                <a:t>Higher education</a:t>
              </a:r>
            </a:p>
          </p:txBody>
        </p:sp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3170312" y="5201741"/>
              <a:ext cx="29035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None/>
                <a:defRPr/>
              </a:pPr>
              <a:r>
                <a:rPr lang="en-GB" altLang="en-US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</a:rPr>
                <a:t>Academic performance</a:t>
              </a: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1722512" y="2534740"/>
              <a:ext cx="17970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None/>
                <a:defRPr/>
              </a:pPr>
              <a:r>
                <a:rPr lang="en-GB" altLang="en-US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</a:rPr>
                <a:t>Saudi students</a:t>
              </a:r>
            </a:p>
          </p:txBody>
        </p:sp>
        <p:sp>
          <p:nvSpPr>
            <p:cNvPr id="40971" name="Oval 9"/>
            <p:cNvSpPr>
              <a:spLocks noChangeArrowheads="1"/>
            </p:cNvSpPr>
            <p:nvPr/>
          </p:nvSpPr>
          <p:spPr bwMode="auto">
            <a:xfrm>
              <a:off x="3779912" y="3677740"/>
              <a:ext cx="1647825" cy="1524000"/>
            </a:xfrm>
            <a:prstGeom prst="ellipse">
              <a:avLst/>
            </a:prstGeom>
            <a:solidFill>
              <a:srgbClr val="FF9900">
                <a:alpha val="3411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716F9-7A0A-46F5-9874-D9045A319270}" type="slidenum">
              <a:rPr lang="en-GB" altLang="en-US"/>
              <a:pPr>
                <a:defRPr/>
              </a:pPr>
              <a:t>17</a:t>
            </a:fld>
            <a:endParaRPr lang="en-GB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5335587" cy="842962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en-US" sz="32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do you search?</a:t>
            </a:r>
            <a:endParaRPr lang="en-GB" altLang="en-US" sz="32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90563" y="1196975"/>
            <a:ext cx="5610225" cy="4392613"/>
          </a:xfrm>
        </p:spPr>
        <p:txBody>
          <a:bodyPr/>
          <a:lstStyle/>
          <a:p>
            <a:pPr eaLnBrk="1" hangingPunct="1"/>
            <a:r>
              <a:rPr lang="en-GB" altLang="en-US" sz="2800" b="1" u="sng" dirty="0" smtClean="0"/>
              <a:t>Internet</a:t>
            </a:r>
          </a:p>
          <a:p>
            <a:pPr marL="174625" lvl="1" indent="0" eaLnBrk="1" hangingPunct="1">
              <a:buFont typeface="Arial" panose="020B0604020202020204" pitchFamily="34" charset="0"/>
              <a:buNone/>
            </a:pPr>
            <a:r>
              <a:rPr lang="en-GB" altLang="en-US" sz="2400" b="1" dirty="0" smtClean="0"/>
              <a:t>Use keyword searches in Google Scholar: </a:t>
            </a:r>
            <a:r>
              <a:rPr lang="en-GB" altLang="en-US" sz="2400" b="1" dirty="0" smtClean="0">
                <a:hlinkClick r:id="rId3"/>
              </a:rPr>
              <a:t>http://scholar.google.com/</a:t>
            </a:r>
            <a:endParaRPr lang="en-GB" altLang="en-US" sz="2400" b="1" dirty="0" smtClean="0"/>
          </a:p>
          <a:p>
            <a:pPr eaLnBrk="1" hangingPunct="1"/>
            <a:r>
              <a:rPr lang="en-GB" altLang="en-US" sz="2800" b="1" u="sng" dirty="0" smtClean="0"/>
              <a:t>Digital Libraries</a:t>
            </a:r>
          </a:p>
          <a:p>
            <a:pPr marL="174625" lvl="1" indent="0" eaLnBrk="1" hangingPunct="1">
              <a:buFont typeface="Arial" panose="020B0604020202020204" pitchFamily="34" charset="0"/>
              <a:buNone/>
            </a:pPr>
            <a:r>
              <a:rPr lang="en-GB" altLang="en-US" sz="2400" b="1" dirty="0" smtClean="0"/>
              <a:t>Need to use accurate keywords to identify relevant articles</a:t>
            </a:r>
          </a:p>
          <a:p>
            <a:pPr eaLnBrk="1" hangingPunct="1"/>
            <a:r>
              <a:rPr lang="en-GB" altLang="en-US" sz="2800" b="1" u="sng" dirty="0" smtClean="0"/>
              <a:t>Libraries</a:t>
            </a:r>
          </a:p>
          <a:p>
            <a:pPr marL="174625" lvl="1" indent="0" eaLnBrk="1" hangingPunct="1">
              <a:buFont typeface="Arial" panose="020B0604020202020204" pitchFamily="34" charset="0"/>
              <a:buNone/>
            </a:pPr>
            <a:r>
              <a:rPr lang="en-GB" altLang="en-US" sz="2400" b="1" dirty="0" smtClean="0"/>
              <a:t>Look through the list of journals and browse the books on the shelves to find relevant ones</a:t>
            </a: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484313"/>
            <a:ext cx="20193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422AC-EF93-42C1-A7F7-4DCEAB90F541}" type="slidenum">
              <a:rPr lang="en-GB" altLang="en-US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4301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857500"/>
            <a:ext cx="1827213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400"/>
            <a:ext cx="4679950" cy="650875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Steps</a:t>
            </a:r>
            <a:endParaRPr lang="en-US" altLang="en-US" sz="32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58800" y="690563"/>
            <a:ext cx="5813425" cy="1697037"/>
          </a:xfrm>
        </p:spPr>
        <p:txBody>
          <a:bodyPr rtlCol="0">
            <a:normAutofit/>
          </a:bodyPr>
          <a:lstStyle/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b="1" dirty="0">
                <a:sym typeface="Monotype Sorts" pitchFamily="2" charset="2"/>
              </a:rPr>
              <a:t>Identify a coherent set of </a:t>
            </a:r>
            <a:r>
              <a:rPr lang="en-US" altLang="en-US" sz="2400" b="1" u="sng" dirty="0">
                <a:sym typeface="Monotype Sorts" pitchFamily="2" charset="2"/>
              </a:rPr>
              <a:t>keywords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ym typeface="Monotype Sorts" pitchFamily="2" charset="2"/>
              </a:rPr>
              <a:t>	</a:t>
            </a:r>
            <a:r>
              <a:rPr lang="en-US" altLang="en-US" sz="2400" b="1" u="sng" dirty="0" smtClean="0">
                <a:sym typeface="Monotype Sorts" pitchFamily="2" charset="2"/>
              </a:rPr>
              <a:t>Concise</a:t>
            </a:r>
            <a:r>
              <a:rPr lang="en-US" altLang="en-US" sz="2400" b="1" dirty="0" smtClean="0">
                <a:sym typeface="Monotype Sorts" pitchFamily="2" charset="2"/>
              </a:rPr>
              <a:t> </a:t>
            </a:r>
            <a:r>
              <a:rPr lang="en-US" altLang="en-US" sz="2400" b="1" dirty="0">
                <a:sym typeface="Monotype Sorts" pitchFamily="2" charset="2"/>
              </a:rPr>
              <a:t>and </a:t>
            </a:r>
            <a:r>
              <a:rPr lang="en-US" altLang="en-US" sz="2400" b="1" u="sng" dirty="0">
                <a:sym typeface="Monotype Sorts" pitchFamily="2" charset="2"/>
              </a:rPr>
              <a:t>exhaustive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sym typeface="Monotype Sorts" pitchFamily="2" charset="2"/>
              </a:rPr>
              <a:t>	</a:t>
            </a:r>
            <a:endParaRPr lang="en-US" altLang="en-US" sz="2400" b="1" dirty="0">
              <a:sym typeface="Monotype Sorts" pitchFamily="2" charset="2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2E5CC5-AAA7-4EFC-A98D-7BDA6A5B202C}" type="slidenum">
              <a:rPr lang="en-US" altLang="en-US" smtClean="0">
                <a:latin typeface="Franklin Gothic Book" panose="020B0503020102020204" pitchFamily="34" charset="0"/>
              </a:rPr>
              <a:pPr/>
              <a:t>19</a:t>
            </a:fld>
            <a:endParaRPr lang="en-US" altLang="en-US" sz="1200" smtClean="0">
              <a:latin typeface="Franklin Gothic Book" panose="020B05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916832"/>
            <a:ext cx="7523550" cy="2999796"/>
          </a:xfrm>
          <a:prstGeom prst="rect">
            <a:avLst/>
          </a:prstGeom>
          <a:ln w="57150">
            <a:solidFill>
              <a:schemeClr val="tx1">
                <a:lumMod val="6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txBody>
          <a:bodyPr>
            <a:spAutoFit/>
          </a:bodyPr>
          <a:lstStyle/>
          <a:p>
            <a:pPr defTabSz="685983" eaLnBrk="1" fontAlgn="auto" hangingPunct="1"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  <a:sym typeface="Monotype Sorts" pitchFamily="2" charset="2"/>
              </a:rPr>
              <a:t>Example: </a:t>
            </a:r>
          </a:p>
          <a:p>
            <a:pPr defTabSz="685983" eaLnBrk="1" fontAlgn="auto" hangingPunct="1"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(Saudi students </a:t>
            </a:r>
            <a:r>
              <a:rPr lang="en-US" altLang="en-US" sz="2400" b="1" u="sng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Saudi education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Saudi learning) </a:t>
            </a:r>
            <a:r>
              <a:rPr lang="en-US" altLang="en-US" sz="2400" b="1" u="sng" dirty="0">
                <a:solidFill>
                  <a:srgbClr val="56C5FF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AND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</a:t>
            </a:r>
            <a:b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</a:b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(academic performance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academic achievement ) </a:t>
            </a:r>
            <a:b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</a:br>
            <a:r>
              <a:rPr lang="en-US" altLang="en-US" sz="2400" b="1" dirty="0">
                <a:solidFill>
                  <a:srgbClr val="56C5FF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AND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</a:t>
            </a:r>
            <a:b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</a:b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(higher education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colleges </a:t>
            </a:r>
            <a:r>
              <a:rPr lang="en-US" altLang="en-US" sz="2400" b="1" dirty="0">
                <a:solidFill>
                  <a:srgbClr val="F8B004">
                    <a:lumMod val="40000"/>
                    <a:lumOff val="60000"/>
                  </a:srgbClr>
                </a:solidFill>
                <a:latin typeface="Corbel"/>
                <a:cs typeface="+mn-cs"/>
              </a:rPr>
              <a:t>OR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</a:rPr>
              <a:t> universities)</a:t>
            </a:r>
          </a:p>
          <a:p>
            <a:pPr marL="166688" indent="-166688" defTabSz="685800"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defRPr/>
            </a:pPr>
            <a:endParaRPr lang="en-US" altLang="en-US" sz="2400" b="1" dirty="0">
              <a:solidFill>
                <a:srgbClr val="F8B004">
                  <a:lumMod val="40000"/>
                  <a:lumOff val="60000"/>
                </a:srgbClr>
              </a:solidFill>
              <a:latin typeface="Corbel"/>
              <a:cs typeface="+mn-cs"/>
            </a:endParaRP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4450"/>
            <a:ext cx="20542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50" y="5084763"/>
            <a:ext cx="74168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685983" fontAlgn="auto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 startAt="2"/>
              <a:defRPr/>
            </a:pPr>
            <a:r>
              <a:rPr lang="en-US" altLang="en-US" sz="2400" b="1" u="sng" dirty="0">
                <a:latin typeface="+mn-lt"/>
                <a:cs typeface="+mn-cs"/>
                <a:sym typeface="Monotype Sorts" pitchFamily="2" charset="2"/>
              </a:rPr>
              <a:t>Search</a:t>
            </a:r>
            <a:r>
              <a:rPr lang="en-US" altLang="en-US" sz="2400" b="1" dirty="0">
                <a:latin typeface="+mn-lt"/>
                <a:cs typeface="+mn-cs"/>
                <a:sym typeface="Monotype Sorts" pitchFamily="2" charset="2"/>
              </a:rPr>
              <a:t> your sources for relevant 	publications (Identify search </a:t>
            </a:r>
            <a:r>
              <a:rPr lang="en-US" altLang="en-US" sz="2400" b="1" u="sng" dirty="0">
                <a:latin typeface="+mn-lt"/>
                <a:cs typeface="+mn-cs"/>
                <a:sym typeface="Monotype Sorts" pitchFamily="2" charset="2"/>
              </a:rPr>
              <a:t>time-span</a:t>
            </a:r>
            <a:r>
              <a:rPr lang="en-US" altLang="en-US" sz="2400" b="1" dirty="0">
                <a:latin typeface="+mn-lt"/>
                <a:cs typeface="+mn-cs"/>
                <a:sym typeface="Monotype Sorts" pitchFamily="2" charset="2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05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defTabSz="68598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4400" b="1" dirty="0" smtClean="0"/>
              <a:t>Project Planning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504056" y="1522413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spc="75" dirty="0" smtClean="0">
                <a:latin typeface="+mj-lt"/>
                <a:ea typeface="+mj-ea"/>
                <a:cs typeface="+mj-cs"/>
              </a:rPr>
              <a:t>Contents:</a:t>
            </a:r>
            <a:endParaRPr lang="en-US" sz="4400" b="1" spc="75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5705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742950" indent="-742950" defTabSz="685983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altLang="en-US" sz="4400" b="1" dirty="0"/>
              <a:t>Literature </a:t>
            </a:r>
            <a:r>
              <a:rPr lang="en-US" altLang="en-US" sz="4400" b="1" dirty="0" smtClean="0"/>
              <a:t>Review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5705" y="4653137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742950" indent="-742950" defTabSz="685983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4400" b="1" dirty="0" smtClean="0"/>
              <a:t>Group Activity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88014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392113"/>
            <a:ext cx="7772400" cy="3883025"/>
          </a:xfrm>
        </p:spPr>
        <p:txBody>
          <a:bodyPr rtlCol="0">
            <a:normAutofit/>
          </a:bodyPr>
          <a:lstStyle/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2400" b="1" u="sng" dirty="0" smtClean="0">
                <a:sym typeface="Monotype Sorts" pitchFamily="2" charset="2"/>
              </a:rPr>
              <a:t>Compile</a:t>
            </a:r>
            <a:r>
              <a:rPr lang="en-US" altLang="en-US" sz="2400" b="1" dirty="0" smtClean="0">
                <a:sym typeface="Monotype Sorts" pitchFamily="2" charset="2"/>
              </a:rPr>
              <a:t> </a:t>
            </a:r>
            <a:r>
              <a:rPr lang="en-US" altLang="en-US" sz="2400" b="1" dirty="0">
                <a:sym typeface="Monotype Sorts" pitchFamily="2" charset="2"/>
              </a:rPr>
              <a:t>and </a:t>
            </a:r>
            <a:r>
              <a:rPr lang="en-US" altLang="en-US" sz="2400" b="1" u="sng" dirty="0">
                <a:sym typeface="Monotype Sorts" pitchFamily="2" charset="2"/>
              </a:rPr>
              <a:t>sort</a:t>
            </a:r>
            <a:r>
              <a:rPr lang="en-US" altLang="en-US" sz="2400" b="1" dirty="0">
                <a:sym typeface="Monotype Sorts" pitchFamily="2" charset="2"/>
              </a:rPr>
              <a:t> the collected </a:t>
            </a:r>
            <a:r>
              <a:rPr lang="en-US" altLang="en-US" sz="2400" b="1" dirty="0" smtClean="0">
                <a:sym typeface="Monotype Sorts" pitchFamily="2" charset="2"/>
              </a:rPr>
              <a:t>material</a:t>
            </a: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2400" b="1" dirty="0" smtClean="0">
                <a:sym typeface="Monotype Sorts" pitchFamily="2" charset="2"/>
              </a:rPr>
              <a:t>Extract </a:t>
            </a:r>
            <a:r>
              <a:rPr lang="en-US" altLang="en-US" sz="2400" b="1" dirty="0">
                <a:sym typeface="Monotype Sorts" pitchFamily="2" charset="2"/>
              </a:rPr>
              <a:t>a </a:t>
            </a:r>
            <a:r>
              <a:rPr lang="en-US" altLang="en-US" sz="2400" b="1" u="sng" dirty="0">
                <a:sym typeface="Monotype Sorts" pitchFamily="2" charset="2"/>
              </a:rPr>
              <a:t>list of references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ym typeface="Monotype Sorts" pitchFamily="2" charset="2"/>
              </a:rPr>
              <a:t>	</a:t>
            </a:r>
            <a:r>
              <a:rPr lang="en-US" altLang="en-US" sz="2400" b="1" u="sng" dirty="0">
                <a:sym typeface="Monotype Sorts" pitchFamily="2" charset="2"/>
              </a:rPr>
              <a:t>Refer</a:t>
            </a:r>
            <a:r>
              <a:rPr lang="en-US" altLang="en-US" sz="2400" b="1" dirty="0">
                <a:sym typeface="Monotype Sorts" pitchFamily="2" charset="2"/>
              </a:rPr>
              <a:t> to references whenever contents are used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ym typeface="Monotype Sorts" pitchFamily="2" charset="2"/>
              </a:rPr>
              <a:t>	Include this list of references in </a:t>
            </a:r>
            <a:r>
              <a:rPr lang="en-US" altLang="en-US" sz="2400" b="1" dirty="0" smtClean="0">
                <a:sym typeface="Monotype Sorts" pitchFamily="2" charset="2"/>
              </a:rPr>
              <a:t>your </a:t>
            </a:r>
            <a:r>
              <a:rPr lang="en-US" altLang="en-US" sz="2400" b="1" dirty="0">
                <a:sym typeface="Monotype Sorts" pitchFamily="2" charset="2"/>
              </a:rPr>
              <a:t>final </a:t>
            </a:r>
            <a:r>
              <a:rPr lang="en-US" altLang="en-US" sz="2400" b="1" dirty="0" smtClean="0">
                <a:sym typeface="Monotype Sorts" pitchFamily="2" charset="2"/>
              </a:rPr>
              <a:t>document</a:t>
            </a: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sz="2400" b="1" u="sng" dirty="0">
                <a:sym typeface="Monotype Sorts" pitchFamily="2" charset="2"/>
              </a:rPr>
              <a:t>Write</a:t>
            </a:r>
            <a:r>
              <a:rPr lang="en-US" altLang="en-US" sz="2400" b="1" dirty="0">
                <a:sym typeface="Monotype Sorts" pitchFamily="2" charset="2"/>
              </a:rPr>
              <a:t> your literature </a:t>
            </a:r>
            <a:r>
              <a:rPr lang="en-US" altLang="en-US" sz="2400" b="1" dirty="0" smtClean="0">
                <a:sym typeface="Monotype Sorts" pitchFamily="2" charset="2"/>
              </a:rPr>
              <a:t>review</a:t>
            </a:r>
            <a:endParaRPr lang="en-US" altLang="en-US" sz="2400" b="1" dirty="0">
              <a:sym typeface="Monotype Sorts" pitchFamily="2" charset="2"/>
            </a:endParaRP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sz="2400" b="1" dirty="0" smtClean="0">
                <a:sym typeface="Monotype Sorts" pitchFamily="2" charset="2"/>
              </a:rPr>
              <a:t>Always </a:t>
            </a:r>
            <a:r>
              <a:rPr lang="en-US" altLang="en-US" sz="2400" b="1" u="sng" dirty="0">
                <a:sym typeface="Monotype Sorts" pitchFamily="2" charset="2"/>
              </a:rPr>
              <a:t>acknowledge</a:t>
            </a:r>
            <a:r>
              <a:rPr lang="en-US" altLang="en-US" sz="2400" b="1" dirty="0">
                <a:sym typeface="Monotype Sorts" pitchFamily="2" charset="2"/>
              </a:rPr>
              <a:t> the source of information</a:t>
            </a: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altLang="en-US" sz="2400" b="1" u="sng" dirty="0" smtClean="0">
                <a:sym typeface="Monotype Sorts" pitchFamily="2" charset="2"/>
              </a:rPr>
              <a:t>Do </a:t>
            </a:r>
            <a:r>
              <a:rPr lang="en-US" altLang="en-US" sz="2400" b="1" u="sng" dirty="0">
                <a:sym typeface="Monotype Sorts" pitchFamily="2" charset="2"/>
              </a:rPr>
              <a:t>NOT copy</a:t>
            </a:r>
            <a:r>
              <a:rPr lang="en-US" altLang="en-US" sz="2400" b="1" dirty="0">
                <a:sym typeface="Monotype Sorts" pitchFamily="2" charset="2"/>
              </a:rPr>
              <a:t> word-for-word from a reference</a:t>
            </a:r>
          </a:p>
          <a:p>
            <a:pPr marL="0" indent="0" defTabSz="68598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b="1" dirty="0">
              <a:sym typeface="Monotype Sorts" pitchFamily="2" charset="2"/>
            </a:endParaRPr>
          </a:p>
          <a:p>
            <a:pPr marL="457200" indent="-457200" defTabSz="685983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altLang="en-US" sz="2400" b="1" dirty="0">
              <a:sym typeface="Monotype Sorts" pitchFamily="2" charset="2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0AC5F6-2772-4819-B993-AAAE2386F195}" type="slidenum">
              <a:rPr lang="en-US" altLang="en-US" sz="1200" smtClean="0">
                <a:latin typeface="Franklin Gothic Book" panose="020B0503020102020204" pitchFamily="34" charset="0"/>
              </a:rPr>
              <a:pPr/>
              <a:t>20</a:t>
            </a:fld>
            <a:endParaRPr lang="en-US" altLang="en-US" sz="1200" smtClean="0">
              <a:latin typeface="Franklin Gothic Book" panose="020B05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6113" y="4737100"/>
            <a:ext cx="7056437" cy="12001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defTabSz="685983" eaLnBrk="1" fontAlgn="auto" hangingPunct="1"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  <a:sym typeface="Monotype Sorts" pitchFamily="2" charset="2"/>
              </a:rPr>
              <a:t>Adhere to ethical norms and avoid </a:t>
            </a:r>
            <a:r>
              <a:rPr lang="en-US" altLang="en-US" sz="2400" b="1" dirty="0">
                <a:solidFill>
                  <a:srgbClr val="FF0000"/>
                </a:solidFill>
                <a:latin typeface="Corbel"/>
                <a:cs typeface="+mn-cs"/>
                <a:sym typeface="Monotype Sorts" pitchFamily="2" charset="2"/>
              </a:rPr>
              <a:t>plagiarism</a:t>
            </a:r>
            <a:r>
              <a:rPr lang="en-US" altLang="en-US" sz="2400" b="1" dirty="0">
                <a:solidFill>
                  <a:prstClr val="white"/>
                </a:solidFill>
                <a:latin typeface="Corbel"/>
                <a:cs typeface="+mn-cs"/>
                <a:sym typeface="Monotype Sorts" pitchFamily="2" charset="2"/>
              </a:rPr>
              <a:t>; This issue will be looked at very seriously throughout the course</a:t>
            </a:r>
            <a:endParaRPr lang="en-US" altLang="en-US" sz="2400" b="1" dirty="0">
              <a:solidFill>
                <a:prstClr val="white"/>
              </a:solidFill>
              <a:latin typeface="Corbel"/>
              <a:cs typeface="+mn-cs"/>
            </a:endParaRPr>
          </a:p>
        </p:txBody>
      </p:sp>
      <p:pic>
        <p:nvPicPr>
          <p:cNvPr id="4608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16652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algn="ctr" defTabSz="685983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altLang="en-US" sz="4400" b="1" dirty="0" smtClean="0"/>
              <a:t>Group Activity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04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 defTabSz="6859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55541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46038"/>
            <a:ext cx="7772400" cy="1143001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Planning Class Activity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9992" y="1971950"/>
            <a:ext cx="4489450" cy="440937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b="1" dirty="0" smtClean="0"/>
              <a:t>Create a </a:t>
            </a:r>
            <a:r>
              <a:rPr lang="en-US" altLang="en-US" sz="2800" b="1" u="sng" dirty="0" smtClean="0"/>
              <a:t>work breakdown structure</a:t>
            </a:r>
            <a:r>
              <a:rPr lang="en-US" altLang="en-US" sz="2800" b="1" dirty="0" smtClean="0"/>
              <a:t> for your project and an </a:t>
            </a:r>
            <a:r>
              <a:rPr lang="en-US" altLang="en-US" sz="2800" b="1" u="sng" dirty="0" smtClean="0"/>
              <a:t>initial Gantt </a:t>
            </a:r>
            <a:r>
              <a:rPr lang="en-US" altLang="en-US" sz="2800" b="1" u="sng" dirty="0" smtClean="0"/>
              <a:t>Chart</a:t>
            </a:r>
          </a:p>
          <a:p>
            <a:pPr marL="0" indent="0" eaLnBrk="1" hangingPunct="1">
              <a:buNone/>
            </a:pPr>
            <a:r>
              <a:rPr lang="en-US" altLang="en-US" sz="2800" b="1" dirty="0" smtClean="0"/>
              <a:t>Watch the following video for ideas</a:t>
            </a:r>
            <a:r>
              <a:rPr lang="en-US" altLang="en-US" sz="2800" b="1" dirty="0"/>
              <a:t>: </a:t>
            </a:r>
            <a:r>
              <a:rPr lang="en-US" altLang="en-US" sz="2800" b="1" dirty="0">
                <a:hlinkClick r:id="rId3"/>
              </a:rPr>
              <a:t>https://</a:t>
            </a:r>
            <a:r>
              <a:rPr lang="en-US" altLang="en-US" sz="2800" b="1" dirty="0" smtClean="0">
                <a:hlinkClick r:id="rId3"/>
              </a:rPr>
              <a:t>youtu.be/ADK58IRPKh8</a:t>
            </a:r>
            <a:r>
              <a:rPr lang="en-US" altLang="en-US" sz="2800" b="1" dirty="0" smtClean="0"/>
              <a:t> 	</a:t>
            </a:r>
            <a:endParaRPr lang="en-US" altLang="en-US" sz="2800" b="1" u="sng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en-US" sz="2800" b="1" dirty="0" smtClean="0"/>
              <a:t>Decide on the appropriate </a:t>
            </a:r>
            <a:r>
              <a:rPr lang="en-US" altLang="en-US" sz="2800" b="1" u="sng" dirty="0" smtClean="0"/>
              <a:t>keywords</a:t>
            </a:r>
            <a:r>
              <a:rPr lang="en-US" altLang="en-US" sz="2800" b="1" dirty="0" smtClean="0"/>
              <a:t> for your projects’ </a:t>
            </a:r>
            <a:r>
              <a:rPr lang="en-US" altLang="en-US" sz="2800" b="1" u="sng" dirty="0" smtClean="0"/>
              <a:t>literature review</a:t>
            </a:r>
          </a:p>
        </p:txBody>
      </p:sp>
      <p:sp>
        <p:nvSpPr>
          <p:cNvPr id="4710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976D24E-8A2A-4DB5-B4F8-E4AD48E3A4EC}" type="slidenum">
              <a:rPr lang="en-US" altLang="en-US" smtClean="0">
                <a:solidFill>
                  <a:srgbClr val="06060A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mtClean="0">
              <a:solidFill>
                <a:srgbClr val="06060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568853"/>
            <a:ext cx="8486775" cy="1724243"/>
          </a:xfrm>
        </p:spPr>
        <p:txBody>
          <a:bodyPr>
            <a:normAutofit/>
          </a:bodyPr>
          <a:lstStyle/>
          <a:p>
            <a:pPr marL="742950" indent="-742950" algn="ctr" defTabSz="68598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4400" b="1" dirty="0" smtClean="0"/>
              <a:t>Project Planning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004" y="3645024"/>
            <a:ext cx="8486775" cy="1656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951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571500" indent="-571500" defTabSz="68598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50858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408113" y="1439863"/>
            <a:ext cx="8128000" cy="1800225"/>
          </a:xfrm>
        </p:spPr>
        <p:txBody>
          <a:bodyPr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GB" alt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Assigning</a:t>
            </a:r>
            <a:r>
              <a:rPr lang="en-GB" altLang="en-US" sz="2600" b="1" u="sng" dirty="0" smtClean="0"/>
              <a:t> tasks</a:t>
            </a:r>
            <a:r>
              <a:rPr lang="en-GB" altLang="en-US" sz="2600" b="1" dirty="0" smtClean="0"/>
              <a:t> to the </a:t>
            </a:r>
            <a:r>
              <a:rPr lang="en-GB" altLang="en-US" sz="2600" b="1" u="sng" dirty="0" smtClean="0"/>
              <a:t>wrong</a:t>
            </a:r>
            <a:r>
              <a:rPr lang="en-GB" altLang="en-US" sz="2600" b="1" dirty="0" smtClean="0"/>
              <a:t> individuals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GB" altLang="en-US" sz="2600" b="1" u="sng" dirty="0" smtClean="0"/>
              <a:t>Poor </a:t>
            </a:r>
            <a:r>
              <a:rPr lang="en-GB" alt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Planning</a:t>
            </a:r>
            <a:r>
              <a:rPr lang="en-GB" altLang="en-US" sz="2600" b="1" dirty="0" smtClean="0"/>
              <a:t> </a:t>
            </a:r>
            <a:r>
              <a:rPr lang="en-GB" altLang="en-US" sz="2600" b="1" dirty="0"/>
              <a:t>of </a:t>
            </a:r>
            <a:r>
              <a:rPr lang="en-GB" altLang="en-US" sz="2600" b="1" dirty="0" smtClean="0"/>
              <a:t>Tasks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GB" altLang="en-US" sz="2600" b="1" u="sng" dirty="0" smtClean="0"/>
              <a:t>Failure to </a:t>
            </a:r>
            <a:r>
              <a:rPr lang="en-GB" alt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GB" altLang="en-US" sz="2600" b="1" dirty="0" smtClean="0"/>
              <a:t> the tasks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sz="2600" b="1" dirty="0" smtClean="0"/>
          </a:p>
          <a:p>
            <a:pPr marL="0" indent="0" defTabSz="685983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26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0363" y="6381750"/>
            <a:ext cx="630237" cy="276225"/>
          </a:xfrm>
        </p:spPr>
        <p:txBody>
          <a:bodyPr/>
          <a:lstStyle/>
          <a:p>
            <a:pPr>
              <a:defRPr/>
            </a:pPr>
            <a:fld id="{6FF9B408-0B28-4705-8D60-3A7A9C41CAA1}" type="slidenum">
              <a:rPr lang="en-GB" altLang="en-US" sz="1600"/>
              <a:pPr>
                <a:defRPr/>
              </a:pPr>
              <a:t>4</a:t>
            </a:fld>
            <a:endParaRPr lang="en-GB" altLang="en-US" sz="1600" dirty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5964238" y="4225925"/>
            <a:ext cx="3451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You do not manage </a:t>
            </a:r>
            <a:r>
              <a:rPr lang="en-US" altLang="en-US" b="1" u="sng" dirty="0">
                <a:solidFill>
                  <a:srgbClr val="FFFF00"/>
                </a:solidFill>
              </a:rPr>
              <a:t>time</a:t>
            </a:r>
          </a:p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You manage your </a:t>
            </a:r>
            <a:r>
              <a:rPr lang="en-US" altLang="en-US" b="1" u="sng" dirty="0">
                <a:solidFill>
                  <a:srgbClr val="FFFF00"/>
                </a:solidFill>
              </a:rPr>
              <a:t>commitments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284413"/>
            <a:ext cx="252571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0160" y="2997200"/>
            <a:ext cx="4572000" cy="1352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b="1" u="sng" dirty="0">
                <a:solidFill>
                  <a:prstClr val="white"/>
                </a:solidFill>
                <a:latin typeface="Corbel"/>
                <a:cs typeface="+mn-cs"/>
              </a:rPr>
              <a:t>Poor </a:t>
            </a:r>
            <a:r>
              <a:rPr lang="en-GB" altLang="en-US" sz="2600" b="1" u="sng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Estimation</a:t>
            </a:r>
            <a:r>
              <a:rPr lang="en-GB" altLang="en-US" sz="2600" b="1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 </a:t>
            </a:r>
            <a:r>
              <a:rPr lang="en-GB" altLang="en-US" sz="2600" b="1" dirty="0">
                <a:solidFill>
                  <a:prstClr val="white"/>
                </a:solidFill>
                <a:latin typeface="Corbel"/>
                <a:cs typeface="+mn-cs"/>
              </a:rPr>
              <a:t>of the difficulty or risks or resources</a:t>
            </a:r>
          </a:p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600" b="1" u="sng" dirty="0">
                <a:solidFill>
                  <a:prstClr val="white"/>
                </a:solidFill>
                <a:latin typeface="Corbel"/>
                <a:cs typeface="+mn-cs"/>
              </a:rPr>
              <a:t>Bad </a:t>
            </a:r>
            <a:r>
              <a:rPr lang="en-GB" altLang="en-US" sz="2600" b="1" u="sng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  <a:cs typeface="+mn-cs"/>
              </a:rPr>
              <a:t>Management</a:t>
            </a:r>
            <a:endParaRPr lang="en-GB" altLang="en-US" sz="2600" b="1" u="sng" dirty="0">
              <a:solidFill>
                <a:srgbClr val="4BB836">
                  <a:lumMod val="60000"/>
                  <a:lumOff val="40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414338"/>
            <a:ext cx="79914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latin typeface="+mn-lt"/>
              </a:rPr>
              <a:t>Studies report that nearly half of all projects initiated are not completed because of: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900113" y="4941888"/>
            <a:ext cx="4572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</a:pPr>
            <a:r>
              <a:rPr lang="en-GB" altLang="en-US" sz="2600" b="1" dirty="0">
                <a:solidFill>
                  <a:srgbClr val="FFFFFF"/>
                </a:solidFill>
                <a:latin typeface="Corbel" panose="020B0503020204020204" pitchFamily="34" charset="0"/>
              </a:rPr>
              <a:t>The Main Reason For Failure: </a:t>
            </a:r>
            <a:r>
              <a:rPr lang="en-GB" alt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</a:t>
            </a:r>
            <a:r>
              <a:rPr lang="en-GB" altLang="en-US" sz="26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Don’t Start Soon</a:t>
            </a:r>
            <a:r>
              <a:rPr lang="en-GB" alt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Enough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5407025" cy="641350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Parameters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630238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5380853-CFFA-44AF-9B95-133B8443AB0E}" type="slidenum">
              <a:rPr lang="en-GB" altLang="en-US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179388" y="1390650"/>
            <a:ext cx="5722937" cy="3251200"/>
            <a:chOff x="361727" y="1906588"/>
            <a:chExt cx="7594649" cy="4035425"/>
          </a:xfrm>
          <a:solidFill>
            <a:schemeClr val="tx2">
              <a:lumMod val="1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grpSpPr>
        <p:sp>
          <p:nvSpPr>
            <p:cNvPr id="19471" name="Rectangle 3"/>
            <p:cNvSpPr>
              <a:spLocks noChangeArrowheads="1"/>
            </p:cNvSpPr>
            <p:nvPr/>
          </p:nvSpPr>
          <p:spPr bwMode="auto">
            <a:xfrm>
              <a:off x="2439988" y="1906588"/>
              <a:ext cx="40354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Project Parameters</a:t>
              </a:r>
            </a:p>
          </p:txBody>
        </p:sp>
        <p:sp>
          <p:nvSpPr>
            <p:cNvPr id="19472" name="Rectangle 4"/>
            <p:cNvSpPr>
              <a:spLocks noChangeArrowheads="1"/>
            </p:cNvSpPr>
            <p:nvPr/>
          </p:nvSpPr>
          <p:spPr bwMode="auto">
            <a:xfrm>
              <a:off x="742727" y="35067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Quality</a:t>
              </a:r>
            </a:p>
          </p:txBody>
        </p:sp>
        <p:sp>
          <p:nvSpPr>
            <p:cNvPr id="19473" name="Rectangle 5"/>
            <p:cNvSpPr>
              <a:spLocks noChangeArrowheads="1"/>
            </p:cNvSpPr>
            <p:nvPr/>
          </p:nvSpPr>
          <p:spPr bwMode="auto">
            <a:xfrm>
              <a:off x="361727" y="5106988"/>
              <a:ext cx="1978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Specifications</a:t>
              </a:r>
            </a:p>
          </p:txBody>
        </p:sp>
        <p:sp>
          <p:nvSpPr>
            <p:cNvPr id="19474" name="Rectangle 6"/>
            <p:cNvSpPr>
              <a:spLocks noChangeArrowheads="1"/>
            </p:cNvSpPr>
            <p:nvPr/>
          </p:nvSpPr>
          <p:spPr bwMode="auto">
            <a:xfrm>
              <a:off x="2483768" y="51069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Budget*</a:t>
              </a:r>
            </a:p>
          </p:txBody>
        </p:sp>
        <p:sp>
          <p:nvSpPr>
            <p:cNvPr id="19475" name="Rectangle 7"/>
            <p:cNvSpPr>
              <a:spLocks noChangeArrowheads="1"/>
            </p:cNvSpPr>
            <p:nvPr/>
          </p:nvSpPr>
          <p:spPr bwMode="auto">
            <a:xfrm>
              <a:off x="2483768" y="35067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Cost*</a:t>
              </a:r>
            </a:p>
          </p:txBody>
        </p:sp>
        <p:sp>
          <p:nvSpPr>
            <p:cNvPr id="19476" name="Rectangle 8"/>
            <p:cNvSpPr>
              <a:spLocks noChangeArrowheads="1"/>
            </p:cNvSpPr>
            <p:nvPr/>
          </p:nvSpPr>
          <p:spPr bwMode="auto">
            <a:xfrm>
              <a:off x="4427984" y="35067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19477" name="Rectangle 9"/>
            <p:cNvSpPr>
              <a:spLocks noChangeArrowheads="1"/>
            </p:cNvSpPr>
            <p:nvPr/>
          </p:nvSpPr>
          <p:spPr bwMode="auto">
            <a:xfrm>
              <a:off x="4427984" y="5106988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Schedule</a:t>
              </a:r>
            </a:p>
          </p:txBody>
        </p:sp>
        <p:sp>
          <p:nvSpPr>
            <p:cNvPr id="19478" name="Line 10"/>
            <p:cNvSpPr>
              <a:spLocks noChangeShapeType="1"/>
            </p:cNvSpPr>
            <p:nvPr/>
          </p:nvSpPr>
          <p:spPr bwMode="auto">
            <a:xfrm flipV="1">
              <a:off x="1547664" y="3198812"/>
              <a:ext cx="5572099" cy="1587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79" name="Line 11"/>
            <p:cNvSpPr>
              <a:spLocks noChangeShapeType="1"/>
            </p:cNvSpPr>
            <p:nvPr/>
          </p:nvSpPr>
          <p:spPr bwMode="auto">
            <a:xfrm>
              <a:off x="4419600" y="2746375"/>
              <a:ext cx="0" cy="4540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0" name="Line 12"/>
            <p:cNvSpPr>
              <a:spLocks noChangeShapeType="1"/>
            </p:cNvSpPr>
            <p:nvPr/>
          </p:nvSpPr>
          <p:spPr bwMode="auto">
            <a:xfrm>
              <a:off x="1547664" y="3203575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1" name="Line 13"/>
            <p:cNvSpPr>
              <a:spLocks noChangeShapeType="1"/>
            </p:cNvSpPr>
            <p:nvPr/>
          </p:nvSpPr>
          <p:spPr bwMode="auto">
            <a:xfrm>
              <a:off x="3091780" y="3203575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2" name="Line 14"/>
            <p:cNvSpPr>
              <a:spLocks noChangeShapeType="1"/>
            </p:cNvSpPr>
            <p:nvPr/>
          </p:nvSpPr>
          <p:spPr bwMode="auto">
            <a:xfrm>
              <a:off x="5188396" y="3203575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3" name="Line 15"/>
            <p:cNvSpPr>
              <a:spLocks noChangeShapeType="1"/>
            </p:cNvSpPr>
            <p:nvPr/>
          </p:nvSpPr>
          <p:spPr bwMode="auto">
            <a:xfrm>
              <a:off x="1503139" y="4346575"/>
              <a:ext cx="0" cy="7588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4" name="Line 16"/>
            <p:cNvSpPr>
              <a:spLocks noChangeShapeType="1"/>
            </p:cNvSpPr>
            <p:nvPr/>
          </p:nvSpPr>
          <p:spPr bwMode="auto">
            <a:xfrm>
              <a:off x="3244180" y="4346575"/>
              <a:ext cx="0" cy="7588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5" name="Line 17"/>
            <p:cNvSpPr>
              <a:spLocks noChangeShapeType="1"/>
            </p:cNvSpPr>
            <p:nvPr/>
          </p:nvSpPr>
          <p:spPr bwMode="auto">
            <a:xfrm>
              <a:off x="5188396" y="4346575"/>
              <a:ext cx="0" cy="7588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9486" name="Rectangle 8"/>
            <p:cNvSpPr>
              <a:spLocks noChangeArrowheads="1"/>
            </p:cNvSpPr>
            <p:nvPr/>
          </p:nvSpPr>
          <p:spPr bwMode="auto">
            <a:xfrm>
              <a:off x="6359351" y="3514055"/>
              <a:ext cx="1597025" cy="835025"/>
            </a:xfrm>
            <a:prstGeom prst="rect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Target</a:t>
              </a:r>
            </a:p>
          </p:txBody>
        </p:sp>
        <p:sp>
          <p:nvSpPr>
            <p:cNvPr id="19487" name="Line 14"/>
            <p:cNvSpPr>
              <a:spLocks noChangeShapeType="1"/>
            </p:cNvSpPr>
            <p:nvPr/>
          </p:nvSpPr>
          <p:spPr bwMode="auto">
            <a:xfrm>
              <a:off x="7119763" y="3210842"/>
              <a:ext cx="0" cy="301625"/>
            </a:xfrm>
            <a:prstGeom prst="line">
              <a:avLst/>
            </a:prstGeom>
            <a:grpFill/>
            <a:ln w="12700">
              <a:solidFill>
                <a:schemeClr val="accent3">
                  <a:lumMod val="40000"/>
                  <a:lumOff val="6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</p:grpSp>
      <p:grpSp>
        <p:nvGrpSpPr>
          <p:cNvPr id="19462" name="Group 24"/>
          <p:cNvGrpSpPr>
            <a:grpSpLocks/>
          </p:cNvGrpSpPr>
          <p:nvPr/>
        </p:nvGrpSpPr>
        <p:grpSpPr bwMode="auto">
          <a:xfrm>
            <a:off x="5859721" y="3352625"/>
            <a:ext cx="3225800" cy="2771775"/>
            <a:chOff x="1911763" y="333375"/>
            <a:chExt cx="6289519" cy="550639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9464" name="Picture 4" descr="Project Target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763" y="333375"/>
              <a:ext cx="6041147" cy="550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Line 6"/>
            <p:cNvSpPr>
              <a:spLocks noChangeShapeType="1"/>
            </p:cNvSpPr>
            <p:nvPr/>
          </p:nvSpPr>
          <p:spPr bwMode="auto">
            <a:xfrm flipV="1">
              <a:off x="3479994" y="1178242"/>
              <a:ext cx="1259818" cy="677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6" name="Line 7"/>
            <p:cNvSpPr>
              <a:spLocks noChangeShapeType="1"/>
            </p:cNvSpPr>
            <p:nvPr/>
          </p:nvSpPr>
          <p:spPr bwMode="auto">
            <a:xfrm>
              <a:off x="3479994" y="1178242"/>
              <a:ext cx="1407483" cy="677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7" name="Text Box 8"/>
            <p:cNvSpPr txBox="1">
              <a:spLocks noChangeArrowheads="1"/>
            </p:cNvSpPr>
            <p:nvPr/>
          </p:nvSpPr>
          <p:spPr bwMode="auto">
            <a:xfrm>
              <a:off x="4887477" y="1086007"/>
              <a:ext cx="2460553" cy="61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YOUR TIME</a:t>
              </a:r>
            </a:p>
          </p:txBody>
        </p:sp>
        <p:sp>
          <p:nvSpPr>
            <p:cNvPr id="19468" name="Line 9"/>
            <p:cNvSpPr>
              <a:spLocks noChangeShapeType="1"/>
            </p:cNvSpPr>
            <p:nvPr/>
          </p:nvSpPr>
          <p:spPr bwMode="auto">
            <a:xfrm flipV="1">
              <a:off x="6608979" y="3746047"/>
              <a:ext cx="1259818" cy="677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" name="Line 10"/>
            <p:cNvSpPr>
              <a:spLocks noChangeShapeType="1"/>
            </p:cNvSpPr>
            <p:nvPr/>
          </p:nvSpPr>
          <p:spPr bwMode="auto">
            <a:xfrm>
              <a:off x="6608979" y="3746047"/>
              <a:ext cx="1407483" cy="677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0" name="Text Box 11"/>
            <p:cNvSpPr txBox="1">
              <a:spLocks noChangeArrowheads="1"/>
            </p:cNvSpPr>
            <p:nvPr/>
          </p:nvSpPr>
          <p:spPr bwMode="auto">
            <a:xfrm>
              <a:off x="6247094" y="4423047"/>
              <a:ext cx="1954188" cy="61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400" b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Due Date</a:t>
              </a:r>
            </a:p>
          </p:txBody>
        </p:sp>
      </p:grp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6503988" y="2771775"/>
            <a:ext cx="173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FF00"/>
                </a:solidFill>
              </a:rPr>
              <a:t>GE105 project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454775" cy="700088"/>
          </a:xfrm>
        </p:spPr>
        <p:txBody>
          <a:bodyPr lIns="92075" tIns="46038" rIns="92075" bIns="46038"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Phases of Project </a:t>
            </a: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Planning</a:t>
            </a:r>
            <a:endParaRPr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052513"/>
            <a:ext cx="6853238" cy="4114800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Define</a:t>
            </a:r>
            <a:r>
              <a:rPr lang="en-US" altLang="en-US" sz="2400" b="1" dirty="0"/>
              <a:t> the project’s </a:t>
            </a:r>
            <a:r>
              <a:rPr lang="en-US" altLang="en-US" sz="2400" b="1" u="sng" dirty="0" smtClean="0"/>
              <a:t>scope</a:t>
            </a:r>
            <a:r>
              <a:rPr lang="en-US" altLang="en-US" sz="2400" b="1" dirty="0" smtClean="0"/>
              <a:t>* </a:t>
            </a:r>
            <a:r>
              <a:rPr lang="en-US" altLang="en-US" sz="2400" b="1" dirty="0"/>
              <a:t>(including literature review </a:t>
            </a:r>
            <a:r>
              <a:rPr lang="en-US" altLang="en-US" sz="2400" b="1" dirty="0" smtClean="0"/>
              <a:t>given at the end of these slides)</a:t>
            </a:r>
            <a:endParaRPr lang="en-US" altLang="en-US" sz="2400" b="1" dirty="0"/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Develop</a:t>
            </a:r>
            <a:r>
              <a:rPr lang="en-US" altLang="en-US" sz="2400" b="1" dirty="0"/>
              <a:t> the project’s </a:t>
            </a:r>
            <a:r>
              <a:rPr lang="en-US" altLang="en-US" sz="2400" b="1" u="sng" dirty="0"/>
              <a:t>plan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</a:t>
            </a:r>
            <a:r>
              <a:rPr lang="en-US" altLang="en-US" sz="2400" b="1" dirty="0"/>
              <a:t> the plan 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Control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the process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r>
              <a:rPr lang="en-US" alt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Complete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the </a:t>
            </a:r>
            <a:r>
              <a:rPr lang="en-US" altLang="en-US" sz="2400" b="1" dirty="0" smtClean="0"/>
              <a:t>project </a:t>
            </a:r>
            <a:endParaRPr lang="en-US" altLang="en-US" sz="2400" b="1" dirty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0CFD3C8-6C94-4A92-9D52-0343CA84CC0D}" type="slidenum">
              <a:rPr lang="en-US" altLang="en-US" sz="1400">
                <a:solidFill>
                  <a:srgbClr val="06060A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1400">
              <a:solidFill>
                <a:srgbClr val="06060A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6100" y="3798888"/>
            <a:ext cx="4572000" cy="24447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defRPr/>
            </a:pP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What is a project plan?</a:t>
            </a:r>
          </a:p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Tx/>
              <a:buChar char="•"/>
              <a:defRPr/>
            </a:pP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Can be as simple as a </a:t>
            </a:r>
            <a:r>
              <a:rPr lang="en-IE" altLang="en-US" sz="2400" b="1" u="sng" dirty="0">
                <a:solidFill>
                  <a:prstClr val="white"/>
                </a:solidFill>
                <a:latin typeface="Corbel"/>
                <a:cs typeface="+mn-cs"/>
              </a:rPr>
              <a:t>list of sequences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 for a </a:t>
            </a:r>
            <a:r>
              <a:rPr lang="en-IE" altLang="en-US" sz="2400" b="1" i="1" dirty="0">
                <a:solidFill>
                  <a:prstClr val="white"/>
                </a:solidFill>
                <a:latin typeface="Corbel"/>
                <a:cs typeface="+mn-cs"/>
              </a:rPr>
              <a:t>small project</a:t>
            </a:r>
          </a:p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Tx/>
              <a:buChar char="•"/>
              <a:defRPr/>
            </a:pP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Can be more </a:t>
            </a:r>
            <a:r>
              <a:rPr lang="en-IE" altLang="en-US" sz="2400" b="1" dirty="0" smtClean="0">
                <a:solidFill>
                  <a:prstClr val="white"/>
                </a:solidFill>
                <a:latin typeface="Corbel"/>
                <a:cs typeface="+mn-cs"/>
              </a:rPr>
              <a:t>complex 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with </a:t>
            </a:r>
            <a:r>
              <a:rPr lang="en-IE" altLang="en-US" sz="2400" b="1" u="sng" dirty="0">
                <a:solidFill>
                  <a:prstClr val="white"/>
                </a:solidFill>
                <a:latin typeface="Corbel"/>
                <a:cs typeface="+mn-cs"/>
              </a:rPr>
              <a:t>charts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, tables, </a:t>
            </a:r>
            <a:r>
              <a:rPr lang="en-IE" altLang="en-US" sz="2400" b="1" u="sng" dirty="0">
                <a:solidFill>
                  <a:prstClr val="white"/>
                </a:solidFill>
                <a:latin typeface="Corbel"/>
                <a:cs typeface="+mn-cs"/>
              </a:rPr>
              <a:t>costings</a:t>
            </a:r>
            <a:r>
              <a:rPr lang="en-IE" altLang="en-US" sz="2400" b="1" dirty="0">
                <a:solidFill>
                  <a:prstClr val="white"/>
                </a:solidFill>
                <a:latin typeface="Corbel"/>
                <a:cs typeface="+mn-cs"/>
              </a:rPr>
              <a:t> etc. for a </a:t>
            </a:r>
            <a:r>
              <a:rPr lang="en-IE" altLang="en-US" sz="2400" b="1" i="1" dirty="0">
                <a:solidFill>
                  <a:prstClr val="white"/>
                </a:solidFill>
                <a:latin typeface="Corbel"/>
                <a:cs typeface="+mn-cs"/>
              </a:rPr>
              <a:t>larger project</a:t>
            </a:r>
          </a:p>
        </p:txBody>
      </p:sp>
      <p:pic>
        <p:nvPicPr>
          <p:cNvPr id="235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25447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21163"/>
            <a:ext cx="21050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Slide Number Placeholder 4"/>
          <p:cNvSpPr txBox="1">
            <a:spLocks/>
          </p:cNvSpPr>
          <p:nvPr/>
        </p:nvSpPr>
        <p:spPr bwMode="auto">
          <a:xfrm>
            <a:off x="8172450" y="640080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422275"/>
            <a:ext cx="5159375" cy="592138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 the Project’s Plan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53188"/>
            <a:ext cx="63023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E2F7C7-D3B5-4C81-A3C3-4A4D3944A140}" type="slidenum">
              <a:rPr lang="en-US" altLang="en-US" sz="24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9525000" y="4724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-1477963" y="4970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-554038" y="3844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-1622425" y="3267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08" name="Group 3"/>
          <p:cNvGrpSpPr>
            <a:grpSpLocks/>
          </p:cNvGrpSpPr>
          <p:nvPr/>
        </p:nvGrpSpPr>
        <p:grpSpPr bwMode="auto">
          <a:xfrm>
            <a:off x="395536" y="1484313"/>
            <a:ext cx="4578350" cy="4400550"/>
            <a:chOff x="1219200" y="1758950"/>
            <a:chExt cx="4578350" cy="4400550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auto">
            <a:xfrm>
              <a:off x="4584700" y="2519362"/>
              <a:ext cx="0" cy="454025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4584700" y="4945062"/>
              <a:ext cx="0" cy="454025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4584700" y="3732212"/>
              <a:ext cx="0" cy="454025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5609" name="Group 7"/>
            <p:cNvGrpSpPr>
              <a:grpSpLocks/>
            </p:cNvGrpSpPr>
            <p:nvPr/>
          </p:nvGrpSpPr>
          <p:grpSpPr bwMode="auto">
            <a:xfrm>
              <a:off x="3371850" y="1758950"/>
              <a:ext cx="2425700" cy="762000"/>
              <a:chOff x="528" y="1104"/>
              <a:chExt cx="1528" cy="480"/>
            </a:xfrm>
            <a:solidFill>
              <a:schemeClr val="tx2">
                <a:lumMod val="10000"/>
              </a:schemeClr>
            </a:solidFill>
          </p:grpSpPr>
          <p:sp>
            <p:nvSpPr>
              <p:cNvPr id="25628" name="Rectangle 8"/>
              <p:cNvSpPr>
                <a:spLocks noChangeArrowheads="1"/>
              </p:cNvSpPr>
              <p:nvPr/>
            </p:nvSpPr>
            <p:spPr bwMode="auto">
              <a:xfrm>
                <a:off x="528" y="1104"/>
                <a:ext cx="1528" cy="480"/>
              </a:xfrm>
              <a:prstGeom prst="rect">
                <a:avLst/>
              </a:prstGeom>
              <a:grpFill/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29" name="Rectangle 9"/>
              <p:cNvSpPr>
                <a:spLocks noChangeArrowheads="1"/>
              </p:cNvSpPr>
              <p:nvPr/>
            </p:nvSpPr>
            <p:spPr bwMode="auto">
              <a:xfrm>
                <a:off x="533" y="1115"/>
                <a:ext cx="1521" cy="4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Break Down Project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Tasks (WBS)*</a:t>
                </a:r>
              </a:p>
            </p:txBody>
          </p:sp>
        </p:grp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3371850" y="2971800"/>
              <a:ext cx="2425700" cy="762000"/>
              <a:chOff x="528" y="1104"/>
              <a:chExt cx="1528" cy="480"/>
            </a:xfrm>
            <a:solidFill>
              <a:schemeClr val="tx2">
                <a:lumMod val="10000"/>
              </a:schemeClr>
            </a:solidFill>
          </p:grpSpPr>
          <p:sp>
            <p:nvSpPr>
              <p:cNvPr id="25626" name="Rectangle 14"/>
              <p:cNvSpPr>
                <a:spLocks noChangeArrowheads="1"/>
              </p:cNvSpPr>
              <p:nvPr/>
            </p:nvSpPr>
            <p:spPr bwMode="auto">
              <a:xfrm>
                <a:off x="528" y="1104"/>
                <a:ext cx="1528" cy="480"/>
              </a:xfrm>
              <a:prstGeom prst="rect">
                <a:avLst/>
              </a:prstGeom>
              <a:grpFill/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altLang="en-US" sz="240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27" name="Rectangle 15"/>
              <p:cNvSpPr>
                <a:spLocks noChangeArrowheads="1"/>
              </p:cNvSpPr>
              <p:nvPr/>
            </p:nvSpPr>
            <p:spPr bwMode="auto">
              <a:xfrm>
                <a:off x="572" y="1128"/>
                <a:ext cx="1480" cy="4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Time Estimation &amp;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Dependencies</a:t>
                </a:r>
              </a:p>
            </p:txBody>
          </p:sp>
        </p:grpSp>
        <p:sp>
          <p:nvSpPr>
            <p:cNvPr id="25624" name="Rectangle 17"/>
            <p:cNvSpPr>
              <a:spLocks noChangeArrowheads="1"/>
            </p:cNvSpPr>
            <p:nvPr/>
          </p:nvSpPr>
          <p:spPr bwMode="auto">
            <a:xfrm>
              <a:off x="3365500" y="4184650"/>
              <a:ext cx="2425700" cy="7620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5" name="Rectangle 18"/>
            <p:cNvSpPr>
              <a:spLocks noChangeArrowheads="1"/>
            </p:cNvSpPr>
            <p:nvPr/>
          </p:nvSpPr>
          <p:spPr bwMode="auto">
            <a:xfrm>
              <a:off x="3778250" y="4313237"/>
              <a:ext cx="1589088" cy="40005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Assign Tasks</a:t>
              </a:r>
            </a:p>
          </p:txBody>
        </p:sp>
        <p:sp>
          <p:nvSpPr>
            <p:cNvPr id="25622" name="Rectangle 20"/>
            <p:cNvSpPr>
              <a:spLocks noChangeArrowheads="1"/>
            </p:cNvSpPr>
            <p:nvPr/>
          </p:nvSpPr>
          <p:spPr bwMode="auto">
            <a:xfrm>
              <a:off x="3371850" y="5397500"/>
              <a:ext cx="2425700" cy="7620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  <a:defRPr/>
              </a:pPr>
              <a:endPara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Develop </a:t>
              </a: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Gantt Chart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6" name="Line 22"/>
            <p:cNvSpPr>
              <a:spLocks noChangeShapeType="1"/>
            </p:cNvSpPr>
            <p:nvPr/>
          </p:nvSpPr>
          <p:spPr bwMode="auto">
            <a:xfrm flipH="1">
              <a:off x="2990850" y="5791200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990850" y="2085975"/>
              <a:ext cx="0" cy="373380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8" name="Line 24"/>
            <p:cNvSpPr>
              <a:spLocks noChangeShapeType="1"/>
            </p:cNvSpPr>
            <p:nvPr/>
          </p:nvSpPr>
          <p:spPr bwMode="auto">
            <a:xfrm>
              <a:off x="2990850" y="2124075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9" name="Line 25"/>
            <p:cNvSpPr>
              <a:spLocks noChangeShapeType="1"/>
            </p:cNvSpPr>
            <p:nvPr/>
          </p:nvSpPr>
          <p:spPr bwMode="auto">
            <a:xfrm>
              <a:off x="2990850" y="3352800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0" name="Line 26"/>
            <p:cNvSpPr>
              <a:spLocks noChangeShapeType="1"/>
            </p:cNvSpPr>
            <p:nvPr/>
          </p:nvSpPr>
          <p:spPr bwMode="auto">
            <a:xfrm>
              <a:off x="2990850" y="4572000"/>
              <a:ext cx="381000" cy="0"/>
            </a:xfrm>
            <a:prstGeom prst="line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23" name="Text Box 27"/>
            <p:cNvSpPr txBox="1">
              <a:spLocks noChangeArrowheads="1"/>
            </p:cNvSpPr>
            <p:nvPr/>
          </p:nvSpPr>
          <p:spPr bwMode="auto">
            <a:xfrm>
              <a:off x="1219200" y="3581400"/>
              <a:ext cx="1524000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Review &amp; adjust</a:t>
              </a:r>
            </a:p>
          </p:txBody>
        </p:sp>
      </p:grpSp>
      <p:pic>
        <p:nvPicPr>
          <p:cNvPr id="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956943" cy="129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6460232" y="1967061"/>
            <a:ext cx="2576264" cy="11018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166688" indent="-1666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73038" algn="l" defTabSz="685800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1175" indent="-163513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2938" indent="-130175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1525" indent="-1285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1 – 20hrs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2 – 10hrs –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 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3 – 15hrs – 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FS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 smtClean="0"/>
              <a:t>Task 4 – 25hrs – </a:t>
            </a:r>
            <a:r>
              <a:rPr lang="en-GB" altLang="en-US" sz="1600" b="1" dirty="0" smtClean="0">
                <a:solidFill>
                  <a:srgbClr val="FFFF00"/>
                </a:solidFill>
              </a:rPr>
              <a:t>FS 2</a:t>
            </a:r>
            <a:endParaRPr lang="en-GB" altLang="en-US" sz="1600" b="1" dirty="0">
              <a:solidFill>
                <a:srgbClr val="FFFF00"/>
              </a:solidFill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7668344" y="1462807"/>
            <a:ext cx="0" cy="454025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7668344" y="3118991"/>
            <a:ext cx="0" cy="454025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3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080438"/>
              </p:ext>
            </p:extLst>
          </p:nvPr>
        </p:nvGraphicFramePr>
        <p:xfrm>
          <a:off x="6372200" y="3645024"/>
          <a:ext cx="2648570" cy="131662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56734"/>
                <a:gridCol w="843839"/>
                <a:gridCol w="1047997"/>
              </a:tblGrid>
              <a:tr h="396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Task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Hrs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Who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306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Act. 1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Ali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306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Act. 2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Ahmed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  <a:tr h="306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Act. 3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6060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Omar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7" marR="91447" marT="45712" marB="45712" horzOverflow="overflow"/>
                </a:tc>
              </a:tr>
            </a:tbl>
          </a:graphicData>
        </a:graphic>
      </p:graphicFrame>
      <p:pic>
        <p:nvPicPr>
          <p:cNvPr id="5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517232"/>
            <a:ext cx="3168352" cy="10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7648591" y="5013176"/>
            <a:ext cx="0" cy="454025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 flipV="1">
            <a:off x="5508104" y="1963738"/>
            <a:ext cx="0" cy="373380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 flipV="1">
            <a:off x="5508104" y="836712"/>
            <a:ext cx="1008112" cy="1165126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 flipV="1">
            <a:off x="5508104" y="2492896"/>
            <a:ext cx="864096" cy="49530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5508104" y="4365104"/>
            <a:ext cx="720080" cy="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>
            <a:off x="5508104" y="5668964"/>
            <a:ext cx="360040" cy="397196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24775" cy="698500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 Breakdown Structure </a:t>
            </a:r>
            <a:r>
              <a:rPr lang="en-US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WBS)</a:t>
            </a:r>
            <a:endParaRPr lang="en-US" alt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8351837" cy="2808287"/>
          </a:xfrm>
        </p:spPr>
        <p:txBody>
          <a:bodyPr/>
          <a:lstStyle/>
          <a:p>
            <a:pPr eaLnBrk="1" hangingPunct="1"/>
            <a:r>
              <a:rPr lang="en-US" altLang="en-US" sz="2600" b="1" dirty="0" smtClean="0"/>
              <a:t>A </a:t>
            </a:r>
            <a:r>
              <a:rPr lang="en-US" altLang="en-US" sz="2600" b="1" u="sng" dirty="0" smtClean="0"/>
              <a:t>hierarchical</a:t>
            </a:r>
            <a:r>
              <a:rPr lang="en-US" altLang="en-US" sz="2600" b="1" dirty="0" smtClean="0"/>
              <a:t> representation of activities</a:t>
            </a:r>
          </a:p>
          <a:p>
            <a:pPr eaLnBrk="1" hangingPunct="1"/>
            <a:r>
              <a:rPr lang="en-US" altLang="en-US" sz="2600" b="1" dirty="0" smtClean="0"/>
              <a:t>It starts with the </a:t>
            </a:r>
            <a:r>
              <a:rPr lang="en-US" altLang="en-US" sz="2600" b="1" u="sng" dirty="0" smtClean="0"/>
              <a:t>major project tasks</a:t>
            </a:r>
            <a:r>
              <a:rPr lang="en-US" altLang="en-US" sz="2600" b="1" dirty="0" smtClean="0"/>
              <a:t> to be accomplished</a:t>
            </a:r>
          </a:p>
          <a:p>
            <a:pPr eaLnBrk="1" hangingPunct="1"/>
            <a:r>
              <a:rPr lang="en-US" altLang="en-US" sz="2600" b="1" dirty="0" smtClean="0"/>
              <a:t>It breaks the project tasks into </a:t>
            </a:r>
            <a:r>
              <a:rPr lang="en-US" altLang="en-US" sz="2600" b="1" u="sng" dirty="0" smtClean="0"/>
              <a:t>actionable</a:t>
            </a:r>
            <a:r>
              <a:rPr lang="en-US" altLang="en-US" sz="2600" b="1" dirty="0" smtClean="0"/>
              <a:t>* pieces of work, segmenting elements into appropriate </a:t>
            </a:r>
            <a:r>
              <a:rPr lang="en-US" altLang="en-US" sz="2600" b="1" u="sng" dirty="0" smtClean="0"/>
              <a:t>sublevels</a:t>
            </a:r>
          </a:p>
          <a:p>
            <a:pPr eaLnBrk="1" hangingPunct="1"/>
            <a:r>
              <a:rPr lang="en-US" altLang="en-US" sz="2600" b="1" dirty="0" smtClean="0"/>
              <a:t>Number of levels depends on project </a:t>
            </a:r>
            <a:r>
              <a:rPr lang="en-US" altLang="en-US" sz="2600" b="1" u="sng" dirty="0" smtClean="0"/>
              <a:t>complexity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994650" y="6381750"/>
            <a:ext cx="630238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372AC-F01F-4D35-89AC-C141C12F51F1}" type="slidenum">
              <a:rPr lang="en-US" altLang="en-US" sz="24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34956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33375"/>
            <a:ext cx="4848225" cy="627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Task Dependencies</a:t>
            </a:r>
            <a:endParaRPr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12763" y="1125538"/>
            <a:ext cx="8047037" cy="467995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altLang="en-US" sz="2600" b="1" dirty="0" smtClean="0"/>
              <a:t>Dependencies are the relationships between activities</a:t>
            </a:r>
          </a:p>
          <a:p>
            <a:pPr eaLnBrk="1" hangingPunct="1">
              <a:defRPr/>
            </a:pPr>
            <a:r>
              <a:rPr lang="en-US" altLang="en-US" sz="2600" b="1" dirty="0" smtClean="0"/>
              <a:t>“</a:t>
            </a:r>
            <a:r>
              <a:rPr lang="en-US" altLang="en-US" sz="2600" b="1" u="sng" dirty="0" smtClean="0"/>
              <a:t>Finish to Start</a:t>
            </a:r>
            <a:r>
              <a:rPr lang="en-US" altLang="en-US" sz="2600" b="1" dirty="0" smtClean="0"/>
              <a:t> (</a:t>
            </a:r>
            <a:r>
              <a:rPr lang="en-US" altLang="en-US" sz="2600" b="1" dirty="0" smtClean="0">
                <a:solidFill>
                  <a:srgbClr val="FFFF00"/>
                </a:solidFill>
              </a:rPr>
              <a:t>FS</a:t>
            </a:r>
            <a:r>
              <a:rPr lang="en-US" altLang="en-US" sz="2600" b="1" dirty="0" smtClean="0"/>
              <a:t>)” example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600" b="1" dirty="0" smtClean="0"/>
              <a:t>    Task B cannot begin until </a:t>
            </a:r>
            <a:br>
              <a:rPr lang="en-US" altLang="en-US" sz="2600" b="1" dirty="0" smtClean="0"/>
            </a:br>
            <a:r>
              <a:rPr lang="en-US" altLang="en-US" sz="2600" b="1" dirty="0" smtClean="0"/>
              <a:t>     Task A is complete</a:t>
            </a:r>
          </a:p>
          <a:p>
            <a:pPr eaLnBrk="1" hangingPunct="1">
              <a:defRPr/>
            </a:pPr>
            <a:r>
              <a:rPr lang="en-US" altLang="en-US" sz="2600" b="1" dirty="0"/>
              <a:t>Examples of other dependency types: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/>
              <a:t>	</a:t>
            </a:r>
            <a:r>
              <a:rPr lang="en-GB" altLang="en-US" sz="2600" b="1" u="sng" dirty="0" smtClean="0"/>
              <a:t>Start-Start</a:t>
            </a:r>
            <a:r>
              <a:rPr lang="en-GB" altLang="en-US" sz="2600" b="1" dirty="0" smtClean="0"/>
              <a:t> </a:t>
            </a:r>
            <a:r>
              <a:rPr lang="en-GB" altLang="en-US" sz="2600" b="1" dirty="0"/>
              <a:t>(</a:t>
            </a:r>
            <a:r>
              <a:rPr lang="en-GB" altLang="en-US" sz="2600" b="1" dirty="0">
                <a:solidFill>
                  <a:srgbClr val="FFFF00"/>
                </a:solidFill>
              </a:rPr>
              <a:t>SS</a:t>
            </a:r>
            <a:r>
              <a:rPr lang="en-GB" altLang="en-US" sz="2600" b="1" dirty="0"/>
              <a:t>): have to start at the same time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/>
              <a:t>	</a:t>
            </a:r>
            <a:r>
              <a:rPr lang="en-GB" altLang="en-US" sz="2600" b="1" u="sng" dirty="0" smtClean="0"/>
              <a:t>Finish-Finish</a:t>
            </a:r>
            <a:r>
              <a:rPr lang="en-GB" altLang="en-US" sz="2600" b="1" dirty="0" smtClean="0"/>
              <a:t> (</a:t>
            </a:r>
            <a:r>
              <a:rPr lang="en-GB" altLang="en-US" sz="2600" b="1" dirty="0" smtClean="0">
                <a:solidFill>
                  <a:srgbClr val="FFFF00"/>
                </a:solidFill>
              </a:rPr>
              <a:t>FF</a:t>
            </a:r>
            <a:r>
              <a:rPr lang="en-GB" altLang="en-US" sz="2600" b="1" dirty="0"/>
              <a:t>): have to end at the same time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b="1" dirty="0" smtClean="0"/>
              <a:t>	</a:t>
            </a:r>
            <a:r>
              <a:rPr lang="en-GB" altLang="en-US" sz="2600" b="1" u="sng" dirty="0" smtClean="0"/>
              <a:t>Unconstrained</a:t>
            </a:r>
            <a:r>
              <a:rPr lang="en-GB" altLang="en-US" sz="2600" b="1" dirty="0" smtClean="0"/>
              <a:t>: the task can start at any time </a:t>
            </a:r>
          </a:p>
          <a:p>
            <a:pPr eaLnBrk="1" hangingPunct="1">
              <a:defRPr/>
            </a:pPr>
            <a:endParaRPr lang="en-US" altLang="en-US" sz="2600" b="1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453188"/>
            <a:ext cx="63023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11D6F2-BF2C-4D8A-8D60-F4B8DF476678}" type="slidenum">
              <a:rPr lang="en-US" altLang="en-US" sz="24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99223" y="2204864"/>
            <a:ext cx="3124200" cy="533400"/>
            <a:chOff x="660400" y="2322513"/>
            <a:chExt cx="3124200" cy="533400"/>
          </a:xfrm>
          <a:solidFill>
            <a:schemeClr val="bg2">
              <a:lumMod val="90000"/>
              <a:lumOff val="10000"/>
            </a:schemeClr>
          </a:solidFill>
        </p:grpSpPr>
        <p:sp>
          <p:nvSpPr>
            <p:cNvPr id="31749" name="Rectangle 4"/>
            <p:cNvSpPr>
              <a:spLocks noChangeArrowheads="1"/>
            </p:cNvSpPr>
            <p:nvPr/>
          </p:nvSpPr>
          <p:spPr bwMode="auto">
            <a:xfrm>
              <a:off x="660400" y="2322513"/>
              <a:ext cx="1219200" cy="5334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b="1" dirty="0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2565400" y="2322513"/>
              <a:ext cx="1219200" cy="5334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b="1" dirty="0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1879600" y="2627313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597</TotalTime>
  <Words>1087</Words>
  <Application>Microsoft Office PowerPoint</Application>
  <PresentationFormat>On-screen Show (4:3)</PresentationFormat>
  <Paragraphs>238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Digital Blue Tunnel 16x9</vt:lpstr>
      <vt:lpstr>Photo Editor Photo</vt:lpstr>
      <vt:lpstr>Studio 4. Project Planning and  Literature Review</vt:lpstr>
      <vt:lpstr>Project Planning  </vt:lpstr>
      <vt:lpstr>Project Planning  </vt:lpstr>
      <vt:lpstr>PowerPoint Presentation</vt:lpstr>
      <vt:lpstr>Project Parameters</vt:lpstr>
      <vt:lpstr>Phases of Project Planning</vt:lpstr>
      <vt:lpstr>Develop the Project’s Plan</vt:lpstr>
      <vt:lpstr>Work Breakdown Structure (WBS)</vt:lpstr>
      <vt:lpstr>Task Dependencies</vt:lpstr>
      <vt:lpstr>Network Charts</vt:lpstr>
      <vt:lpstr>Responsibility Matrix</vt:lpstr>
      <vt:lpstr>PowerPoint Presentation</vt:lpstr>
      <vt:lpstr>PowerPoint Presentation</vt:lpstr>
      <vt:lpstr>Project Planning Summary</vt:lpstr>
      <vt:lpstr>Literature Review  </vt:lpstr>
      <vt:lpstr>Purpose of a literature review</vt:lpstr>
      <vt:lpstr>Literature Review model</vt:lpstr>
      <vt:lpstr>Where do you search?</vt:lpstr>
      <vt:lpstr>Basic Steps</vt:lpstr>
      <vt:lpstr>PowerPoint Presentation</vt:lpstr>
      <vt:lpstr>Group Activity  </vt:lpstr>
      <vt:lpstr>Project Planning Class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75</cp:revision>
  <cp:lastPrinted>2016-10-22T13:07:33Z</cp:lastPrinted>
  <dcterms:created xsi:type="dcterms:W3CDTF">2009-11-13T13:05:21Z</dcterms:created>
  <dcterms:modified xsi:type="dcterms:W3CDTF">2017-07-28T19:46:18Z</dcterms:modified>
</cp:coreProperties>
</file>