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1" r:id="rId1"/>
  </p:sldMasterIdLst>
  <p:notesMasterIdLst>
    <p:notesMasterId r:id="rId24"/>
  </p:notesMasterIdLst>
  <p:sldIdLst>
    <p:sldId id="292" r:id="rId2"/>
    <p:sldId id="294" r:id="rId3"/>
    <p:sldId id="295" r:id="rId4"/>
    <p:sldId id="279" r:id="rId5"/>
    <p:sldId id="278" r:id="rId6"/>
    <p:sldId id="264" r:id="rId7"/>
    <p:sldId id="265" r:id="rId8"/>
    <p:sldId id="266" r:id="rId9"/>
    <p:sldId id="268" r:id="rId10"/>
    <p:sldId id="280" r:id="rId11"/>
    <p:sldId id="269" r:id="rId12"/>
    <p:sldId id="277" r:id="rId13"/>
    <p:sldId id="293" r:id="rId14"/>
    <p:sldId id="274" r:id="rId15"/>
    <p:sldId id="296" r:id="rId16"/>
    <p:sldId id="283" r:id="rId17"/>
    <p:sldId id="285" r:id="rId18"/>
    <p:sldId id="286" r:id="rId19"/>
    <p:sldId id="287" r:id="rId20"/>
    <p:sldId id="288" r:id="rId21"/>
    <p:sldId id="297" r:id="rId22"/>
    <p:sldId id="260" r:id="rId23"/>
  </p:sldIdLst>
  <p:sldSz cx="9144000" cy="6858000" type="screen4x3"/>
  <p:notesSz cx="6954838" cy="93091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629" autoAdjust="0"/>
  </p:normalViewPr>
  <p:slideViewPr>
    <p:cSldViewPr>
      <p:cViewPr varScale="1">
        <p:scale>
          <a:sx n="106" d="100"/>
          <a:sy n="106" d="100"/>
        </p:scale>
        <p:origin x="-17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7072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9466" y="0"/>
            <a:ext cx="3013763" cy="467072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r">
              <a:defRPr sz="1200"/>
            </a:lvl1pPr>
          </a:lstStyle>
          <a:p>
            <a:pPr>
              <a:defRPr/>
            </a:pPr>
            <a:fld id="{798CEC5A-3865-46F7-948F-A65B97FAAFB8}" type="datetimeFigureOut">
              <a:rPr lang="en-US"/>
              <a:pPr>
                <a:defRPr/>
              </a:pPr>
              <a:t>21/10/2017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84300" y="1163638"/>
            <a:ext cx="4186238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30" tIns="46465" rIns="92930" bIns="46465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484" y="4480004"/>
            <a:ext cx="5563870" cy="3665458"/>
          </a:xfrm>
          <a:prstGeom prst="rect">
            <a:avLst/>
          </a:prstGeom>
        </p:spPr>
        <p:txBody>
          <a:bodyPr vert="horz" lIns="92930" tIns="46465" rIns="92930" bIns="46465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13763" cy="467071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9466" y="8842030"/>
            <a:ext cx="3013763" cy="467071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r">
              <a:defRPr sz="1200"/>
            </a:lvl1pPr>
          </a:lstStyle>
          <a:p>
            <a:pPr>
              <a:defRPr/>
            </a:pPr>
            <a:fld id="{038C9ACE-91FD-4A95-8873-5F5C8CC493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9140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>
              <a:cs typeface="Arial" panose="020B0604020202020204" pitchFamily="34" charset="0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5060" indent="-29040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1631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6283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90936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5588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20240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4893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9545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5E92DAA-58EB-42E8-8D0C-160D03BD4E80}" type="slidenum">
              <a:rPr lang="en-US" altLang="en-US" smtClean="0">
                <a:solidFill>
                  <a:srgbClr val="000000"/>
                </a:solidFill>
              </a:rPr>
              <a:pPr/>
              <a:t>1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8244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91317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5060" indent="-290408" defTabSz="91317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1631" indent="-232326" defTabSz="91317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6283" indent="-232326" defTabSz="91317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90936" indent="-232326" defTabSz="91317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5588" indent="-232326" defTabSz="91317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20240" indent="-232326" defTabSz="91317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4893" indent="-232326" defTabSz="91317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9545" indent="-232326" defTabSz="91317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8A32635-A6AA-44DE-B3D1-B405E9703C46}" type="slidenum">
              <a:rPr lang="en-US" altLang="en-US" smtClean="0">
                <a:latin typeface="Times New Roman" panose="02020603050405020304" pitchFamily="18" charset="0"/>
              </a:rPr>
              <a:pPr/>
              <a:t>10</a:t>
            </a:fld>
            <a:endParaRPr lang="en-US" altLang="en-US" smtClean="0">
              <a:latin typeface="Times New Roman" panose="02020603050405020304" pitchFamily="18" charset="0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5281826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Q:</a:t>
            </a:r>
            <a:r>
              <a:rPr lang="en-US" baseline="0" dirty="0" smtClean="0"/>
              <a:t> how can you assess how much time a task needs? Usually, this comes with experience, and from reading other projects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8C9ACE-91FD-4A95-8873-5F5C8CC49346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0658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5060" indent="-29040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1631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6283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90936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5588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20240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4893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9545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B223829-DA71-41DA-8F4B-DE6ECB4AF8EF}" type="slidenum">
              <a:rPr lang="en-GB" altLang="en-US" smtClean="0"/>
              <a:pPr/>
              <a:t>12</a:t>
            </a:fld>
            <a:endParaRPr lang="en-GB" altLang="en-US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* Note, student must</a:t>
            </a:r>
            <a:r>
              <a:rPr lang="en-US" altLang="en-US" baseline="0" dirty="0" smtClean="0"/>
              <a:t> be familiar with -and show- all 4 planning stages: </a:t>
            </a:r>
            <a:r>
              <a:rPr lang="en-US" altLang="en-US" b="1" baseline="0" dirty="0" smtClean="0"/>
              <a:t>WBS, Network Chart, Responsibility Matrix, Gantt Chart</a:t>
            </a:r>
            <a:endParaRPr lang="en-US" alt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18649279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r>
              <a:rPr lang="en-US" dirty="0" smtClean="0"/>
              <a:t>* Note</a:t>
            </a:r>
            <a:r>
              <a:rPr lang="en-US" dirty="0" smtClean="0"/>
              <a:t>, you can </a:t>
            </a:r>
            <a:r>
              <a:rPr lang="en-US" dirty="0" smtClean="0"/>
              <a:t>–possibly</a:t>
            </a:r>
            <a:r>
              <a:rPr lang="en-US" dirty="0" smtClean="0"/>
              <a:t>– change</a:t>
            </a:r>
            <a:r>
              <a:rPr lang="en-US" baseline="0" dirty="0" smtClean="0"/>
              <a:t> task color to match person (and include a key to the colors to match the person</a:t>
            </a:r>
            <a:r>
              <a:rPr lang="en-US" baseline="0" dirty="0" smtClean="0"/>
              <a:t>)</a:t>
            </a:r>
          </a:p>
          <a:p>
            <a:pPr marL="0" indent="0">
              <a:buFont typeface="Arial" charset="0"/>
              <a:buNone/>
            </a:pPr>
            <a:r>
              <a:rPr lang="en-US" dirty="0" smtClean="0"/>
              <a:t>Watch</a:t>
            </a:r>
            <a:r>
              <a:rPr lang="en-US" baseline="0" dirty="0" smtClean="0"/>
              <a:t> the following video on how to create a basic Gantt chart in excel 2016: </a:t>
            </a:r>
            <a:r>
              <a:rPr lang="en-US" b="1" u="sng" baseline="0" dirty="0" smtClean="0"/>
              <a:t>https://youtu.be/xgxXpLnx-R4</a:t>
            </a:r>
            <a:r>
              <a:rPr lang="en-US" baseline="0" dirty="0" smtClean="0"/>
              <a:t> also: </a:t>
            </a:r>
            <a:r>
              <a:rPr lang="en-US" altLang="en-US" b="1" u="sng" dirty="0" smtClean="0"/>
              <a:t>https://youtu.be/-oD50HSBBBI</a:t>
            </a:r>
            <a:r>
              <a:rPr lang="en-US" altLang="en-US" b="1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8C9ACE-91FD-4A95-8873-5F5C8CC49346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226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8C9ACE-91FD-4A95-8873-5F5C8CC49346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8420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>
              <a:cs typeface="Arial" panose="020B0604020202020204" pitchFamily="34" charset="0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5060" indent="-29040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1631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6283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90936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5588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20240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4893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9545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5E92DAA-58EB-42E8-8D0C-160D03BD4E80}" type="slidenum">
              <a:rPr lang="en-US" altLang="en-US" smtClean="0">
                <a:solidFill>
                  <a:srgbClr val="000000"/>
                </a:solidFill>
              </a:rPr>
              <a:pPr/>
              <a:t>15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8244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5060" indent="-29040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1631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6283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90936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5588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20240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4893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9545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F0D4820-1344-42FB-92E2-A455E0B5EE93}" type="slidenum">
              <a:rPr lang="en-US" altLang="en-US" smtClean="0"/>
              <a:pPr/>
              <a:t>16</a:t>
            </a:fld>
            <a:endParaRPr lang="en-US" altLang="en-US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319213" y="820738"/>
            <a:ext cx="4324350" cy="32432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27312" y="4423440"/>
            <a:ext cx="5100215" cy="391919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dirty="0" smtClean="0"/>
              <a:t>* Indeed</a:t>
            </a:r>
            <a:r>
              <a:rPr lang="en-US" altLang="en-US" dirty="0" smtClean="0"/>
              <a:t>, after a literature search and review the focus of the research may change or be slanted somewhat differently.</a:t>
            </a:r>
          </a:p>
        </p:txBody>
      </p:sp>
    </p:spTree>
    <p:extLst>
      <p:ext uri="{BB962C8B-B14F-4D97-AF65-F5344CB8AC3E}">
        <p14:creationId xmlns:p14="http://schemas.microsoft.com/office/powerpoint/2010/main" val="33873426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5060" indent="-29040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1631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6283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90936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5588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20240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4893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9545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5D5875B-92BC-4DB2-9ED0-B3876D3BC0B3}" type="slidenum">
              <a:rPr lang="en-US" altLang="en-US" smtClean="0"/>
              <a:pPr/>
              <a:t>17</a:t>
            </a:fld>
            <a:endParaRPr lang="en-US" alt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dirty="0" smtClean="0"/>
              <a:t>* This </a:t>
            </a:r>
            <a:r>
              <a:rPr lang="en-US" altLang="en-US" dirty="0" smtClean="0"/>
              <a:t>is the kind of figure (Venn diagram) that is useful to bear in mind if you are carrying out an </a:t>
            </a:r>
            <a:r>
              <a:rPr lang="en-US" altLang="en-US" dirty="0" smtClean="0"/>
              <a:t>online </a:t>
            </a:r>
            <a:r>
              <a:rPr lang="en-US" altLang="en-US" dirty="0" smtClean="0"/>
              <a:t>search. You can enter as many </a:t>
            </a:r>
            <a:r>
              <a:rPr lang="en-US" altLang="en-US" b="1" dirty="0" smtClean="0"/>
              <a:t>subject keywords</a:t>
            </a:r>
            <a:r>
              <a:rPr lang="en-US" altLang="en-US" dirty="0" smtClean="0"/>
              <a:t> as you think are relevant for each component of your topic. The search engine will combine the subject terms for you when you perform your search.</a:t>
            </a:r>
          </a:p>
        </p:txBody>
      </p:sp>
    </p:spTree>
    <p:extLst>
      <p:ext uri="{BB962C8B-B14F-4D97-AF65-F5344CB8AC3E}">
        <p14:creationId xmlns:p14="http://schemas.microsoft.com/office/powerpoint/2010/main" val="18063803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5060" indent="-29040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1631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6283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90936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5588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20240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4893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9545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AEB8404-6CE3-4A70-BDC9-6FD28E304DAD}" type="slidenum">
              <a:rPr lang="en-US" altLang="en-US" smtClean="0"/>
              <a:pPr/>
              <a:t>18</a:t>
            </a:fld>
            <a:endParaRPr lang="en-US" altLang="en-US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319213" y="820738"/>
            <a:ext cx="4324350" cy="32432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27312" y="4423440"/>
            <a:ext cx="5100215" cy="391919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dirty="0" smtClean="0"/>
              <a:t>* One</a:t>
            </a:r>
            <a:r>
              <a:rPr lang="en-US" altLang="en-US" baseline="0" dirty="0" smtClean="0"/>
              <a:t> of the best digital libraries accessible to all KSU students is: </a:t>
            </a:r>
            <a:r>
              <a:rPr lang="en-US" altLang="en-US" b="1" u="sng" baseline="0" dirty="0" smtClean="0"/>
              <a:t>http://www.sciencedirect.com/</a:t>
            </a:r>
            <a:endParaRPr lang="en-US" altLang="en-US" b="1" u="sng" dirty="0" smtClean="0"/>
          </a:p>
        </p:txBody>
      </p:sp>
    </p:spTree>
    <p:extLst>
      <p:ext uri="{BB962C8B-B14F-4D97-AF65-F5344CB8AC3E}">
        <p14:creationId xmlns:p14="http://schemas.microsoft.com/office/powerpoint/2010/main" val="3258654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i.e. indicate in your Gantt chart how much time it took you to search for all your references/sources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8C9ACE-91FD-4A95-8873-5F5C8CC49346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9350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>
              <a:cs typeface="Arial" panose="020B0604020202020204" pitchFamily="34" charset="0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5060" indent="-29040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1631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6283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90936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5588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20240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4893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9545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5E92DAA-58EB-42E8-8D0C-160D03BD4E80}" type="slidenum">
              <a:rPr lang="en-US" altLang="en-US" smtClean="0">
                <a:solidFill>
                  <a:srgbClr val="000000"/>
                </a:solidFill>
              </a:rPr>
              <a:pPr/>
              <a:t>2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8244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</a:t>
            </a:r>
            <a:r>
              <a:rPr lang="en-US" dirty="0" smtClean="0"/>
              <a:t>Watch</a:t>
            </a:r>
            <a:r>
              <a:rPr lang="en-US" baseline="0" dirty="0" smtClean="0"/>
              <a:t> the following video on how to perform a successful literature review: </a:t>
            </a:r>
            <a:r>
              <a:rPr lang="en-US" b="1" u="sng" baseline="0" dirty="0" smtClean="0"/>
              <a:t>https://youtu.be/2IUZWZX4OGI</a:t>
            </a:r>
            <a:r>
              <a:rPr lang="en-US" baseline="0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8C9ACE-91FD-4A95-8873-5F5C8CC49346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3240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>
              <a:cs typeface="Arial" panose="020B0604020202020204" pitchFamily="34" charset="0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5060" indent="-29040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1631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6283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90936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5588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20240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4893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9545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5E92DAA-58EB-42E8-8D0C-160D03BD4E80}" type="slidenum">
              <a:rPr lang="en-US" altLang="en-US" smtClean="0">
                <a:solidFill>
                  <a:srgbClr val="000000"/>
                </a:solidFill>
              </a:rPr>
              <a:pPr/>
              <a:t>21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8244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8500"/>
            <a:ext cx="4652962" cy="349091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* Also</a:t>
            </a:r>
            <a:r>
              <a:rPr lang="en-US" altLang="en-US" baseline="0" dirty="0" smtClean="0"/>
              <a:t> check out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to make a Basic Gantt Chart in Microsoft Excel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endParaRPr lang="en-US" alt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10055351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>
              <a:cs typeface="Arial" panose="020B0604020202020204" pitchFamily="34" charset="0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5060" indent="-29040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1631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6283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90936" indent="-23232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5588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20240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4893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9545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5E92DAA-58EB-42E8-8D0C-160D03BD4E80}" type="slidenum">
              <a:rPr lang="en-US" altLang="en-US" smtClean="0">
                <a:solidFill>
                  <a:srgbClr val="000000"/>
                </a:solidFill>
              </a:rPr>
              <a:pPr/>
              <a:t>3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8244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91317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5060" indent="-290408" defTabSz="91317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1631" indent="-232326" defTabSz="91317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6283" indent="-232326" defTabSz="91317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90936" indent="-232326" defTabSz="91317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5588" indent="-232326" defTabSz="91317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20240" indent="-232326" defTabSz="91317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4893" indent="-232326" defTabSz="91317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9545" indent="-232326" defTabSz="91317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DEEE768-1BB8-4751-ABA0-EEFE02BAC496}" type="slidenum">
              <a:rPr lang="en-US" altLang="en-US" smtClean="0">
                <a:latin typeface="Times New Roman" panose="02020603050405020304" pitchFamily="18" charset="0"/>
              </a:rPr>
              <a:pPr/>
              <a:t>4</a:t>
            </a:fld>
            <a:endParaRPr lang="en-US" altLang="en-US" smtClean="0">
              <a:latin typeface="Times New Roman" panose="02020603050405020304" pitchFamily="18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39346526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77442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5060" indent="-290408" defTabSz="77442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1631" indent="-232326" defTabSz="77442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6283" indent="-232326" defTabSz="77442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90936" indent="-232326" defTabSz="77442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5588" indent="-232326" defTabSz="77442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20240" indent="-232326" defTabSz="77442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4893" indent="-232326" defTabSz="77442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9545" indent="-232326" defTabSz="77442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3F948C2-39CC-4A6F-AA4A-C882678F0A65}" type="slidenum">
              <a:rPr lang="en-GB" altLang="en-US" sz="1000">
                <a:latin typeface="Times New Roman" panose="02020603050405020304" pitchFamily="18" charset="0"/>
              </a:rPr>
              <a:pPr/>
              <a:t>5</a:t>
            </a:fld>
            <a:endParaRPr lang="en-GB" altLang="en-US" sz="1000">
              <a:latin typeface="Times New Roman" panose="02020603050405020304" pitchFamily="18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8875" y="704850"/>
            <a:ext cx="4637088" cy="3478213"/>
          </a:xfrm>
          <a:noFill/>
          <a:ln cap="flat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en-GB" altLang="en-US" b="1" dirty="0" smtClean="0"/>
              <a:t>Parameters: </a:t>
            </a:r>
            <a:r>
              <a:rPr lang="ar-SA" altLang="en-US" b="0" dirty="0" smtClean="0"/>
              <a:t>معايير</a:t>
            </a:r>
            <a:endParaRPr lang="en-GB" altLang="en-US" b="0" dirty="0" smtClean="0"/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en-GB" altLang="en-US" b="1" dirty="0" smtClean="0"/>
              <a:t>Specifications:</a:t>
            </a:r>
            <a:r>
              <a:rPr lang="en-GB" altLang="en-US" b="1" baseline="0" dirty="0" smtClean="0"/>
              <a:t> </a:t>
            </a:r>
            <a:r>
              <a:rPr lang="ar-SA" dirty="0"/>
              <a:t>مواصفات</a:t>
            </a:r>
            <a:endParaRPr lang="en-GB" altLang="en-US" b="1" dirty="0" smtClean="0"/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en-GB" altLang="en-US" b="1" dirty="0" smtClean="0"/>
              <a:t>Triple Constraint Theory </a:t>
            </a:r>
            <a:r>
              <a:rPr lang="en-GB" altLang="en-US" b="0" dirty="0" smtClean="0"/>
              <a:t>(read about it here: https://programsuccess.wordpress.com/2011/05/02/scope-time-and-cost-managing-the-triple-constraint/)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</a:pPr>
            <a:r>
              <a:rPr lang="en-GB" altLang="en-US" dirty="0" smtClean="0"/>
              <a:t>Projects are constrained by three variables:</a:t>
            </a:r>
          </a:p>
          <a:p>
            <a:pPr marL="638897" lvl="1" indent="-174245"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dirty="0" smtClean="0"/>
              <a:t>specification</a:t>
            </a:r>
          </a:p>
          <a:p>
            <a:pPr marL="638897" lvl="1" indent="-174245"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dirty="0" smtClean="0"/>
              <a:t>time</a:t>
            </a:r>
          </a:p>
          <a:p>
            <a:pPr marL="638897" lvl="1" indent="-174245"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dirty="0" smtClean="0"/>
              <a:t>resources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</a:pPr>
            <a:r>
              <a:rPr lang="en-GB" altLang="en-US" dirty="0" smtClean="0"/>
              <a:t>These are not mutually exclusive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</a:pPr>
            <a:r>
              <a:rPr lang="en-GB" altLang="en-US" dirty="0" smtClean="0"/>
              <a:t>Errors or overruns in one are likely to have knock-on effects on the others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</a:pPr>
            <a:r>
              <a:rPr lang="en-GB" altLang="en-US" dirty="0" smtClean="0"/>
              <a:t>* What is the difference</a:t>
            </a:r>
            <a:r>
              <a:rPr lang="en-GB" altLang="en-US" baseline="0" dirty="0" smtClean="0"/>
              <a:t> between Cost and Budget? (</a:t>
            </a:r>
            <a:r>
              <a:rPr lang="en-GB" altLang="en-US" b="1" baseline="0" dirty="0" smtClean="0"/>
              <a:t>Budget</a:t>
            </a:r>
            <a:r>
              <a:rPr lang="en-GB" altLang="en-US" baseline="0" dirty="0" smtClean="0"/>
              <a:t>: is what you are </a:t>
            </a:r>
            <a:r>
              <a:rPr lang="en-GB" altLang="en-US" b="1" baseline="0" dirty="0" smtClean="0"/>
              <a:t>allowed to spend</a:t>
            </a:r>
            <a:r>
              <a:rPr lang="en-GB" altLang="en-US" baseline="0" dirty="0" smtClean="0"/>
              <a:t>, </a:t>
            </a:r>
            <a:r>
              <a:rPr lang="en-GB" altLang="en-US" b="1" baseline="0" dirty="0" smtClean="0"/>
              <a:t>Cost</a:t>
            </a:r>
            <a:r>
              <a:rPr lang="en-GB" altLang="en-US" baseline="0" dirty="0" smtClean="0"/>
              <a:t>: the </a:t>
            </a:r>
            <a:r>
              <a:rPr lang="en-GB" altLang="en-US" b="1" baseline="0" dirty="0" smtClean="0"/>
              <a:t>price of the final product</a:t>
            </a:r>
            <a:r>
              <a:rPr lang="en-GB" altLang="en-US" baseline="0" dirty="0" smtClean="0"/>
              <a:t>)</a:t>
            </a:r>
            <a:endParaRPr lang="en-GB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3366225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8500"/>
            <a:ext cx="4652962" cy="349091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* i.e. what </a:t>
            </a:r>
            <a:r>
              <a:rPr lang="en-US" altLang="en-US" baseline="0" dirty="0" smtClean="0"/>
              <a:t>you </a:t>
            </a:r>
            <a:r>
              <a:rPr lang="en-US" altLang="en-US" dirty="0" smtClean="0"/>
              <a:t>must</a:t>
            </a:r>
            <a:r>
              <a:rPr lang="en-US" altLang="en-US" baseline="0" dirty="0" smtClean="0"/>
              <a:t> do to achieve target (just a list)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1696301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8500"/>
            <a:ext cx="4652962" cy="349091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Planning is an iterative process.  Some projects won’t require a proposal</a:t>
            </a:r>
          </a:p>
          <a:p>
            <a:pPr eaLnBrk="1" hangingPunct="1">
              <a:spcBef>
                <a:spcPct val="0"/>
              </a:spcBef>
            </a:pPr>
            <a:r>
              <a:rPr lang="en-US" dirty="0"/>
              <a:t>* WBS: work breakdown structure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2120880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8500"/>
            <a:ext cx="4652962" cy="349091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* Usually this</a:t>
            </a:r>
            <a:r>
              <a:rPr lang="en-US" altLang="en-US" baseline="0" dirty="0" smtClean="0"/>
              <a:t> means that such actions are designed to be performed by a single person within a ‘reasonable’ amount of time (e.g. week – ten days)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4920994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8500"/>
            <a:ext cx="4652962" cy="349091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smtClean="0"/>
              <a:t>The most common type of linkage is Finish to Start</a:t>
            </a:r>
          </a:p>
        </p:txBody>
      </p:sp>
    </p:spTree>
    <p:extLst>
      <p:ext uri="{BB962C8B-B14F-4D97-AF65-F5344CB8AC3E}">
        <p14:creationId xmlns:p14="http://schemas.microsoft.com/office/powerpoint/2010/main" val="642332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/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270936471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B572A7C-99E9-4B0C-AB1A-3D5B55C873C1}" type="datetime1">
              <a:rPr lang="en-US"/>
              <a:pPr>
                <a:defRPr/>
              </a:pPr>
              <a:t>21/10/2017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797A639F-12F8-4195-BFF4-9A4B6CAAAA6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41060204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DB2420B-089D-46D3-9B69-7C5E506E9BF7}" type="datetime1">
              <a:rPr lang="en-US"/>
              <a:pPr>
                <a:defRPr/>
              </a:pPr>
              <a:t>21/10/2017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53DC4351-8A0B-4E20-B5E3-AE9E9FE1235F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520516400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088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89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7E808E8E-1D74-47CC-9450-F0A2DCE033F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674202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Rectangle 1088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89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B33AF3CC-FA3E-4C3B-A06E-2C1BB6B58C7A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152065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1088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1089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2FCBDE37-F7BD-4BB1-9103-8C7064B0BF8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3442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B17E85D-0EFE-4833-AB1A-B1BEC4CF3FB5}" type="datetime1">
              <a:rPr lang="en-US"/>
              <a:pPr>
                <a:defRPr/>
              </a:pPr>
              <a:t>21/10/2017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b="1" i="0" baseline="0"/>
            </a:lvl1pPr>
          </a:lstStyle>
          <a:p>
            <a:pPr>
              <a:defRPr/>
            </a:pPr>
            <a:fld id="{327339B3-EC91-425C-83F5-D1A9DEDDFC0B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00586640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/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A207616-325C-4B2C-93A0-744F64D6E8F4}" type="datetime1">
              <a:rPr lang="en-US"/>
              <a:pPr>
                <a:defRPr/>
              </a:pPr>
              <a:t>21/10/2017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9CDB37DB-22B0-4497-BAB3-2FAD6CA11B9A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62399299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68843C1-F55E-49AB-A4BA-E4B90738C18C}" type="datetime1">
              <a:rPr lang="en-US"/>
              <a:pPr>
                <a:defRPr/>
              </a:pPr>
              <a:t>21/10/2017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8C75B021-DF9F-4B4A-94E2-C290897F30F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805605587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C9AA66A-CA3C-43F4-85FA-2C8B87A20501}" type="datetime1">
              <a:rPr lang="en-US"/>
              <a:pPr>
                <a:defRPr/>
              </a:pPr>
              <a:t>21/10/2017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2391CBE2-D007-4BE8-A044-267D1ED309D2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89858561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069ECC1-D7E5-4D6B-A162-C38AF5E01915}" type="datetime1">
              <a:rPr lang="en-US"/>
              <a:pPr>
                <a:defRPr/>
              </a:pPr>
              <a:t>21/10/2017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2E9B14EA-2EAE-4258-BD43-490356E324B3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67361703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477EDF9-F70A-4558-B84B-3EA8F98D7A3E}" type="datetime1">
              <a:rPr lang="en-US"/>
              <a:pPr>
                <a:defRPr/>
              </a:pPr>
              <a:t>21/10/2017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481811BC-D9ED-4553-A425-E020493D6CF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51416063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7CEB8DF-13FF-48EC-BC25-F45EDA1CC5C1}" type="datetime1">
              <a:rPr lang="en-US"/>
              <a:pPr>
                <a:defRPr/>
              </a:pPr>
              <a:t>21/10/2017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6EA8D563-139B-4F23-A80F-1376A6796104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00046215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 rtlCol="0"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/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63E4188-D379-4BFF-932A-4BFD737DF0A1}" type="datetime1">
              <a:rPr lang="en-US"/>
              <a:pPr>
                <a:defRPr/>
              </a:pPr>
              <a:t>21/10/2017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b="1" i="0" baseline="0"/>
            </a:lvl1pPr>
          </a:lstStyle>
          <a:p>
            <a:pPr>
              <a:defRPr/>
            </a:pPr>
            <a:fld id="{AAA65E69-5BB0-453F-B379-ED237C5135B4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15604893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381000"/>
            <a:ext cx="6861175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1413" y="1905000"/>
            <a:ext cx="685323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400800"/>
            <a:ext cx="1085850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651031C-908D-4626-B47B-52D101A8FE8F}" type="datetime1">
              <a:rPr lang="en-US"/>
              <a:pPr>
                <a:defRPr/>
              </a:pPr>
              <a:t>21/10/2017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3" y="6400800"/>
            <a:ext cx="4916487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350" y="6400800"/>
            <a:ext cx="630238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7190408-B715-4411-B242-BBD87D302A4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88" r:id="rId1"/>
    <p:sldLayoutId id="2147483889" r:id="rId2"/>
    <p:sldLayoutId id="2147483890" r:id="rId3"/>
    <p:sldLayoutId id="2147483891" r:id="rId4"/>
    <p:sldLayoutId id="2147483892" r:id="rId5"/>
    <p:sldLayoutId id="2147483893" r:id="rId6"/>
    <p:sldLayoutId id="2147483894" r:id="rId7"/>
    <p:sldLayoutId id="2147483895" r:id="rId8"/>
    <p:sldLayoutId id="2147483896" r:id="rId9"/>
    <p:sldLayoutId id="2147483897" r:id="rId10"/>
    <p:sldLayoutId id="2147483898" r:id="rId11"/>
    <p:sldLayoutId id="2147483899" r:id="rId12"/>
    <p:sldLayoutId id="2147483900" r:id="rId13"/>
    <p:sldLayoutId id="2147483901" r:id="rId14"/>
  </p:sldLayoutIdLst>
  <p:transition spd="med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 kern="1200" spc="75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9pPr>
    </p:titleStyle>
    <p:bodyStyle>
      <a:lvl1pPr marL="166688" indent="-166688" algn="l" defTabSz="685800" rtl="0" eaLnBrk="0" fontAlgn="base" hangingPunct="0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47663" indent="-173038" algn="l" defTabSz="685800" rtl="0" eaLnBrk="0" fontAlgn="base" hangingPunct="0">
        <a:lnSpc>
          <a:spcPct val="90000"/>
        </a:lnSpc>
        <a:spcBef>
          <a:spcPts val="9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1175" indent="-163513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642938" indent="-130175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128588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scholar.google.com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ADK58IRPKh8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3528" y="2852738"/>
            <a:ext cx="8486775" cy="1846262"/>
          </a:xfrm>
        </p:spPr>
        <p:txBody>
          <a:bodyPr/>
          <a:lstStyle/>
          <a:p>
            <a:pPr algn="ctr" defTabSz="685983" eaLnBrk="1" fontAlgn="auto" hangingPunct="1">
              <a:spcAft>
                <a:spcPts val="0"/>
              </a:spcAft>
              <a:defRPr/>
            </a:pPr>
            <a:r>
              <a:rPr lang="en-US" altLang="en-US" sz="4400" dirty="0" smtClean="0"/>
              <a:t>Studio 4.</a:t>
            </a:r>
            <a:r>
              <a:rPr lang="en-US" altLang="en-US" sz="4400" b="1" dirty="0" smtClean="0"/>
              <a:t/>
            </a:r>
            <a:br>
              <a:rPr lang="en-US" altLang="en-US" sz="4400" b="1" dirty="0" smtClean="0"/>
            </a:br>
            <a:r>
              <a:rPr lang="en-US" altLang="en-US" sz="4400" b="1" i="1" dirty="0" smtClean="0"/>
              <a:t>Project Planning and </a:t>
            </a:r>
            <a:br>
              <a:rPr lang="en-US" altLang="en-US" sz="4400" b="1" i="1" dirty="0" smtClean="0"/>
            </a:br>
            <a:r>
              <a:rPr lang="en-US" altLang="en-US" sz="4400" b="1" i="1" dirty="0" smtClean="0"/>
              <a:t>Literature Review</a:t>
            </a:r>
            <a:endParaRPr lang="en-US" sz="44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5257800"/>
            <a:ext cx="7848600" cy="1752600"/>
          </a:xfrm>
        </p:spPr>
        <p:txBody>
          <a:bodyPr rtlCol="0">
            <a:normAutofit/>
          </a:bodyPr>
          <a:lstStyle/>
          <a:p>
            <a:pPr algn="ctr">
              <a:defRPr/>
            </a:pPr>
            <a:r>
              <a:rPr lang="en-US" sz="2000" dirty="0" smtClean="0"/>
              <a:t>FALL 2017</a:t>
            </a:r>
            <a:endParaRPr lang="en-US" sz="2000" dirty="0"/>
          </a:p>
        </p:txBody>
      </p:sp>
      <p:sp>
        <p:nvSpPr>
          <p:cNvPr id="6" name="Rectangle 5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</a:rPr>
              <a:t>GE105</a:t>
            </a:r>
          </a:p>
          <a:p>
            <a:pPr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</a:rPr>
              <a:t>Introduction to Engineering Design College of Engineering</a:t>
            </a:r>
          </a:p>
          <a:p>
            <a:pPr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</a:rPr>
              <a:t>King Saud University</a:t>
            </a:r>
          </a:p>
          <a:p>
            <a:pPr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7413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>
          <a:xfrm>
            <a:off x="627063" y="282575"/>
            <a:ext cx="3311525" cy="638175"/>
          </a:xfrm>
        </p:spPr>
        <p:txBody>
          <a:bodyPr/>
          <a:lstStyle/>
          <a:p>
            <a:pPr eaLnBrk="1" hangingPunct="1">
              <a:defRPr/>
            </a:pPr>
            <a:r>
              <a:rPr lang="en-GB" altLang="en-US" sz="3200" b="1" u="sng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Network Charts</a:t>
            </a:r>
            <a:endParaRPr lang="en-GB" altLang="en-US" sz="3200" b="1" u="sng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795" name="Rectangle 4"/>
          <p:cNvSpPr>
            <a:spLocks noGrp="1" noChangeArrowheads="1"/>
          </p:cNvSpPr>
          <p:nvPr>
            <p:ph sz="half" idx="1"/>
          </p:nvPr>
        </p:nvSpPr>
        <p:spPr>
          <a:xfrm>
            <a:off x="627063" y="1003300"/>
            <a:ext cx="3008312" cy="1676400"/>
          </a:xfrm>
          <a:ln>
            <a:solidFill>
              <a:schemeClr val="tx1"/>
            </a:solidFill>
          </a:ln>
        </p:spPr>
        <p:txBody>
          <a:bodyPr rtlCol="0">
            <a:normAutofit lnSpcReduction="10000"/>
          </a:bodyPr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GB" altLang="en-US" sz="2400" b="1" dirty="0" smtClean="0"/>
              <a:t>Task 1 – 20hrs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GB" altLang="en-US" sz="2400" b="1" dirty="0" smtClean="0"/>
              <a:t>Task 2 – 10hrs </a:t>
            </a:r>
            <a:r>
              <a:rPr lang="en-GB" altLang="en-US" sz="2400" b="1" dirty="0"/>
              <a:t>–</a:t>
            </a:r>
            <a:r>
              <a:rPr lang="en-GB" altLang="en-US" sz="2400" b="1" dirty="0" smtClean="0">
                <a:solidFill>
                  <a:srgbClr val="FFFF00"/>
                </a:solidFill>
              </a:rPr>
              <a:t> FS 1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GB" altLang="en-US" sz="2400" b="1" dirty="0" smtClean="0"/>
              <a:t>Task 3 – 15hrs – </a:t>
            </a:r>
            <a:r>
              <a:rPr lang="en-GB" altLang="en-US" sz="2400" b="1" dirty="0">
                <a:solidFill>
                  <a:srgbClr val="FFFF00"/>
                </a:solidFill>
              </a:rPr>
              <a:t>FS 1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GB" altLang="en-US" sz="2400" b="1" dirty="0" smtClean="0"/>
              <a:t>Task 4 – 25hrs – </a:t>
            </a:r>
            <a:r>
              <a:rPr lang="en-GB" altLang="en-US" sz="2400" b="1" dirty="0">
                <a:solidFill>
                  <a:srgbClr val="FFFF00"/>
                </a:solidFill>
              </a:rPr>
              <a:t>FS 2</a:t>
            </a:r>
          </a:p>
        </p:txBody>
      </p:sp>
      <p:sp>
        <p:nvSpPr>
          <p:cNvPr id="33796" name="Rectangle 12"/>
          <p:cNvSpPr>
            <a:spLocks noGrp="1" noChangeArrowheads="1"/>
          </p:cNvSpPr>
          <p:nvPr>
            <p:ph sz="half" idx="2"/>
          </p:nvPr>
        </p:nvSpPr>
        <p:spPr>
          <a:xfrm>
            <a:off x="4932363" y="957263"/>
            <a:ext cx="3671887" cy="1679575"/>
          </a:xfrm>
        </p:spPr>
        <p:txBody>
          <a:bodyPr rtlCol="0">
            <a:normAutofit lnSpcReduction="10000"/>
          </a:bodyPr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GB" altLang="en-US" sz="2400" b="1" dirty="0" smtClean="0"/>
              <a:t>Task 5 – 12hrs – </a:t>
            </a:r>
            <a:r>
              <a:rPr lang="en-GB" altLang="en-US" sz="2400" b="1" dirty="0">
                <a:solidFill>
                  <a:srgbClr val="FFFF00"/>
                </a:solidFill>
              </a:rPr>
              <a:t>FS </a:t>
            </a:r>
            <a:r>
              <a:rPr lang="en-GB" altLang="en-US" sz="2400" b="1" strike="sngStrike" dirty="0">
                <a:solidFill>
                  <a:srgbClr val="FFFF00"/>
                </a:solidFill>
              </a:rPr>
              <a:t>1,</a:t>
            </a:r>
            <a:r>
              <a:rPr lang="en-GB" altLang="en-US" sz="2400" b="1" dirty="0">
                <a:solidFill>
                  <a:srgbClr val="FFFF00"/>
                </a:solidFill>
              </a:rPr>
              <a:t>2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GB" altLang="en-US" sz="2400" b="1" dirty="0" smtClean="0"/>
              <a:t>Task 6 – 20 hrs – </a:t>
            </a:r>
            <a:r>
              <a:rPr lang="en-GB" altLang="en-US" sz="2400" b="1" dirty="0">
                <a:solidFill>
                  <a:srgbClr val="FFFF00"/>
                </a:solidFill>
              </a:rPr>
              <a:t>FS </a:t>
            </a:r>
            <a:r>
              <a:rPr lang="en-GB" altLang="en-US" sz="2400" b="1" dirty="0" smtClean="0">
                <a:solidFill>
                  <a:srgbClr val="FFFF00"/>
                </a:solidFill>
              </a:rPr>
              <a:t>4</a:t>
            </a:r>
            <a:r>
              <a:rPr lang="en-GB" altLang="en-US" sz="2400" b="1" strike="sngStrike" dirty="0" smtClean="0">
                <a:solidFill>
                  <a:srgbClr val="FFFF00"/>
                </a:solidFill>
              </a:rPr>
              <a:t>,2</a:t>
            </a:r>
            <a:endParaRPr lang="en-GB" altLang="en-US" sz="2400" b="1" strike="sngStrike" dirty="0">
              <a:solidFill>
                <a:srgbClr val="FFFF00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GB" altLang="en-US" sz="2400" b="1" dirty="0" smtClean="0"/>
              <a:t>Task 7 – 10 hrs – </a:t>
            </a:r>
            <a:r>
              <a:rPr lang="en-GB" altLang="en-US" sz="2400" b="1" dirty="0" smtClean="0">
                <a:solidFill>
                  <a:srgbClr val="FFFF00"/>
                </a:solidFill>
              </a:rPr>
              <a:t>FS</a:t>
            </a:r>
            <a:r>
              <a:rPr lang="en-GB" altLang="en-US" sz="2400" b="1" dirty="0">
                <a:solidFill>
                  <a:srgbClr val="FFFF00"/>
                </a:solidFill>
              </a:rPr>
              <a:t> </a:t>
            </a:r>
            <a:r>
              <a:rPr lang="en-GB" altLang="en-US" sz="2000" b="1" dirty="0" smtClean="0">
                <a:solidFill>
                  <a:srgbClr val="FFFF00"/>
                </a:solidFill>
              </a:rPr>
              <a:t>6, 5, 3</a:t>
            </a:r>
            <a:endParaRPr lang="en-GB" altLang="en-US" sz="2400" b="1" dirty="0">
              <a:solidFill>
                <a:srgbClr val="FFFF00"/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GB" altLang="en-US" sz="2400" b="1" dirty="0" smtClean="0">
                <a:solidFill>
                  <a:srgbClr val="FF0000"/>
                </a:solidFill>
              </a:rPr>
              <a:t>Note: FS=Finish to Start</a:t>
            </a:r>
            <a:endParaRPr lang="en-GB" altLang="en-US" sz="2400" b="1" dirty="0">
              <a:solidFill>
                <a:srgbClr val="FF0000"/>
              </a:solidFill>
            </a:endParaRPr>
          </a:p>
        </p:txBody>
      </p:sp>
      <p:sp>
        <p:nvSpPr>
          <p:cNvPr id="31749" name="AutoShape 9"/>
          <p:cNvSpPr>
            <a:spLocks noChangeAspect="1" noChangeArrowheads="1" noTextEdit="1"/>
          </p:cNvSpPr>
          <p:nvPr/>
        </p:nvSpPr>
        <p:spPr bwMode="auto">
          <a:xfrm>
            <a:off x="539750" y="2963863"/>
            <a:ext cx="8353425" cy="294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33799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963863"/>
            <a:ext cx="8350250" cy="2941637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091B48-77EA-4CC0-A09C-747D4C98CD9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167063"/>
            <a:ext cx="106521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chemeClr val="bg2">
                    <a:lumMod val="90000"/>
                    <a:lumOff val="10000"/>
                  </a:schemeClr>
                </a:solidFill>
              </a:rPr>
              <a:t>Task 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95513" y="3140075"/>
            <a:ext cx="10652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chemeClr val="bg2">
                    <a:lumMod val="90000"/>
                    <a:lumOff val="10000"/>
                  </a:schemeClr>
                </a:solidFill>
              </a:rPr>
              <a:t>Task 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25675" y="5299075"/>
            <a:ext cx="106521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chemeClr val="bg2">
                    <a:lumMod val="90000"/>
                    <a:lumOff val="10000"/>
                  </a:schemeClr>
                </a:solidFill>
              </a:rPr>
              <a:t>Task 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65575" y="3135313"/>
            <a:ext cx="106521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chemeClr val="bg2">
                    <a:lumMod val="90000"/>
                    <a:lumOff val="10000"/>
                  </a:schemeClr>
                </a:solidFill>
              </a:rPr>
              <a:t>Task 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938588" y="4367213"/>
            <a:ext cx="10652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chemeClr val="bg2">
                    <a:lumMod val="90000"/>
                    <a:lumOff val="10000"/>
                  </a:schemeClr>
                </a:solidFill>
              </a:rPr>
              <a:t>Task 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875338" y="3155950"/>
            <a:ext cx="10652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chemeClr val="bg2">
                    <a:lumMod val="90000"/>
                    <a:lumOff val="10000"/>
                  </a:schemeClr>
                </a:solidFill>
              </a:rPr>
              <a:t>Task 6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745413" y="5229225"/>
            <a:ext cx="10636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chemeClr val="bg2">
                    <a:lumMod val="90000"/>
                    <a:lumOff val="10000"/>
                  </a:schemeClr>
                </a:solidFill>
              </a:rPr>
              <a:t>Task 7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04813"/>
            <a:ext cx="5184775" cy="6223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alt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Responsibility Matrix</a:t>
            </a:r>
          </a:p>
        </p:txBody>
      </p:sp>
      <p:graphicFrame>
        <p:nvGraphicFramePr>
          <p:cNvPr id="150532" name="Group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69771443"/>
              </p:ext>
            </p:extLst>
          </p:nvPr>
        </p:nvGraphicFramePr>
        <p:xfrm>
          <a:off x="1187450" y="2636838"/>
          <a:ext cx="6553200" cy="3135313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1872343"/>
                <a:gridCol w="2087861"/>
                <a:gridCol w="2592996"/>
              </a:tblGrid>
              <a:tr h="94492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Task</a:t>
                      </a: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Hours Needed*</a:t>
                      </a: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Who</a:t>
                      </a: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</a:tr>
              <a:tr h="73013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Activity 1</a:t>
                      </a: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Ali</a:t>
                      </a: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</a:tr>
              <a:tr h="73013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2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Activity 2</a:t>
                      </a: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Ahmed</a:t>
                      </a: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</a:tr>
              <a:tr h="73013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2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Activity 3</a:t>
                      </a:r>
                      <a:endParaRPr kumimoji="0" lang="en-US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13</a:t>
                      </a: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Abdullah</a:t>
                      </a: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</a:tr>
            </a:tbl>
          </a:graphicData>
        </a:graphic>
      </p:graphicFrame>
      <p:sp>
        <p:nvSpPr>
          <p:cNvPr id="33817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F89206B5-3FAC-463B-8B21-AC4412A545E6}" type="slidenum">
              <a:rPr lang="en-US" altLang="en-US" b="0" smtClean="0"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11</a:t>
            </a:fld>
            <a:endParaRPr lang="en-US" altLang="en-US" b="0" smtClean="0">
              <a:latin typeface="Times New Roman" panose="02020603050405020304" pitchFamily="18" charset="0"/>
            </a:endParaRPr>
          </a:p>
        </p:txBody>
      </p:sp>
      <p:sp>
        <p:nvSpPr>
          <p:cNvPr id="3381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9750" y="1058863"/>
            <a:ext cx="7772400" cy="121761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2800" b="1" dirty="0" smtClean="0"/>
              <a:t>	Creates accountability by assigning each </a:t>
            </a:r>
            <a:r>
              <a:rPr lang="en-US" altLang="en-US" sz="2800" b="1" u="sng" dirty="0" smtClean="0"/>
              <a:t>task to</a:t>
            </a:r>
            <a:r>
              <a:rPr lang="en-US" altLang="en-US" sz="2800" b="1" dirty="0" smtClean="0"/>
              <a:t> the </a:t>
            </a:r>
            <a:r>
              <a:rPr lang="en-US" altLang="en-US" sz="2800" b="1" u="sng" dirty="0" smtClean="0"/>
              <a:t>person</a:t>
            </a:r>
            <a:r>
              <a:rPr lang="en-US" altLang="en-US" sz="2800" b="1" dirty="0" smtClean="0"/>
              <a:t> with the right skill</a:t>
            </a:r>
          </a:p>
          <a:p>
            <a:pPr eaLnBrk="1" hangingPunct="1">
              <a:buFontTx/>
              <a:buNone/>
            </a:pPr>
            <a:endParaRPr lang="en-US" altLang="en-US" dirty="0" smtClean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5" name="Rectangle 3"/>
          <p:cNvSpPr>
            <a:spLocks noGrp="1" noChangeArrowheads="1"/>
          </p:cNvSpPr>
          <p:nvPr>
            <p:ph idx="1"/>
          </p:nvPr>
        </p:nvSpPr>
        <p:spPr>
          <a:xfrm>
            <a:off x="482600" y="869950"/>
            <a:ext cx="8280400" cy="4114800"/>
          </a:xfrm>
        </p:spPr>
        <p:txBody>
          <a:bodyPr/>
          <a:lstStyle/>
          <a:p>
            <a:pPr eaLnBrk="1" hangingPunct="1">
              <a:buFontTx/>
              <a:buChar char="•"/>
            </a:pPr>
            <a:r>
              <a:rPr lang="en-IE" altLang="en-US" sz="2800" b="1" dirty="0" smtClean="0"/>
              <a:t>Generated from </a:t>
            </a:r>
            <a:r>
              <a:rPr lang="en-IE" altLang="en-US" sz="2800" b="1" dirty="0" smtClean="0">
                <a:hlinkClick r:id="rId3" action="ppaction://hlinksldjump"/>
              </a:rPr>
              <a:t>Network Chart</a:t>
            </a:r>
            <a:endParaRPr lang="en-IE" altLang="en-US" sz="2800" b="1" dirty="0" smtClean="0"/>
          </a:p>
          <a:p>
            <a:pPr eaLnBrk="1" hangingPunct="1">
              <a:buFontTx/>
              <a:buChar char="•"/>
            </a:pPr>
            <a:r>
              <a:rPr lang="en-IE" altLang="en-US" sz="2800" b="1" dirty="0" smtClean="0"/>
              <a:t>In a single page, it graphically shows :</a:t>
            </a:r>
          </a:p>
          <a:p>
            <a:pPr marL="804863" lvl="2" indent="-457200" eaLnBrk="1" hangingPunct="1">
              <a:buFont typeface="Wingdings" panose="05000000000000000000" pitchFamily="2" charset="2"/>
              <a:buChar char="ü"/>
            </a:pPr>
            <a:r>
              <a:rPr lang="en-IE" altLang="en-US" sz="2800" b="1" u="sng" dirty="0" smtClean="0"/>
              <a:t>Timeline</a:t>
            </a:r>
            <a:r>
              <a:rPr lang="en-IE" altLang="en-US" sz="2800" b="1" dirty="0" smtClean="0"/>
              <a:t> for each task</a:t>
            </a:r>
          </a:p>
          <a:p>
            <a:pPr marL="804863" lvl="2" indent="-457200" eaLnBrk="1" hangingPunct="1">
              <a:buFont typeface="Wingdings" panose="05000000000000000000" pitchFamily="2" charset="2"/>
              <a:buChar char="ü"/>
            </a:pPr>
            <a:r>
              <a:rPr lang="en-IE" altLang="en-US" sz="2800" b="1" u="sng" dirty="0" smtClean="0"/>
              <a:t>Dependencies</a:t>
            </a:r>
            <a:r>
              <a:rPr lang="en-IE" altLang="en-US" sz="2800" b="1" dirty="0" smtClean="0"/>
              <a:t> of tasks</a:t>
            </a:r>
          </a:p>
          <a:p>
            <a:pPr marL="804863" lvl="2" indent="-457200" eaLnBrk="1" hangingPunct="1">
              <a:buFont typeface="Wingdings" panose="05000000000000000000" pitchFamily="2" charset="2"/>
              <a:buChar char="ü"/>
            </a:pPr>
            <a:r>
              <a:rPr lang="en-US" altLang="en-US" sz="2800" b="1" i="1" u="sng" dirty="0" smtClean="0"/>
              <a:t>Progress</a:t>
            </a:r>
            <a:r>
              <a:rPr lang="en-US" altLang="en-US" sz="2800" b="1" dirty="0" smtClean="0"/>
              <a:t> towards project completion</a:t>
            </a:r>
          </a:p>
          <a:p>
            <a:pPr eaLnBrk="1" hangingPunct="1">
              <a:buFontTx/>
              <a:buChar char="•"/>
            </a:pPr>
            <a:r>
              <a:rPr lang="en-US" altLang="en-US" sz="2800" b="1" dirty="0" smtClean="0"/>
              <a:t>May include initials of the </a:t>
            </a:r>
            <a:r>
              <a:rPr lang="en-US" altLang="en-US" sz="2800" b="1" u="sng" dirty="0" smtClean="0"/>
              <a:t>responsible</a:t>
            </a:r>
            <a:r>
              <a:rPr lang="en-US" altLang="en-US" sz="2800" b="1" dirty="0" smtClean="0"/>
              <a:t> for each task</a:t>
            </a:r>
          </a:p>
          <a:p>
            <a:pPr marL="166688" lvl="1" indent="-166688" eaLnBrk="1" hangingPunct="1">
              <a:spcBef>
                <a:spcPts val="1350"/>
              </a:spcBef>
              <a:buFontTx/>
              <a:buChar char="•"/>
            </a:pPr>
            <a:r>
              <a:rPr lang="en-US" altLang="en-US" sz="2800" b="1" i="1" u="sng" dirty="0" smtClean="0"/>
              <a:t>“</a:t>
            </a:r>
            <a:r>
              <a:rPr lang="en-US" altLang="en-US" sz="2800" b="1" u="sng" dirty="0" smtClean="0"/>
              <a:t>Milestone"</a:t>
            </a:r>
            <a:r>
              <a:rPr lang="en-US" altLang="en-US" sz="2800" b="1" dirty="0" smtClean="0"/>
              <a:t> events marked with a special symbol</a:t>
            </a:r>
          </a:p>
          <a:p>
            <a:pPr eaLnBrk="1" hangingPunct="1">
              <a:buFontTx/>
              <a:buChar char="•"/>
            </a:pPr>
            <a:endParaRPr lang="en-US" altLang="en-US" sz="2800" b="1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04A398-FD72-4510-B65C-E994DE464557}" type="slidenum">
              <a:rPr lang="en-GB" altLang="en-US"/>
              <a:pPr>
                <a:defRPr/>
              </a:pPr>
              <a:t>12</a:t>
            </a:fld>
            <a:endParaRPr lang="en-GB" altLang="en-US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68313" y="260350"/>
            <a:ext cx="7772400" cy="609600"/>
          </a:xfrm>
          <a:prstGeom prst="rect">
            <a:avLst/>
          </a:prstGeom>
        </p:spPr>
        <p:txBody>
          <a:bodyPr anchor="b">
            <a:normAutofit fontScale="97500"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alt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Gantt Chart Basics</a:t>
            </a:r>
          </a:p>
        </p:txBody>
      </p:sp>
      <p:pic>
        <p:nvPicPr>
          <p:cNvPr id="34821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4705350"/>
            <a:ext cx="554355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3" name="Table 614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1529025"/>
              </p:ext>
            </p:extLst>
          </p:nvPr>
        </p:nvGraphicFramePr>
        <p:xfrm>
          <a:off x="611188" y="1125538"/>
          <a:ext cx="7800973" cy="48957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32376"/>
                <a:gridCol w="792133"/>
                <a:gridCol w="792133"/>
                <a:gridCol w="792133"/>
                <a:gridCol w="792133"/>
                <a:gridCol w="792133"/>
                <a:gridCol w="792133"/>
                <a:gridCol w="815799"/>
              </a:tblGrid>
              <a:tr h="396223">
                <a:tc>
                  <a:txBody>
                    <a:bodyPr/>
                    <a:lstStyle/>
                    <a:p>
                      <a:r>
                        <a:rPr lang="en-US" sz="20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Task</a:t>
                      </a:r>
                      <a:endParaRPr lang="en-US" sz="20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Wk1</a:t>
                      </a:r>
                      <a:endParaRPr lang="en-US" sz="18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Wk2</a:t>
                      </a:r>
                      <a:endParaRPr lang="en-US" sz="18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Wk3</a:t>
                      </a:r>
                      <a:endParaRPr lang="en-US" sz="18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Wk4</a:t>
                      </a:r>
                      <a:endParaRPr lang="en-US" sz="18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Wk5</a:t>
                      </a:r>
                      <a:endParaRPr lang="en-US" sz="18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Wk6</a:t>
                      </a:r>
                      <a:endParaRPr lang="en-US" sz="18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Wk7</a:t>
                      </a:r>
                      <a:endParaRPr lang="en-US" sz="18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</a:tr>
              <a:tr h="493246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Literature Review</a:t>
                      </a: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</a:tr>
              <a:tr h="504034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Requirement Analysis</a:t>
                      </a:r>
                      <a:endParaRPr lang="en-US" sz="1600" b="1" cap="none" spc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</a:tr>
              <a:tr h="504034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Human Factors</a:t>
                      </a:r>
                      <a:endParaRPr lang="en-US" sz="1600" b="1" cap="none" spc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</a:tr>
              <a:tr h="504034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Problem Formulation</a:t>
                      </a:r>
                      <a:endParaRPr lang="en-US" sz="1600" b="1" cap="none" spc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</a:tr>
              <a:tr h="504034">
                <a:tc>
                  <a:txBody>
                    <a:bodyPr/>
                    <a:lstStyle/>
                    <a:p>
                      <a:r>
                        <a:rPr lang="en-US" sz="16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Progress Report</a:t>
                      </a:r>
                      <a:endParaRPr lang="en-US" sz="16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</a:tr>
              <a:tr h="504034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Concept generation </a:t>
                      </a:r>
                      <a:endParaRPr lang="en-US" sz="1600" b="1" cap="none" spc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</a:tr>
              <a:tr h="504034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Creative Design</a:t>
                      </a:r>
                      <a:endParaRPr lang="en-US" sz="1600" b="1" cap="none" spc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</a:tr>
              <a:tr h="504034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6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Design evaluation</a:t>
                      </a:r>
                      <a:endParaRPr lang="en-US" sz="16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</a:tr>
              <a:tr h="478030">
                <a:tc>
                  <a:txBody>
                    <a:bodyPr/>
                    <a:lstStyle/>
                    <a:p>
                      <a:r>
                        <a:rPr lang="en-US" sz="16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Final Report</a:t>
                      </a:r>
                      <a:endParaRPr lang="en-US" sz="16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1445" marR="91445" marT="45718" marB="45718" anchor="ctr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36967" name="Group 61445"/>
          <p:cNvGrpSpPr>
            <a:grpSpLocks/>
          </p:cNvGrpSpPr>
          <p:nvPr/>
        </p:nvGrpSpPr>
        <p:grpSpPr bwMode="auto">
          <a:xfrm>
            <a:off x="2843213" y="1700213"/>
            <a:ext cx="5608637" cy="4137025"/>
            <a:chOff x="2843808" y="1700808"/>
            <a:chExt cx="5607422" cy="4137099"/>
          </a:xfrm>
        </p:grpSpPr>
        <p:sp>
          <p:nvSpPr>
            <p:cNvPr id="61445" name="Rounded Rectangle 61444"/>
            <p:cNvSpPr/>
            <p:nvPr/>
          </p:nvSpPr>
          <p:spPr>
            <a:xfrm>
              <a:off x="2843808" y="1700808"/>
              <a:ext cx="791990" cy="144465"/>
            </a:xfrm>
            <a:prstGeom prst="round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6" name="Rounded Rectangle 115"/>
            <p:cNvSpPr/>
            <p:nvPr/>
          </p:nvSpPr>
          <p:spPr>
            <a:xfrm>
              <a:off x="2843808" y="2183417"/>
              <a:ext cx="1583982" cy="144465"/>
            </a:xfrm>
            <a:prstGeom prst="round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7" name="Rounded Rectangle 116"/>
            <p:cNvSpPr/>
            <p:nvPr/>
          </p:nvSpPr>
          <p:spPr>
            <a:xfrm>
              <a:off x="3635798" y="2667612"/>
              <a:ext cx="791991" cy="18574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8" name="Rounded Rectangle 117"/>
            <p:cNvSpPr/>
            <p:nvPr/>
          </p:nvSpPr>
          <p:spPr>
            <a:xfrm>
              <a:off x="4427790" y="3191497"/>
              <a:ext cx="791990" cy="18574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6974" name="AutoShape 13"/>
            <p:cNvSpPr>
              <a:spLocks noChangeArrowheads="1"/>
            </p:cNvSpPr>
            <p:nvPr/>
          </p:nvSpPr>
          <p:spPr bwMode="auto">
            <a:xfrm>
              <a:off x="5044653" y="3645024"/>
              <a:ext cx="350838" cy="320675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3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9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6975" name="AutoShape 13"/>
            <p:cNvSpPr>
              <a:spLocks noChangeArrowheads="1"/>
            </p:cNvSpPr>
            <p:nvPr/>
          </p:nvSpPr>
          <p:spPr bwMode="auto">
            <a:xfrm>
              <a:off x="8100392" y="5517232"/>
              <a:ext cx="350838" cy="320675"/>
            </a:xfrm>
            <a:prstGeom prst="diamond">
              <a:avLst/>
            </a:prstGeom>
            <a:solidFill>
              <a:schemeClr val="bg2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3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9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240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0" name="Rounded Rectangle 119"/>
            <p:cNvSpPr/>
            <p:nvPr/>
          </p:nvSpPr>
          <p:spPr>
            <a:xfrm>
              <a:off x="5219780" y="4148777"/>
              <a:ext cx="803101" cy="173040"/>
            </a:xfrm>
            <a:prstGeom prst="roundRect">
              <a:avLst/>
            </a:prstGeom>
            <a:solidFill>
              <a:schemeClr val="bg2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21" name="Rounded Rectangle 120"/>
            <p:cNvSpPr/>
            <p:nvPr/>
          </p:nvSpPr>
          <p:spPr>
            <a:xfrm>
              <a:off x="6022881" y="4725049"/>
              <a:ext cx="780881" cy="144466"/>
            </a:xfrm>
            <a:prstGeom prst="roundRect">
              <a:avLst/>
            </a:prstGeom>
            <a:solidFill>
              <a:schemeClr val="bg2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22" name="Rounded Rectangle 121"/>
            <p:cNvSpPr/>
            <p:nvPr/>
          </p:nvSpPr>
          <p:spPr>
            <a:xfrm>
              <a:off x="6011772" y="5226708"/>
              <a:ext cx="1583982" cy="142878"/>
            </a:xfrm>
            <a:prstGeom prst="roundRect">
              <a:avLst/>
            </a:prstGeom>
            <a:solidFill>
              <a:schemeClr val="bg2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61447" name="Slide Number Placeholder 6144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4E40E7F-1C80-4FE6-9C85-71FA32EF8B28}" type="slidenum">
              <a:rPr lang="en-US" altLang="en-US" smtClean="0"/>
              <a:pPr>
                <a:defRPr/>
              </a:pPr>
              <a:t>13</a:t>
            </a:fld>
            <a:endParaRPr lang="en-US" altLang="en-US" dirty="0"/>
          </a:p>
        </p:txBody>
      </p:sp>
      <p:sp>
        <p:nvSpPr>
          <p:cNvPr id="36969" name="Rectangle 61447"/>
          <p:cNvSpPr>
            <a:spLocks noChangeArrowheads="1"/>
          </p:cNvSpPr>
          <p:nvPr/>
        </p:nvSpPr>
        <p:spPr bwMode="auto">
          <a:xfrm>
            <a:off x="525463" y="333375"/>
            <a:ext cx="439896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3200" b="1" dirty="0">
                <a:solidFill>
                  <a:srgbClr val="9ADCFF"/>
                </a:solidFill>
              </a:rPr>
              <a:t>Gantt Chart </a:t>
            </a:r>
            <a:r>
              <a:rPr lang="en-US" altLang="en-US" sz="3200" b="1" dirty="0" smtClean="0">
                <a:solidFill>
                  <a:srgbClr val="9ADCFF"/>
                </a:solidFill>
              </a:rPr>
              <a:t>Example*</a:t>
            </a:r>
            <a:endParaRPr lang="en-US" altLang="en-US" sz="3200" b="1" dirty="0">
              <a:solidFill>
                <a:srgbClr val="9ADCFF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title"/>
          </p:nvPr>
        </p:nvSpPr>
        <p:spPr>
          <a:xfrm>
            <a:off x="319088" y="260350"/>
            <a:ext cx="5757862" cy="70008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sz="3200" b="1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Project Planning Summary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182688"/>
            <a:ext cx="6645275" cy="4622800"/>
          </a:xfrm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en-US" altLang="en-US" sz="2800" b="1" dirty="0" smtClean="0"/>
              <a:t>Create </a:t>
            </a:r>
            <a:r>
              <a:rPr lang="en-US" altLang="en-US" sz="2800" b="1" u="sng" dirty="0" smtClean="0"/>
              <a:t>WBS</a:t>
            </a:r>
            <a:r>
              <a:rPr lang="en-US" altLang="en-US" sz="2800" b="1" dirty="0" smtClean="0"/>
              <a:t> to identify activities</a:t>
            </a:r>
          </a:p>
          <a:p>
            <a:pPr eaLnBrk="1" hangingPunct="1">
              <a:lnSpc>
                <a:spcPct val="100000"/>
              </a:lnSpc>
            </a:pPr>
            <a:r>
              <a:rPr lang="en-US" altLang="en-US" sz="2800" b="1" dirty="0" smtClean="0"/>
              <a:t>Estimate time </a:t>
            </a:r>
            <a:r>
              <a:rPr lang="en-US" altLang="en-US" sz="2800" b="1" u="sng" dirty="0" smtClean="0"/>
              <a:t>durations</a:t>
            </a:r>
          </a:p>
          <a:p>
            <a:pPr eaLnBrk="1" hangingPunct="1">
              <a:lnSpc>
                <a:spcPct val="100000"/>
              </a:lnSpc>
            </a:pPr>
            <a:r>
              <a:rPr lang="en-US" altLang="en-US" sz="2800" b="1" dirty="0"/>
              <a:t>Note </a:t>
            </a:r>
            <a:r>
              <a:rPr lang="en-US" altLang="en-US" sz="2800" b="1" u="sng" dirty="0"/>
              <a:t>dependencies</a:t>
            </a:r>
            <a:r>
              <a:rPr lang="en-US" altLang="en-US" sz="2800" b="1" dirty="0"/>
              <a:t> between tasks</a:t>
            </a:r>
          </a:p>
          <a:p>
            <a:pPr eaLnBrk="1" hangingPunct="1">
              <a:lnSpc>
                <a:spcPct val="100000"/>
              </a:lnSpc>
            </a:pPr>
            <a:r>
              <a:rPr lang="en-US" altLang="en-US" sz="2800" b="1" dirty="0" smtClean="0"/>
              <a:t>Assign the </a:t>
            </a:r>
            <a:r>
              <a:rPr lang="en-US" altLang="en-US" sz="2800" b="1" u="sng" dirty="0" smtClean="0"/>
              <a:t>right person</a:t>
            </a:r>
            <a:r>
              <a:rPr lang="en-US" altLang="en-US" sz="2800" b="1" dirty="0" smtClean="0"/>
              <a:t> to the right task</a:t>
            </a:r>
          </a:p>
          <a:p>
            <a:pPr eaLnBrk="1" hangingPunct="1">
              <a:lnSpc>
                <a:spcPct val="100000"/>
              </a:lnSpc>
            </a:pPr>
            <a:r>
              <a:rPr lang="en-US" altLang="en-US" sz="2800" b="1" dirty="0" smtClean="0"/>
              <a:t>Schedule activities using a </a:t>
            </a:r>
            <a:r>
              <a:rPr lang="en-US" altLang="en-US" sz="2800" b="1" u="sng" dirty="0" smtClean="0"/>
              <a:t>Gantt chart</a:t>
            </a:r>
          </a:p>
          <a:p>
            <a:pPr eaLnBrk="1" hangingPunct="1">
              <a:lnSpc>
                <a:spcPct val="100000"/>
              </a:lnSpc>
            </a:pPr>
            <a:r>
              <a:rPr lang="en-US" altLang="en-US" sz="2800" b="1" dirty="0" smtClean="0"/>
              <a:t>Put plan into </a:t>
            </a:r>
            <a:r>
              <a:rPr lang="en-US" altLang="en-US" sz="2800" b="1" u="sng" dirty="0" smtClean="0"/>
              <a:t>action</a:t>
            </a:r>
          </a:p>
          <a:p>
            <a:pPr eaLnBrk="1" hangingPunct="1">
              <a:lnSpc>
                <a:spcPct val="100000"/>
              </a:lnSpc>
            </a:pPr>
            <a:r>
              <a:rPr lang="en-AU" altLang="en-US" sz="2800" b="1" u="sng" dirty="0" smtClean="0"/>
              <a:t>Document</a:t>
            </a:r>
            <a:r>
              <a:rPr lang="en-AU" altLang="en-US" sz="2800" b="1" dirty="0" smtClean="0"/>
              <a:t>, document, document</a:t>
            </a:r>
            <a:r>
              <a:rPr lang="en-US" altLang="en-US" sz="2800" b="1" dirty="0" smtClean="0"/>
              <a:t> !</a:t>
            </a:r>
            <a:endParaRPr lang="en-AU" altLang="en-US" sz="2800" b="1" dirty="0" smtClean="0"/>
          </a:p>
        </p:txBody>
      </p:sp>
      <p:graphicFrame>
        <p:nvGraphicFramePr>
          <p:cNvPr id="37892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5867400" y="509588"/>
          <a:ext cx="952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38" name="Photo Editor Photo" r:id="rId4" imgW="952633" imgH="457143" progId="MSPhotoEd.3">
                  <p:embed/>
                </p:oleObj>
              </mc:Choice>
              <mc:Fallback>
                <p:oleObj name="Photo Editor Photo" r:id="rId4" imgW="952633" imgH="457143" progId="MSPhotoEd.3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509588"/>
                        <a:ext cx="9525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3" name="Slide Number Placeholder 5"/>
          <p:cNvSpPr>
            <a:spLocks noGrp="1"/>
          </p:cNvSpPr>
          <p:nvPr>
            <p:ph type="sldNum" sz="quarter" idx="11"/>
          </p:nvPr>
        </p:nvSpPr>
        <p:spPr bwMode="auto">
          <a:xfrm>
            <a:off x="8142288" y="6381750"/>
            <a:ext cx="631825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fld id="{82910862-3A03-4C4C-9478-BA537375E510}" type="slidenum">
              <a:rPr lang="en-US" altLang="en-US" smtClean="0"/>
              <a:pPr>
                <a:buFont typeface="Arial" panose="020B0604020202020204" pitchFamily="34" charset="0"/>
                <a:buNone/>
              </a:pPr>
              <a:t>14</a:t>
            </a:fld>
            <a:endParaRPr lang="en-US" altLang="en-US" smtClean="0"/>
          </a:p>
        </p:txBody>
      </p:sp>
      <p:pic>
        <p:nvPicPr>
          <p:cNvPr id="37894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333375"/>
            <a:ext cx="1909763" cy="547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36512" y="2568853"/>
            <a:ext cx="8486775" cy="1724243"/>
          </a:xfrm>
        </p:spPr>
        <p:txBody>
          <a:bodyPr>
            <a:normAutofit/>
          </a:bodyPr>
          <a:lstStyle/>
          <a:p>
            <a:pPr marL="742950" indent="-742950" algn="ctr" defTabSz="685983" eaLnBrk="1" fontAlgn="auto" hangingPunct="1">
              <a:spcAft>
                <a:spcPts val="0"/>
              </a:spcAft>
              <a:buFont typeface="+mj-lt"/>
              <a:buAutoNum type="arabicPeriod" startAt="2"/>
              <a:defRPr/>
            </a:pPr>
            <a:r>
              <a:rPr lang="en-US" altLang="en-US" sz="4400" b="1" dirty="0" smtClean="0"/>
              <a:t>Literature Review</a:t>
            </a:r>
            <a:br>
              <a:rPr lang="en-US" altLang="en-US" sz="4400" b="1" dirty="0" smtClean="0"/>
            </a:br>
            <a:r>
              <a:rPr lang="en-US" altLang="en-US" sz="4400" b="1" dirty="0" smtClean="0"/>
              <a:t/>
            </a:r>
            <a:br>
              <a:rPr lang="en-US" altLang="en-US" sz="4400" b="1" dirty="0" smtClean="0"/>
            </a:br>
            <a:endParaRPr lang="en-US" sz="4400" b="1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-20004" y="3645024"/>
            <a:ext cx="8486775" cy="165618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8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951" kern="1200" spc="75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marL="571500" indent="-571500" defTabSz="685983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301813784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260350"/>
            <a:ext cx="6861175" cy="623888"/>
          </a:xfrm>
        </p:spPr>
        <p:txBody>
          <a:bodyPr/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GB" altLang="en-US" sz="3200" b="1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Purpose of a literature review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542925" y="908050"/>
            <a:ext cx="8567738" cy="3744913"/>
          </a:xfrm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en-GB" altLang="en-US" sz="2400" b="1" dirty="0" smtClean="0"/>
              <a:t>Find out </a:t>
            </a:r>
            <a:r>
              <a:rPr lang="en-GB" altLang="en-US" sz="2400" b="1" u="sng" dirty="0" smtClean="0"/>
              <a:t>what others did</a:t>
            </a:r>
            <a:r>
              <a:rPr lang="en-GB" altLang="en-US" sz="2400" b="1" dirty="0" smtClean="0"/>
              <a:t> and </a:t>
            </a:r>
            <a:r>
              <a:rPr lang="en-US" altLang="en-US" sz="2400" b="1" dirty="0" smtClean="0"/>
              <a:t>a</a:t>
            </a:r>
            <a:r>
              <a:rPr lang="en-US" altLang="en-US" sz="2400" b="1" dirty="0" smtClean="0">
                <a:sym typeface="Monotype Sorts" pitchFamily="2" charset="2"/>
              </a:rPr>
              <a:t>void duplication of efforts</a:t>
            </a:r>
            <a:r>
              <a:rPr lang="en-GB" altLang="en-US" sz="2400" b="1" dirty="0" smtClean="0"/>
              <a:t> </a:t>
            </a:r>
          </a:p>
          <a:p>
            <a:pPr eaLnBrk="1" hangingPunct="1">
              <a:lnSpc>
                <a:spcPct val="100000"/>
              </a:lnSpc>
            </a:pPr>
            <a:r>
              <a:rPr lang="en-US" altLang="en-US" sz="2400" b="1" dirty="0" smtClean="0">
                <a:sym typeface="Monotype Sorts" pitchFamily="2" charset="2"/>
              </a:rPr>
              <a:t>Learn from </a:t>
            </a:r>
            <a:r>
              <a:rPr lang="en-US" altLang="en-US" sz="2400" b="1" u="sng" dirty="0" smtClean="0">
                <a:sym typeface="Monotype Sorts" pitchFamily="2" charset="2"/>
              </a:rPr>
              <a:t>achievements</a:t>
            </a:r>
            <a:r>
              <a:rPr lang="en-US" altLang="en-US" sz="2400" b="1" dirty="0" smtClean="0">
                <a:sym typeface="Monotype Sorts" pitchFamily="2" charset="2"/>
              </a:rPr>
              <a:t>/</a:t>
            </a:r>
            <a:r>
              <a:rPr lang="en-US" altLang="en-US" sz="2400" b="1" u="sng" dirty="0" smtClean="0">
                <a:sym typeface="Monotype Sorts" pitchFamily="2" charset="2"/>
              </a:rPr>
              <a:t>failures</a:t>
            </a:r>
            <a:r>
              <a:rPr lang="en-US" altLang="en-US" sz="2400" b="1" dirty="0" smtClean="0">
                <a:sym typeface="Monotype Sorts" pitchFamily="2" charset="2"/>
              </a:rPr>
              <a:t> of other engineers</a:t>
            </a:r>
          </a:p>
          <a:p>
            <a:pPr eaLnBrk="1" hangingPunct="1">
              <a:lnSpc>
                <a:spcPct val="100000"/>
              </a:lnSpc>
            </a:pPr>
            <a:r>
              <a:rPr lang="en-US" altLang="en-US" sz="2400" b="1" dirty="0" smtClean="0"/>
              <a:t>Better identify and estimate the </a:t>
            </a:r>
            <a:r>
              <a:rPr lang="en-US" altLang="en-US" sz="2400" b="1" u="sng" dirty="0" smtClean="0"/>
              <a:t>risk</a:t>
            </a:r>
            <a:r>
              <a:rPr lang="en-US" altLang="en-US" sz="2400" b="1" dirty="0" smtClean="0"/>
              <a:t> in achieving the tasks</a:t>
            </a:r>
            <a:endParaRPr lang="en-GB" altLang="en-US" sz="2400" b="1" dirty="0" smtClean="0"/>
          </a:p>
          <a:p>
            <a:pPr eaLnBrk="1" hangingPunct="1">
              <a:lnSpc>
                <a:spcPct val="100000"/>
              </a:lnSpc>
            </a:pPr>
            <a:r>
              <a:rPr lang="en-GB" altLang="en-US" sz="2400" b="1" dirty="0" smtClean="0"/>
              <a:t>Highlight gaps and </a:t>
            </a:r>
            <a:r>
              <a:rPr lang="en-GB" altLang="en-US" sz="2400" b="1" u="sng" dirty="0" smtClean="0"/>
              <a:t>under-researched areas</a:t>
            </a:r>
          </a:p>
          <a:p>
            <a:pPr eaLnBrk="1" hangingPunct="1">
              <a:lnSpc>
                <a:spcPct val="100000"/>
              </a:lnSpc>
            </a:pPr>
            <a:r>
              <a:rPr lang="en-US" altLang="en-US" sz="2400" b="1" dirty="0" smtClean="0"/>
              <a:t>Find ideas about </a:t>
            </a:r>
            <a:r>
              <a:rPr lang="en-US" altLang="en-US" sz="2400" b="1" u="sng" dirty="0" smtClean="0"/>
              <a:t>approaches and methods</a:t>
            </a:r>
            <a:r>
              <a:rPr lang="en-US" altLang="en-US" sz="2400" b="1" dirty="0" smtClean="0"/>
              <a:t> which had not occurred to you</a:t>
            </a:r>
          </a:p>
          <a:p>
            <a:pPr eaLnBrk="1" hangingPunct="1">
              <a:lnSpc>
                <a:spcPct val="100000"/>
              </a:lnSpc>
            </a:pPr>
            <a:r>
              <a:rPr lang="en-US" altLang="en-US" sz="2400" b="1" dirty="0" smtClean="0"/>
              <a:t>Learn how you might </a:t>
            </a:r>
            <a:r>
              <a:rPr lang="en-US" altLang="en-US" sz="2400" b="1" u="sng" dirty="0" smtClean="0"/>
              <a:t>classify and present</a:t>
            </a:r>
            <a:r>
              <a:rPr lang="en-US" altLang="en-US" sz="2400" b="1" dirty="0" smtClean="0"/>
              <a:t> your own </a:t>
            </a:r>
            <a:r>
              <a:rPr lang="en-US" altLang="en-US" sz="2400" b="1" dirty="0" smtClean="0"/>
              <a:t>data*</a:t>
            </a:r>
            <a:endParaRPr lang="en-US" altLang="en-US" sz="2400" b="1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76AC8D-26BA-485F-92A2-D7D2145D750F}" type="slidenum">
              <a:rPr lang="en-GB" altLang="en-US"/>
              <a:pPr>
                <a:defRPr/>
              </a:pPr>
              <a:t>16</a:t>
            </a:fld>
            <a:endParaRPr lang="en-GB" altLang="en-US"/>
          </a:p>
        </p:txBody>
      </p:sp>
      <p:pic>
        <p:nvPicPr>
          <p:cNvPr id="38917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4875213"/>
            <a:ext cx="7056437" cy="178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4"/>
          <p:cNvSpPr>
            <a:spLocks noGrp="1" noChangeArrowheads="1"/>
          </p:cNvSpPr>
          <p:nvPr>
            <p:ph type="title"/>
          </p:nvPr>
        </p:nvSpPr>
        <p:spPr>
          <a:xfrm>
            <a:off x="631825" y="260350"/>
            <a:ext cx="5811838" cy="698500"/>
          </a:xfrm>
        </p:spPr>
        <p:txBody>
          <a:bodyPr/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US" altLang="en-US" sz="3200" b="1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Literature </a:t>
            </a:r>
            <a:r>
              <a:rPr lang="en-US" altLang="en-US" sz="3200" b="1" dirty="0" smtClean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Review </a:t>
            </a:r>
            <a:r>
              <a:rPr lang="en-US" altLang="en-US" sz="3200" b="1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model</a:t>
            </a:r>
          </a:p>
        </p:txBody>
      </p:sp>
      <p:sp>
        <p:nvSpPr>
          <p:cNvPr id="40963" name="Rectangle 5"/>
          <p:cNvSpPr>
            <a:spLocks noGrp="1" noChangeArrowheads="1"/>
          </p:cNvSpPr>
          <p:nvPr>
            <p:ph idx="1"/>
          </p:nvPr>
        </p:nvSpPr>
        <p:spPr>
          <a:xfrm>
            <a:off x="742950" y="1149350"/>
            <a:ext cx="7254875" cy="1212850"/>
          </a:xfrm>
        </p:spPr>
        <p:txBody>
          <a:bodyPr/>
          <a:lstStyle/>
          <a:p>
            <a:pPr eaLnBrk="1" hangingPunct="1"/>
            <a:r>
              <a:rPr lang="en-US" altLang="en-US" sz="2400" b="1" dirty="0" smtClean="0"/>
              <a:t>Example: you may be researching the </a:t>
            </a:r>
            <a:r>
              <a:rPr lang="en-US" altLang="en-US" sz="2400" b="1" u="sng" dirty="0" smtClean="0"/>
              <a:t>academic performance</a:t>
            </a:r>
            <a:r>
              <a:rPr lang="en-US" altLang="en-US" sz="2400" b="1" dirty="0" smtClean="0"/>
              <a:t> of </a:t>
            </a:r>
            <a:r>
              <a:rPr lang="en-US" altLang="en-US" sz="2400" b="1" u="sng" dirty="0" smtClean="0"/>
              <a:t>Saudi students</a:t>
            </a:r>
            <a:r>
              <a:rPr lang="en-US" altLang="en-US" sz="2400" b="1" dirty="0" smtClean="0"/>
              <a:t> in </a:t>
            </a:r>
            <a:r>
              <a:rPr lang="en-US" altLang="en-US" sz="2400" b="1" u="sng" dirty="0" smtClean="0"/>
              <a:t>higher </a:t>
            </a:r>
            <a:r>
              <a:rPr lang="en-US" altLang="en-US" sz="2400" b="1" u="sng" dirty="0" smtClean="0"/>
              <a:t>education</a:t>
            </a:r>
            <a:endParaRPr lang="en-US" altLang="en-US" sz="2400" b="1" u="sng" dirty="0" smtClean="0"/>
          </a:p>
        </p:txBody>
      </p:sp>
      <p:grpSp>
        <p:nvGrpSpPr>
          <p:cNvPr id="40964" name="Group 2"/>
          <p:cNvGrpSpPr>
            <a:grpSpLocks/>
          </p:cNvGrpSpPr>
          <p:nvPr/>
        </p:nvGrpSpPr>
        <p:grpSpPr bwMode="auto">
          <a:xfrm>
            <a:off x="1722438" y="2382838"/>
            <a:ext cx="5399087" cy="3189374"/>
            <a:chOff x="1722512" y="2382340"/>
            <a:chExt cx="5399088" cy="3189375"/>
          </a:xfrm>
        </p:grpSpPr>
        <p:sp>
          <p:nvSpPr>
            <p:cNvPr id="40966" name="Oval 2"/>
            <p:cNvSpPr>
              <a:spLocks noChangeArrowheads="1"/>
            </p:cNvSpPr>
            <p:nvPr/>
          </p:nvSpPr>
          <p:spPr bwMode="auto">
            <a:xfrm>
              <a:off x="4237112" y="2763340"/>
              <a:ext cx="1647825" cy="1524000"/>
            </a:xfrm>
            <a:prstGeom prst="ellipse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0967" name="Oval 3"/>
            <p:cNvSpPr>
              <a:spLocks noChangeArrowheads="1"/>
            </p:cNvSpPr>
            <p:nvPr/>
          </p:nvSpPr>
          <p:spPr bwMode="auto">
            <a:xfrm>
              <a:off x="3246512" y="2839540"/>
              <a:ext cx="1647825" cy="1524000"/>
            </a:xfrm>
            <a:prstGeom prst="ellipse">
              <a:avLst/>
            </a:prstGeom>
            <a:solidFill>
              <a:srgbClr val="3366FF">
                <a:alpha val="67058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0968" name="Text Box 6"/>
            <p:cNvSpPr txBox="1">
              <a:spLocks noChangeArrowheads="1"/>
            </p:cNvSpPr>
            <p:nvPr/>
          </p:nvSpPr>
          <p:spPr bwMode="auto">
            <a:xfrm>
              <a:off x="4999112" y="2382340"/>
              <a:ext cx="2122488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buClr>
                  <a:schemeClr val="tx2"/>
                </a:buClr>
                <a:buSzPct val="95000"/>
                <a:buFont typeface="Wingdings" panose="05000000000000000000" pitchFamily="2" charset="2"/>
                <a:buNone/>
              </a:pPr>
              <a:r>
                <a:rPr lang="en-GB" altLang="en-US">
                  <a:solidFill>
                    <a:srgbClr val="FFFF00"/>
                  </a:solidFill>
                  <a:latin typeface="Century Gothic" panose="020B0502020202020204" pitchFamily="34" charset="0"/>
                </a:rPr>
                <a:t>Higher education</a:t>
              </a:r>
            </a:p>
          </p:txBody>
        </p:sp>
        <p:sp>
          <p:nvSpPr>
            <p:cNvPr id="47111" name="Text Box 7"/>
            <p:cNvSpPr txBox="1">
              <a:spLocks noChangeArrowheads="1"/>
            </p:cNvSpPr>
            <p:nvPr/>
          </p:nvSpPr>
          <p:spPr bwMode="auto">
            <a:xfrm>
              <a:off x="3170312" y="5201741"/>
              <a:ext cx="3029677" cy="3699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buClr>
                  <a:schemeClr val="tx2"/>
                </a:buClr>
                <a:buSzPct val="95000"/>
                <a:buFont typeface="Wingdings" panose="05000000000000000000" pitchFamily="2" charset="2"/>
                <a:buNone/>
                <a:defRPr/>
              </a:pPr>
              <a:r>
                <a:rPr lang="en-GB" altLang="en-US" dirty="0" smtClean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Century Gothic" panose="020B0502020202020204" pitchFamily="34" charset="0"/>
                </a:rPr>
                <a:t>Academic </a:t>
              </a:r>
              <a:r>
                <a:rPr lang="en-GB" altLang="en-US" dirty="0" smtClean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Century Gothic" panose="020B0502020202020204" pitchFamily="34" charset="0"/>
                </a:rPr>
                <a:t>performance*</a:t>
              </a:r>
              <a:endParaRPr lang="en-GB" altLang="en-US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7112" name="Text Box 8"/>
            <p:cNvSpPr txBox="1">
              <a:spLocks noChangeArrowheads="1"/>
            </p:cNvSpPr>
            <p:nvPr/>
          </p:nvSpPr>
          <p:spPr bwMode="auto">
            <a:xfrm>
              <a:off x="1722512" y="2534740"/>
              <a:ext cx="1797050" cy="369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buClr>
                  <a:schemeClr val="tx2"/>
                </a:buClr>
                <a:buSzPct val="95000"/>
                <a:buFont typeface="Wingdings" panose="05000000000000000000" pitchFamily="2" charset="2"/>
                <a:buNone/>
                <a:defRPr/>
              </a:pPr>
              <a:r>
                <a:rPr lang="en-GB" altLang="en-US" dirty="0" smtClean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Century Gothic" panose="020B0502020202020204" pitchFamily="34" charset="0"/>
                </a:rPr>
                <a:t>Saudi students</a:t>
              </a:r>
            </a:p>
          </p:txBody>
        </p:sp>
        <p:sp>
          <p:nvSpPr>
            <p:cNvPr id="40971" name="Oval 9"/>
            <p:cNvSpPr>
              <a:spLocks noChangeArrowheads="1"/>
            </p:cNvSpPr>
            <p:nvPr/>
          </p:nvSpPr>
          <p:spPr bwMode="auto">
            <a:xfrm>
              <a:off x="3779912" y="3677740"/>
              <a:ext cx="1647825" cy="1524000"/>
            </a:xfrm>
            <a:prstGeom prst="ellipse">
              <a:avLst/>
            </a:prstGeom>
            <a:solidFill>
              <a:srgbClr val="FF9900">
                <a:alpha val="34117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6716F9-7A0A-46F5-9874-D9045A319270}" type="slidenum">
              <a:rPr lang="en-GB" altLang="en-US"/>
              <a:pPr>
                <a:defRPr/>
              </a:pPr>
              <a:t>17</a:t>
            </a:fld>
            <a:endParaRPr lang="en-GB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188913"/>
            <a:ext cx="5335587" cy="842962"/>
          </a:xfrm>
        </p:spPr>
        <p:txBody>
          <a:bodyPr/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GB" altLang="en-US" sz="3200" b="1" dirty="0" smtClean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Where do you search?</a:t>
            </a:r>
            <a:endParaRPr lang="en-GB" altLang="en-US" sz="3200" b="1" dirty="0">
              <a:solidFill>
                <a:srgbClr val="56C5FF">
                  <a:lumMod val="60000"/>
                  <a:lumOff val="40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1011" name="Rectangle 3"/>
          <p:cNvSpPr>
            <a:spLocks noGrp="1" noChangeArrowheads="1"/>
          </p:cNvSpPr>
          <p:nvPr>
            <p:ph idx="1"/>
          </p:nvPr>
        </p:nvSpPr>
        <p:spPr>
          <a:xfrm>
            <a:off x="690563" y="1196975"/>
            <a:ext cx="5610225" cy="4392613"/>
          </a:xfrm>
        </p:spPr>
        <p:txBody>
          <a:bodyPr/>
          <a:lstStyle/>
          <a:p>
            <a:pPr eaLnBrk="1" hangingPunct="1"/>
            <a:r>
              <a:rPr lang="en-GB" altLang="en-US" sz="2800" b="1" u="sng" dirty="0" smtClean="0"/>
              <a:t>Internet</a:t>
            </a:r>
          </a:p>
          <a:p>
            <a:pPr marL="174625" lvl="1" indent="0" eaLnBrk="1" hangingPunct="1">
              <a:buFont typeface="Arial" panose="020B0604020202020204" pitchFamily="34" charset="0"/>
              <a:buNone/>
            </a:pPr>
            <a:r>
              <a:rPr lang="en-GB" altLang="en-US" sz="2400" b="1" dirty="0" smtClean="0"/>
              <a:t>Use keyword searches in Google Scholar: </a:t>
            </a:r>
            <a:r>
              <a:rPr lang="en-GB" altLang="en-US" sz="2400" b="1" dirty="0" smtClean="0">
                <a:hlinkClick r:id="rId3"/>
              </a:rPr>
              <a:t>http://scholar.google.com/</a:t>
            </a:r>
            <a:endParaRPr lang="en-GB" altLang="en-US" sz="2400" b="1" dirty="0" smtClean="0"/>
          </a:p>
          <a:p>
            <a:pPr eaLnBrk="1" hangingPunct="1"/>
            <a:r>
              <a:rPr lang="en-GB" altLang="en-US" sz="2800" b="1" u="sng" dirty="0" smtClean="0"/>
              <a:t>Digital </a:t>
            </a:r>
            <a:r>
              <a:rPr lang="en-GB" altLang="en-US" sz="2800" b="1" u="sng" dirty="0" smtClean="0"/>
              <a:t>Libraries*</a:t>
            </a:r>
            <a:endParaRPr lang="en-GB" altLang="en-US" sz="2800" b="1" u="sng" dirty="0" smtClean="0"/>
          </a:p>
          <a:p>
            <a:pPr marL="174625" lvl="1" indent="0" eaLnBrk="1" hangingPunct="1">
              <a:buFont typeface="Arial" panose="020B0604020202020204" pitchFamily="34" charset="0"/>
              <a:buNone/>
            </a:pPr>
            <a:r>
              <a:rPr lang="en-GB" altLang="en-US" sz="2400" b="1" dirty="0" smtClean="0"/>
              <a:t>Need to use accurate keywords to identify relevant articles</a:t>
            </a:r>
          </a:p>
          <a:p>
            <a:pPr eaLnBrk="1" hangingPunct="1"/>
            <a:r>
              <a:rPr lang="en-GB" altLang="en-US" sz="2800" b="1" u="sng" dirty="0" smtClean="0"/>
              <a:t>Libraries</a:t>
            </a:r>
          </a:p>
          <a:p>
            <a:pPr marL="174625" lvl="1" indent="0" eaLnBrk="1" hangingPunct="1">
              <a:buFont typeface="Arial" panose="020B0604020202020204" pitchFamily="34" charset="0"/>
              <a:buNone/>
            </a:pPr>
            <a:r>
              <a:rPr lang="en-GB" altLang="en-US" sz="2400" b="1" dirty="0" smtClean="0"/>
              <a:t>Look through the list of journals and browse the books on the shelves to find relevant ones</a:t>
            </a:r>
          </a:p>
        </p:txBody>
      </p:sp>
      <p:pic>
        <p:nvPicPr>
          <p:cNvPr id="17101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675" y="1484313"/>
            <a:ext cx="2019300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5422AC-EF93-42C1-A7F7-4DCEAB90F541}" type="slidenum">
              <a:rPr lang="en-GB" altLang="en-US"/>
              <a:pPr>
                <a:defRPr/>
              </a:pPr>
              <a:t>18</a:t>
            </a:fld>
            <a:endParaRPr lang="en-GB" altLang="en-US"/>
          </a:p>
        </p:txBody>
      </p:sp>
      <p:pic>
        <p:nvPicPr>
          <p:cNvPr id="43014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375" y="2857500"/>
            <a:ext cx="1827213" cy="318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25400"/>
            <a:ext cx="4679950" cy="650875"/>
          </a:xfrm>
        </p:spPr>
        <p:txBody>
          <a:bodyPr/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US" altLang="en-US" sz="3200" b="1" dirty="0" smtClean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Basic Steps</a:t>
            </a:r>
            <a:endParaRPr lang="en-US" altLang="en-US" sz="3200" b="1" dirty="0">
              <a:solidFill>
                <a:srgbClr val="56C5FF">
                  <a:lumMod val="60000"/>
                  <a:lumOff val="40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1203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idx="1"/>
          </p:nvPr>
        </p:nvSpPr>
        <p:spPr>
          <a:xfrm>
            <a:off x="558800" y="690563"/>
            <a:ext cx="5813425" cy="1697037"/>
          </a:xfrm>
        </p:spPr>
        <p:txBody>
          <a:bodyPr rtlCol="0">
            <a:normAutofit/>
          </a:bodyPr>
          <a:lstStyle/>
          <a:p>
            <a:pPr marL="457200" indent="-457200" defTabSz="685983" eaLnBrk="1" fontAlgn="auto" hangingPunct="1">
              <a:lnSpc>
                <a:spcPct val="10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altLang="en-US" sz="2400" b="1" dirty="0">
                <a:sym typeface="Monotype Sorts" pitchFamily="2" charset="2"/>
              </a:rPr>
              <a:t>Identify a coherent set of </a:t>
            </a:r>
            <a:r>
              <a:rPr lang="en-US" altLang="en-US" sz="2400" b="1" u="sng" dirty="0">
                <a:sym typeface="Monotype Sorts" pitchFamily="2" charset="2"/>
              </a:rPr>
              <a:t>keywords</a:t>
            </a:r>
          </a:p>
          <a:p>
            <a:pPr marL="0" indent="0" defTabSz="685983" eaLnBrk="1" fontAlgn="auto" hangingPunct="1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2400" b="1" dirty="0">
                <a:sym typeface="Monotype Sorts" pitchFamily="2" charset="2"/>
              </a:rPr>
              <a:t>	</a:t>
            </a:r>
            <a:r>
              <a:rPr lang="en-US" altLang="en-US" sz="2400" b="1" u="sng" dirty="0" smtClean="0">
                <a:sym typeface="Monotype Sorts" pitchFamily="2" charset="2"/>
              </a:rPr>
              <a:t>Concise</a:t>
            </a:r>
            <a:r>
              <a:rPr lang="en-US" altLang="en-US" sz="2400" b="1" dirty="0" smtClean="0">
                <a:sym typeface="Monotype Sorts" pitchFamily="2" charset="2"/>
              </a:rPr>
              <a:t> </a:t>
            </a:r>
            <a:r>
              <a:rPr lang="en-US" altLang="en-US" sz="2400" b="1" dirty="0">
                <a:sym typeface="Monotype Sorts" pitchFamily="2" charset="2"/>
              </a:rPr>
              <a:t>and </a:t>
            </a:r>
            <a:r>
              <a:rPr lang="en-US" altLang="en-US" sz="2400" b="1" u="sng" dirty="0">
                <a:sym typeface="Monotype Sorts" pitchFamily="2" charset="2"/>
              </a:rPr>
              <a:t>exhaustive</a:t>
            </a:r>
          </a:p>
          <a:p>
            <a:pPr marL="0" indent="0" defTabSz="685983" eaLnBrk="1" fontAlgn="auto" hangingPunct="1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2400" b="1" dirty="0" smtClean="0">
                <a:sym typeface="Monotype Sorts" pitchFamily="2" charset="2"/>
              </a:rPr>
              <a:t>	</a:t>
            </a:r>
            <a:endParaRPr lang="en-US" altLang="en-US" sz="2400" b="1" dirty="0">
              <a:sym typeface="Monotype Sorts" pitchFamily="2" charset="2"/>
            </a:endParaRPr>
          </a:p>
        </p:txBody>
      </p:sp>
      <p:sp>
        <p:nvSpPr>
          <p:cNvPr id="45060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42E5CC5-AAA7-4EFC-A98D-7BDA6A5B202C}" type="slidenum">
              <a:rPr lang="en-US" altLang="en-US" smtClean="0">
                <a:latin typeface="Franklin Gothic Book" panose="020B0503020102020204" pitchFamily="34" charset="0"/>
              </a:rPr>
              <a:pPr/>
              <a:t>19</a:t>
            </a:fld>
            <a:endParaRPr lang="en-US" altLang="en-US" sz="1200" smtClean="0">
              <a:latin typeface="Franklin Gothic Book" panose="020B05030201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55576" y="1916832"/>
            <a:ext cx="7523550" cy="2999796"/>
          </a:xfrm>
          <a:prstGeom prst="rect">
            <a:avLst/>
          </a:prstGeom>
          <a:ln w="57150">
            <a:solidFill>
              <a:schemeClr val="tx1">
                <a:lumMod val="6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bliqueTopLeft"/>
            <a:lightRig rig="threePt" dir="t"/>
          </a:scene3d>
        </p:spPr>
        <p:txBody>
          <a:bodyPr>
            <a:spAutoFit/>
          </a:bodyPr>
          <a:lstStyle/>
          <a:p>
            <a:pPr defTabSz="685983" eaLnBrk="1" fontAlgn="auto" hangingPunct="1">
              <a:spcBef>
                <a:spcPts val="1350"/>
              </a:spcBef>
              <a:spcAft>
                <a:spcPts val="0"/>
              </a:spcAft>
              <a:buClr>
                <a:srgbClr val="56C5FF"/>
              </a:buClr>
              <a:buSzPct val="100000"/>
              <a:defRPr/>
            </a:pPr>
            <a: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  <a:sym typeface="Monotype Sorts" pitchFamily="2" charset="2"/>
              </a:rPr>
              <a:t>Example: </a:t>
            </a:r>
          </a:p>
          <a:p>
            <a:pPr defTabSz="685983" eaLnBrk="1" fontAlgn="auto" hangingPunct="1">
              <a:spcBef>
                <a:spcPts val="1350"/>
              </a:spcBef>
              <a:spcAft>
                <a:spcPts val="0"/>
              </a:spcAft>
              <a:buClr>
                <a:srgbClr val="56C5FF"/>
              </a:buClr>
              <a:buSzPct val="100000"/>
              <a:defRPr/>
            </a:pPr>
            <a: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</a:rPr>
              <a:t>(Saudi students </a:t>
            </a:r>
            <a:r>
              <a:rPr lang="en-US" altLang="en-US" sz="2400" b="1" u="sng" dirty="0">
                <a:solidFill>
                  <a:srgbClr val="F8B004">
                    <a:lumMod val="40000"/>
                    <a:lumOff val="60000"/>
                  </a:srgbClr>
                </a:solidFill>
                <a:latin typeface="Corbel"/>
                <a:cs typeface="+mn-cs"/>
              </a:rPr>
              <a:t>OR</a:t>
            </a:r>
            <a: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</a:rPr>
              <a:t> Saudi education </a:t>
            </a:r>
            <a:r>
              <a:rPr lang="en-US" altLang="en-US" sz="2400" b="1" dirty="0">
                <a:solidFill>
                  <a:srgbClr val="F8B004">
                    <a:lumMod val="40000"/>
                    <a:lumOff val="60000"/>
                  </a:srgbClr>
                </a:solidFill>
                <a:latin typeface="Corbel"/>
                <a:cs typeface="+mn-cs"/>
              </a:rPr>
              <a:t>OR</a:t>
            </a:r>
            <a: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</a:rPr>
              <a:t> Saudi learning) </a:t>
            </a:r>
            <a:r>
              <a:rPr lang="en-US" altLang="en-US" sz="2400" b="1" u="sng" dirty="0">
                <a:solidFill>
                  <a:srgbClr val="56C5FF">
                    <a:lumMod val="60000"/>
                    <a:lumOff val="40000"/>
                  </a:srgbClr>
                </a:solidFill>
                <a:latin typeface="Corbel"/>
                <a:cs typeface="+mn-cs"/>
              </a:rPr>
              <a:t>AND</a:t>
            </a:r>
            <a: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</a:rPr>
              <a:t> </a:t>
            </a:r>
            <a:b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</a:rPr>
            </a:br>
            <a: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</a:rPr>
              <a:t>(academic performance </a:t>
            </a:r>
            <a:r>
              <a:rPr lang="en-US" altLang="en-US" sz="2400" b="1" dirty="0">
                <a:solidFill>
                  <a:srgbClr val="F8B004">
                    <a:lumMod val="40000"/>
                    <a:lumOff val="60000"/>
                  </a:srgbClr>
                </a:solidFill>
                <a:latin typeface="Corbel"/>
                <a:cs typeface="+mn-cs"/>
              </a:rPr>
              <a:t>OR</a:t>
            </a:r>
            <a: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</a:rPr>
              <a:t> academic achievement ) </a:t>
            </a:r>
            <a:b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</a:rPr>
            </a:br>
            <a:r>
              <a:rPr lang="en-US" altLang="en-US" sz="2400" b="1" dirty="0">
                <a:solidFill>
                  <a:srgbClr val="56C5FF">
                    <a:lumMod val="60000"/>
                    <a:lumOff val="40000"/>
                  </a:srgbClr>
                </a:solidFill>
                <a:latin typeface="Corbel"/>
                <a:cs typeface="+mn-cs"/>
              </a:rPr>
              <a:t>AND</a:t>
            </a:r>
            <a: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</a:rPr>
              <a:t> </a:t>
            </a:r>
            <a:b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</a:rPr>
            </a:br>
            <a: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</a:rPr>
              <a:t>(higher education </a:t>
            </a:r>
            <a:r>
              <a:rPr lang="en-US" altLang="en-US" sz="2400" b="1" dirty="0">
                <a:solidFill>
                  <a:srgbClr val="F8B004">
                    <a:lumMod val="40000"/>
                    <a:lumOff val="60000"/>
                  </a:srgbClr>
                </a:solidFill>
                <a:latin typeface="Corbel"/>
                <a:cs typeface="+mn-cs"/>
              </a:rPr>
              <a:t>OR</a:t>
            </a:r>
            <a: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</a:rPr>
              <a:t> colleges </a:t>
            </a:r>
            <a:r>
              <a:rPr lang="en-US" altLang="en-US" sz="2400" b="1" dirty="0">
                <a:solidFill>
                  <a:srgbClr val="F8B004">
                    <a:lumMod val="40000"/>
                    <a:lumOff val="60000"/>
                  </a:srgbClr>
                </a:solidFill>
                <a:latin typeface="Corbel"/>
                <a:cs typeface="+mn-cs"/>
              </a:rPr>
              <a:t>OR</a:t>
            </a:r>
            <a: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</a:rPr>
              <a:t> universities)</a:t>
            </a:r>
          </a:p>
          <a:p>
            <a:pPr marL="166688" indent="-166688" defTabSz="685800" eaLnBrk="1" hangingPunct="1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defRPr/>
            </a:pPr>
            <a:endParaRPr lang="en-US" altLang="en-US" sz="2400" b="1" dirty="0">
              <a:solidFill>
                <a:srgbClr val="F8B004">
                  <a:lumMod val="40000"/>
                  <a:lumOff val="60000"/>
                </a:srgbClr>
              </a:solidFill>
              <a:latin typeface="Corbel"/>
              <a:cs typeface="+mn-cs"/>
            </a:endParaRPr>
          </a:p>
        </p:txBody>
      </p:sp>
      <p:pic>
        <p:nvPicPr>
          <p:cNvPr id="4506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3950" y="44450"/>
            <a:ext cx="2054225" cy="181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755650" y="5084763"/>
            <a:ext cx="7416800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defTabSz="685983" fontAlgn="auto"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+mj-lt"/>
              <a:buAutoNum type="arabicPeriod" startAt="2"/>
              <a:defRPr/>
            </a:pPr>
            <a:r>
              <a:rPr lang="en-US" altLang="en-US" sz="2400" b="1" u="sng" dirty="0">
                <a:latin typeface="+mn-lt"/>
                <a:cs typeface="+mn-cs"/>
                <a:sym typeface="Monotype Sorts" pitchFamily="2" charset="2"/>
              </a:rPr>
              <a:t>Search</a:t>
            </a:r>
            <a:r>
              <a:rPr lang="en-US" altLang="en-US" sz="2400" b="1" dirty="0">
                <a:latin typeface="+mn-lt"/>
                <a:cs typeface="+mn-cs"/>
                <a:sym typeface="Monotype Sorts" pitchFamily="2" charset="2"/>
              </a:rPr>
              <a:t> your sources for relevant 	publications (Identify search </a:t>
            </a:r>
            <a:r>
              <a:rPr lang="en-US" altLang="en-US" sz="2400" b="1" u="sng" dirty="0" smtClean="0">
                <a:latin typeface="+mn-lt"/>
                <a:cs typeface="+mn-cs"/>
                <a:sym typeface="Monotype Sorts" pitchFamily="2" charset="2"/>
              </a:rPr>
              <a:t>time-span*</a:t>
            </a:r>
            <a:r>
              <a:rPr lang="en-US" altLang="en-US" sz="2400" b="1" dirty="0" smtClean="0">
                <a:latin typeface="+mn-lt"/>
                <a:cs typeface="+mn-cs"/>
                <a:sym typeface="Monotype Sorts" pitchFamily="2" charset="2"/>
              </a:rPr>
              <a:t>)</a:t>
            </a:r>
            <a:endParaRPr lang="en-US" altLang="en-US" sz="2400" b="1" dirty="0">
              <a:latin typeface="+mn-lt"/>
              <a:cs typeface="+mn-cs"/>
              <a:sym typeface="Monotype Sorts" pitchFamily="2" charset="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5705" y="2568853"/>
            <a:ext cx="8486775" cy="1724243"/>
          </a:xfrm>
        </p:spPr>
        <p:txBody>
          <a:bodyPr>
            <a:normAutofit/>
          </a:bodyPr>
          <a:lstStyle/>
          <a:p>
            <a:pPr marL="742950" indent="-742950" defTabSz="685983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altLang="en-US" sz="4400" b="1" dirty="0" smtClean="0"/>
              <a:t>Project Planning</a:t>
            </a:r>
            <a:br>
              <a:rPr lang="en-US" altLang="en-US" sz="4400" b="1" dirty="0" smtClean="0"/>
            </a:br>
            <a:r>
              <a:rPr lang="en-US" altLang="en-US" sz="4400" b="1" dirty="0" smtClean="0"/>
              <a:t/>
            </a:r>
            <a:br>
              <a:rPr lang="en-US" altLang="en-US" sz="4400" b="1" dirty="0" smtClean="0"/>
            </a:br>
            <a:endParaRPr lang="en-US" sz="4400" b="1" dirty="0"/>
          </a:p>
        </p:txBody>
      </p:sp>
      <p:sp>
        <p:nvSpPr>
          <p:cNvPr id="6" name="Rectangle 5"/>
          <p:cNvSpPr/>
          <p:nvPr/>
        </p:nvSpPr>
        <p:spPr>
          <a:xfrm>
            <a:off x="504056" y="1522413"/>
            <a:ext cx="4572000" cy="1046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4400" b="1" spc="75" dirty="0" smtClean="0">
                <a:latin typeface="+mj-lt"/>
                <a:ea typeface="+mj-ea"/>
                <a:cs typeface="+mj-cs"/>
              </a:rPr>
              <a:t>Contents:</a:t>
            </a:r>
            <a:endParaRPr lang="en-US" sz="4400" b="1" spc="75" dirty="0">
              <a:latin typeface="+mj-lt"/>
              <a:ea typeface="+mj-ea"/>
              <a:cs typeface="+mj-cs"/>
            </a:endParaRPr>
          </a:p>
          <a:p>
            <a:pPr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05705" y="3645024"/>
            <a:ext cx="8486775" cy="1656183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6858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951" kern="1200" spc="75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marL="742950" indent="-742950" defTabSz="685983" eaLnBrk="1" fontAlgn="auto" hangingPunct="1">
              <a:spcAft>
                <a:spcPts val="0"/>
              </a:spcAft>
              <a:buFont typeface="+mj-lt"/>
              <a:buAutoNum type="arabicPeriod" startAt="2"/>
              <a:defRPr/>
            </a:pPr>
            <a:r>
              <a:rPr lang="en-US" altLang="en-US" sz="4400" b="1" dirty="0"/>
              <a:t>Literature </a:t>
            </a:r>
            <a:r>
              <a:rPr lang="en-US" altLang="en-US" sz="4400" b="1" dirty="0" smtClean="0"/>
              <a:t>Review</a:t>
            </a:r>
            <a:br>
              <a:rPr lang="en-US" altLang="en-US" sz="4400" b="1" dirty="0" smtClean="0"/>
            </a:br>
            <a:r>
              <a:rPr lang="en-US" altLang="en-US" sz="4400" b="1" dirty="0" smtClean="0"/>
              <a:t/>
            </a:r>
            <a:br>
              <a:rPr lang="en-US" altLang="en-US" sz="4400" b="1" dirty="0" smtClean="0"/>
            </a:br>
            <a:endParaRPr lang="en-US" sz="4400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05705" y="4653137"/>
            <a:ext cx="8486775" cy="1656183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6858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951" kern="1200" spc="75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marL="742950" indent="-742950" defTabSz="685983" eaLnBrk="1" fontAlgn="auto" hangingPunct="1">
              <a:spcAft>
                <a:spcPts val="0"/>
              </a:spcAft>
              <a:buFont typeface="+mj-lt"/>
              <a:buAutoNum type="arabicPeriod" startAt="3"/>
              <a:defRPr/>
            </a:pPr>
            <a:r>
              <a:rPr lang="en-US" altLang="en-US" sz="4400" b="1" dirty="0" smtClean="0"/>
              <a:t>Group Activity</a:t>
            </a:r>
            <a:br>
              <a:rPr lang="en-US" altLang="en-US" sz="4400" b="1" dirty="0" smtClean="0"/>
            </a:br>
            <a:r>
              <a:rPr lang="en-US" altLang="en-US" sz="4400" b="1" dirty="0" smtClean="0"/>
              <a:t/>
            </a:r>
            <a:br>
              <a:rPr lang="en-US" altLang="en-US" sz="4400" b="1" dirty="0" smtClean="0"/>
            </a:b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168801427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idx="1"/>
          </p:nvPr>
        </p:nvSpPr>
        <p:spPr>
          <a:xfrm>
            <a:off x="684213" y="392113"/>
            <a:ext cx="7772400" cy="3883025"/>
          </a:xfrm>
        </p:spPr>
        <p:txBody>
          <a:bodyPr rtlCol="0">
            <a:normAutofit/>
          </a:bodyPr>
          <a:lstStyle/>
          <a:p>
            <a:pPr marL="457200" indent="-457200" defTabSz="685983" eaLnBrk="1" fontAlgn="auto" hangingPunct="1">
              <a:lnSpc>
                <a:spcPct val="100000"/>
              </a:lnSpc>
              <a:spcAft>
                <a:spcPts val="0"/>
              </a:spcAft>
              <a:buFont typeface="+mj-lt"/>
              <a:buAutoNum type="arabicPeriod" startAt="3"/>
              <a:defRPr/>
            </a:pPr>
            <a:r>
              <a:rPr lang="en-US" altLang="en-US" sz="2400" b="1" u="sng" dirty="0" smtClean="0">
                <a:sym typeface="Monotype Sorts" pitchFamily="2" charset="2"/>
              </a:rPr>
              <a:t>Compile</a:t>
            </a:r>
            <a:r>
              <a:rPr lang="en-US" altLang="en-US" sz="2400" b="1" dirty="0" smtClean="0">
                <a:sym typeface="Monotype Sorts" pitchFamily="2" charset="2"/>
              </a:rPr>
              <a:t> </a:t>
            </a:r>
            <a:r>
              <a:rPr lang="en-US" altLang="en-US" sz="2400" b="1" dirty="0">
                <a:sym typeface="Monotype Sorts" pitchFamily="2" charset="2"/>
              </a:rPr>
              <a:t>and </a:t>
            </a:r>
            <a:r>
              <a:rPr lang="en-US" altLang="en-US" sz="2400" b="1" u="sng" dirty="0">
                <a:sym typeface="Monotype Sorts" pitchFamily="2" charset="2"/>
              </a:rPr>
              <a:t>sort</a:t>
            </a:r>
            <a:r>
              <a:rPr lang="en-US" altLang="en-US" sz="2400" b="1" dirty="0">
                <a:sym typeface="Monotype Sorts" pitchFamily="2" charset="2"/>
              </a:rPr>
              <a:t> the collected </a:t>
            </a:r>
            <a:r>
              <a:rPr lang="en-US" altLang="en-US" sz="2400" b="1" dirty="0" smtClean="0">
                <a:sym typeface="Monotype Sorts" pitchFamily="2" charset="2"/>
              </a:rPr>
              <a:t>material</a:t>
            </a:r>
          </a:p>
          <a:p>
            <a:pPr marL="457200" indent="-457200" defTabSz="685983" eaLnBrk="1" fontAlgn="auto" hangingPunct="1">
              <a:lnSpc>
                <a:spcPct val="100000"/>
              </a:lnSpc>
              <a:spcAft>
                <a:spcPts val="0"/>
              </a:spcAft>
              <a:buFont typeface="+mj-lt"/>
              <a:buAutoNum type="arabicPeriod" startAt="3"/>
              <a:defRPr/>
            </a:pPr>
            <a:r>
              <a:rPr lang="en-US" altLang="en-US" sz="2400" b="1" dirty="0" smtClean="0">
                <a:sym typeface="Monotype Sorts" pitchFamily="2" charset="2"/>
              </a:rPr>
              <a:t>Extract </a:t>
            </a:r>
            <a:r>
              <a:rPr lang="en-US" altLang="en-US" sz="2400" b="1" dirty="0">
                <a:sym typeface="Monotype Sorts" pitchFamily="2" charset="2"/>
              </a:rPr>
              <a:t>a </a:t>
            </a:r>
            <a:r>
              <a:rPr lang="en-US" altLang="en-US" sz="2400" b="1" u="sng" dirty="0">
                <a:sym typeface="Monotype Sorts" pitchFamily="2" charset="2"/>
              </a:rPr>
              <a:t>list of references</a:t>
            </a:r>
          </a:p>
          <a:p>
            <a:pPr marL="0" indent="0" defTabSz="685983" eaLnBrk="1" fontAlgn="auto" hangingPunct="1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2400" b="1" dirty="0">
                <a:sym typeface="Monotype Sorts" pitchFamily="2" charset="2"/>
              </a:rPr>
              <a:t>	</a:t>
            </a:r>
            <a:r>
              <a:rPr lang="en-US" altLang="en-US" sz="2400" b="1" u="sng" dirty="0">
                <a:sym typeface="Monotype Sorts" pitchFamily="2" charset="2"/>
              </a:rPr>
              <a:t>Refer</a:t>
            </a:r>
            <a:r>
              <a:rPr lang="en-US" altLang="en-US" sz="2400" b="1" dirty="0">
                <a:sym typeface="Monotype Sorts" pitchFamily="2" charset="2"/>
              </a:rPr>
              <a:t> to references whenever contents are used</a:t>
            </a:r>
          </a:p>
          <a:p>
            <a:pPr marL="0" indent="0" defTabSz="685983" eaLnBrk="1" fontAlgn="auto" hangingPunct="1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2400" b="1" dirty="0">
                <a:sym typeface="Monotype Sorts" pitchFamily="2" charset="2"/>
              </a:rPr>
              <a:t>	Include this list of references in </a:t>
            </a:r>
            <a:r>
              <a:rPr lang="en-US" altLang="en-US" sz="2400" b="1" dirty="0" smtClean="0">
                <a:sym typeface="Monotype Sorts" pitchFamily="2" charset="2"/>
              </a:rPr>
              <a:t>your </a:t>
            </a:r>
            <a:r>
              <a:rPr lang="en-US" altLang="en-US" sz="2400" b="1" dirty="0">
                <a:sym typeface="Monotype Sorts" pitchFamily="2" charset="2"/>
              </a:rPr>
              <a:t>final </a:t>
            </a:r>
            <a:r>
              <a:rPr lang="en-US" altLang="en-US" sz="2400" b="1" dirty="0" smtClean="0">
                <a:sym typeface="Monotype Sorts" pitchFamily="2" charset="2"/>
              </a:rPr>
              <a:t>document</a:t>
            </a:r>
          </a:p>
          <a:p>
            <a:pPr marL="457200" indent="-457200" defTabSz="685983" eaLnBrk="1" fontAlgn="auto" hangingPunct="1">
              <a:lnSpc>
                <a:spcPct val="100000"/>
              </a:lnSpc>
              <a:spcAft>
                <a:spcPts val="0"/>
              </a:spcAft>
              <a:buFont typeface="+mj-lt"/>
              <a:buAutoNum type="arabicPeriod" startAt="5"/>
              <a:defRPr/>
            </a:pPr>
            <a:r>
              <a:rPr lang="en-US" altLang="en-US" sz="2400" b="1" u="sng" dirty="0">
                <a:sym typeface="Monotype Sorts" pitchFamily="2" charset="2"/>
              </a:rPr>
              <a:t>Write</a:t>
            </a:r>
            <a:r>
              <a:rPr lang="en-US" altLang="en-US" sz="2400" b="1" dirty="0">
                <a:sym typeface="Monotype Sorts" pitchFamily="2" charset="2"/>
              </a:rPr>
              <a:t> your literature </a:t>
            </a:r>
            <a:r>
              <a:rPr lang="en-US" altLang="en-US" sz="2400" b="1" dirty="0" smtClean="0">
                <a:sym typeface="Monotype Sorts" pitchFamily="2" charset="2"/>
              </a:rPr>
              <a:t>review*</a:t>
            </a:r>
            <a:endParaRPr lang="en-US" altLang="en-US" sz="2400" b="1" dirty="0">
              <a:sym typeface="Monotype Sorts" pitchFamily="2" charset="2"/>
            </a:endParaRPr>
          </a:p>
          <a:p>
            <a:pPr marL="457200" indent="-457200" defTabSz="685983" eaLnBrk="1" fontAlgn="auto" hangingPunct="1">
              <a:lnSpc>
                <a:spcPct val="100000"/>
              </a:lnSpc>
              <a:spcAft>
                <a:spcPts val="0"/>
              </a:spcAft>
              <a:buFont typeface="+mj-lt"/>
              <a:buAutoNum type="arabicPeriod" startAt="5"/>
              <a:defRPr/>
            </a:pPr>
            <a:r>
              <a:rPr lang="en-US" altLang="en-US" sz="2400" b="1" dirty="0" smtClean="0">
                <a:sym typeface="Monotype Sorts" pitchFamily="2" charset="2"/>
              </a:rPr>
              <a:t>Always </a:t>
            </a:r>
            <a:r>
              <a:rPr lang="en-US" altLang="en-US" sz="2400" b="1" u="sng" dirty="0">
                <a:sym typeface="Monotype Sorts" pitchFamily="2" charset="2"/>
              </a:rPr>
              <a:t>acknowledge</a:t>
            </a:r>
            <a:r>
              <a:rPr lang="en-US" altLang="en-US" sz="2400" b="1" dirty="0">
                <a:sym typeface="Monotype Sorts" pitchFamily="2" charset="2"/>
              </a:rPr>
              <a:t> the source of information</a:t>
            </a:r>
          </a:p>
          <a:p>
            <a:pPr marL="457200" indent="-457200" defTabSz="685983" eaLnBrk="1" fontAlgn="auto" hangingPunct="1">
              <a:lnSpc>
                <a:spcPct val="100000"/>
              </a:lnSpc>
              <a:spcAft>
                <a:spcPts val="0"/>
              </a:spcAft>
              <a:buFont typeface="+mj-lt"/>
              <a:buAutoNum type="arabicPeriod" startAt="5"/>
              <a:defRPr/>
            </a:pPr>
            <a:r>
              <a:rPr lang="en-US" altLang="en-US" sz="2400" b="1" u="sng" dirty="0" smtClean="0">
                <a:sym typeface="Monotype Sorts" pitchFamily="2" charset="2"/>
              </a:rPr>
              <a:t>Do </a:t>
            </a:r>
            <a:r>
              <a:rPr lang="en-US" altLang="en-US" sz="2400" b="1" u="sng" dirty="0">
                <a:sym typeface="Monotype Sorts" pitchFamily="2" charset="2"/>
              </a:rPr>
              <a:t>NOT copy</a:t>
            </a:r>
            <a:r>
              <a:rPr lang="en-US" altLang="en-US" sz="2400" b="1" dirty="0">
                <a:sym typeface="Monotype Sorts" pitchFamily="2" charset="2"/>
              </a:rPr>
              <a:t> word-for-word from a reference</a:t>
            </a:r>
          </a:p>
          <a:p>
            <a:pPr marL="0" indent="0" defTabSz="685983" eaLnBrk="1" fontAlgn="auto" hangingPunct="1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altLang="en-US" sz="2400" b="1" dirty="0">
              <a:sym typeface="Monotype Sorts" pitchFamily="2" charset="2"/>
            </a:endParaRPr>
          </a:p>
          <a:p>
            <a:pPr marL="457200" indent="-457200" defTabSz="685983" eaLnBrk="1" fontAlgn="auto" hangingPunct="1">
              <a:lnSpc>
                <a:spcPct val="100000"/>
              </a:lnSpc>
              <a:spcAft>
                <a:spcPts val="0"/>
              </a:spcAft>
              <a:buFont typeface="+mj-lt"/>
              <a:buAutoNum type="arabicPeriod" startAt="2"/>
              <a:defRPr/>
            </a:pPr>
            <a:endParaRPr lang="en-US" altLang="en-US" sz="2400" b="1" dirty="0">
              <a:sym typeface="Monotype Sorts" pitchFamily="2" charset="2"/>
            </a:endParaRPr>
          </a:p>
        </p:txBody>
      </p:sp>
      <p:sp>
        <p:nvSpPr>
          <p:cNvPr id="46083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30AC5F6-2772-4819-B993-AAAE2386F195}" type="slidenum">
              <a:rPr lang="en-US" altLang="en-US" sz="1200" smtClean="0">
                <a:latin typeface="Franklin Gothic Book" panose="020B0503020102020204" pitchFamily="34" charset="0"/>
              </a:rPr>
              <a:pPr/>
              <a:t>20</a:t>
            </a:fld>
            <a:endParaRPr lang="en-US" altLang="en-US" sz="1200" smtClean="0">
              <a:latin typeface="Franklin Gothic Book" panose="020B05030201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16113" y="4737100"/>
            <a:ext cx="7056437" cy="1200150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>
            <a:spAutoFit/>
          </a:bodyPr>
          <a:lstStyle/>
          <a:p>
            <a:pPr defTabSz="685983" eaLnBrk="1" fontAlgn="auto" hangingPunct="1">
              <a:spcBef>
                <a:spcPts val="1350"/>
              </a:spcBef>
              <a:spcAft>
                <a:spcPts val="0"/>
              </a:spcAft>
              <a:buClr>
                <a:srgbClr val="56C5FF"/>
              </a:buClr>
              <a:buSzPct val="100000"/>
              <a:defRPr/>
            </a:pPr>
            <a: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  <a:sym typeface="Monotype Sorts" pitchFamily="2" charset="2"/>
              </a:rPr>
              <a:t>Adhere to ethical norms and avoid </a:t>
            </a:r>
            <a:r>
              <a:rPr lang="en-US" altLang="en-US" sz="2400" b="1" dirty="0">
                <a:solidFill>
                  <a:srgbClr val="FF0000"/>
                </a:solidFill>
                <a:latin typeface="Corbel"/>
                <a:cs typeface="+mn-cs"/>
                <a:sym typeface="Monotype Sorts" pitchFamily="2" charset="2"/>
              </a:rPr>
              <a:t>plagiarism</a:t>
            </a:r>
            <a:r>
              <a:rPr lang="en-US" altLang="en-US" sz="2400" b="1" dirty="0">
                <a:solidFill>
                  <a:prstClr val="white"/>
                </a:solidFill>
                <a:latin typeface="Corbel"/>
                <a:cs typeface="+mn-cs"/>
                <a:sym typeface="Monotype Sorts" pitchFamily="2" charset="2"/>
              </a:rPr>
              <a:t>; This issue will be looked at very seriously throughout the course</a:t>
            </a:r>
            <a:endParaRPr lang="en-US" altLang="en-US" sz="2400" b="1" dirty="0">
              <a:solidFill>
                <a:prstClr val="white"/>
              </a:solidFill>
              <a:latin typeface="Corbel"/>
              <a:cs typeface="+mn-cs"/>
            </a:endParaRPr>
          </a:p>
        </p:txBody>
      </p:sp>
      <p:pic>
        <p:nvPicPr>
          <p:cNvPr id="46085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437063"/>
            <a:ext cx="1665288" cy="166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36512" y="2568853"/>
            <a:ext cx="8486775" cy="1724243"/>
          </a:xfrm>
        </p:spPr>
        <p:txBody>
          <a:bodyPr>
            <a:normAutofit/>
          </a:bodyPr>
          <a:lstStyle/>
          <a:p>
            <a:pPr marL="742950" indent="-742950" algn="ctr" defTabSz="685983" eaLnBrk="1" fontAlgn="auto" hangingPunct="1">
              <a:spcAft>
                <a:spcPts val="0"/>
              </a:spcAft>
              <a:buFont typeface="+mj-lt"/>
              <a:buAutoNum type="arabicPeriod" startAt="3"/>
              <a:defRPr/>
            </a:pPr>
            <a:r>
              <a:rPr lang="en-US" altLang="en-US" sz="4400" b="1" dirty="0" smtClean="0"/>
              <a:t>Group Activity</a:t>
            </a:r>
            <a:br>
              <a:rPr lang="en-US" altLang="en-US" sz="4400" b="1" dirty="0" smtClean="0"/>
            </a:br>
            <a:r>
              <a:rPr lang="en-US" altLang="en-US" sz="4400" b="1" dirty="0" smtClean="0"/>
              <a:t/>
            </a:r>
            <a:br>
              <a:rPr lang="en-US" altLang="en-US" sz="4400" b="1" dirty="0" smtClean="0"/>
            </a:br>
            <a:endParaRPr lang="en-US" sz="4400" b="1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-20004" y="3645024"/>
            <a:ext cx="8486775" cy="165618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8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951" kern="1200" spc="75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marL="571500" indent="-571500" defTabSz="685983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385554122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-46038"/>
            <a:ext cx="7772400" cy="1143001"/>
          </a:xfrm>
        </p:spPr>
        <p:txBody>
          <a:bodyPr/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US" alt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Project Planning Class Activity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499992" y="1971950"/>
            <a:ext cx="4489450" cy="4409378"/>
          </a:xfrm>
        </p:spPr>
        <p:txBody>
          <a:bodyPr/>
          <a:lstStyle/>
          <a:p>
            <a:pPr eaLnBrk="1" hangingPunct="1">
              <a:buFont typeface="Arial" charset="0"/>
              <a:buChar char="•"/>
            </a:pPr>
            <a:r>
              <a:rPr lang="en-US" altLang="en-US" sz="2800" b="1" dirty="0" smtClean="0"/>
              <a:t>Create a </a:t>
            </a:r>
            <a:r>
              <a:rPr lang="en-US" altLang="en-US" sz="2800" b="1" u="sng" dirty="0" smtClean="0"/>
              <a:t>work breakdown structure</a:t>
            </a:r>
            <a:r>
              <a:rPr lang="en-US" altLang="en-US" sz="2800" b="1" dirty="0" smtClean="0"/>
              <a:t> for your project and an </a:t>
            </a:r>
            <a:r>
              <a:rPr lang="en-US" altLang="en-US" sz="2800" b="1" u="sng" dirty="0" smtClean="0"/>
              <a:t>initial Gantt Chart</a:t>
            </a:r>
          </a:p>
          <a:p>
            <a:pPr marL="0" indent="0" eaLnBrk="1" hangingPunct="1">
              <a:buNone/>
            </a:pPr>
            <a:r>
              <a:rPr lang="en-US" altLang="en-US" sz="2800" b="1" dirty="0" smtClean="0"/>
              <a:t>Watch the following great video for ideas</a:t>
            </a:r>
            <a:r>
              <a:rPr lang="en-US" altLang="en-US" sz="2800" b="1" dirty="0"/>
              <a:t>: </a:t>
            </a:r>
            <a:r>
              <a:rPr lang="en-US" altLang="en-US" sz="2800" b="1" dirty="0">
                <a:hlinkClick r:id="rId3"/>
              </a:rPr>
              <a:t>https://</a:t>
            </a:r>
            <a:r>
              <a:rPr lang="en-US" altLang="en-US" sz="2800" b="1" dirty="0" smtClean="0">
                <a:hlinkClick r:id="rId3"/>
              </a:rPr>
              <a:t>youtu.be/ADK58IRPKh8</a:t>
            </a:r>
            <a:r>
              <a:rPr lang="en-US" altLang="en-US" sz="2800" b="1" dirty="0" smtClean="0"/>
              <a:t> *	</a:t>
            </a:r>
            <a:endParaRPr lang="en-US" altLang="en-US" sz="2800" b="1" u="sng" dirty="0" smtClean="0"/>
          </a:p>
          <a:p>
            <a:pPr eaLnBrk="1" hangingPunct="1">
              <a:buFont typeface="Arial" charset="0"/>
              <a:buChar char="•"/>
            </a:pPr>
            <a:r>
              <a:rPr lang="en-US" altLang="en-US" sz="2800" b="1" dirty="0" smtClean="0"/>
              <a:t>Decide on the appropriate </a:t>
            </a:r>
            <a:r>
              <a:rPr lang="en-US" altLang="en-US" sz="2800" b="1" u="sng" dirty="0" smtClean="0"/>
              <a:t>keywords</a:t>
            </a:r>
            <a:r>
              <a:rPr lang="en-US" altLang="en-US" sz="2800" b="1" dirty="0" smtClean="0"/>
              <a:t> for your projects’ </a:t>
            </a:r>
            <a:r>
              <a:rPr lang="en-US" altLang="en-US" sz="2800" b="1" u="sng" dirty="0" smtClean="0"/>
              <a:t>literature review</a:t>
            </a:r>
          </a:p>
        </p:txBody>
      </p:sp>
      <p:sp>
        <p:nvSpPr>
          <p:cNvPr id="47108" name="Slide Number Placeholder 6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E976D24E-8A2A-4DB5-B4F8-E4AD48E3A4EC}" type="slidenum">
              <a:rPr lang="en-US" altLang="en-US" smtClean="0">
                <a:solidFill>
                  <a:srgbClr val="06060A"/>
                </a:solidFill>
                <a:latin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22</a:t>
            </a:fld>
            <a:endParaRPr lang="en-US" altLang="en-US" smtClean="0">
              <a:solidFill>
                <a:srgbClr val="06060A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7109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989138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36512" y="2568853"/>
            <a:ext cx="8486775" cy="1724243"/>
          </a:xfrm>
        </p:spPr>
        <p:txBody>
          <a:bodyPr>
            <a:normAutofit/>
          </a:bodyPr>
          <a:lstStyle/>
          <a:p>
            <a:pPr marL="742950" indent="-742950" algn="ctr" defTabSz="685983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altLang="en-US" sz="4400" b="1" dirty="0" smtClean="0"/>
              <a:t>Project Planning</a:t>
            </a:r>
            <a:br>
              <a:rPr lang="en-US" altLang="en-US" sz="4400" b="1" dirty="0" smtClean="0"/>
            </a:br>
            <a:r>
              <a:rPr lang="en-US" altLang="en-US" sz="4400" b="1" dirty="0" smtClean="0"/>
              <a:t/>
            </a:r>
            <a:br>
              <a:rPr lang="en-US" altLang="en-US" sz="4400" b="1" dirty="0" smtClean="0"/>
            </a:br>
            <a:endParaRPr lang="en-US" sz="4400" b="1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-20004" y="3645024"/>
            <a:ext cx="8486775" cy="165618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8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951" kern="1200" spc="75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marL="571500" indent="-571500" defTabSz="685983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205085892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3"/>
          <p:cNvSpPr>
            <a:spLocks noGrp="1" noChangeArrowheads="1"/>
          </p:cNvSpPr>
          <p:nvPr>
            <p:ph idx="1"/>
          </p:nvPr>
        </p:nvSpPr>
        <p:spPr>
          <a:xfrm>
            <a:off x="1408113" y="1439863"/>
            <a:ext cx="8128000" cy="1800225"/>
          </a:xfrm>
        </p:spPr>
        <p:txBody>
          <a:bodyPr rtlCol="0">
            <a:normAutofit/>
          </a:bodyPr>
          <a:lstStyle/>
          <a:p>
            <a:pPr marL="167923" indent="-167923" defTabSz="685983" eaLnBrk="1" fontAlgn="auto" hangingPunct="1">
              <a:spcAft>
                <a:spcPts val="0"/>
              </a:spcAft>
              <a:defRPr/>
            </a:pPr>
            <a:r>
              <a:rPr lang="en-GB" altLang="en-US" sz="26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Assigning</a:t>
            </a:r>
            <a:r>
              <a:rPr lang="en-GB" altLang="en-US" sz="2600" b="1" u="sng" dirty="0" smtClean="0"/>
              <a:t> tasks</a:t>
            </a:r>
            <a:r>
              <a:rPr lang="en-GB" altLang="en-US" sz="2600" b="1" dirty="0" smtClean="0"/>
              <a:t> to the </a:t>
            </a:r>
            <a:r>
              <a:rPr lang="en-GB" altLang="en-US" sz="2600" b="1" u="sng" dirty="0" smtClean="0"/>
              <a:t>wrong</a:t>
            </a:r>
            <a:r>
              <a:rPr lang="en-GB" altLang="en-US" sz="2600" b="1" dirty="0" smtClean="0"/>
              <a:t> individuals</a:t>
            </a:r>
          </a:p>
          <a:p>
            <a:pPr marL="167923" indent="-167923" defTabSz="685983" eaLnBrk="1" fontAlgn="auto" hangingPunct="1">
              <a:spcAft>
                <a:spcPts val="0"/>
              </a:spcAft>
              <a:defRPr/>
            </a:pPr>
            <a:r>
              <a:rPr lang="en-GB" altLang="en-US" sz="2600" b="1" u="sng" dirty="0" smtClean="0"/>
              <a:t>Poor </a:t>
            </a:r>
            <a:r>
              <a:rPr lang="en-GB" altLang="en-US" sz="26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Planning</a:t>
            </a:r>
            <a:r>
              <a:rPr lang="en-GB" altLang="en-US" sz="2600" b="1" dirty="0" smtClean="0"/>
              <a:t> </a:t>
            </a:r>
            <a:r>
              <a:rPr lang="en-GB" altLang="en-US" sz="2600" b="1" dirty="0"/>
              <a:t>of </a:t>
            </a:r>
            <a:r>
              <a:rPr lang="en-GB" altLang="en-US" sz="2600" b="1" dirty="0" smtClean="0"/>
              <a:t>Tasks</a:t>
            </a:r>
          </a:p>
          <a:p>
            <a:pPr marL="167923" indent="-167923" defTabSz="685983" eaLnBrk="1" fontAlgn="auto" hangingPunct="1">
              <a:spcAft>
                <a:spcPts val="0"/>
              </a:spcAft>
              <a:defRPr/>
            </a:pPr>
            <a:r>
              <a:rPr lang="en-GB" altLang="en-US" sz="2600" b="1" u="sng" dirty="0" smtClean="0"/>
              <a:t>Failure to </a:t>
            </a:r>
            <a:r>
              <a:rPr lang="en-GB" altLang="en-US" sz="26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Implement</a:t>
            </a:r>
            <a:r>
              <a:rPr lang="en-GB" altLang="en-US" sz="2600" b="1" dirty="0" smtClean="0"/>
              <a:t> the tasks</a:t>
            </a:r>
          </a:p>
          <a:p>
            <a:pPr marL="167923" indent="-167923" defTabSz="685983" eaLnBrk="1" fontAlgn="auto" hangingPunct="1">
              <a:spcAft>
                <a:spcPts val="0"/>
              </a:spcAft>
              <a:defRPr/>
            </a:pPr>
            <a:endParaRPr lang="en-GB" altLang="en-US" sz="2600" b="1" dirty="0" smtClean="0"/>
          </a:p>
          <a:p>
            <a:pPr marL="0" indent="0" defTabSz="685983" eaLnBrk="1" fontAlgn="auto" hangingPunct="1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endParaRPr lang="en-US" altLang="en-US" sz="2600" b="1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980363" y="6381750"/>
            <a:ext cx="630237" cy="276225"/>
          </a:xfrm>
        </p:spPr>
        <p:txBody>
          <a:bodyPr/>
          <a:lstStyle/>
          <a:p>
            <a:pPr>
              <a:defRPr/>
            </a:pPr>
            <a:fld id="{6FF9B408-0B28-4705-8D60-3A7A9C41CAA1}" type="slidenum">
              <a:rPr lang="en-GB" altLang="en-US" sz="1600"/>
              <a:pPr>
                <a:defRPr/>
              </a:pPr>
              <a:t>4</a:t>
            </a:fld>
            <a:endParaRPr lang="en-GB" altLang="en-US" sz="1600" dirty="0"/>
          </a:p>
        </p:txBody>
      </p:sp>
      <p:sp>
        <p:nvSpPr>
          <p:cNvPr id="19460" name="Rectangle 2"/>
          <p:cNvSpPr>
            <a:spLocks noChangeArrowheads="1"/>
          </p:cNvSpPr>
          <p:nvPr/>
        </p:nvSpPr>
        <p:spPr bwMode="auto">
          <a:xfrm>
            <a:off x="5964238" y="4225925"/>
            <a:ext cx="3451225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b="1" dirty="0">
                <a:solidFill>
                  <a:srgbClr val="FFFF00"/>
                </a:solidFill>
              </a:rPr>
              <a:t>You do not manage </a:t>
            </a:r>
            <a:r>
              <a:rPr lang="en-US" altLang="en-US" b="1" u="sng" dirty="0">
                <a:solidFill>
                  <a:srgbClr val="FFFF00"/>
                </a:solidFill>
              </a:rPr>
              <a:t>time</a:t>
            </a:r>
          </a:p>
          <a:p>
            <a:pPr algn="ctr" eaLnBrk="1" hangingPunct="1"/>
            <a:r>
              <a:rPr lang="en-US" altLang="en-US" b="1" dirty="0">
                <a:solidFill>
                  <a:srgbClr val="FFFF00"/>
                </a:solidFill>
              </a:rPr>
              <a:t>You manage your </a:t>
            </a:r>
            <a:r>
              <a:rPr lang="en-US" altLang="en-US" b="1" u="sng" dirty="0">
                <a:solidFill>
                  <a:srgbClr val="FFFF00"/>
                </a:solidFill>
              </a:rPr>
              <a:t>commitments</a:t>
            </a:r>
            <a:r>
              <a:rPr lang="en-US" altLang="en-US" b="1" dirty="0">
                <a:solidFill>
                  <a:srgbClr val="FFFF00"/>
                </a:solidFill>
              </a:rPr>
              <a:t> </a:t>
            </a:r>
          </a:p>
        </p:txBody>
      </p:sp>
      <p:pic>
        <p:nvPicPr>
          <p:cNvPr id="19461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4613" y="2284413"/>
            <a:ext cx="2525712" cy="191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1440160" y="2997200"/>
            <a:ext cx="4572000" cy="13525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167923" indent="-167923" defTabSz="685983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rgbClr val="56C5F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en-US" sz="2600" b="1" u="sng" dirty="0">
                <a:solidFill>
                  <a:prstClr val="white"/>
                </a:solidFill>
                <a:latin typeface="Corbel"/>
                <a:cs typeface="+mn-cs"/>
              </a:rPr>
              <a:t>Poor </a:t>
            </a:r>
            <a:r>
              <a:rPr lang="en-GB" altLang="en-US" sz="2600" b="1" u="sng" dirty="0" smtClean="0">
                <a:solidFill>
                  <a:srgbClr val="4BB836">
                    <a:lumMod val="60000"/>
                    <a:lumOff val="40000"/>
                  </a:srgbClr>
                </a:solidFill>
                <a:latin typeface="Corbel"/>
                <a:cs typeface="+mn-cs"/>
              </a:rPr>
              <a:t>Estimation</a:t>
            </a:r>
            <a:r>
              <a:rPr lang="en-GB" altLang="en-US" sz="2600" b="1" dirty="0" smtClean="0">
                <a:solidFill>
                  <a:srgbClr val="4BB836">
                    <a:lumMod val="60000"/>
                    <a:lumOff val="40000"/>
                  </a:srgbClr>
                </a:solidFill>
                <a:latin typeface="Corbel"/>
                <a:cs typeface="+mn-cs"/>
              </a:rPr>
              <a:t> </a:t>
            </a:r>
            <a:r>
              <a:rPr lang="en-GB" altLang="en-US" sz="2600" b="1" dirty="0">
                <a:solidFill>
                  <a:prstClr val="white"/>
                </a:solidFill>
                <a:latin typeface="Corbel"/>
                <a:cs typeface="+mn-cs"/>
              </a:rPr>
              <a:t>of the difficulty or risks or resources</a:t>
            </a:r>
          </a:p>
          <a:p>
            <a:pPr marL="167923" indent="-167923" defTabSz="685983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rgbClr val="56C5F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en-US" sz="2600" b="1" u="sng" dirty="0">
                <a:solidFill>
                  <a:prstClr val="white"/>
                </a:solidFill>
                <a:latin typeface="Corbel"/>
                <a:cs typeface="+mn-cs"/>
              </a:rPr>
              <a:t>Bad </a:t>
            </a:r>
            <a:r>
              <a:rPr lang="en-GB" altLang="en-US" sz="2600" b="1" u="sng" dirty="0" smtClean="0">
                <a:solidFill>
                  <a:srgbClr val="4BB836">
                    <a:lumMod val="60000"/>
                    <a:lumOff val="40000"/>
                  </a:srgbClr>
                </a:solidFill>
                <a:latin typeface="Corbel"/>
                <a:cs typeface="+mn-cs"/>
              </a:rPr>
              <a:t>Management</a:t>
            </a:r>
            <a:endParaRPr lang="en-GB" altLang="en-US" sz="2600" b="1" u="sng" dirty="0">
              <a:solidFill>
                <a:srgbClr val="4BB836">
                  <a:lumMod val="60000"/>
                  <a:lumOff val="40000"/>
                </a:srgbClr>
              </a:solidFill>
              <a:latin typeface="Corbel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11188" y="414338"/>
            <a:ext cx="7991475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en-US" sz="2800" b="1" dirty="0">
                <a:latin typeface="+mn-lt"/>
              </a:rPr>
              <a:t>Studies report that nearly half of all projects initiated are not completed because of:</a:t>
            </a:r>
          </a:p>
        </p:txBody>
      </p:sp>
      <p:sp>
        <p:nvSpPr>
          <p:cNvPr id="19464" name="Rectangle 7"/>
          <p:cNvSpPr>
            <a:spLocks noChangeArrowheads="1"/>
          </p:cNvSpPr>
          <p:nvPr/>
        </p:nvSpPr>
        <p:spPr bwMode="auto">
          <a:xfrm>
            <a:off x="900113" y="4941888"/>
            <a:ext cx="4572000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</a:pPr>
            <a:r>
              <a:rPr lang="en-GB" altLang="en-US" sz="2600" b="1" dirty="0">
                <a:solidFill>
                  <a:srgbClr val="FFFFFF"/>
                </a:solidFill>
                <a:latin typeface="Corbel" panose="020B0503020204020204" pitchFamily="34" charset="0"/>
              </a:rPr>
              <a:t>The Main Reason For Failure: </a:t>
            </a:r>
            <a:r>
              <a:rPr lang="en-GB" altLang="en-US" sz="2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You </a:t>
            </a:r>
            <a:r>
              <a:rPr lang="en-GB" altLang="en-US" sz="2600" b="1" i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Don’t Start Soon</a:t>
            </a:r>
            <a:r>
              <a:rPr lang="en-GB" altLang="en-US" sz="2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Enough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5407025" cy="641350"/>
          </a:xfrm>
        </p:spPr>
        <p:txBody>
          <a:bodyPr/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GB" alt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Project Parameters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8172450" y="6400800"/>
            <a:ext cx="630238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C5380853-CFFA-44AF-9B95-133B8443AB0E}" type="slidenum">
              <a:rPr lang="en-GB" altLang="en-US" smtClean="0">
                <a:latin typeface="Arial" panose="020B0604020202020204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5</a:t>
            </a:fld>
            <a:endParaRPr lang="en-GB" altLang="en-US" smtClean="0">
              <a:latin typeface="Arial" panose="020B0604020202020204" pitchFamily="34" charset="0"/>
            </a:endParaRPr>
          </a:p>
        </p:txBody>
      </p:sp>
      <p:grpSp>
        <p:nvGrpSpPr>
          <p:cNvPr id="19461" name="Group 1"/>
          <p:cNvGrpSpPr>
            <a:grpSpLocks/>
          </p:cNvGrpSpPr>
          <p:nvPr/>
        </p:nvGrpSpPr>
        <p:grpSpPr bwMode="auto">
          <a:xfrm>
            <a:off x="179388" y="1390650"/>
            <a:ext cx="5722937" cy="3251200"/>
            <a:chOff x="361727" y="1906588"/>
            <a:chExt cx="7594649" cy="4035425"/>
          </a:xfrm>
          <a:solidFill>
            <a:schemeClr val="tx2">
              <a:lumMod val="10000"/>
            </a:schemeClr>
          </a:solidFill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grpSpPr>
        <p:sp>
          <p:nvSpPr>
            <p:cNvPr id="19471" name="Rectangle 3"/>
            <p:cNvSpPr>
              <a:spLocks noChangeArrowheads="1"/>
            </p:cNvSpPr>
            <p:nvPr/>
          </p:nvSpPr>
          <p:spPr bwMode="auto">
            <a:xfrm>
              <a:off x="2439988" y="1906588"/>
              <a:ext cx="4035425" cy="835025"/>
            </a:xfrm>
            <a:prstGeom prst="rect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GB" altLang="en-US" sz="2000" b="1" dirty="0" smtClean="0">
                  <a:solidFill>
                    <a:schemeClr val="tx1"/>
                  </a:solidFill>
                  <a:latin typeface="Times New Roman" panose="02020603050405020304" pitchFamily="18" charset="0"/>
                </a:rPr>
                <a:t>Project Parameters</a:t>
              </a:r>
            </a:p>
          </p:txBody>
        </p:sp>
        <p:sp>
          <p:nvSpPr>
            <p:cNvPr id="19472" name="Rectangle 4"/>
            <p:cNvSpPr>
              <a:spLocks noChangeArrowheads="1"/>
            </p:cNvSpPr>
            <p:nvPr/>
          </p:nvSpPr>
          <p:spPr bwMode="auto">
            <a:xfrm>
              <a:off x="742727" y="3506788"/>
              <a:ext cx="1597025" cy="835025"/>
            </a:xfrm>
            <a:prstGeom prst="rect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GB" altLang="en-US" sz="2000" b="1" dirty="0" smtClean="0">
                  <a:solidFill>
                    <a:schemeClr val="tx1"/>
                  </a:solidFill>
                  <a:latin typeface="Times New Roman" panose="02020603050405020304" pitchFamily="18" charset="0"/>
                </a:rPr>
                <a:t>Quality</a:t>
              </a:r>
            </a:p>
          </p:txBody>
        </p:sp>
        <p:sp>
          <p:nvSpPr>
            <p:cNvPr id="19473" name="Rectangle 5"/>
            <p:cNvSpPr>
              <a:spLocks noChangeArrowheads="1"/>
            </p:cNvSpPr>
            <p:nvPr/>
          </p:nvSpPr>
          <p:spPr bwMode="auto">
            <a:xfrm>
              <a:off x="361727" y="5106988"/>
              <a:ext cx="1978025" cy="835025"/>
            </a:xfrm>
            <a:prstGeom prst="rect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GB" altLang="en-US" sz="2000" b="1" dirty="0" smtClean="0">
                  <a:solidFill>
                    <a:schemeClr val="tx1"/>
                  </a:solidFill>
                  <a:latin typeface="Times New Roman" panose="02020603050405020304" pitchFamily="18" charset="0"/>
                </a:rPr>
                <a:t>Specifications</a:t>
              </a:r>
            </a:p>
          </p:txBody>
        </p:sp>
        <p:sp>
          <p:nvSpPr>
            <p:cNvPr id="19474" name="Rectangle 6"/>
            <p:cNvSpPr>
              <a:spLocks noChangeArrowheads="1"/>
            </p:cNvSpPr>
            <p:nvPr/>
          </p:nvSpPr>
          <p:spPr bwMode="auto">
            <a:xfrm>
              <a:off x="2483768" y="5106988"/>
              <a:ext cx="1597025" cy="835025"/>
            </a:xfrm>
            <a:prstGeom prst="rect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GB" altLang="en-US" sz="2000" b="1" dirty="0" smtClean="0">
                  <a:solidFill>
                    <a:schemeClr val="tx1"/>
                  </a:solidFill>
                  <a:latin typeface="Times New Roman" panose="02020603050405020304" pitchFamily="18" charset="0"/>
                </a:rPr>
                <a:t>Budget*</a:t>
              </a:r>
            </a:p>
          </p:txBody>
        </p:sp>
        <p:sp>
          <p:nvSpPr>
            <p:cNvPr id="19475" name="Rectangle 7"/>
            <p:cNvSpPr>
              <a:spLocks noChangeArrowheads="1"/>
            </p:cNvSpPr>
            <p:nvPr/>
          </p:nvSpPr>
          <p:spPr bwMode="auto">
            <a:xfrm>
              <a:off x="2483768" y="3506788"/>
              <a:ext cx="1597025" cy="835025"/>
            </a:xfrm>
            <a:prstGeom prst="rect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GB" altLang="en-US" sz="2000" b="1" dirty="0" smtClean="0">
                  <a:solidFill>
                    <a:schemeClr val="tx1"/>
                  </a:solidFill>
                  <a:latin typeface="Times New Roman" panose="02020603050405020304" pitchFamily="18" charset="0"/>
                </a:rPr>
                <a:t>Cost*</a:t>
              </a:r>
            </a:p>
          </p:txBody>
        </p:sp>
        <p:sp>
          <p:nvSpPr>
            <p:cNvPr id="19476" name="Rectangle 8"/>
            <p:cNvSpPr>
              <a:spLocks noChangeArrowheads="1"/>
            </p:cNvSpPr>
            <p:nvPr/>
          </p:nvSpPr>
          <p:spPr bwMode="auto">
            <a:xfrm>
              <a:off x="4427984" y="3506788"/>
              <a:ext cx="1597025" cy="835025"/>
            </a:xfrm>
            <a:prstGeom prst="rect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GB" altLang="en-US" sz="2000" b="1" dirty="0" smtClean="0">
                  <a:solidFill>
                    <a:schemeClr val="tx1"/>
                  </a:solidFill>
                  <a:latin typeface="Times New Roman" panose="02020603050405020304" pitchFamily="18" charset="0"/>
                </a:rPr>
                <a:t>Time</a:t>
              </a:r>
            </a:p>
          </p:txBody>
        </p:sp>
        <p:sp>
          <p:nvSpPr>
            <p:cNvPr id="19477" name="Rectangle 9"/>
            <p:cNvSpPr>
              <a:spLocks noChangeArrowheads="1"/>
            </p:cNvSpPr>
            <p:nvPr/>
          </p:nvSpPr>
          <p:spPr bwMode="auto">
            <a:xfrm>
              <a:off x="4427984" y="5106988"/>
              <a:ext cx="1597025" cy="835025"/>
            </a:xfrm>
            <a:prstGeom prst="rect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GB" altLang="en-US" sz="2000" b="1" dirty="0" smtClean="0">
                  <a:solidFill>
                    <a:schemeClr val="tx1"/>
                  </a:solidFill>
                  <a:latin typeface="Times New Roman" panose="02020603050405020304" pitchFamily="18" charset="0"/>
                </a:rPr>
                <a:t>Schedule</a:t>
              </a:r>
            </a:p>
          </p:txBody>
        </p:sp>
        <p:sp>
          <p:nvSpPr>
            <p:cNvPr id="19478" name="Line 10"/>
            <p:cNvSpPr>
              <a:spLocks noChangeShapeType="1"/>
            </p:cNvSpPr>
            <p:nvPr/>
          </p:nvSpPr>
          <p:spPr bwMode="auto">
            <a:xfrm flipV="1">
              <a:off x="1547664" y="3198812"/>
              <a:ext cx="5572099" cy="1587"/>
            </a:xfrm>
            <a:prstGeom prst="line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b="1"/>
            </a:p>
          </p:txBody>
        </p:sp>
        <p:sp>
          <p:nvSpPr>
            <p:cNvPr id="19479" name="Line 11"/>
            <p:cNvSpPr>
              <a:spLocks noChangeShapeType="1"/>
            </p:cNvSpPr>
            <p:nvPr/>
          </p:nvSpPr>
          <p:spPr bwMode="auto">
            <a:xfrm>
              <a:off x="4419600" y="2746375"/>
              <a:ext cx="0" cy="454025"/>
            </a:xfrm>
            <a:prstGeom prst="line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b="1"/>
            </a:p>
          </p:txBody>
        </p:sp>
        <p:sp>
          <p:nvSpPr>
            <p:cNvPr id="19480" name="Line 12"/>
            <p:cNvSpPr>
              <a:spLocks noChangeShapeType="1"/>
            </p:cNvSpPr>
            <p:nvPr/>
          </p:nvSpPr>
          <p:spPr bwMode="auto">
            <a:xfrm>
              <a:off x="1547664" y="3203575"/>
              <a:ext cx="0" cy="301625"/>
            </a:xfrm>
            <a:prstGeom prst="line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b="1"/>
            </a:p>
          </p:txBody>
        </p:sp>
        <p:sp>
          <p:nvSpPr>
            <p:cNvPr id="19481" name="Line 13"/>
            <p:cNvSpPr>
              <a:spLocks noChangeShapeType="1"/>
            </p:cNvSpPr>
            <p:nvPr/>
          </p:nvSpPr>
          <p:spPr bwMode="auto">
            <a:xfrm>
              <a:off x="3091780" y="3203575"/>
              <a:ext cx="0" cy="301625"/>
            </a:xfrm>
            <a:prstGeom prst="line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b="1"/>
            </a:p>
          </p:txBody>
        </p:sp>
        <p:sp>
          <p:nvSpPr>
            <p:cNvPr id="19482" name="Line 14"/>
            <p:cNvSpPr>
              <a:spLocks noChangeShapeType="1"/>
            </p:cNvSpPr>
            <p:nvPr/>
          </p:nvSpPr>
          <p:spPr bwMode="auto">
            <a:xfrm>
              <a:off x="5188396" y="3203575"/>
              <a:ext cx="0" cy="301625"/>
            </a:xfrm>
            <a:prstGeom prst="line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b="1"/>
            </a:p>
          </p:txBody>
        </p:sp>
        <p:sp>
          <p:nvSpPr>
            <p:cNvPr id="19483" name="Line 15"/>
            <p:cNvSpPr>
              <a:spLocks noChangeShapeType="1"/>
            </p:cNvSpPr>
            <p:nvPr/>
          </p:nvSpPr>
          <p:spPr bwMode="auto">
            <a:xfrm>
              <a:off x="1503139" y="4346575"/>
              <a:ext cx="0" cy="758825"/>
            </a:xfrm>
            <a:prstGeom prst="line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round/>
              <a:headEnd type="none" w="sm" len="sm"/>
              <a:tailEnd type="stealth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b="1"/>
            </a:p>
          </p:txBody>
        </p:sp>
        <p:sp>
          <p:nvSpPr>
            <p:cNvPr id="19484" name="Line 16"/>
            <p:cNvSpPr>
              <a:spLocks noChangeShapeType="1"/>
            </p:cNvSpPr>
            <p:nvPr/>
          </p:nvSpPr>
          <p:spPr bwMode="auto">
            <a:xfrm>
              <a:off x="3244180" y="4346575"/>
              <a:ext cx="0" cy="758825"/>
            </a:xfrm>
            <a:prstGeom prst="line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round/>
              <a:headEnd type="none" w="sm" len="sm"/>
              <a:tailEnd type="stealth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b="1"/>
            </a:p>
          </p:txBody>
        </p:sp>
        <p:sp>
          <p:nvSpPr>
            <p:cNvPr id="19485" name="Line 17"/>
            <p:cNvSpPr>
              <a:spLocks noChangeShapeType="1"/>
            </p:cNvSpPr>
            <p:nvPr/>
          </p:nvSpPr>
          <p:spPr bwMode="auto">
            <a:xfrm>
              <a:off x="5188396" y="4346575"/>
              <a:ext cx="0" cy="758825"/>
            </a:xfrm>
            <a:prstGeom prst="line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round/>
              <a:headEnd type="none" w="sm" len="sm"/>
              <a:tailEnd type="stealth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b="1"/>
            </a:p>
          </p:txBody>
        </p:sp>
        <p:sp>
          <p:nvSpPr>
            <p:cNvPr id="19486" name="Rectangle 8"/>
            <p:cNvSpPr>
              <a:spLocks noChangeArrowheads="1"/>
            </p:cNvSpPr>
            <p:nvPr/>
          </p:nvSpPr>
          <p:spPr bwMode="auto">
            <a:xfrm>
              <a:off x="6359351" y="3514055"/>
              <a:ext cx="1597025" cy="835025"/>
            </a:xfrm>
            <a:prstGeom prst="rect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GB" altLang="en-US" sz="2000" b="1" dirty="0" smtClean="0">
                  <a:solidFill>
                    <a:schemeClr val="tx1"/>
                  </a:solidFill>
                  <a:latin typeface="Times New Roman" panose="02020603050405020304" pitchFamily="18" charset="0"/>
                </a:rPr>
                <a:t>Target</a:t>
              </a:r>
            </a:p>
          </p:txBody>
        </p:sp>
        <p:sp>
          <p:nvSpPr>
            <p:cNvPr id="19487" name="Line 14"/>
            <p:cNvSpPr>
              <a:spLocks noChangeShapeType="1"/>
            </p:cNvSpPr>
            <p:nvPr/>
          </p:nvSpPr>
          <p:spPr bwMode="auto">
            <a:xfrm>
              <a:off x="7119763" y="3210842"/>
              <a:ext cx="0" cy="301625"/>
            </a:xfrm>
            <a:prstGeom prst="line">
              <a:avLst/>
            </a:prstGeom>
            <a:grpFill/>
            <a:ln w="12700">
              <a:solidFill>
                <a:schemeClr val="accent3">
                  <a:lumMod val="40000"/>
                  <a:lumOff val="60000"/>
                </a:schemeClr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b="1"/>
            </a:p>
          </p:txBody>
        </p:sp>
      </p:grpSp>
      <p:grpSp>
        <p:nvGrpSpPr>
          <p:cNvPr id="19462" name="Group 24"/>
          <p:cNvGrpSpPr>
            <a:grpSpLocks/>
          </p:cNvGrpSpPr>
          <p:nvPr/>
        </p:nvGrpSpPr>
        <p:grpSpPr bwMode="auto">
          <a:xfrm>
            <a:off x="5859721" y="3352625"/>
            <a:ext cx="3225800" cy="2771775"/>
            <a:chOff x="1911763" y="333375"/>
            <a:chExt cx="6289519" cy="5506392"/>
          </a:xfrm>
          <a:effectLst>
            <a:glow rad="228600">
              <a:schemeClr val="accent3">
                <a:satMod val="175000"/>
                <a:alpha val="40000"/>
              </a:schemeClr>
            </a:glow>
          </a:effectLst>
        </p:grpSpPr>
        <p:pic>
          <p:nvPicPr>
            <p:cNvPr id="19464" name="Picture 4" descr="Project Target"/>
            <p:cNvPicPr preferRelativeResize="0"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1763" y="333375"/>
              <a:ext cx="6041147" cy="5506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08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7" name="Text Box 8"/>
            <p:cNvSpPr txBox="1">
              <a:spLocks noChangeArrowheads="1"/>
            </p:cNvSpPr>
            <p:nvPr/>
          </p:nvSpPr>
          <p:spPr bwMode="auto">
            <a:xfrm>
              <a:off x="4887477" y="1086007"/>
              <a:ext cx="2460553" cy="6116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080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GB" altLang="en-US" sz="1400" b="1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YOUR TIME</a:t>
              </a:r>
            </a:p>
          </p:txBody>
        </p:sp>
        <p:sp>
          <p:nvSpPr>
            <p:cNvPr id="19470" name="Text Box 11"/>
            <p:cNvSpPr txBox="1">
              <a:spLocks noChangeArrowheads="1"/>
            </p:cNvSpPr>
            <p:nvPr/>
          </p:nvSpPr>
          <p:spPr bwMode="auto">
            <a:xfrm>
              <a:off x="6247094" y="4423047"/>
              <a:ext cx="1954188" cy="6116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080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GB" altLang="en-US" sz="1400" b="1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Due Date</a:t>
              </a:r>
            </a:p>
          </p:txBody>
        </p:sp>
      </p:grpSp>
      <p:sp>
        <p:nvSpPr>
          <p:cNvPr id="21510" name="Rectangle 2"/>
          <p:cNvSpPr>
            <a:spLocks noChangeArrowheads="1"/>
          </p:cNvSpPr>
          <p:nvPr/>
        </p:nvSpPr>
        <p:spPr bwMode="auto">
          <a:xfrm>
            <a:off x="6503988" y="2771775"/>
            <a:ext cx="1736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b="1" dirty="0">
                <a:solidFill>
                  <a:srgbClr val="FFFF00"/>
                </a:solidFill>
              </a:rPr>
              <a:t>GE105 project</a:t>
            </a:r>
            <a:endParaRPr lang="en-US" altLang="en-US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260350"/>
            <a:ext cx="6454775" cy="700088"/>
          </a:xfrm>
        </p:spPr>
        <p:txBody>
          <a:bodyPr lIns="92075" tIns="46038" rIns="92075" bIns="46038"/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US" alt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Phases of Project </a:t>
            </a:r>
            <a:r>
              <a:rPr lang="en-US" alt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Planning</a:t>
            </a:r>
            <a:endParaRPr lang="en-US" altLang="en-US" sz="32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82275" name="Rectangle 3"/>
          <p:cNvSpPr>
            <a:spLocks noGrp="1" noChangeArrowheads="1"/>
          </p:cNvSpPr>
          <p:nvPr>
            <p:ph idx="1"/>
          </p:nvPr>
        </p:nvSpPr>
        <p:spPr>
          <a:xfrm>
            <a:off x="755650" y="1052513"/>
            <a:ext cx="6853238" cy="4114800"/>
          </a:xfrm>
          <a:extLst>
            <a:ext uri="{91240B29-F687-4F45-9708-019B960494DF}">
              <a14:hiddenLine xmlns:a14="http://schemas.microsoft.com/office/drawing/2010/main" w="12700" cap="flat" cmpd="sng">
                <a:solidFill>
                  <a:schemeClr val="tx2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rtlCol="0">
            <a:normAutofit/>
          </a:bodyPr>
          <a:lstStyle/>
          <a:p>
            <a:pPr marL="167923" indent="-167923" defTabSz="685983" eaLnBrk="1" fontAlgn="auto" hangingPunct="1">
              <a:spcAft>
                <a:spcPts val="0"/>
              </a:spcAft>
              <a:defRPr/>
            </a:pPr>
            <a:r>
              <a:rPr lang="en-US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Define</a:t>
            </a:r>
            <a:r>
              <a:rPr lang="en-US" altLang="en-US" sz="2400" b="1" dirty="0"/>
              <a:t> the project’s </a:t>
            </a:r>
            <a:r>
              <a:rPr lang="en-US" altLang="en-US" sz="2400" b="1" u="sng" dirty="0" smtClean="0"/>
              <a:t>scope</a:t>
            </a:r>
            <a:r>
              <a:rPr lang="en-US" altLang="en-US" sz="2400" b="1" dirty="0" smtClean="0"/>
              <a:t>* </a:t>
            </a:r>
            <a:r>
              <a:rPr lang="en-US" altLang="en-US" sz="2400" b="1" dirty="0"/>
              <a:t>(including literature review </a:t>
            </a:r>
            <a:r>
              <a:rPr lang="en-US" altLang="en-US" sz="2400" b="1" dirty="0" smtClean="0"/>
              <a:t>given at the end of these slides)</a:t>
            </a:r>
            <a:endParaRPr lang="en-US" altLang="en-US" sz="2400" b="1" dirty="0"/>
          </a:p>
          <a:p>
            <a:pPr marL="167923" indent="-167923" defTabSz="685983" eaLnBrk="1" fontAlgn="auto" hangingPunct="1">
              <a:spcAft>
                <a:spcPts val="0"/>
              </a:spcAft>
              <a:defRPr/>
            </a:pPr>
            <a:r>
              <a:rPr lang="en-US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Develop</a:t>
            </a:r>
            <a:r>
              <a:rPr lang="en-US" altLang="en-US" sz="2400" b="1" dirty="0"/>
              <a:t> the project’s </a:t>
            </a:r>
            <a:r>
              <a:rPr lang="en-US" altLang="en-US" sz="2400" b="1" u="sng" dirty="0"/>
              <a:t>plan</a:t>
            </a:r>
          </a:p>
          <a:p>
            <a:pPr marL="167923" indent="-167923" defTabSz="685983" eaLnBrk="1" fontAlgn="auto" hangingPunct="1">
              <a:spcAft>
                <a:spcPts val="0"/>
              </a:spcAft>
              <a:defRPr/>
            </a:pPr>
            <a:r>
              <a:rPr lang="en-US" altLang="en-US" sz="2400" b="1" u="sng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Implement</a:t>
            </a:r>
            <a:r>
              <a:rPr lang="en-US" altLang="en-US" sz="2400" b="1" dirty="0"/>
              <a:t> the plan </a:t>
            </a:r>
          </a:p>
          <a:p>
            <a:pPr marL="167923" indent="-167923" defTabSz="685983" eaLnBrk="1" fontAlgn="auto" hangingPunct="1">
              <a:spcAft>
                <a:spcPts val="0"/>
              </a:spcAft>
              <a:defRPr/>
            </a:pPr>
            <a:r>
              <a:rPr lang="en-US" altLang="en-US" sz="24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Control</a:t>
            </a:r>
            <a:r>
              <a:rPr lang="en-US" altLang="en-US" sz="2400" b="1" dirty="0" smtClean="0"/>
              <a:t> </a:t>
            </a:r>
            <a:r>
              <a:rPr lang="en-US" altLang="en-US" sz="2400" b="1" dirty="0"/>
              <a:t>the process</a:t>
            </a:r>
          </a:p>
          <a:p>
            <a:pPr marL="167923" indent="-167923" defTabSz="685983" eaLnBrk="1" fontAlgn="auto" hangingPunct="1">
              <a:spcAft>
                <a:spcPts val="0"/>
              </a:spcAft>
              <a:defRPr/>
            </a:pPr>
            <a:r>
              <a:rPr lang="en-US" altLang="en-US" sz="24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Complete</a:t>
            </a:r>
            <a:r>
              <a:rPr lang="en-US" altLang="en-US" sz="2400" b="1" dirty="0" smtClean="0"/>
              <a:t> </a:t>
            </a:r>
            <a:r>
              <a:rPr lang="en-US" altLang="en-US" sz="2400" b="1" dirty="0"/>
              <a:t>the </a:t>
            </a:r>
            <a:r>
              <a:rPr lang="en-US" altLang="en-US" sz="2400" b="1" dirty="0" smtClean="0"/>
              <a:t>project </a:t>
            </a:r>
            <a:endParaRPr lang="en-US" altLang="en-US" sz="2400" b="1" dirty="0"/>
          </a:p>
        </p:txBody>
      </p:sp>
      <p:sp>
        <p:nvSpPr>
          <p:cNvPr id="1638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E0CFD3C8-6C94-4A92-9D52-0343CA84CC0D}" type="slidenum">
              <a:rPr lang="en-US" altLang="en-US" sz="1400">
                <a:solidFill>
                  <a:srgbClr val="06060A"/>
                </a:solidFill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6</a:t>
            </a:fld>
            <a:endParaRPr lang="en-US" altLang="en-US" sz="1400">
              <a:solidFill>
                <a:srgbClr val="06060A"/>
              </a:solidFill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356100" y="3798888"/>
            <a:ext cx="4572000" cy="2444750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983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rgbClr val="56C5FF"/>
              </a:buClr>
              <a:buSzPct val="100000"/>
              <a:defRPr/>
            </a:pPr>
            <a:r>
              <a:rPr lang="en-IE" altLang="en-US" sz="2400" b="1" dirty="0">
                <a:solidFill>
                  <a:prstClr val="white"/>
                </a:solidFill>
                <a:latin typeface="Corbel"/>
                <a:cs typeface="+mn-cs"/>
              </a:rPr>
              <a:t>What is a project plan?</a:t>
            </a:r>
          </a:p>
          <a:p>
            <a:pPr marL="167923" indent="-167923" defTabSz="685983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rgbClr val="56C5FF"/>
              </a:buClr>
              <a:buSzPct val="100000"/>
              <a:buFontTx/>
              <a:buChar char="•"/>
              <a:defRPr/>
            </a:pPr>
            <a:r>
              <a:rPr lang="en-IE" altLang="en-US" sz="2400" b="1" dirty="0">
                <a:solidFill>
                  <a:prstClr val="white"/>
                </a:solidFill>
                <a:latin typeface="Corbel"/>
                <a:cs typeface="+mn-cs"/>
              </a:rPr>
              <a:t>Can be as simple as a </a:t>
            </a:r>
            <a:r>
              <a:rPr lang="en-IE" altLang="en-US" sz="2400" b="1" u="sng" dirty="0">
                <a:solidFill>
                  <a:prstClr val="white"/>
                </a:solidFill>
                <a:latin typeface="Corbel"/>
                <a:cs typeface="+mn-cs"/>
              </a:rPr>
              <a:t>list of sequences</a:t>
            </a:r>
            <a:r>
              <a:rPr lang="en-IE" altLang="en-US" sz="2400" b="1" dirty="0">
                <a:solidFill>
                  <a:prstClr val="white"/>
                </a:solidFill>
                <a:latin typeface="Corbel"/>
                <a:cs typeface="+mn-cs"/>
              </a:rPr>
              <a:t> for a </a:t>
            </a:r>
            <a:r>
              <a:rPr lang="en-IE" altLang="en-US" sz="2400" b="1" i="1" dirty="0">
                <a:solidFill>
                  <a:prstClr val="white"/>
                </a:solidFill>
                <a:latin typeface="Corbel"/>
                <a:cs typeface="+mn-cs"/>
              </a:rPr>
              <a:t>small project</a:t>
            </a:r>
          </a:p>
          <a:p>
            <a:pPr marL="167923" indent="-167923" defTabSz="685983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rgbClr val="56C5FF"/>
              </a:buClr>
              <a:buSzPct val="100000"/>
              <a:buFontTx/>
              <a:buChar char="•"/>
              <a:defRPr/>
            </a:pPr>
            <a:r>
              <a:rPr lang="en-IE" altLang="en-US" sz="2400" b="1" dirty="0">
                <a:solidFill>
                  <a:prstClr val="white"/>
                </a:solidFill>
                <a:latin typeface="Corbel"/>
                <a:cs typeface="+mn-cs"/>
              </a:rPr>
              <a:t>Can be more </a:t>
            </a:r>
            <a:r>
              <a:rPr lang="en-IE" altLang="en-US" sz="2400" b="1" dirty="0" smtClean="0">
                <a:solidFill>
                  <a:prstClr val="white"/>
                </a:solidFill>
                <a:latin typeface="Corbel"/>
                <a:cs typeface="+mn-cs"/>
              </a:rPr>
              <a:t>complex </a:t>
            </a:r>
            <a:r>
              <a:rPr lang="en-IE" altLang="en-US" sz="2400" b="1" dirty="0">
                <a:solidFill>
                  <a:prstClr val="white"/>
                </a:solidFill>
                <a:latin typeface="Corbel"/>
                <a:cs typeface="+mn-cs"/>
              </a:rPr>
              <a:t>with </a:t>
            </a:r>
            <a:r>
              <a:rPr lang="en-IE" altLang="en-US" sz="2400" b="1" u="sng" dirty="0">
                <a:solidFill>
                  <a:prstClr val="white"/>
                </a:solidFill>
                <a:latin typeface="Corbel"/>
                <a:cs typeface="+mn-cs"/>
              </a:rPr>
              <a:t>charts</a:t>
            </a:r>
            <a:r>
              <a:rPr lang="en-IE" altLang="en-US" sz="2400" b="1" dirty="0">
                <a:solidFill>
                  <a:prstClr val="white"/>
                </a:solidFill>
                <a:latin typeface="Corbel"/>
                <a:cs typeface="+mn-cs"/>
              </a:rPr>
              <a:t>, tables, </a:t>
            </a:r>
            <a:r>
              <a:rPr lang="en-IE" altLang="en-US" sz="2400" b="1" u="sng" dirty="0">
                <a:solidFill>
                  <a:prstClr val="white"/>
                </a:solidFill>
                <a:latin typeface="Corbel"/>
                <a:cs typeface="+mn-cs"/>
              </a:rPr>
              <a:t>costings</a:t>
            </a:r>
            <a:r>
              <a:rPr lang="en-IE" altLang="en-US" sz="2400" b="1" dirty="0">
                <a:solidFill>
                  <a:prstClr val="white"/>
                </a:solidFill>
                <a:latin typeface="Corbel"/>
                <a:cs typeface="+mn-cs"/>
              </a:rPr>
              <a:t> etc. for a </a:t>
            </a:r>
            <a:r>
              <a:rPr lang="en-IE" altLang="en-US" sz="2400" b="1" i="1" dirty="0">
                <a:solidFill>
                  <a:prstClr val="white"/>
                </a:solidFill>
                <a:latin typeface="Corbel"/>
                <a:cs typeface="+mn-cs"/>
              </a:rPr>
              <a:t>larger project</a:t>
            </a:r>
          </a:p>
        </p:txBody>
      </p:sp>
      <p:pic>
        <p:nvPicPr>
          <p:cNvPr id="23558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1341438"/>
            <a:ext cx="2544762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4221163"/>
            <a:ext cx="2105025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0" name="Slide Number Placeholder 4"/>
          <p:cNvSpPr txBox="1">
            <a:spLocks/>
          </p:cNvSpPr>
          <p:nvPr/>
        </p:nvSpPr>
        <p:spPr bwMode="auto">
          <a:xfrm>
            <a:off x="8172450" y="6400800"/>
            <a:ext cx="6302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GB" altLang="en-US" sz="1400" b="1">
                <a:latin typeface="Arial" panose="020B0604020202020204" pitchFamily="34" charset="0"/>
              </a:rPr>
              <a:t>4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Grp="1" noChangeArrowheads="1"/>
          </p:cNvSpPr>
          <p:nvPr>
            <p:ph type="title"/>
          </p:nvPr>
        </p:nvSpPr>
        <p:spPr>
          <a:xfrm>
            <a:off x="600075" y="422275"/>
            <a:ext cx="5159375" cy="592138"/>
          </a:xfrm>
        </p:spPr>
        <p:txBody>
          <a:bodyPr/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US" alt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Develop the Project’s Plan</a:t>
            </a:r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8101013" y="6453188"/>
            <a:ext cx="630237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6E2F7C7-D3B5-4C81-A3C3-4A4D3944A140}" type="slidenum">
              <a:rPr lang="en-US" altLang="en-US" sz="2400" smtClean="0">
                <a:latin typeface="Times New Roman" panose="02020603050405020304" pitchFamily="18" charset="0"/>
              </a:rPr>
              <a:pPr/>
              <a:t>7</a:t>
            </a:fld>
            <a:endParaRPr lang="en-US" altLang="en-US" sz="2400" smtClean="0">
              <a:latin typeface="Times New Roman" panose="02020603050405020304" pitchFamily="18" charset="0"/>
            </a:endParaRPr>
          </a:p>
        </p:txBody>
      </p:sp>
      <p:sp>
        <p:nvSpPr>
          <p:cNvPr id="25604" name="Rectangle 3"/>
          <p:cNvSpPr>
            <a:spLocks noChangeArrowheads="1"/>
          </p:cNvSpPr>
          <p:nvPr/>
        </p:nvSpPr>
        <p:spPr bwMode="auto">
          <a:xfrm>
            <a:off x="9525000" y="4724400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5" name="Rectangle 10"/>
          <p:cNvSpPr>
            <a:spLocks noChangeArrowheads="1"/>
          </p:cNvSpPr>
          <p:nvPr/>
        </p:nvSpPr>
        <p:spPr bwMode="auto">
          <a:xfrm>
            <a:off x="-1477963" y="4970463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6" name="Rectangle 11"/>
          <p:cNvSpPr>
            <a:spLocks noChangeArrowheads="1"/>
          </p:cNvSpPr>
          <p:nvPr/>
        </p:nvSpPr>
        <p:spPr bwMode="auto">
          <a:xfrm>
            <a:off x="-554038" y="384492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7" name="Rectangle 12"/>
          <p:cNvSpPr>
            <a:spLocks noChangeArrowheads="1"/>
          </p:cNvSpPr>
          <p:nvPr/>
        </p:nvSpPr>
        <p:spPr bwMode="auto">
          <a:xfrm>
            <a:off x="-1622425" y="326707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5608" name="Group 3"/>
          <p:cNvGrpSpPr>
            <a:grpSpLocks/>
          </p:cNvGrpSpPr>
          <p:nvPr/>
        </p:nvGrpSpPr>
        <p:grpSpPr bwMode="auto">
          <a:xfrm>
            <a:off x="395536" y="1484313"/>
            <a:ext cx="4578350" cy="4400550"/>
            <a:chOff x="1219200" y="1758950"/>
            <a:chExt cx="4578350" cy="4400550"/>
          </a:xfrm>
        </p:grpSpPr>
        <p:sp>
          <p:nvSpPr>
            <p:cNvPr id="2" name="Line 4"/>
            <p:cNvSpPr>
              <a:spLocks noChangeShapeType="1"/>
            </p:cNvSpPr>
            <p:nvPr/>
          </p:nvSpPr>
          <p:spPr bwMode="auto">
            <a:xfrm>
              <a:off x="4584700" y="2519362"/>
              <a:ext cx="0" cy="454025"/>
            </a:xfrm>
            <a:prstGeom prst="line">
              <a:avLst/>
            </a:prstGeom>
            <a:noFill/>
            <a:ln w="76200">
              <a:solidFill>
                <a:schemeClr val="accent2">
                  <a:lumMod val="40000"/>
                  <a:lumOff val="60000"/>
                </a:schemeClr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" name="Line 5"/>
            <p:cNvSpPr>
              <a:spLocks noChangeShapeType="1"/>
            </p:cNvSpPr>
            <p:nvPr/>
          </p:nvSpPr>
          <p:spPr bwMode="auto">
            <a:xfrm>
              <a:off x="4584700" y="4945062"/>
              <a:ext cx="0" cy="454025"/>
            </a:xfrm>
            <a:prstGeom prst="line">
              <a:avLst/>
            </a:prstGeom>
            <a:noFill/>
            <a:ln w="76200">
              <a:solidFill>
                <a:schemeClr val="accent2">
                  <a:lumMod val="40000"/>
                  <a:lumOff val="60000"/>
                </a:schemeClr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" name="Line 6"/>
            <p:cNvSpPr>
              <a:spLocks noChangeShapeType="1"/>
            </p:cNvSpPr>
            <p:nvPr/>
          </p:nvSpPr>
          <p:spPr bwMode="auto">
            <a:xfrm>
              <a:off x="4584700" y="3732212"/>
              <a:ext cx="0" cy="454025"/>
            </a:xfrm>
            <a:prstGeom prst="line">
              <a:avLst/>
            </a:prstGeom>
            <a:noFill/>
            <a:ln w="76200">
              <a:solidFill>
                <a:schemeClr val="accent2">
                  <a:lumMod val="40000"/>
                  <a:lumOff val="60000"/>
                </a:schemeClr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25609" name="Group 7"/>
            <p:cNvGrpSpPr>
              <a:grpSpLocks/>
            </p:cNvGrpSpPr>
            <p:nvPr/>
          </p:nvGrpSpPr>
          <p:grpSpPr bwMode="auto">
            <a:xfrm>
              <a:off x="3371850" y="1758950"/>
              <a:ext cx="2425700" cy="762000"/>
              <a:chOff x="528" y="1104"/>
              <a:chExt cx="1528" cy="480"/>
            </a:xfrm>
            <a:solidFill>
              <a:schemeClr val="tx2">
                <a:lumMod val="10000"/>
              </a:schemeClr>
            </a:solidFill>
          </p:grpSpPr>
          <p:sp>
            <p:nvSpPr>
              <p:cNvPr id="25628" name="Rectangle 8"/>
              <p:cNvSpPr>
                <a:spLocks noChangeArrowheads="1"/>
              </p:cNvSpPr>
              <p:nvPr/>
            </p:nvSpPr>
            <p:spPr bwMode="auto">
              <a:xfrm>
                <a:off x="528" y="1104"/>
                <a:ext cx="1528" cy="480"/>
              </a:xfrm>
              <a:prstGeom prst="rect">
                <a:avLst/>
              </a:prstGeom>
              <a:grpFill/>
              <a:ln w="12700">
                <a:solidFill>
                  <a:schemeClr val="accent2">
                    <a:lumMod val="40000"/>
                    <a:lumOff val="60000"/>
                  </a:schemeClr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"/>
                  <a:defRPr sz="32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"/>
                  <a:defRPr sz="28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"/>
                  <a:defRPr sz="24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"/>
                  <a:defRPr sz="20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  <a:defRPr/>
                </a:pPr>
                <a:endParaRPr lang="en-US" altLang="en-US" sz="2400" smtClean="0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5629" name="Rectangle 9"/>
              <p:cNvSpPr>
                <a:spLocks noChangeArrowheads="1"/>
              </p:cNvSpPr>
              <p:nvPr/>
            </p:nvSpPr>
            <p:spPr bwMode="auto">
              <a:xfrm>
                <a:off x="533" y="1115"/>
                <a:ext cx="1521" cy="446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"/>
                  <a:defRPr sz="32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"/>
                  <a:defRPr sz="28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"/>
                  <a:defRPr sz="24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"/>
                  <a:defRPr sz="20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  <a:defRPr/>
                </a:pPr>
                <a:r>
                  <a:rPr lang="en-US" altLang="en-US" sz="200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Break Down Project</a:t>
                </a:r>
              </a:p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  <a:defRPr/>
                </a:pPr>
                <a:r>
                  <a:rPr lang="en-US" altLang="en-US" sz="200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Tasks (WBS)*</a:t>
                </a:r>
              </a:p>
            </p:txBody>
          </p:sp>
        </p:grpSp>
        <p:grpSp>
          <p:nvGrpSpPr>
            <p:cNvPr id="25613" name="Group 13"/>
            <p:cNvGrpSpPr>
              <a:grpSpLocks/>
            </p:cNvGrpSpPr>
            <p:nvPr/>
          </p:nvGrpSpPr>
          <p:grpSpPr bwMode="auto">
            <a:xfrm>
              <a:off x="3371850" y="2971800"/>
              <a:ext cx="2425700" cy="762000"/>
              <a:chOff x="528" y="1104"/>
              <a:chExt cx="1528" cy="480"/>
            </a:xfrm>
            <a:solidFill>
              <a:schemeClr val="tx2">
                <a:lumMod val="10000"/>
              </a:schemeClr>
            </a:solidFill>
          </p:grpSpPr>
          <p:sp>
            <p:nvSpPr>
              <p:cNvPr id="25626" name="Rectangle 14"/>
              <p:cNvSpPr>
                <a:spLocks noChangeArrowheads="1"/>
              </p:cNvSpPr>
              <p:nvPr/>
            </p:nvSpPr>
            <p:spPr bwMode="auto">
              <a:xfrm>
                <a:off x="528" y="1104"/>
                <a:ext cx="1528" cy="480"/>
              </a:xfrm>
              <a:prstGeom prst="rect">
                <a:avLst/>
              </a:prstGeom>
              <a:grpFill/>
              <a:ln w="12700">
                <a:solidFill>
                  <a:schemeClr val="accent2">
                    <a:lumMod val="40000"/>
                    <a:lumOff val="60000"/>
                  </a:schemeClr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"/>
                  <a:defRPr sz="32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"/>
                  <a:defRPr sz="28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"/>
                  <a:defRPr sz="24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"/>
                  <a:defRPr sz="20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  <a:defRPr/>
                </a:pPr>
                <a:endParaRPr lang="en-US" altLang="en-US" sz="2400" smtClean="0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5627" name="Rectangle 15"/>
              <p:cNvSpPr>
                <a:spLocks noChangeArrowheads="1"/>
              </p:cNvSpPr>
              <p:nvPr/>
            </p:nvSpPr>
            <p:spPr bwMode="auto">
              <a:xfrm>
                <a:off x="572" y="1128"/>
                <a:ext cx="1480" cy="446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"/>
                  <a:defRPr sz="32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"/>
                  <a:defRPr sz="28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"/>
                  <a:defRPr sz="24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anose="05020102010507070707" pitchFamily="18" charset="2"/>
                  <a:buChar char=""/>
                  <a:defRPr sz="2000"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"/>
                  <a:defRPr>
                    <a:solidFill>
                      <a:schemeClr val="tx2"/>
                    </a:solidFill>
                    <a:latin typeface="Franklin Gothic Book" panose="020B05030201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  <a:defRPr/>
                </a:pPr>
                <a:r>
                  <a:rPr lang="en-US" altLang="en-US" sz="200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Time Estimation &amp; </a:t>
                </a:r>
              </a:p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  <a:defRPr/>
                </a:pPr>
                <a:r>
                  <a:rPr lang="en-US" altLang="en-US" sz="200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Dependencies</a:t>
                </a:r>
              </a:p>
            </p:txBody>
          </p:sp>
        </p:grpSp>
        <p:sp>
          <p:nvSpPr>
            <p:cNvPr id="25624" name="Rectangle 17"/>
            <p:cNvSpPr>
              <a:spLocks noChangeArrowheads="1"/>
            </p:cNvSpPr>
            <p:nvPr/>
          </p:nvSpPr>
          <p:spPr bwMode="auto">
            <a:xfrm>
              <a:off x="3365500" y="4184650"/>
              <a:ext cx="2425700" cy="762000"/>
            </a:xfrm>
            <a:prstGeom prst="rect">
              <a:avLst/>
            </a:prstGeom>
            <a:solidFill>
              <a:schemeClr val="tx2">
                <a:lumMod val="10000"/>
              </a:schemeClr>
            </a:solidFill>
            <a:ln w="12700">
              <a:solidFill>
                <a:schemeClr val="accent2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lang="en-US" altLang="en-US" sz="2400" smtClean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5625" name="Rectangle 18"/>
            <p:cNvSpPr>
              <a:spLocks noChangeArrowheads="1"/>
            </p:cNvSpPr>
            <p:nvPr/>
          </p:nvSpPr>
          <p:spPr bwMode="auto">
            <a:xfrm>
              <a:off x="3778250" y="4313237"/>
              <a:ext cx="1589088" cy="400050"/>
            </a:xfrm>
            <a:prstGeom prst="rect">
              <a:avLst/>
            </a:prstGeom>
            <a:solidFill>
              <a:schemeClr val="tx2">
                <a:lumMod val="10000"/>
              </a:schemeClr>
            </a:solidFill>
            <a:ln w="9525">
              <a:noFill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US" altLang="en-US" sz="2000" b="1" dirty="0" smtClean="0">
                  <a:solidFill>
                    <a:schemeClr val="tx1"/>
                  </a:solidFill>
                  <a:latin typeface="Times New Roman" panose="02020603050405020304" pitchFamily="18" charset="0"/>
                </a:rPr>
                <a:t>Assign Tasks</a:t>
              </a:r>
            </a:p>
          </p:txBody>
        </p:sp>
        <p:sp>
          <p:nvSpPr>
            <p:cNvPr id="25622" name="Rectangle 20"/>
            <p:cNvSpPr>
              <a:spLocks noChangeArrowheads="1"/>
            </p:cNvSpPr>
            <p:nvPr/>
          </p:nvSpPr>
          <p:spPr bwMode="auto">
            <a:xfrm>
              <a:off x="3371850" y="5397500"/>
              <a:ext cx="2425700" cy="762000"/>
            </a:xfrm>
            <a:prstGeom prst="rect">
              <a:avLst/>
            </a:prstGeom>
            <a:solidFill>
              <a:schemeClr val="tx2">
                <a:lumMod val="10000"/>
              </a:schemeClr>
            </a:solidFill>
            <a:ln w="12700">
              <a:solidFill>
                <a:schemeClr val="accent2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None/>
                <a:defRPr/>
              </a:pPr>
              <a:endParaRPr lang="en-US" altLang="en-US" sz="2000" b="1" dirty="0" smtClean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  <a:p>
              <a:pPr algn="ctr" eaLnBrk="1" hangingPunct="1">
                <a:spcBef>
                  <a:spcPct val="0"/>
                </a:spcBef>
                <a:buClrTx/>
                <a:buSzTx/>
                <a:buNone/>
                <a:defRPr/>
              </a:pPr>
              <a:r>
                <a:rPr lang="en-US" altLang="en-US" sz="2000" b="1" dirty="0" smtClean="0">
                  <a:solidFill>
                    <a:schemeClr val="tx1"/>
                  </a:solidFill>
                  <a:latin typeface="Times New Roman" panose="02020603050405020304" pitchFamily="18" charset="0"/>
                </a:rPr>
                <a:t>Develop </a:t>
              </a:r>
              <a:r>
                <a:rPr lang="en-US" altLang="en-US" sz="2000" b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Gantt Chart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lang="en-U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5616" name="Line 22"/>
            <p:cNvSpPr>
              <a:spLocks noChangeShapeType="1"/>
            </p:cNvSpPr>
            <p:nvPr/>
          </p:nvSpPr>
          <p:spPr bwMode="auto">
            <a:xfrm flipH="1">
              <a:off x="2990850" y="5791200"/>
              <a:ext cx="381000" cy="0"/>
            </a:xfrm>
            <a:prstGeom prst="line">
              <a:avLst/>
            </a:prstGeom>
            <a:noFill/>
            <a:ln w="76200">
              <a:solidFill>
                <a:schemeClr val="accent2">
                  <a:lumMod val="40000"/>
                  <a:lumOff val="6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5" name="Line 23"/>
            <p:cNvSpPr>
              <a:spLocks noChangeShapeType="1"/>
            </p:cNvSpPr>
            <p:nvPr/>
          </p:nvSpPr>
          <p:spPr bwMode="auto">
            <a:xfrm flipV="1">
              <a:off x="2990850" y="2085975"/>
              <a:ext cx="0" cy="3733800"/>
            </a:xfrm>
            <a:prstGeom prst="line">
              <a:avLst/>
            </a:prstGeom>
            <a:noFill/>
            <a:ln w="76200">
              <a:solidFill>
                <a:schemeClr val="accent2">
                  <a:lumMod val="40000"/>
                  <a:lumOff val="6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5618" name="Line 24"/>
            <p:cNvSpPr>
              <a:spLocks noChangeShapeType="1"/>
            </p:cNvSpPr>
            <p:nvPr/>
          </p:nvSpPr>
          <p:spPr bwMode="auto">
            <a:xfrm>
              <a:off x="2990850" y="2124075"/>
              <a:ext cx="381000" cy="0"/>
            </a:xfrm>
            <a:prstGeom prst="line">
              <a:avLst/>
            </a:prstGeom>
            <a:noFill/>
            <a:ln w="76200">
              <a:solidFill>
                <a:schemeClr val="accent2">
                  <a:lumMod val="40000"/>
                  <a:lumOff val="60000"/>
                </a:schemeClr>
              </a:solidFill>
              <a:round/>
              <a:headEnd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5619" name="Line 25"/>
            <p:cNvSpPr>
              <a:spLocks noChangeShapeType="1"/>
            </p:cNvSpPr>
            <p:nvPr/>
          </p:nvSpPr>
          <p:spPr bwMode="auto">
            <a:xfrm>
              <a:off x="2990850" y="3352800"/>
              <a:ext cx="381000" cy="0"/>
            </a:xfrm>
            <a:prstGeom prst="line">
              <a:avLst/>
            </a:prstGeom>
            <a:noFill/>
            <a:ln w="76200">
              <a:solidFill>
                <a:schemeClr val="accent2">
                  <a:lumMod val="40000"/>
                  <a:lumOff val="60000"/>
                </a:schemeClr>
              </a:solidFill>
              <a:round/>
              <a:headEnd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5620" name="Line 26"/>
            <p:cNvSpPr>
              <a:spLocks noChangeShapeType="1"/>
            </p:cNvSpPr>
            <p:nvPr/>
          </p:nvSpPr>
          <p:spPr bwMode="auto">
            <a:xfrm>
              <a:off x="2990850" y="4572000"/>
              <a:ext cx="381000" cy="0"/>
            </a:xfrm>
            <a:prstGeom prst="line">
              <a:avLst/>
            </a:prstGeom>
            <a:noFill/>
            <a:ln w="76200">
              <a:solidFill>
                <a:schemeClr val="accent2">
                  <a:lumMod val="40000"/>
                  <a:lumOff val="60000"/>
                </a:schemeClr>
              </a:solidFill>
              <a:round/>
              <a:headEnd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5623" name="Text Box 27"/>
            <p:cNvSpPr txBox="1">
              <a:spLocks noChangeArrowheads="1"/>
            </p:cNvSpPr>
            <p:nvPr/>
          </p:nvSpPr>
          <p:spPr bwMode="auto">
            <a:xfrm>
              <a:off x="1219200" y="3581400"/>
              <a:ext cx="1524000" cy="8302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3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9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en-US" sz="2400" b="1">
                  <a:latin typeface="Times New Roman" panose="02020603050405020304" pitchFamily="18" charset="0"/>
                </a:rPr>
                <a:t>Review &amp; adjust</a:t>
              </a:r>
            </a:p>
          </p:txBody>
        </p:sp>
      </p:grpSp>
      <p:pic>
        <p:nvPicPr>
          <p:cNvPr id="30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16632"/>
            <a:ext cx="1956943" cy="129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Rectangle 4"/>
          <p:cNvSpPr txBox="1">
            <a:spLocks noChangeArrowheads="1"/>
          </p:cNvSpPr>
          <p:nvPr/>
        </p:nvSpPr>
        <p:spPr>
          <a:xfrm>
            <a:off x="6460232" y="1967061"/>
            <a:ext cx="2576264" cy="110189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rtlCol="0">
            <a:normAutofit/>
          </a:bodyPr>
          <a:lstStyle>
            <a:lvl1pPr marL="166688" indent="-166688" algn="l" defTabSz="685800" rtl="0" eaLnBrk="0" fontAlgn="base" hangingPunct="0">
              <a:lnSpc>
                <a:spcPct val="90000"/>
              </a:lnSpc>
              <a:spcBef>
                <a:spcPts val="13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7663" indent="-173038" algn="l" defTabSz="685800" rtl="0" eaLnBrk="0" fontAlgn="base" hangingPunct="0">
              <a:lnSpc>
                <a:spcPct val="90000"/>
              </a:lnSpc>
              <a:spcBef>
                <a:spcPts val="9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11175" indent="-163513" algn="l" defTabSz="685800" rtl="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2938" indent="-130175" algn="l" defTabSz="685800" rtl="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1525" indent="-128588" algn="l" defTabSz="685800" rtl="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05497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35834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66171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96508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GB" altLang="en-US" sz="1600" b="1" dirty="0" smtClean="0"/>
              <a:t>Task 1 – 20hrs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GB" altLang="en-US" sz="1600" b="1" dirty="0" smtClean="0"/>
              <a:t>Task 2 – 10hrs –</a:t>
            </a:r>
            <a:r>
              <a:rPr lang="en-GB" altLang="en-US" sz="1600" b="1" dirty="0" smtClean="0">
                <a:solidFill>
                  <a:srgbClr val="FFFF00"/>
                </a:solidFill>
              </a:rPr>
              <a:t> FS 1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GB" altLang="en-US" sz="1600" b="1" dirty="0" smtClean="0"/>
              <a:t>Task 3 – 15hrs – </a:t>
            </a:r>
            <a:r>
              <a:rPr lang="en-GB" altLang="en-US" sz="1600" b="1" dirty="0" smtClean="0">
                <a:solidFill>
                  <a:srgbClr val="FFFF00"/>
                </a:solidFill>
              </a:rPr>
              <a:t>FS 1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GB" altLang="en-US" sz="1600" b="1" dirty="0" smtClean="0"/>
              <a:t>Task 4 – 25hrs – </a:t>
            </a:r>
            <a:r>
              <a:rPr lang="en-GB" altLang="en-US" sz="1600" b="1" dirty="0" smtClean="0">
                <a:solidFill>
                  <a:srgbClr val="FFFF00"/>
                </a:solidFill>
              </a:rPr>
              <a:t>FS 2</a:t>
            </a:r>
            <a:endParaRPr lang="en-GB" altLang="en-US" sz="1600" b="1" dirty="0">
              <a:solidFill>
                <a:srgbClr val="FFFF00"/>
              </a:solidFill>
            </a:endParaRPr>
          </a:p>
        </p:txBody>
      </p:sp>
      <p:sp>
        <p:nvSpPr>
          <p:cNvPr id="32" name="Line 4"/>
          <p:cNvSpPr>
            <a:spLocks noChangeShapeType="1"/>
          </p:cNvSpPr>
          <p:nvPr/>
        </p:nvSpPr>
        <p:spPr bwMode="auto">
          <a:xfrm>
            <a:off x="7668344" y="1462807"/>
            <a:ext cx="0" cy="454025"/>
          </a:xfrm>
          <a:prstGeom prst="line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2" name="Line 4"/>
          <p:cNvSpPr>
            <a:spLocks noChangeShapeType="1"/>
          </p:cNvSpPr>
          <p:nvPr/>
        </p:nvSpPr>
        <p:spPr bwMode="auto">
          <a:xfrm>
            <a:off x="7668344" y="3118991"/>
            <a:ext cx="0" cy="454025"/>
          </a:xfrm>
          <a:prstGeom prst="line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aphicFrame>
        <p:nvGraphicFramePr>
          <p:cNvPr id="53" name="Group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0080438"/>
              </p:ext>
            </p:extLst>
          </p:nvPr>
        </p:nvGraphicFramePr>
        <p:xfrm>
          <a:off x="6372200" y="3645024"/>
          <a:ext cx="2648570" cy="1316628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756734"/>
                <a:gridCol w="843839"/>
                <a:gridCol w="1047997"/>
              </a:tblGrid>
              <a:tr h="39680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Task</a:t>
                      </a:r>
                      <a:endParaRPr kumimoji="0" lang="en-US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11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Hrs</a:t>
                      </a:r>
                      <a:endParaRPr kumimoji="0" lang="en-US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Who</a:t>
                      </a:r>
                      <a:endParaRPr kumimoji="0" lang="en-US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</a:tr>
              <a:tr h="30660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Act. 1</a:t>
                      </a:r>
                      <a:endParaRPr kumimoji="0" lang="en-US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0" lang="en-US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Ali</a:t>
                      </a:r>
                      <a:endParaRPr kumimoji="0" lang="en-US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</a:tr>
              <a:tr h="30660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Act. 2</a:t>
                      </a:r>
                      <a:endParaRPr kumimoji="0" lang="en-US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en-US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Ahmed</a:t>
                      </a:r>
                      <a:endParaRPr kumimoji="0" lang="en-US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</a:tr>
              <a:tr h="30660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Act. 3</a:t>
                      </a:r>
                      <a:endParaRPr kumimoji="0" lang="en-US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13</a:t>
                      </a:r>
                      <a:endParaRPr kumimoji="0" lang="en-US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80000"/>
                        <a:defRPr sz="28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6060A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en-US" altLang="en-US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Omar</a:t>
                      </a:r>
                      <a:endParaRPr kumimoji="0" lang="en-US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47" marR="91447" marT="45712" marB="45712" horzOverflow="overflow"/>
                </a:tc>
              </a:tr>
            </a:tbl>
          </a:graphicData>
        </a:graphic>
      </p:graphicFrame>
      <p:pic>
        <p:nvPicPr>
          <p:cNvPr id="54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3" y="5517232"/>
            <a:ext cx="3168352" cy="1097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Line 4"/>
          <p:cNvSpPr>
            <a:spLocks noChangeShapeType="1"/>
          </p:cNvSpPr>
          <p:nvPr/>
        </p:nvSpPr>
        <p:spPr bwMode="auto">
          <a:xfrm>
            <a:off x="7648591" y="5013176"/>
            <a:ext cx="0" cy="454025"/>
          </a:xfrm>
          <a:prstGeom prst="line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7" name="Line 23"/>
          <p:cNvSpPr>
            <a:spLocks noChangeShapeType="1"/>
          </p:cNvSpPr>
          <p:nvPr/>
        </p:nvSpPr>
        <p:spPr bwMode="auto">
          <a:xfrm flipV="1">
            <a:off x="5508104" y="1963738"/>
            <a:ext cx="0" cy="3733800"/>
          </a:xfrm>
          <a:prstGeom prst="line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defRPr/>
            </a:pPr>
            <a:endParaRPr lang="en-US"/>
          </a:p>
        </p:txBody>
      </p:sp>
      <p:sp>
        <p:nvSpPr>
          <p:cNvPr id="58" name="Line 24"/>
          <p:cNvSpPr>
            <a:spLocks noChangeShapeType="1"/>
          </p:cNvSpPr>
          <p:nvPr/>
        </p:nvSpPr>
        <p:spPr bwMode="auto">
          <a:xfrm flipV="1">
            <a:off x="5508104" y="836712"/>
            <a:ext cx="1008112" cy="1165126"/>
          </a:xfrm>
          <a:prstGeom prst="line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defRPr/>
            </a:pPr>
            <a:endParaRPr lang="en-US"/>
          </a:p>
        </p:txBody>
      </p:sp>
      <p:sp>
        <p:nvSpPr>
          <p:cNvPr id="59" name="Line 25"/>
          <p:cNvSpPr>
            <a:spLocks noChangeShapeType="1"/>
          </p:cNvSpPr>
          <p:nvPr/>
        </p:nvSpPr>
        <p:spPr bwMode="auto">
          <a:xfrm flipV="1">
            <a:off x="5508104" y="2492896"/>
            <a:ext cx="864096" cy="495300"/>
          </a:xfrm>
          <a:prstGeom prst="line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defRPr/>
            </a:pPr>
            <a:endParaRPr lang="en-US"/>
          </a:p>
        </p:txBody>
      </p:sp>
      <p:sp>
        <p:nvSpPr>
          <p:cNvPr id="60" name="Line 26"/>
          <p:cNvSpPr>
            <a:spLocks noChangeShapeType="1"/>
          </p:cNvSpPr>
          <p:nvPr/>
        </p:nvSpPr>
        <p:spPr bwMode="auto">
          <a:xfrm>
            <a:off x="5508104" y="4365104"/>
            <a:ext cx="720080" cy="0"/>
          </a:xfrm>
          <a:prstGeom prst="line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defRPr/>
            </a:pPr>
            <a:endParaRPr lang="en-US"/>
          </a:p>
        </p:txBody>
      </p:sp>
      <p:sp>
        <p:nvSpPr>
          <p:cNvPr id="66" name="Line 26"/>
          <p:cNvSpPr>
            <a:spLocks noChangeShapeType="1"/>
          </p:cNvSpPr>
          <p:nvPr/>
        </p:nvSpPr>
        <p:spPr bwMode="auto">
          <a:xfrm>
            <a:off x="5508104" y="5668964"/>
            <a:ext cx="360040" cy="397196"/>
          </a:xfrm>
          <a:prstGeom prst="line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7724775" cy="698500"/>
          </a:xfrm>
        </p:spPr>
        <p:txBody>
          <a:bodyPr/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US" alt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Work Breakdown Structure </a:t>
            </a:r>
            <a:r>
              <a:rPr lang="en-US" alt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(</a:t>
            </a:r>
            <a:r>
              <a:rPr lang="en-US" alt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WBS)</a:t>
            </a:r>
            <a:endParaRPr lang="en-US" altLang="en-US" sz="2400" b="1" dirty="0">
              <a:latin typeface="+mn-lt"/>
              <a:ea typeface="+mn-ea"/>
              <a:cs typeface="+mn-cs"/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1341438"/>
            <a:ext cx="8351837" cy="2808287"/>
          </a:xfrm>
        </p:spPr>
        <p:txBody>
          <a:bodyPr/>
          <a:lstStyle/>
          <a:p>
            <a:pPr eaLnBrk="1" hangingPunct="1"/>
            <a:r>
              <a:rPr lang="en-US" altLang="en-US" sz="2600" b="1" dirty="0" smtClean="0"/>
              <a:t>A </a:t>
            </a:r>
            <a:r>
              <a:rPr lang="en-US" altLang="en-US" sz="2600" b="1" u="sng" dirty="0" smtClean="0"/>
              <a:t>hierarchical</a:t>
            </a:r>
            <a:r>
              <a:rPr lang="en-US" altLang="en-US" sz="2600" b="1" dirty="0" smtClean="0"/>
              <a:t> representation of activities</a:t>
            </a:r>
          </a:p>
          <a:p>
            <a:pPr eaLnBrk="1" hangingPunct="1"/>
            <a:r>
              <a:rPr lang="en-US" altLang="en-US" sz="2600" b="1" dirty="0" smtClean="0"/>
              <a:t>It starts with the </a:t>
            </a:r>
            <a:r>
              <a:rPr lang="en-US" altLang="en-US" sz="2600" b="1" u="sng" dirty="0" smtClean="0"/>
              <a:t>major project tasks</a:t>
            </a:r>
            <a:r>
              <a:rPr lang="en-US" altLang="en-US" sz="2600" b="1" dirty="0" smtClean="0"/>
              <a:t> to be accomplished</a:t>
            </a:r>
          </a:p>
          <a:p>
            <a:pPr eaLnBrk="1" hangingPunct="1"/>
            <a:r>
              <a:rPr lang="en-US" altLang="en-US" sz="2600" b="1" dirty="0" smtClean="0"/>
              <a:t>It breaks the project tasks into </a:t>
            </a:r>
            <a:r>
              <a:rPr lang="en-US" altLang="en-US" sz="2600" b="1" u="sng" dirty="0" smtClean="0"/>
              <a:t>actionable</a:t>
            </a:r>
            <a:r>
              <a:rPr lang="en-US" altLang="en-US" sz="2600" b="1" dirty="0" smtClean="0"/>
              <a:t>* pieces of work, segmenting elements into appropriate </a:t>
            </a:r>
            <a:r>
              <a:rPr lang="en-US" altLang="en-US" sz="2600" b="1" u="sng" dirty="0" smtClean="0"/>
              <a:t>sublevels</a:t>
            </a:r>
          </a:p>
          <a:p>
            <a:pPr eaLnBrk="1" hangingPunct="1"/>
            <a:r>
              <a:rPr lang="en-US" altLang="en-US" sz="2600" b="1" dirty="0" smtClean="0"/>
              <a:t>Number of levels depends on project </a:t>
            </a:r>
            <a:r>
              <a:rPr lang="en-US" altLang="en-US" sz="2600" b="1" u="sng" dirty="0" smtClean="0"/>
              <a:t>complexity</a:t>
            </a:r>
          </a:p>
        </p:txBody>
      </p:sp>
      <p:sp>
        <p:nvSpPr>
          <p:cNvPr id="27652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7994650" y="6381750"/>
            <a:ext cx="630238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831372AC-F01F-4D35-89AC-C141C12F51F1}" type="slidenum">
              <a:rPr lang="en-US" altLang="en-US" sz="2400" smtClean="0">
                <a:latin typeface="Times New Roman" panose="02020603050405020304" pitchFamily="18" charset="0"/>
              </a:rPr>
              <a:pPr/>
              <a:t>8</a:t>
            </a:fld>
            <a:endParaRPr lang="en-US" altLang="en-US" sz="2400" smtClean="0">
              <a:latin typeface="Times New Roman" panose="02020603050405020304" pitchFamily="18" charset="0"/>
            </a:endParaRPr>
          </a:p>
        </p:txBody>
      </p:sp>
      <p:pic>
        <p:nvPicPr>
          <p:cNvPr id="27653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3933825"/>
            <a:ext cx="3495675" cy="230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ChangeArrowheads="1"/>
          </p:cNvSpPr>
          <p:nvPr>
            <p:ph type="title"/>
          </p:nvPr>
        </p:nvSpPr>
        <p:spPr>
          <a:xfrm>
            <a:off x="660400" y="333375"/>
            <a:ext cx="4848225" cy="627063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Task Dependencies</a:t>
            </a:r>
            <a:endParaRPr lang="en-US" altLang="en-US" sz="32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512763" y="1125538"/>
            <a:ext cx="8047037" cy="4679950"/>
          </a:xfrm>
        </p:spPr>
        <p:txBody>
          <a:bodyPr rtlCol="0">
            <a:noAutofit/>
          </a:bodyPr>
          <a:lstStyle/>
          <a:p>
            <a:pPr eaLnBrk="1" hangingPunct="1">
              <a:defRPr/>
            </a:pPr>
            <a:r>
              <a:rPr lang="en-US" altLang="en-US" sz="2600" b="1" dirty="0" smtClean="0"/>
              <a:t>Dependencies are the relationships between activities</a:t>
            </a:r>
          </a:p>
          <a:p>
            <a:pPr eaLnBrk="1" hangingPunct="1">
              <a:defRPr/>
            </a:pPr>
            <a:r>
              <a:rPr lang="en-US" altLang="en-US" sz="2600" b="1" dirty="0" smtClean="0"/>
              <a:t>“</a:t>
            </a:r>
            <a:r>
              <a:rPr lang="en-US" altLang="en-US" sz="2600" b="1" u="sng" dirty="0" smtClean="0"/>
              <a:t>Finish to Start</a:t>
            </a:r>
            <a:r>
              <a:rPr lang="en-US" altLang="en-US" sz="2600" b="1" dirty="0" smtClean="0"/>
              <a:t> (</a:t>
            </a:r>
            <a:r>
              <a:rPr lang="en-US" altLang="en-US" sz="2600" b="1" dirty="0" smtClean="0">
                <a:solidFill>
                  <a:srgbClr val="FFFF00"/>
                </a:solidFill>
              </a:rPr>
              <a:t>FS</a:t>
            </a:r>
            <a:r>
              <a:rPr lang="en-US" altLang="en-US" sz="2600" b="1" dirty="0" smtClean="0"/>
              <a:t>)” example</a:t>
            </a: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US" altLang="en-US" sz="2600" b="1" dirty="0" smtClean="0"/>
              <a:t>    Task B cannot begin until </a:t>
            </a:r>
            <a:br>
              <a:rPr lang="en-US" altLang="en-US" sz="2600" b="1" dirty="0" smtClean="0"/>
            </a:br>
            <a:r>
              <a:rPr lang="en-US" altLang="en-US" sz="2600" b="1" dirty="0" smtClean="0"/>
              <a:t>     Task A is complete</a:t>
            </a:r>
          </a:p>
          <a:p>
            <a:pPr eaLnBrk="1" hangingPunct="1">
              <a:defRPr/>
            </a:pPr>
            <a:r>
              <a:rPr lang="en-US" altLang="en-US" sz="2600" b="1" dirty="0"/>
              <a:t>Examples of other dependency types:</a:t>
            </a: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GB" altLang="en-US" sz="2600" b="1" dirty="0" smtClean="0"/>
              <a:t>	</a:t>
            </a:r>
            <a:r>
              <a:rPr lang="en-GB" altLang="en-US" sz="2600" b="1" u="sng" dirty="0" smtClean="0"/>
              <a:t>Start-Start</a:t>
            </a:r>
            <a:r>
              <a:rPr lang="en-GB" altLang="en-US" sz="2600" b="1" dirty="0" smtClean="0"/>
              <a:t> </a:t>
            </a:r>
            <a:r>
              <a:rPr lang="en-GB" altLang="en-US" sz="2600" b="1" dirty="0"/>
              <a:t>(</a:t>
            </a:r>
            <a:r>
              <a:rPr lang="en-GB" altLang="en-US" sz="2600" b="1" dirty="0">
                <a:solidFill>
                  <a:srgbClr val="FFFF00"/>
                </a:solidFill>
              </a:rPr>
              <a:t>SS</a:t>
            </a:r>
            <a:r>
              <a:rPr lang="en-GB" altLang="en-US" sz="2600" b="1" dirty="0"/>
              <a:t>): have to start at the same time</a:t>
            </a: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GB" altLang="en-US" sz="2600" b="1" dirty="0" smtClean="0"/>
              <a:t>	</a:t>
            </a:r>
            <a:r>
              <a:rPr lang="en-GB" altLang="en-US" sz="2600" b="1" u="sng" dirty="0" smtClean="0"/>
              <a:t>Finish-Finish</a:t>
            </a:r>
            <a:r>
              <a:rPr lang="en-GB" altLang="en-US" sz="2600" b="1" dirty="0" smtClean="0"/>
              <a:t> (</a:t>
            </a:r>
            <a:r>
              <a:rPr lang="en-GB" altLang="en-US" sz="2600" b="1" dirty="0" smtClean="0">
                <a:solidFill>
                  <a:srgbClr val="FFFF00"/>
                </a:solidFill>
              </a:rPr>
              <a:t>FF</a:t>
            </a:r>
            <a:r>
              <a:rPr lang="en-GB" altLang="en-US" sz="2600" b="1" dirty="0"/>
              <a:t>): have to end at the same time</a:t>
            </a: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GB" altLang="en-US" sz="2600" b="1" dirty="0" smtClean="0"/>
              <a:t>	</a:t>
            </a:r>
            <a:r>
              <a:rPr lang="en-GB" altLang="en-US" sz="2600" b="1" u="sng" dirty="0" smtClean="0"/>
              <a:t>Unconstrained</a:t>
            </a:r>
            <a:r>
              <a:rPr lang="en-GB" altLang="en-US" sz="2600" b="1" dirty="0" smtClean="0"/>
              <a:t>: the task can start at any time </a:t>
            </a:r>
          </a:p>
          <a:p>
            <a:pPr eaLnBrk="1" hangingPunct="1">
              <a:defRPr/>
            </a:pPr>
            <a:endParaRPr lang="en-US" altLang="en-US" sz="2600" b="1" dirty="0"/>
          </a:p>
        </p:txBody>
      </p:sp>
      <p:sp>
        <p:nvSpPr>
          <p:cNvPr id="29700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8243888" y="6453188"/>
            <a:ext cx="630237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711D6F2-BF2C-4D8A-8D60-F4B8DF476678}" type="slidenum">
              <a:rPr lang="en-US" altLang="en-US" sz="2400" smtClean="0">
                <a:latin typeface="Times New Roman" panose="02020603050405020304" pitchFamily="18" charset="0"/>
              </a:rPr>
              <a:pPr/>
              <a:t>9</a:t>
            </a:fld>
            <a:endParaRPr lang="en-US" altLang="en-US" sz="2400" smtClean="0">
              <a:latin typeface="Times New Roman" panose="02020603050405020304" pitchFamily="18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5099223" y="2204864"/>
            <a:ext cx="3124200" cy="533400"/>
            <a:chOff x="660400" y="2322513"/>
            <a:chExt cx="3124200" cy="533400"/>
          </a:xfrm>
          <a:solidFill>
            <a:schemeClr val="bg2">
              <a:lumMod val="90000"/>
              <a:lumOff val="10000"/>
            </a:schemeClr>
          </a:solidFill>
        </p:grpSpPr>
        <p:sp>
          <p:nvSpPr>
            <p:cNvPr id="31749" name="Rectangle 4"/>
            <p:cNvSpPr>
              <a:spLocks noChangeArrowheads="1"/>
            </p:cNvSpPr>
            <p:nvPr/>
          </p:nvSpPr>
          <p:spPr bwMode="auto">
            <a:xfrm>
              <a:off x="660400" y="2322513"/>
              <a:ext cx="1219200" cy="533400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3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9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US" altLang="en-US" sz="2400" b="1" dirty="0" smtClean="0">
                  <a:solidFill>
                    <a:srgbClr val="FFC000"/>
                  </a:solidFill>
                  <a:latin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31750" name="Rectangle 5"/>
            <p:cNvSpPr>
              <a:spLocks noChangeArrowheads="1"/>
            </p:cNvSpPr>
            <p:nvPr/>
          </p:nvSpPr>
          <p:spPr bwMode="auto">
            <a:xfrm>
              <a:off x="2565400" y="2322513"/>
              <a:ext cx="1219200" cy="533400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3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9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45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4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US" altLang="en-US" sz="2400" b="1" dirty="0" smtClean="0">
                  <a:solidFill>
                    <a:srgbClr val="FFC000"/>
                  </a:solidFill>
                  <a:latin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31751" name="Line 6"/>
            <p:cNvSpPr>
              <a:spLocks noChangeShapeType="1"/>
            </p:cNvSpPr>
            <p:nvPr/>
          </p:nvSpPr>
          <p:spPr bwMode="auto">
            <a:xfrm>
              <a:off x="1879600" y="2627313"/>
              <a:ext cx="685800" cy="0"/>
            </a:xfrm>
            <a:prstGeom prst="line">
              <a:avLst/>
            </a:prstGeom>
            <a:grpFill/>
            <a:ln w="28575">
              <a:solidFill>
                <a:schemeClr val="tx1"/>
              </a:solidFill>
              <a:round/>
              <a:headEnd type="none" w="sm" len="sm"/>
              <a:tailEnd type="triangle" w="lg" len="lg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b="1">
                <a:solidFill>
                  <a:srgbClr val="FFC000"/>
                </a:solidFill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642</TotalTime>
  <Words>1183</Words>
  <Application>Microsoft Office PowerPoint</Application>
  <PresentationFormat>On-screen Show (4:3)</PresentationFormat>
  <Paragraphs>244</Paragraphs>
  <Slides>22</Slides>
  <Notes>22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Digital Blue Tunnel 16x9</vt:lpstr>
      <vt:lpstr>Photo Editor Photo</vt:lpstr>
      <vt:lpstr>Studio 4. Project Planning and  Literature Review</vt:lpstr>
      <vt:lpstr>Project Planning  </vt:lpstr>
      <vt:lpstr>Project Planning  </vt:lpstr>
      <vt:lpstr>PowerPoint Presentation</vt:lpstr>
      <vt:lpstr>Project Parameters</vt:lpstr>
      <vt:lpstr>Phases of Project Planning</vt:lpstr>
      <vt:lpstr>Develop the Project’s Plan</vt:lpstr>
      <vt:lpstr>Work Breakdown Structure (WBS)</vt:lpstr>
      <vt:lpstr>Task Dependencies</vt:lpstr>
      <vt:lpstr>Network Charts</vt:lpstr>
      <vt:lpstr>Responsibility Matrix</vt:lpstr>
      <vt:lpstr>PowerPoint Presentation</vt:lpstr>
      <vt:lpstr>PowerPoint Presentation</vt:lpstr>
      <vt:lpstr>Project Planning Summary</vt:lpstr>
      <vt:lpstr>Literature Review  </vt:lpstr>
      <vt:lpstr>Purpose of a literature review</vt:lpstr>
      <vt:lpstr>Literature Review model</vt:lpstr>
      <vt:lpstr>Where do you search?</vt:lpstr>
      <vt:lpstr>Basic Steps</vt:lpstr>
      <vt:lpstr>PowerPoint Presentation</vt:lpstr>
      <vt:lpstr>Group Activity  </vt:lpstr>
      <vt:lpstr>Project Planning Class Activity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 Khafaji</dc:creator>
  <cp:lastModifiedBy>User</cp:lastModifiedBy>
  <cp:revision>87</cp:revision>
  <cp:lastPrinted>2016-10-22T13:07:33Z</cp:lastPrinted>
  <dcterms:created xsi:type="dcterms:W3CDTF">2009-11-13T13:05:21Z</dcterms:created>
  <dcterms:modified xsi:type="dcterms:W3CDTF">2017-10-21T13:08:13Z</dcterms:modified>
</cp:coreProperties>
</file>