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21"/>
  </p:notesMasterIdLst>
  <p:sldIdLst>
    <p:sldId id="260" r:id="rId2"/>
    <p:sldId id="278" r:id="rId3"/>
    <p:sldId id="259" r:id="rId4"/>
    <p:sldId id="264" r:id="rId5"/>
    <p:sldId id="265" r:id="rId6"/>
    <p:sldId id="298" r:id="rId7"/>
    <p:sldId id="301" r:id="rId8"/>
    <p:sldId id="257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6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3829" autoAdjust="0"/>
  </p:normalViewPr>
  <p:slideViewPr>
    <p:cSldViewPr snapToGrid="0"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7C203-FF13-434F-A8F1-7AEC0E181657}" type="datetimeFigureOut">
              <a:rPr lang="en-US" smtClean="0"/>
              <a:t>19/7/2017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51AD2-9A95-44D2-B89C-B64E6411C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26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6AFEC7-F63B-436D-B516-973363F3F6C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174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604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5738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38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1. Use lecture 5 slides: 15, 16, 21</a:t>
            </a:r>
            <a:r>
              <a:rPr lang="en-US" b="1" baseline="0" dirty="0" smtClean="0"/>
              <a:t> as well as this file slides 9-18; 2. </a:t>
            </a:r>
            <a:r>
              <a:rPr lang="en-US" b="1" dirty="0" smtClean="0"/>
              <a:t>lecture 5 slide</a:t>
            </a:r>
            <a:r>
              <a:rPr lang="en-US" b="1" baseline="0" dirty="0" smtClean="0"/>
              <a:t> 17-18; 3.</a:t>
            </a:r>
            <a:r>
              <a:rPr lang="en-US" b="1" dirty="0" smtClean="0"/>
              <a:t> lecture 5 slide</a:t>
            </a:r>
            <a:r>
              <a:rPr lang="en-US" b="1" baseline="0" dirty="0" smtClean="0"/>
              <a:t> 19-20; 4. sum of all of above; lecture 5: slide 21 (summary table), s23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314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name a few</a:t>
            </a:r>
            <a:r>
              <a:rPr lang="en-US" baseline="0" dirty="0" smtClean="0"/>
              <a:t> “bad” designs?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71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565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This</a:t>
            </a:r>
            <a:r>
              <a:rPr lang="en-US" b="1" baseline="0" dirty="0" smtClean="0"/>
              <a:t> is one way of expressing/representing the needs analysis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180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Can you state here:</a:t>
            </a:r>
            <a:r>
              <a:rPr lang="en-US" b="1" baseline="0" dirty="0" smtClean="0"/>
              <a:t> * needs analysis (i.e. list of requirements); * problem definition, i.e.</a:t>
            </a:r>
            <a:r>
              <a:rPr lang="en-US" b="1" dirty="0" smtClean="0"/>
              <a:t>: objectives (primary and secondary),</a:t>
            </a:r>
            <a:r>
              <a:rPr lang="en-US" b="1" baseline="0" dirty="0" smtClean="0"/>
              <a:t> constraints, design criteria?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62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45D7D8-1A55-4A7B-BB26-F725F7790A13}" type="slidenum">
              <a:rPr lang="en-GB" altLang="en-US"/>
              <a:pPr/>
              <a:t>6</a:t>
            </a:fld>
            <a:endParaRPr lang="en-GB" altLang="en-US"/>
          </a:p>
        </p:txBody>
      </p:sp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* note, </a:t>
            </a:r>
            <a:r>
              <a:rPr lang="en-US" altLang="en-US" b="1" i="1" dirty="0" smtClean="0"/>
              <a:t>requirements</a:t>
            </a:r>
            <a:r>
              <a:rPr lang="en-US" altLang="en-US" b="1" dirty="0" smtClean="0"/>
              <a:t> and </a:t>
            </a:r>
            <a:r>
              <a:rPr lang="en-US" altLang="en-US" b="1" i="1" dirty="0" smtClean="0"/>
              <a:t>objectives</a:t>
            </a:r>
            <a:r>
              <a:rPr lang="en-US" altLang="en-US" b="1" baseline="0" dirty="0" smtClean="0"/>
              <a:t> are used to mean the same thing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4151776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b="1" dirty="0" smtClean="0"/>
              <a:t>note, </a:t>
            </a:r>
            <a:r>
              <a:rPr lang="en-US" altLang="en-US" b="1" i="1" dirty="0" smtClean="0"/>
              <a:t>requirements</a:t>
            </a:r>
            <a:r>
              <a:rPr lang="en-US" altLang="en-US" b="1" dirty="0" smtClean="0"/>
              <a:t> and </a:t>
            </a:r>
            <a:r>
              <a:rPr lang="en-US" altLang="en-US" b="1" i="1" dirty="0" smtClean="0"/>
              <a:t>objectives</a:t>
            </a:r>
            <a:r>
              <a:rPr lang="en-US" altLang="en-US" b="1" baseline="0" dirty="0" smtClean="0"/>
              <a:t> are used to mean the same thing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b="1" baseline="0" dirty="0" smtClean="0"/>
              <a:t>Can you identify: objectives (P and S), constraints, criteria (take for example “</a:t>
            </a:r>
            <a:r>
              <a:rPr lang="en-US" altLang="en-US" sz="1200" u="sng" dirty="0" smtClean="0">
                <a:latin typeface="+mn-lt"/>
              </a:rPr>
              <a:t>Fast/Easy</a:t>
            </a:r>
            <a:r>
              <a:rPr lang="en-US" altLang="en-US" sz="1200" dirty="0" smtClean="0">
                <a:latin typeface="+mn-lt"/>
              </a:rPr>
              <a:t> </a:t>
            </a:r>
            <a:r>
              <a:rPr lang="en-US" altLang="en-US" sz="1200" u="sng" dirty="0" smtClean="0">
                <a:latin typeface="+mn-lt"/>
              </a:rPr>
              <a:t>Connection to a PC</a:t>
            </a:r>
            <a:r>
              <a:rPr lang="en-US" altLang="en-US" sz="1200" dirty="0" smtClean="0">
                <a:latin typeface="+mn-lt"/>
              </a:rPr>
              <a:t> (connect </a:t>
            </a:r>
            <a:r>
              <a:rPr lang="en-US" altLang="en-US" sz="1200" u="sng" dirty="0" smtClean="0">
                <a:latin typeface="+mn-lt"/>
              </a:rPr>
              <a:t>within 5 seconds</a:t>
            </a:r>
            <a:r>
              <a:rPr lang="en-US" altLang="en-US" sz="1200" dirty="0" smtClean="0">
                <a:latin typeface="+mn-lt"/>
              </a:rPr>
              <a:t>)”</a:t>
            </a:r>
            <a:r>
              <a:rPr lang="en-US" altLang="en-US" sz="1200" b="1" dirty="0" smtClean="0">
                <a:latin typeface="+mn-lt"/>
              </a:rPr>
              <a:t>)</a:t>
            </a:r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672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799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85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7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5964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8A6D0D-F05A-4209-97B7-7F98C6D8FD3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19/7/2017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06C2C1-9001-4F0F-8BA3-971EB5A0B68B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94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5" y="381001"/>
            <a:ext cx="1143299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7F51FF-500C-4B43-A881-126974DFD38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19/7/2017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BF6074-6DC7-42ED-A437-561A6BB351B6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95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C32D2A-4289-43CE-9C4E-9D545A9440D7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19/7/2017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B7D48E-930C-4088-B246-07F73341CA76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2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9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2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FE1C9D-3320-42A2-8B0B-0EB413E5064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19/7/2017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0EC69E-5A84-4806-B392-BF6B413AC3BA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28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5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018AB3-125A-4B93-8D62-C9417F76792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19/7/2017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32B246-6183-49D8-83F8-F22B1308422C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76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C50FCD-1965-4F79-AAE7-344E6A3C835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19/7/2017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D10304-8F58-4622-BEFD-41139B5DDF88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6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E6404B-95EF-4EA3-B21E-7FFA399C094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19/7/2017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00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F983FF-F692-40FF-ABA6-2C3F43311E2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19/7/2017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DB0FD-C127-4A77-AC7A-4A947B7DD632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69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09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0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9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D6505C-171E-4086-A1D7-60D2113DA15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19/7/2017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D2EFF6-50FD-4E26-831E-0FC9A5FE5A59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8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09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0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DF17AB-C572-4F4F-AB5F-68108F5697A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19/7/2017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B39DB3-9D5F-418B-B8AA-D7BA20736DF6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7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B2D2D2F-385B-4CD2-AFB0-9B8B4F3E1EA9}" type="datetime1">
              <a:rPr lang="en-US" smtClean="0">
                <a:solidFill>
                  <a:prstClr val="white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19/7/2017</a:t>
            </a:fld>
            <a:endParaRPr lang="en-GB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80" y="6400800"/>
            <a:ext cx="62881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D900F57-C2D1-4824-B86B-748581A4726E}" type="slidenum">
              <a:rPr lang="en-GB" altLang="en-US" smtClean="0">
                <a:solidFill>
                  <a:prstClr val="white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8589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879" indent="-167879" algn="l" defTabSz="685800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831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969" indent="-164306" algn="l" defTabSz="685800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969" algn="l" defTabSz="685800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716" indent="-129779" algn="l" defTabSz="685800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558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5860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162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287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270" y="2996803"/>
            <a:ext cx="6365081" cy="1384697"/>
          </a:xfrm>
        </p:spPr>
        <p:txBody>
          <a:bodyPr>
            <a:normAutofit/>
          </a:bodyPr>
          <a:lstStyle/>
          <a:p>
            <a:pPr algn="ctr" defTabSz="514487">
              <a:defRPr/>
            </a:pPr>
            <a:r>
              <a:rPr lang="en-US" altLang="en-US" sz="4400" dirty="0"/>
              <a:t>Studio </a:t>
            </a:r>
            <a:r>
              <a:rPr lang="en-US" altLang="en-US" sz="4400" dirty="0" smtClean="0"/>
              <a:t>5.</a:t>
            </a:r>
            <a:r>
              <a:rPr lang="en-US" altLang="en-US" sz="4400" b="1" dirty="0"/>
              <a:t/>
            </a:r>
            <a:br>
              <a:rPr lang="en-US" altLang="en-US" sz="4400" b="1" dirty="0"/>
            </a:br>
            <a:r>
              <a:rPr lang="en-US" altLang="en-US" sz="4400" b="1" i="1" dirty="0"/>
              <a:t>Need Analysis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3642" y="4800600"/>
            <a:ext cx="5886450" cy="131445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2000" dirty="0"/>
              <a:t>Summer 2017</a:t>
            </a:r>
          </a:p>
          <a:p>
            <a:pPr defTabSz="514487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397" y="1999060"/>
            <a:ext cx="3429000" cy="12234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1" y="1089422"/>
            <a:ext cx="2364581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02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1783" y="180794"/>
            <a:ext cx="3304846" cy="741362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Safety Requirements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01783" y="1321911"/>
            <a:ext cx="811236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Operational</a:t>
            </a:r>
            <a:r>
              <a:rPr lang="en-US" altLang="en-US" dirty="0">
                <a:latin typeface="+mn-lt"/>
              </a:rPr>
              <a:t> – direct, indirect, hazard elimination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Human</a:t>
            </a:r>
            <a:r>
              <a:rPr lang="en-US" altLang="en-US" dirty="0">
                <a:latin typeface="+mn-lt"/>
              </a:rPr>
              <a:t> – warnings, training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Environmental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 – land, sea, air, noise, light, </a:t>
            </a:r>
            <a:r>
              <a:rPr lang="en-US" altLang="en-US" dirty="0" smtClean="0">
                <a:latin typeface="+mn-lt"/>
                <a:cs typeface="Times New Roman" panose="02020603050405020304" pitchFamily="18" charset="0"/>
              </a:rPr>
              <a:t>radiation, 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transport</a:t>
            </a:r>
            <a:r>
              <a:rPr lang="en-US" altLang="en-US" dirty="0">
                <a:latin typeface="+mn-lt"/>
              </a:rPr>
              <a:t> </a:t>
            </a:r>
          </a:p>
        </p:txBody>
      </p:sp>
      <p:pic>
        <p:nvPicPr>
          <p:cNvPr id="4101" name="Picture 5" descr="C:\Documents and Settings\klewis\My Documents\Kemper\TEACHING\MAE277\Pictures\FP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230" y="335172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Documents and Settings\klewis\My Documents\Kemper\TEACHING\MAE277\Pictures\FP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337" y="3331204"/>
            <a:ext cx="1946031" cy="194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9555" y="3390360"/>
            <a:ext cx="2038350" cy="182772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79664" y="6408615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38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8285" y="291521"/>
            <a:ext cx="3805030" cy="674077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Quality Requirements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914400" y="1497807"/>
            <a:ext cx="76200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Quality </a:t>
            </a: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assurance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</a:t>
            </a:r>
            <a:r>
              <a:rPr lang="en-US" altLang="en-US" dirty="0">
                <a:latin typeface="+mn-lt"/>
              </a:rPr>
              <a:t>– regulations, standards, codes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Quality </a:t>
            </a: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control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</a:t>
            </a:r>
            <a:r>
              <a:rPr lang="en-US" altLang="en-US" dirty="0">
                <a:latin typeface="+mn-lt"/>
              </a:rPr>
              <a:t>– inspection, testing, labeling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Reliability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 – design life, failures, statistics</a:t>
            </a:r>
            <a:r>
              <a:rPr lang="en-US" altLang="en-US" dirty="0">
                <a:latin typeface="+mn-lt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348" y="3030995"/>
            <a:ext cx="2859272" cy="285927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87480" y="6361723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65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26294" y="280988"/>
            <a:ext cx="4524046" cy="603738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Manufacturing Requirements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711200" y="1315568"/>
            <a:ext cx="7620000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Production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of components </a:t>
            </a:r>
            <a:r>
              <a:rPr lang="en-US" altLang="en-US" dirty="0">
                <a:latin typeface="+mn-lt"/>
              </a:rPr>
              <a:t>– factory limitations, means of production, wastes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Purchase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of components </a:t>
            </a:r>
            <a:r>
              <a:rPr lang="en-US" altLang="en-US" dirty="0">
                <a:latin typeface="+mn-lt"/>
              </a:rPr>
              <a:t>– supplier quality, reliability, quality control, inspection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Assembly</a:t>
            </a:r>
            <a:r>
              <a:rPr lang="en-US" altLang="en-US" dirty="0">
                <a:latin typeface="+mn-lt"/>
              </a:rPr>
              <a:t> – installation, foundations, bolting, welding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Transport</a:t>
            </a:r>
            <a:r>
              <a:rPr lang="en-US" altLang="en-US" dirty="0">
                <a:solidFill>
                  <a:srgbClr val="333399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– material handling, clearance, packaging</a:t>
            </a:r>
            <a:r>
              <a:rPr lang="en-US" altLang="en-US" dirty="0">
                <a:latin typeface="+mn-lt"/>
              </a:rPr>
              <a:t> </a:t>
            </a:r>
          </a:p>
        </p:txBody>
      </p:sp>
      <p:pic>
        <p:nvPicPr>
          <p:cNvPr id="6149" name="Picture 5" descr="D:\Kemper\TEACHING\MAE277\Milling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4191000"/>
            <a:ext cx="1279525" cy="198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5334" y="4191000"/>
            <a:ext cx="2628900" cy="1743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718" y="4191000"/>
            <a:ext cx="2619375" cy="174307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98093" y="6392985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10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24693" y="276225"/>
            <a:ext cx="3506092" cy="674077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Timing Requirements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685800" y="1614487"/>
            <a:ext cx="8077200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Design schedule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project planning, project control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Development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schedule </a:t>
            </a:r>
            <a:r>
              <a:rPr lang="en-US" altLang="en-US" dirty="0">
                <a:latin typeface="+mj-lt"/>
              </a:rPr>
              <a:t>– design detailing, compliance tests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Production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schedule </a:t>
            </a:r>
            <a:r>
              <a:rPr lang="en-US" altLang="en-US" dirty="0">
                <a:latin typeface="+mj-lt"/>
              </a:rPr>
              <a:t>– manufacture, assembly, packing, transport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Delivery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schedule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– delivery date, distribution network, supply chains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79665" y="6447692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schemeClr val="tx1"/>
                </a:solidFill>
              </a:rPr>
              <a:pPr>
                <a:defRPr/>
              </a:pPr>
              <a:t>13</a:t>
            </a:fld>
            <a:endParaRPr lang="en-GB" altLang="en-US" b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914" y="407627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84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8616" y="224144"/>
            <a:ext cx="3984784" cy="603738"/>
          </a:xfrm>
        </p:spPr>
        <p:txBody>
          <a:bodyPr/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Economic</a:t>
            </a:r>
            <a:r>
              <a:rPr lang="en-US" altLang="en-US" dirty="0"/>
              <a:t> </a:t>
            </a:r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Requirements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90500" y="1208882"/>
            <a:ext cx="8763000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Marketing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analysis </a:t>
            </a:r>
            <a:r>
              <a:rPr lang="en-US" altLang="en-US" dirty="0">
                <a:latin typeface="+mj-lt"/>
              </a:rPr>
              <a:t>– size of market, distribution, market segments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Design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costs </a:t>
            </a:r>
            <a:r>
              <a:rPr lang="en-US" altLang="en-US" dirty="0">
                <a:latin typeface="+mj-lt"/>
              </a:rPr>
              <a:t>– design team computing, information retrieval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Development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costs </a:t>
            </a:r>
            <a:r>
              <a:rPr lang="en-US" altLang="en-US" dirty="0">
                <a:latin typeface="+mj-lt"/>
              </a:rPr>
              <a:t>– design detailing, supplier costs, testing costs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Manufacturing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cost </a:t>
            </a:r>
            <a:r>
              <a:rPr lang="en-US" altLang="en-US" dirty="0">
                <a:latin typeface="+mj-lt"/>
              </a:rPr>
              <a:t>- tooling, labor, overhead, assembly, inspection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Distribution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costs </a:t>
            </a:r>
            <a:r>
              <a:rPr lang="en-US" altLang="en-US" dirty="0">
                <a:latin typeface="+mj-lt"/>
              </a:rPr>
              <a:t>- packing, transport, service centers, spare parts, warranty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Resources</a:t>
            </a:r>
            <a:r>
              <a:rPr lang="en-US" altLang="en-US" dirty="0">
                <a:solidFill>
                  <a:srgbClr val="333399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– time, budget, labor, capital, machines, material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24686" y="6439877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7482" y="4462462"/>
            <a:ext cx="2773525" cy="16804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157" y="4700844"/>
            <a:ext cx="2327701" cy="159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1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74952" y="193675"/>
            <a:ext cx="3948556" cy="685800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Ecological Requirements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74952" y="997832"/>
            <a:ext cx="5087815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General </a:t>
            </a: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environmental impact </a:t>
            </a:r>
            <a:r>
              <a:rPr lang="en-US" altLang="en-US" dirty="0" smtClean="0"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impact on natural resources, social resources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Sustainability</a:t>
            </a:r>
            <a:r>
              <a:rPr lang="en-US" altLang="en-US" dirty="0">
                <a:latin typeface="+mj-lt"/>
              </a:rPr>
              <a:t> </a:t>
            </a:r>
            <a:br>
              <a:rPr lang="en-US" altLang="en-US" dirty="0">
                <a:latin typeface="+mj-lt"/>
              </a:rPr>
            </a:br>
            <a:r>
              <a:rPr lang="en-US" altLang="en-US" dirty="0" smtClean="0">
                <a:latin typeface="+mj-lt"/>
              </a:rPr>
              <a:t>political </a:t>
            </a:r>
            <a:r>
              <a:rPr lang="en-US" altLang="en-US" dirty="0">
                <a:latin typeface="+mj-lt"/>
              </a:rPr>
              <a:t>and commercial consequences, implications for following generations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Material selection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/>
            </a:r>
            <a:br>
              <a:rPr lang="en-US" altLang="en-US" dirty="0">
                <a:latin typeface="+mj-lt"/>
              </a:rPr>
            </a:br>
            <a:r>
              <a:rPr lang="en-US" altLang="en-US" dirty="0" smtClean="0">
                <a:latin typeface="+mj-lt"/>
              </a:rPr>
              <a:t>solid</a:t>
            </a:r>
            <a:r>
              <a:rPr lang="en-US" altLang="en-US" dirty="0">
                <a:latin typeface="+mj-lt"/>
              </a:rPr>
              <a:t>, liquid, gas, stability, protection, toxicity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Working </a:t>
            </a: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fluid selection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+mj-lt"/>
                <a:cs typeface="Times New Roman" panose="02020603050405020304" pitchFamily="18" charset="0"/>
              </a:rPr>
            </a:br>
            <a:r>
              <a:rPr lang="en-US" altLang="en-US" dirty="0" smtClean="0">
                <a:latin typeface="+mj-lt"/>
                <a:cs typeface="Times New Roman" panose="02020603050405020304" pitchFamily="18" charset="0"/>
              </a:rPr>
              <a:t>fluid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, gas, flammability, toxicity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068649" y="6338277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schemeClr val="tx1"/>
                </a:solidFill>
              </a:rPr>
              <a:pPr>
                <a:defRPr/>
              </a:pPr>
              <a:t>15</a:t>
            </a:fld>
            <a:endParaRPr lang="en-GB" altLang="en-US" b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072" y="1775585"/>
            <a:ext cx="3742959" cy="3836924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9909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81013" y="371597"/>
            <a:ext cx="4524046" cy="549031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Aesthetic Requirements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81013" y="1102274"/>
            <a:ext cx="80010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Customer </a:t>
            </a: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appeal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shape, color, texture, form, feel, </a:t>
            </a:r>
            <a:r>
              <a:rPr lang="en-US" altLang="en-US" dirty="0" smtClean="0">
                <a:latin typeface="+mj-lt"/>
              </a:rPr>
              <a:t>smell</a:t>
            </a:r>
            <a:endParaRPr lang="en-US" altLang="en-US" dirty="0">
              <a:latin typeface="+mj-lt"/>
            </a:endParaRP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Fashion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culture, history, trends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Future </a:t>
            </a: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expectations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rate of change in technology, trends, product families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58093" y="6385169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16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375" y="2839203"/>
            <a:ext cx="5322276" cy="354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2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48140" y="350472"/>
            <a:ext cx="4191892" cy="540971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Life-Cycle Requirements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548140" y="1139092"/>
            <a:ext cx="5728677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Distribution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means of transport, nature and conditions of dispatch, rules, regulations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Operation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quietness, wear, special uses, working environments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Maintenance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servicing intervals, inspection, exchange and repair, cleaning, diagnostics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Disposal</a:t>
            </a:r>
            <a:r>
              <a:rPr lang="en-US" altLang="en-US" dirty="0">
                <a:solidFill>
                  <a:srgbClr val="333399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– recycle, scrap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73450" y="6369539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446" r="24479"/>
          <a:stretch/>
        </p:blipFill>
        <p:spPr>
          <a:xfrm>
            <a:off x="6439877" y="1092994"/>
            <a:ext cx="202418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0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4016" y="236538"/>
            <a:ext cx="4610015" cy="531813"/>
          </a:xfrm>
        </p:spPr>
        <p:txBody>
          <a:bodyPr/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Legal/Ethical</a:t>
            </a:r>
            <a:r>
              <a:rPr lang="en-US" altLang="en-US" dirty="0"/>
              <a:t> </a:t>
            </a:r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Requirements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84016" y="1246065"/>
            <a:ext cx="80010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Regulations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 smtClean="0">
                <a:latin typeface="+mj-lt"/>
              </a:rPr>
              <a:t>–FDA, other rules</a:t>
            </a:r>
            <a:endParaRPr lang="en-US" altLang="en-US" dirty="0">
              <a:latin typeface="+mj-lt"/>
            </a:endParaRP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Ethics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public safety, health, welfare and integrity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Intellectual Property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patents, trademarks, copyrights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50320" y="637032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111" y="3582070"/>
            <a:ext cx="1450811" cy="21762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332" y="358207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9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574" y="320842"/>
            <a:ext cx="1627006" cy="598801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Activity</a:t>
            </a:r>
            <a:endParaRPr 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574" y="1141125"/>
            <a:ext cx="7599453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+mj-lt"/>
                <a:ea typeface="Calibri" panose="020F0502020204030204" pitchFamily="34" charset="0"/>
              </a:rPr>
              <a:t>Over the next </a:t>
            </a:r>
            <a:r>
              <a:rPr lang="en-US" sz="2800" dirty="0" smtClean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hour, </a:t>
            </a:r>
            <a:r>
              <a:rPr lang="en-US" sz="2800" dirty="0" smtClean="0">
                <a:latin typeface="+mj-lt"/>
                <a:ea typeface="Calibri" panose="020F0502020204030204" pitchFamily="34" charset="0"/>
              </a:rPr>
              <a:t>teams are required to </a:t>
            </a:r>
            <a:r>
              <a:rPr lang="en-US" sz="2800" u="sng" dirty="0" smtClean="0">
                <a:latin typeface="+mj-lt"/>
                <a:ea typeface="Calibri" panose="020F0502020204030204" pitchFamily="34" charset="0"/>
              </a:rPr>
              <a:t>perform</a:t>
            </a:r>
          </a:p>
          <a:p>
            <a:r>
              <a:rPr lang="en-US" sz="2800" u="sng" dirty="0" smtClean="0">
                <a:latin typeface="+mj-lt"/>
                <a:ea typeface="Calibri" panose="020F0502020204030204" pitchFamily="34" charset="0"/>
              </a:rPr>
              <a:t>need </a:t>
            </a:r>
            <a:r>
              <a:rPr lang="en-US" sz="2800" u="sng" dirty="0">
                <a:latin typeface="+mj-lt"/>
                <a:ea typeface="Calibri" panose="020F0502020204030204" pitchFamily="34" charset="0"/>
              </a:rPr>
              <a:t>analysis</a:t>
            </a:r>
            <a:r>
              <a:rPr lang="en-US" sz="2800" dirty="0">
                <a:latin typeface="+mj-lt"/>
                <a:ea typeface="Calibri" panose="020F0502020204030204" pitchFamily="34" charset="0"/>
              </a:rPr>
              <a:t> for </a:t>
            </a:r>
            <a:r>
              <a:rPr lang="en-US" sz="2800" dirty="0" smtClean="0">
                <a:latin typeface="+mj-lt"/>
                <a:ea typeface="Calibri" panose="020F0502020204030204" pitchFamily="34" charset="0"/>
              </a:rPr>
              <a:t>their projects: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  <a:hlinkClick r:id="rId3" action="ppaction://hlinksldjump"/>
              </a:rPr>
              <a:t>Requirement hierarchy</a:t>
            </a:r>
            <a:endParaRPr lang="en-US" sz="2800" dirty="0" smtClean="0">
              <a:latin typeface="+mj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Primary objectives</a:t>
            </a:r>
            <a:r>
              <a:rPr lang="en-US" sz="2800" baseline="30000" dirty="0" smtClean="0">
                <a:latin typeface="+mj-lt"/>
              </a:rPr>
              <a:t>1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Secondary Objectives</a:t>
            </a:r>
            <a:r>
              <a:rPr lang="en-US" sz="2800" baseline="30000" dirty="0" smtClean="0">
                <a:latin typeface="+mj-lt"/>
              </a:rPr>
              <a:t>1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Constraints</a:t>
            </a:r>
            <a:r>
              <a:rPr lang="en-US" sz="2800" baseline="30000" dirty="0" smtClean="0">
                <a:latin typeface="+mj-lt"/>
              </a:rPr>
              <a:t>2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Criteria</a:t>
            </a:r>
            <a:r>
              <a:rPr lang="en-US" sz="2800" baseline="30000" dirty="0" smtClean="0">
                <a:latin typeface="+mj-lt"/>
              </a:rPr>
              <a:t>3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Problem statement</a:t>
            </a:r>
            <a:r>
              <a:rPr lang="en-US" sz="2800" baseline="30000" dirty="0" smtClean="0">
                <a:latin typeface="+mj-lt"/>
              </a:rPr>
              <a:t>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95253" y="6403999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9454" y="2375535"/>
            <a:ext cx="3730206" cy="279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66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161335" y="1578695"/>
            <a:ext cx="3892062" cy="3089152"/>
            <a:chOff x="5427049" y="859693"/>
            <a:chExt cx="3892062" cy="3089152"/>
          </a:xfrm>
        </p:grpSpPr>
        <p:sp>
          <p:nvSpPr>
            <p:cNvPr id="4" name="Title 1"/>
            <p:cNvSpPr txBox="1">
              <a:spLocks/>
            </p:cNvSpPr>
            <p:nvPr/>
          </p:nvSpPr>
          <p:spPr>
            <a:xfrm>
              <a:off x="5427049" y="3344985"/>
              <a:ext cx="3892062" cy="60386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700" kern="1200" spc="75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en-US" dirty="0" smtClean="0"/>
                <a:t>Bad Design Can Kill You!</a:t>
              </a:r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8496" y="859693"/>
              <a:ext cx="3637350" cy="263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itle 1"/>
          <p:cNvSpPr txBox="1">
            <a:spLocks/>
          </p:cNvSpPr>
          <p:nvPr/>
        </p:nvSpPr>
        <p:spPr>
          <a:xfrm>
            <a:off x="308707" y="148492"/>
            <a:ext cx="4028831" cy="6175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Before we Start</a:t>
            </a:r>
          </a:p>
        </p:txBody>
      </p:sp>
      <p:sp>
        <p:nvSpPr>
          <p:cNvPr id="7" name="Rectangle 6"/>
          <p:cNvSpPr/>
          <p:nvPr/>
        </p:nvSpPr>
        <p:spPr>
          <a:xfrm>
            <a:off x="308707" y="1136284"/>
            <a:ext cx="4572000" cy="3539430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lvl="1"/>
            <a:r>
              <a:rPr lang="en-US" altLang="en-US" sz="3200" dirty="0" smtClean="0"/>
              <a:t>“</a:t>
            </a:r>
            <a:r>
              <a:rPr lang="en-US" altLang="en-US" sz="3200" u="sng" dirty="0" smtClean="0"/>
              <a:t>Need Analysis</a:t>
            </a:r>
            <a:r>
              <a:rPr lang="en-US" altLang="en-US" sz="3200" dirty="0" smtClean="0"/>
              <a:t>” related </a:t>
            </a:r>
            <a:r>
              <a:rPr lang="en-US" altLang="en-US" sz="3200" u="sng" dirty="0"/>
              <a:t>difficulties</a:t>
            </a:r>
            <a:r>
              <a:rPr lang="en-US" altLang="en-US" sz="3200" dirty="0"/>
              <a:t> </a:t>
            </a:r>
            <a:r>
              <a:rPr lang="en-US" altLang="en-US" sz="3200" dirty="0" smtClean="0"/>
              <a:t>are </a:t>
            </a:r>
            <a:r>
              <a:rPr lang="en-US" altLang="en-US" sz="3200" dirty="0"/>
              <a:t>responsible for </a:t>
            </a:r>
            <a:r>
              <a:rPr lang="en-US" altLang="en-US" sz="3200" dirty="0" smtClean="0"/>
              <a:t>over </a:t>
            </a:r>
            <a:r>
              <a:rPr lang="en-US" altLang="en-US" sz="3200" u="sng" dirty="0" smtClean="0"/>
              <a:t>30% of project failures</a:t>
            </a:r>
            <a:r>
              <a:rPr lang="en-US" altLang="en-US" sz="3200" dirty="0" smtClean="0"/>
              <a:t>.  </a:t>
            </a:r>
            <a:r>
              <a:rPr lang="en-US" altLang="en-US" sz="3200" b="1" dirty="0" smtClean="0"/>
              <a:t>Billions of dollars </a:t>
            </a:r>
            <a:r>
              <a:rPr lang="en-US" altLang="en-US" sz="3200" dirty="0" smtClean="0"/>
              <a:t>are</a:t>
            </a:r>
            <a:r>
              <a:rPr lang="en-US" altLang="en-US" sz="3200" b="1" dirty="0" smtClean="0"/>
              <a:t> </a:t>
            </a:r>
            <a:r>
              <a:rPr lang="en-US" altLang="en-US" sz="3200" dirty="0" smtClean="0"/>
              <a:t>spent annually on cancelled products</a:t>
            </a:r>
            <a:endParaRPr lang="en-US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105153" y="5091396"/>
            <a:ext cx="581030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Now, start taking notes. 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u="sng" dirty="0" smtClean="0">
                <a:solidFill>
                  <a:srgbClr val="FFFF00"/>
                </a:solidFill>
              </a:rPr>
              <a:t>Today</a:t>
            </a:r>
            <a:r>
              <a:rPr lang="en-US" sz="2800" dirty="0" smtClean="0">
                <a:solidFill>
                  <a:srgbClr val="FFFF00"/>
                </a:solidFill>
              </a:rPr>
              <a:t> (in this studio) you will perform 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u="sng" dirty="0" smtClean="0">
                <a:solidFill>
                  <a:srgbClr val="FFFF00"/>
                </a:solidFill>
              </a:rPr>
              <a:t>need analysis for</a:t>
            </a:r>
            <a:r>
              <a:rPr lang="en-US" sz="2800" dirty="0" smtClean="0">
                <a:solidFill>
                  <a:srgbClr val="FFFF00"/>
                </a:solidFill>
              </a:rPr>
              <a:t> your team </a:t>
            </a:r>
            <a:r>
              <a:rPr lang="en-US" sz="2800" u="sng" dirty="0" smtClean="0">
                <a:solidFill>
                  <a:srgbClr val="FFFF00"/>
                </a:solidFill>
              </a:rPr>
              <a:t>project</a:t>
            </a:r>
            <a:endParaRPr lang="en-US" sz="2800" u="sng" dirty="0">
              <a:solidFill>
                <a:srgbClr val="FFFF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310340" y="6419528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69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7624" y="841620"/>
            <a:ext cx="793982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3200" dirty="0" smtClean="0"/>
              <a:t>A </a:t>
            </a:r>
            <a:r>
              <a:rPr lang="en-US" sz="3200" u="sng" dirty="0"/>
              <a:t>successful design</a:t>
            </a:r>
            <a:r>
              <a:rPr lang="en-US" sz="3200" dirty="0"/>
              <a:t> is the one that </a:t>
            </a:r>
            <a:r>
              <a:rPr lang="en-US" sz="3200" i="1" u="sng" dirty="0"/>
              <a:t>perfectly</a:t>
            </a:r>
            <a:r>
              <a:rPr lang="en-US" sz="3200" dirty="0"/>
              <a:t> answers the </a:t>
            </a:r>
            <a:r>
              <a:rPr lang="en-US" sz="3200" u="sng" dirty="0"/>
              <a:t>customer needs</a:t>
            </a:r>
            <a:r>
              <a:rPr lang="en-US" sz="3200" dirty="0"/>
              <a:t>; </a:t>
            </a:r>
            <a:r>
              <a:rPr lang="en-US" sz="3200" b="1" dirty="0">
                <a:solidFill>
                  <a:srgbClr val="FF0000"/>
                </a:solidFill>
              </a:rPr>
              <a:t>all the needs</a:t>
            </a:r>
            <a:r>
              <a:rPr lang="en-US" sz="3200" dirty="0"/>
              <a:t>.</a:t>
            </a:r>
          </a:p>
          <a:p>
            <a:pPr marL="457200" indent="-457200" algn="just">
              <a:spcBef>
                <a:spcPts val="600"/>
              </a:spcBef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en-US" sz="3200" b="1" u="sng" dirty="0"/>
              <a:t>Needs</a:t>
            </a:r>
            <a:r>
              <a:rPr lang="en-US" sz="3200" dirty="0"/>
              <a:t> </a:t>
            </a:r>
            <a:r>
              <a:rPr lang="en-US" sz="3200" dirty="0" smtClean="0"/>
              <a:t>are </a:t>
            </a:r>
            <a:r>
              <a:rPr lang="en-US" sz="3200" b="1" u="sng" dirty="0">
                <a:solidFill>
                  <a:srgbClr val="92D050"/>
                </a:solidFill>
              </a:rPr>
              <a:t>expressed by the </a:t>
            </a:r>
            <a:r>
              <a:rPr lang="en-US" sz="3200" b="1" u="sng" dirty="0" smtClean="0">
                <a:solidFill>
                  <a:srgbClr val="92D050"/>
                </a:solidFill>
              </a:rPr>
              <a:t>customer</a:t>
            </a:r>
            <a:r>
              <a:rPr lang="en-US" sz="3200" dirty="0" smtClean="0"/>
              <a:t>, </a:t>
            </a:r>
            <a:r>
              <a:rPr lang="en-US" sz="3200" dirty="0"/>
              <a:t>but </a:t>
            </a:r>
            <a:r>
              <a:rPr lang="en-US" sz="3200" b="1" dirty="0">
                <a:solidFill>
                  <a:srgbClr val="00B0F0"/>
                </a:solidFill>
              </a:rPr>
              <a:t>collected and </a:t>
            </a:r>
            <a:r>
              <a:rPr lang="en-US" sz="3200" b="1" u="sng" dirty="0">
                <a:solidFill>
                  <a:srgbClr val="00B0F0"/>
                </a:solidFill>
              </a:rPr>
              <a:t>formulated by the designer </a:t>
            </a:r>
            <a:r>
              <a:rPr lang="en-US" sz="3200" dirty="0"/>
              <a:t>for a good understanding of the </a:t>
            </a:r>
            <a:r>
              <a:rPr lang="en-US" sz="3200" dirty="0" smtClean="0"/>
              <a:t>problem</a:t>
            </a:r>
            <a:endParaRPr lang="en-US" sz="3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8707" y="148492"/>
            <a:ext cx="4028831" cy="6175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Introduction</a:t>
            </a:r>
          </a:p>
        </p:txBody>
      </p:sp>
      <p:pic>
        <p:nvPicPr>
          <p:cNvPr id="7" name="Picture 3" descr="404Fig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2" t="4634" r="15863" b="16341"/>
          <a:stretch/>
        </p:blipFill>
        <p:spPr bwMode="auto">
          <a:xfrm>
            <a:off x="1914378" y="3747454"/>
            <a:ext cx="4846320" cy="2468880"/>
          </a:xfrm>
          <a:prstGeom prst="rect">
            <a:avLst/>
          </a:prstGeom>
          <a:noFill/>
          <a:ln w="57150">
            <a:solidFill>
              <a:schemeClr val="bg2">
                <a:lumMod val="25000"/>
                <a:lumOff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307452" y="635508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en-GB" altLang="en-US" sz="32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4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5" descr="404Fig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" b="4616"/>
          <a:stretch/>
        </p:blipFill>
        <p:spPr bwMode="auto">
          <a:xfrm>
            <a:off x="609600" y="707780"/>
            <a:ext cx="7979508" cy="5771173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136769" y="66431"/>
            <a:ext cx="3995004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Example Needs </a:t>
            </a:r>
            <a:r>
              <a:rPr lang="en-US" sz="24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Hierarchy*</a:t>
            </a:r>
            <a:endParaRPr lang="en-US" sz="24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71300" y="6271260"/>
            <a:ext cx="628814" cy="276228"/>
          </a:xfrm>
        </p:spPr>
        <p:txBody>
          <a:bodyPr/>
          <a:lstStyle/>
          <a:p>
            <a:pPr>
              <a:defRPr/>
            </a:pPr>
            <a:fld id="{83B7D48E-930C-4088-B246-07F73341CA76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37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30242" y="3505591"/>
            <a:ext cx="2324100" cy="2628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280255" y="89877"/>
            <a:ext cx="7412037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400" b="1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Example: </a:t>
            </a:r>
            <a:r>
              <a:rPr lang="en-US" altLang="en-US" sz="2400" b="1" u="sng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Improve</a:t>
            </a:r>
            <a:r>
              <a:rPr lang="en-US" altLang="en-US" sz="2400" b="1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 an existing </a:t>
            </a:r>
            <a:r>
              <a:rPr lang="en-US" altLang="en-US" sz="2400" b="1" u="sng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motorcycle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124729" y="1302238"/>
            <a:ext cx="8867199" cy="5158096"/>
          </a:xfrm>
          <a:noFill/>
        </p:spPr>
        <p:txBody>
          <a:bodyPr>
            <a:normAutofit/>
          </a:bodyPr>
          <a:lstStyle/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How quickly should the cycle </a:t>
            </a:r>
            <a:r>
              <a:rPr lang="en-US" altLang="en-US" sz="3000" u="sng" dirty="0"/>
              <a:t>accelerate to </a:t>
            </a:r>
            <a:r>
              <a:rPr lang="en-US" altLang="en-US" sz="3000" u="sng" dirty="0" smtClean="0"/>
              <a:t>80 km/h</a:t>
            </a:r>
            <a:r>
              <a:rPr lang="en-US" altLang="en-US" sz="3000" dirty="0" smtClean="0"/>
              <a:t>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Is </a:t>
            </a:r>
            <a:r>
              <a:rPr lang="en-US" altLang="en-US" sz="3000" u="sng" dirty="0"/>
              <a:t>fuel consumption</a:t>
            </a:r>
            <a:r>
              <a:rPr lang="en-US" altLang="en-US" sz="3000" dirty="0"/>
              <a:t> less important than acceleration?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Will the customer tolerate a </a:t>
            </a:r>
            <a:r>
              <a:rPr lang="en-US" altLang="en-US" sz="3000" u="sng" dirty="0"/>
              <a:t>liquid cooling system</a:t>
            </a:r>
            <a:r>
              <a:rPr lang="en-US" altLang="en-US" sz="3000" dirty="0"/>
              <a:t>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What should the </a:t>
            </a:r>
            <a:r>
              <a:rPr lang="en-US" altLang="en-US" sz="3000" u="sng" dirty="0"/>
              <a:t>top speed</a:t>
            </a:r>
            <a:r>
              <a:rPr lang="en-US" altLang="en-US" sz="3000" dirty="0"/>
              <a:t> be?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 smtClean="0"/>
              <a:t>What </a:t>
            </a:r>
            <a:r>
              <a:rPr lang="en-US" altLang="en-US" sz="3000" u="sng" dirty="0"/>
              <a:t>riding comforts</a:t>
            </a:r>
            <a:r>
              <a:rPr lang="en-US" altLang="en-US" sz="3000" dirty="0"/>
              <a:t> are expected?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Is an </a:t>
            </a:r>
            <a:r>
              <a:rPr lang="en-US" altLang="en-US" sz="3000" u="sng" dirty="0"/>
              <a:t>electric starter</a:t>
            </a:r>
            <a:r>
              <a:rPr lang="en-US" altLang="en-US" sz="3000" dirty="0"/>
              <a:t> desired?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 smtClean="0"/>
              <a:t>Will </a:t>
            </a:r>
            <a:r>
              <a:rPr lang="en-US" altLang="en-US" sz="3000" dirty="0"/>
              <a:t>customer care about </a:t>
            </a:r>
            <a:r>
              <a:rPr lang="en-US" altLang="en-US" sz="3000" u="sng" dirty="0" smtClean="0"/>
              <a:t>beauty</a:t>
            </a:r>
            <a:r>
              <a:rPr lang="en-US" altLang="en-US" sz="3000" dirty="0" smtClean="0"/>
              <a:t>?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en-US" dirty="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80255" y="772258"/>
            <a:ext cx="800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dirty="0">
                <a:solidFill>
                  <a:srgbClr val="FFFF00"/>
                </a:solidFill>
              </a:rPr>
              <a:t>What info would help us understand this design problem?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82000" y="6435871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41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693" y="2102368"/>
            <a:ext cx="3751332" cy="2110124"/>
          </a:xfrm>
          <a:prstGeom prst="rect">
            <a:avLst/>
          </a:prstGeom>
        </p:spPr>
      </p:pic>
      <p:sp>
        <p:nvSpPr>
          <p:cNvPr id="286723" name="Text Box 3"/>
          <p:cNvSpPr txBox="1">
            <a:spLocks noChangeArrowheads="1"/>
          </p:cNvSpPr>
          <p:nvPr/>
        </p:nvSpPr>
        <p:spPr bwMode="auto">
          <a:xfrm>
            <a:off x="533400" y="1600200"/>
            <a:ext cx="723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321324" y="680003"/>
            <a:ext cx="8610600" cy="5720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67879" indent="-167879" defTabSz="685800" eaLnBrk="0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altLang="en-US" sz="2600" u="sng" dirty="0" smtClean="0"/>
              <a:t>Requirements</a:t>
            </a:r>
            <a:r>
              <a:rPr lang="en-GB" altLang="en-US" sz="2600" dirty="0" smtClean="0"/>
              <a:t>*, </a:t>
            </a:r>
            <a:r>
              <a:rPr lang="en-GB" altLang="en-US" sz="2600" u="sng" dirty="0"/>
              <a:t>constraints</a:t>
            </a:r>
            <a:r>
              <a:rPr lang="en-GB" altLang="en-US" sz="2600" dirty="0"/>
              <a:t> and </a:t>
            </a:r>
            <a:r>
              <a:rPr lang="en-GB" altLang="en-US" sz="2600" u="sng" dirty="0"/>
              <a:t>criteria</a:t>
            </a:r>
            <a:r>
              <a:rPr lang="en-GB" altLang="en-US" sz="2600" dirty="0"/>
              <a:t> are </a:t>
            </a:r>
            <a:r>
              <a:rPr lang="en-GB" altLang="en-US" sz="2600" u="sng" dirty="0"/>
              <a:t>interchangeable</a:t>
            </a:r>
            <a:r>
              <a:rPr lang="en-GB" altLang="en-US" sz="2600" dirty="0"/>
              <a:t> depending on the details of the design solution </a:t>
            </a:r>
            <a:r>
              <a:rPr lang="en-GB" altLang="en-US" sz="2600" dirty="0" smtClean="0"/>
              <a:t>specification</a:t>
            </a:r>
          </a:p>
          <a:p>
            <a:pPr marL="167879" indent="-167879" defTabSz="685800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altLang="en-US" sz="2600" dirty="0" smtClean="0"/>
              <a:t>Customer </a:t>
            </a:r>
            <a:r>
              <a:rPr lang="en-US" altLang="en-US" sz="2600" dirty="0"/>
              <a:t>says, “</a:t>
            </a:r>
            <a:r>
              <a:rPr lang="en-US" altLang="en-US" sz="2600" u="sng" dirty="0"/>
              <a:t>I want a fast motorcycle</a:t>
            </a:r>
            <a:r>
              <a:rPr lang="en-US" altLang="en-US" sz="2600" dirty="0" smtClean="0"/>
              <a:t>.”	What </a:t>
            </a:r>
            <a:r>
              <a:rPr lang="en-US" altLang="en-US" sz="2600" dirty="0"/>
              <a:t>does “fast” mean?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dirty="0"/>
              <a:t>    </a:t>
            </a:r>
            <a:r>
              <a:rPr lang="en-US" altLang="en-US" sz="2600" dirty="0" smtClean="0"/>
              <a:t>	120 </a:t>
            </a:r>
            <a:r>
              <a:rPr lang="en-US" altLang="en-US" sz="2600" dirty="0"/>
              <a:t>mph top </a:t>
            </a:r>
            <a:r>
              <a:rPr lang="en-US" altLang="en-US" sz="2600" u="sng" dirty="0"/>
              <a:t>speed</a:t>
            </a:r>
            <a:r>
              <a:rPr lang="en-US" altLang="en-US" sz="2600" dirty="0"/>
              <a:t>?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dirty="0"/>
              <a:t>    </a:t>
            </a:r>
            <a:r>
              <a:rPr lang="en-US" altLang="en-US" sz="2600" dirty="0" smtClean="0"/>
              <a:t>	32 </a:t>
            </a:r>
            <a:r>
              <a:rPr lang="en-US" altLang="en-US" sz="2600" dirty="0" err="1" smtClean="0"/>
              <a:t>ft</a:t>
            </a:r>
            <a:r>
              <a:rPr lang="en-US" altLang="en-US" sz="2600" dirty="0" smtClean="0"/>
              <a:t>/sec</a:t>
            </a:r>
            <a:r>
              <a:rPr lang="en-US" altLang="en-US" sz="2600" baseline="30000" dirty="0" smtClean="0"/>
              <a:t>2</a:t>
            </a:r>
            <a:r>
              <a:rPr lang="en-US" altLang="en-US" sz="2600" dirty="0" smtClean="0"/>
              <a:t> </a:t>
            </a:r>
            <a:r>
              <a:rPr lang="en-US" altLang="en-US" sz="2600" u="sng" dirty="0"/>
              <a:t>acceleration</a:t>
            </a:r>
            <a:r>
              <a:rPr lang="en-US" altLang="en-US" sz="2600" dirty="0"/>
              <a:t>?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dirty="0"/>
              <a:t>    </a:t>
            </a:r>
            <a:r>
              <a:rPr lang="en-US" altLang="en-US" sz="2600" dirty="0" smtClean="0"/>
              <a:t>	4,000 </a:t>
            </a:r>
            <a:r>
              <a:rPr lang="en-US" altLang="en-US" sz="2600" dirty="0"/>
              <a:t>Hz engine </a:t>
            </a:r>
            <a:r>
              <a:rPr lang="en-US" altLang="en-US" sz="2600" u="sng" dirty="0"/>
              <a:t>frequency</a:t>
            </a:r>
            <a:r>
              <a:rPr lang="en-US" altLang="en-US" sz="2600" dirty="0"/>
              <a:t>?</a:t>
            </a:r>
          </a:p>
          <a:p>
            <a:pPr lvl="1" indent="-457200" defTabSz="685800" eaLnBrk="0" hangingPunct="0">
              <a:spcBef>
                <a:spcPts val="6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altLang="en-US" sz="2600" dirty="0" smtClean="0"/>
              <a:t>Could </a:t>
            </a:r>
            <a:r>
              <a:rPr lang="en-GB" altLang="en-US" sz="2600" dirty="0"/>
              <a:t>be a </a:t>
            </a:r>
            <a:r>
              <a:rPr lang="en-GB" altLang="en-US" sz="2600" u="sng" dirty="0"/>
              <a:t>constraint</a:t>
            </a:r>
            <a:r>
              <a:rPr lang="en-GB" altLang="en-US" sz="2600" dirty="0"/>
              <a:t> </a:t>
            </a:r>
            <a:r>
              <a:rPr lang="en-GB" altLang="en-US" sz="2600" dirty="0" smtClean="0"/>
              <a:t>(</a:t>
            </a:r>
            <a:r>
              <a:rPr lang="en-GB" altLang="en-US" sz="2600" u="sng" dirty="0" smtClean="0"/>
              <a:t>top speed</a:t>
            </a:r>
            <a:r>
              <a:rPr lang="en-GB" altLang="en-US" sz="2600" dirty="0" smtClean="0"/>
              <a:t> &gt;120km/h)</a:t>
            </a:r>
          </a:p>
          <a:p>
            <a:pPr lvl="1" indent="-457200" defTabSz="685800" eaLnBrk="0" hangingPunct="0">
              <a:spcBef>
                <a:spcPts val="6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altLang="en-US" sz="2600" dirty="0" smtClean="0"/>
              <a:t>Could </a:t>
            </a:r>
            <a:r>
              <a:rPr lang="en-GB" altLang="en-US" sz="2600" dirty="0"/>
              <a:t>be a </a:t>
            </a:r>
            <a:r>
              <a:rPr lang="en-GB" altLang="en-US" sz="2600" u="sng" dirty="0"/>
              <a:t>criterion</a:t>
            </a:r>
            <a:r>
              <a:rPr lang="en-GB" altLang="en-US" sz="2600" dirty="0"/>
              <a:t> (</a:t>
            </a:r>
            <a:r>
              <a:rPr lang="en-GB" altLang="en-US" sz="2600" u="sng" dirty="0"/>
              <a:t>high speed</a:t>
            </a:r>
            <a:r>
              <a:rPr lang="en-GB" altLang="en-US" sz="2600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600" dirty="0"/>
              <a:t>“</a:t>
            </a:r>
            <a:r>
              <a:rPr lang="en-US" altLang="en-US" sz="2600" u="sng" dirty="0"/>
              <a:t>must have</a:t>
            </a:r>
            <a:r>
              <a:rPr lang="en-US" altLang="en-US" sz="2600" dirty="0"/>
              <a:t>” </a:t>
            </a:r>
            <a:r>
              <a:rPr lang="en-US" altLang="en-US" sz="2600" u="sng" dirty="0"/>
              <a:t>requirements</a:t>
            </a:r>
            <a:r>
              <a:rPr lang="en-US" altLang="en-US" sz="2600" dirty="0"/>
              <a:t> = become design </a:t>
            </a:r>
            <a:r>
              <a:rPr lang="en-US" altLang="en-US" sz="2600" u="sng" dirty="0"/>
              <a:t>constraints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600" dirty="0"/>
              <a:t>“</a:t>
            </a:r>
            <a:r>
              <a:rPr lang="en-US" altLang="en-US" sz="2600" u="sng" dirty="0"/>
              <a:t>desirable</a:t>
            </a:r>
            <a:r>
              <a:rPr lang="en-US" altLang="en-US" sz="2600" dirty="0"/>
              <a:t>” </a:t>
            </a:r>
            <a:r>
              <a:rPr lang="en-US" altLang="en-US" sz="2600" u="sng" dirty="0"/>
              <a:t>requirements</a:t>
            </a:r>
            <a:r>
              <a:rPr lang="en-US" altLang="en-US" sz="2600" dirty="0"/>
              <a:t> = </a:t>
            </a:r>
            <a:r>
              <a:rPr lang="en-US" altLang="en-US" sz="2600" u="sng" dirty="0"/>
              <a:t>weighted by importance</a:t>
            </a:r>
          </a:p>
          <a:p>
            <a:pPr marL="0" lvl="1" defTabSz="685800" eaLnBrk="0" hangingPunct="0">
              <a:spcBef>
                <a:spcPts val="600"/>
              </a:spcBef>
              <a:buClr>
                <a:schemeClr val="accent1"/>
              </a:buClr>
              <a:buSzPct val="100000"/>
            </a:pPr>
            <a:endParaRPr lang="en-GB" altLang="en-US" sz="2600" dirty="0"/>
          </a:p>
          <a:p>
            <a:pPr defTabSz="685800" eaLnBrk="0" hangingPunct="0">
              <a:lnSpc>
                <a:spcPct val="70000"/>
              </a:lnSpc>
              <a:spcBef>
                <a:spcPct val="65000"/>
              </a:spcBef>
              <a:buClr>
                <a:schemeClr val="accent1"/>
              </a:buClr>
              <a:buSzPct val="100000"/>
            </a:pPr>
            <a:r>
              <a:rPr lang="en-GB" altLang="en-US" sz="2500" dirty="0" smtClean="0"/>
              <a:t>	</a:t>
            </a:r>
            <a:endParaRPr lang="en-GB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321324" y="12962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en-US" sz="24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ea typeface="+mj-ea"/>
                <a:cs typeface="+mj-cs"/>
              </a:rPr>
              <a:t>Remember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05661" y="640080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72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4944" y="883738"/>
            <a:ext cx="8816324" cy="463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67879" marR="0" lvl="0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>
                <a:latin typeface="+mn-lt"/>
              </a:rPr>
              <a:t>Work </a:t>
            </a:r>
            <a:r>
              <a:rPr lang="en-US" altLang="en-US" sz="2500" u="sng" dirty="0">
                <a:latin typeface="+mn-lt"/>
              </a:rPr>
              <a:t>under water</a:t>
            </a:r>
            <a:r>
              <a:rPr lang="en-US" altLang="en-US" sz="2500" dirty="0">
                <a:latin typeface="+mn-lt"/>
              </a:rPr>
              <a:t> (Able to withstand </a:t>
            </a:r>
            <a:r>
              <a:rPr lang="en-US" altLang="en-US" sz="2500" u="sng" dirty="0">
                <a:latin typeface="+mn-lt"/>
              </a:rPr>
              <a:t>submersion to 5 feet</a:t>
            </a:r>
            <a:r>
              <a:rPr lang="en-US" altLang="en-US" sz="2500" dirty="0">
                <a:latin typeface="+mn-lt"/>
              </a:rPr>
              <a:t>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Temp Specs</a:t>
            </a:r>
            <a:r>
              <a:rPr lang="en-US" altLang="en-US" sz="2500" dirty="0">
                <a:latin typeface="+mn-lt"/>
              </a:rPr>
              <a:t> (Operate from </a:t>
            </a:r>
            <a:r>
              <a:rPr lang="en-US" altLang="en-US" sz="2500" u="sng" dirty="0" smtClean="0">
                <a:latin typeface="+mn-lt"/>
              </a:rPr>
              <a:t>0 </a:t>
            </a:r>
            <a:r>
              <a:rPr lang="en-US" altLang="en-US" sz="2500" u="sng" dirty="0">
                <a:latin typeface="+mn-lt"/>
              </a:rPr>
              <a:t>to </a:t>
            </a:r>
            <a:r>
              <a:rPr lang="en-US" altLang="en-US" sz="2500" u="sng" dirty="0" smtClean="0">
                <a:latin typeface="+mn-lt"/>
              </a:rPr>
              <a:t>50 degrees</a:t>
            </a:r>
            <a:r>
              <a:rPr lang="en-US" altLang="en-US" sz="2500" dirty="0" smtClean="0">
                <a:latin typeface="+mn-lt"/>
              </a:rPr>
              <a:t> C)</a:t>
            </a:r>
            <a:endParaRPr lang="en-US" altLang="en-US" sz="2500" dirty="0">
              <a:latin typeface="+mn-lt"/>
            </a:endParaRP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Shock</a:t>
            </a:r>
            <a:r>
              <a:rPr lang="en-US" altLang="en-US" sz="2500" dirty="0">
                <a:latin typeface="+mn-lt"/>
              </a:rPr>
              <a:t> environment (Operate during shock </a:t>
            </a:r>
            <a:r>
              <a:rPr lang="en-US" altLang="en-US" sz="2500" u="sng" dirty="0">
                <a:latin typeface="+mn-lt"/>
              </a:rPr>
              <a:t>created by jogger</a:t>
            </a:r>
            <a:r>
              <a:rPr lang="en-US" altLang="en-US" sz="2500" dirty="0">
                <a:latin typeface="+mn-lt"/>
              </a:rPr>
              <a:t>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>
                <a:latin typeface="+mn-lt"/>
              </a:rPr>
              <a:t>Play </a:t>
            </a:r>
            <a:r>
              <a:rPr lang="en-US" altLang="en-US" sz="2500" u="sng" dirty="0">
                <a:latin typeface="+mn-lt"/>
              </a:rPr>
              <a:t>multiple existing formats</a:t>
            </a:r>
            <a:r>
              <a:rPr lang="en-US" altLang="en-US" sz="2500" dirty="0">
                <a:latin typeface="+mn-lt"/>
              </a:rPr>
              <a:t> and should be upgradeable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Fast/Easy</a:t>
            </a:r>
            <a:r>
              <a:rPr lang="en-US" altLang="en-US" sz="2500" dirty="0">
                <a:latin typeface="+mn-lt"/>
              </a:rPr>
              <a:t> </a:t>
            </a:r>
            <a:r>
              <a:rPr lang="en-US" altLang="en-US" sz="2500" u="sng" dirty="0">
                <a:latin typeface="+mn-lt"/>
              </a:rPr>
              <a:t>Connection to a PC</a:t>
            </a:r>
            <a:r>
              <a:rPr lang="en-US" altLang="en-US" sz="2500" dirty="0">
                <a:latin typeface="+mn-lt"/>
              </a:rPr>
              <a:t> (connect </a:t>
            </a:r>
            <a:r>
              <a:rPr lang="en-US" altLang="en-US" sz="2500" u="sng" dirty="0">
                <a:latin typeface="+mn-lt"/>
              </a:rPr>
              <a:t>within 5 seconds</a:t>
            </a:r>
            <a:r>
              <a:rPr lang="en-US" altLang="en-US" sz="2500" dirty="0">
                <a:latin typeface="+mn-lt"/>
              </a:rPr>
              <a:t>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>
                <a:latin typeface="+mn-lt"/>
              </a:rPr>
              <a:t>Capable </a:t>
            </a:r>
            <a:r>
              <a:rPr lang="en-US" altLang="en-US" sz="2500" dirty="0">
                <a:latin typeface="+mn-lt"/>
              </a:rPr>
              <a:t>of </a:t>
            </a:r>
            <a:r>
              <a:rPr lang="en-US" altLang="en-US" sz="2500" u="sng" dirty="0">
                <a:latin typeface="+mn-lt"/>
              </a:rPr>
              <a:t>“data” storage</a:t>
            </a:r>
            <a:r>
              <a:rPr lang="en-US" altLang="en-US" sz="2500" dirty="0">
                <a:latin typeface="+mn-lt"/>
              </a:rPr>
              <a:t>, other than audio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Reliable</a:t>
            </a:r>
            <a:r>
              <a:rPr lang="en-US" altLang="en-US" sz="2500" dirty="0">
                <a:latin typeface="+mn-lt"/>
              </a:rPr>
              <a:t> (Mean time between failures greater than </a:t>
            </a:r>
            <a:r>
              <a:rPr lang="en-US" altLang="en-US" sz="2500" u="sng" dirty="0">
                <a:latin typeface="+mn-lt"/>
              </a:rPr>
              <a:t>10,000 hours</a:t>
            </a:r>
            <a:r>
              <a:rPr lang="en-US" altLang="en-US" sz="2500" dirty="0">
                <a:latin typeface="+mn-lt"/>
              </a:rPr>
              <a:t>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Size</a:t>
            </a:r>
            <a:r>
              <a:rPr lang="en-US" altLang="en-US" sz="2500" dirty="0">
                <a:latin typeface="+mn-lt"/>
              </a:rPr>
              <a:t> should be equal to or smaller than </a:t>
            </a:r>
            <a:r>
              <a:rPr lang="en-US" altLang="en-US" sz="2500" dirty="0" smtClean="0">
                <a:latin typeface="+mn-lt"/>
              </a:rPr>
              <a:t>an </a:t>
            </a:r>
            <a:r>
              <a:rPr lang="en-US" altLang="en-US" sz="2500" u="sng" dirty="0" smtClean="0">
                <a:latin typeface="+mn-lt"/>
              </a:rPr>
              <a:t>average mobile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 smtClean="0">
                <a:latin typeface="+mn-lt"/>
              </a:rPr>
              <a:t>Battery </a:t>
            </a:r>
            <a:r>
              <a:rPr lang="en-US" altLang="en-US" sz="2500" u="sng" dirty="0">
                <a:latin typeface="+mn-lt"/>
              </a:rPr>
              <a:t>life</a:t>
            </a:r>
            <a:r>
              <a:rPr lang="en-US" altLang="en-US" sz="2500" dirty="0">
                <a:latin typeface="+mn-lt"/>
              </a:rPr>
              <a:t> (up to </a:t>
            </a:r>
            <a:r>
              <a:rPr lang="en-US" altLang="en-US" sz="2500" u="sng" dirty="0">
                <a:latin typeface="+mn-lt"/>
              </a:rPr>
              <a:t>8 hours of continuous play</a:t>
            </a:r>
            <a:r>
              <a:rPr lang="en-US" altLang="en-US" sz="2500" dirty="0">
                <a:latin typeface="+mn-lt"/>
              </a:rPr>
              <a:t> per charge)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Standard Interfaces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280255" y="89877"/>
            <a:ext cx="7412037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400" b="1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Example: Portable Audio Player Requirements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1679" y="5124091"/>
            <a:ext cx="2160783" cy="1620587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357458" y="640080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10147"/>
          <a:stretch/>
        </p:blipFill>
        <p:spPr>
          <a:xfrm>
            <a:off x="3781853" y="351040"/>
            <a:ext cx="1404451" cy="19095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90433" y="2540978"/>
            <a:ext cx="5787292" cy="2554545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/>
              <a:t>The next slides will quickly list some </a:t>
            </a:r>
            <a:r>
              <a:rPr lang="en-US" altLang="en-US" sz="2500" u="sng" dirty="0" smtClean="0"/>
              <a:t>different types of requirements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sz="2500" u="sng" dirty="0" smtClean="0"/>
              <a:t>Take notes</a:t>
            </a:r>
            <a:r>
              <a:rPr lang="en-US" sz="2500" dirty="0" smtClean="0"/>
              <a:t> and identify what applies to your project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sz="2500" u="sng" dirty="0" smtClean="0"/>
              <a:t>Prepare</a:t>
            </a:r>
            <a:r>
              <a:rPr lang="en-US" sz="2500" dirty="0" smtClean="0"/>
              <a:t> yourself to </a:t>
            </a:r>
            <a:r>
              <a:rPr lang="en-US" sz="2500" u="sng" dirty="0" smtClean="0"/>
              <a:t>perform a need analysis</a:t>
            </a:r>
            <a:r>
              <a:rPr lang="en-US" sz="2500" dirty="0" smtClean="0"/>
              <a:t> for your team project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41760" y="639318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70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7645" y="153377"/>
            <a:ext cx="4683369" cy="621323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Functional </a:t>
            </a:r>
            <a:r>
              <a:rPr lang="en-US" alt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Requirements</a:t>
            </a:r>
            <a:endParaRPr lang="en-US" alt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09600" y="914400"/>
            <a:ext cx="81534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 smtClean="0">
                <a:solidFill>
                  <a:srgbClr val="FFC000"/>
                </a:solidFill>
                <a:latin typeface="+mn-lt"/>
              </a:rPr>
              <a:t>Overall </a:t>
            </a:r>
            <a:r>
              <a:rPr lang="en-US" altLang="en-US" u="sng" dirty="0" smtClean="0">
                <a:solidFill>
                  <a:srgbClr val="FFC000"/>
                </a:solidFill>
                <a:latin typeface="+mn-lt"/>
              </a:rPr>
              <a:t>Geometry</a:t>
            </a:r>
            <a:r>
              <a:rPr lang="en-US" altLang="en-US" dirty="0" smtClean="0">
                <a:solidFill>
                  <a:srgbClr val="FFC000"/>
                </a:solidFill>
                <a:latin typeface="+mn-lt"/>
              </a:rPr>
              <a:t> </a:t>
            </a:r>
            <a:r>
              <a:rPr lang="en-US" altLang="en-US" dirty="0" smtClean="0">
                <a:latin typeface="+mn-lt"/>
              </a:rPr>
              <a:t>– size, width, space, arrangement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Motion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of parts </a:t>
            </a:r>
            <a:r>
              <a:rPr lang="en-US" altLang="en-US" dirty="0" smtClean="0">
                <a:latin typeface="+mn-lt"/>
              </a:rPr>
              <a:t>– type, direction, velocities, acceleration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Forces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involved </a:t>
            </a:r>
            <a:r>
              <a:rPr lang="en-US" altLang="en-US" dirty="0">
                <a:latin typeface="+mn-lt"/>
              </a:rPr>
              <a:t>– load direction, magnitude, load, impact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Energy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needed </a:t>
            </a:r>
            <a:r>
              <a:rPr lang="en-US" altLang="en-US" dirty="0">
                <a:latin typeface="+mn-lt"/>
              </a:rPr>
              <a:t>– heating, cooling, conversion, pressure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Materials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to be used </a:t>
            </a:r>
            <a:r>
              <a:rPr lang="en-US" altLang="en-US" dirty="0">
                <a:latin typeface="+mn-lt"/>
              </a:rPr>
              <a:t>– flow, transport, properties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Control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system </a:t>
            </a:r>
            <a:r>
              <a:rPr lang="en-US" altLang="en-US" dirty="0">
                <a:latin typeface="+mn-lt"/>
              </a:rPr>
              <a:t>– electrical, hydraulic, mechanical, pneumatic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Information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flow 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– inputs, outputs, form, display</a:t>
            </a:r>
            <a:endParaRPr lang="en-US" altLang="en-US" dirty="0">
              <a:latin typeface="+mn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34186" y="6392985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4737" y="370285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6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479</TotalTime>
  <Words>953</Words>
  <Application>Microsoft Office PowerPoint</Application>
  <PresentationFormat>On-screen Show (4:3)</PresentationFormat>
  <Paragraphs>146</Paragraphs>
  <Slides>19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Digital Blue Tunnel 16x9</vt:lpstr>
      <vt:lpstr>Studio 5. Need Analysis</vt:lpstr>
      <vt:lpstr>PowerPoint Presentation</vt:lpstr>
      <vt:lpstr>PowerPoint Presentation</vt:lpstr>
      <vt:lpstr>PowerPoint Presentation</vt:lpstr>
      <vt:lpstr>Example: Improve an existing motorcycle</vt:lpstr>
      <vt:lpstr>PowerPoint Presentation</vt:lpstr>
      <vt:lpstr>Example: Portable Audio Player Requirements </vt:lpstr>
      <vt:lpstr>PowerPoint Presentation</vt:lpstr>
      <vt:lpstr>Functional Requirements</vt:lpstr>
      <vt:lpstr>Safety Requirements</vt:lpstr>
      <vt:lpstr>Quality Requirements</vt:lpstr>
      <vt:lpstr>Manufacturing Requirements</vt:lpstr>
      <vt:lpstr>Timing Requirements</vt:lpstr>
      <vt:lpstr>Economic Requirements</vt:lpstr>
      <vt:lpstr>Ecological Requirements</vt:lpstr>
      <vt:lpstr>Aesthetic Requirements</vt:lpstr>
      <vt:lpstr>Life-Cycle Requirements</vt:lpstr>
      <vt:lpstr>Legal/Ethical Requirements</vt:lpstr>
      <vt:lpstr>Activity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ABA-</dc:creator>
  <cp:lastModifiedBy>User</cp:lastModifiedBy>
  <cp:revision>41</cp:revision>
  <dcterms:created xsi:type="dcterms:W3CDTF">2014-09-27T08:42:25Z</dcterms:created>
  <dcterms:modified xsi:type="dcterms:W3CDTF">2017-07-19T18:37:31Z</dcterms:modified>
</cp:coreProperties>
</file>