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notesMasterIdLst>
    <p:notesMasterId r:id="rId5"/>
  </p:notesMasterIdLst>
  <p:sldIdLst>
    <p:sldId id="258" r:id="rId2"/>
    <p:sldId id="259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A2013-DF7B-4FD9-9D5F-6C5080B5356D}" type="datetimeFigureOut">
              <a:rPr lang="en-US" smtClean="0"/>
              <a:t>11/11/2017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AAF77B-2F13-4AFF-B767-14F47FFEF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55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56AFEC7-F63B-436D-B516-973363F3F6C0}" type="slidenum">
              <a:rPr lang="en-US" altLang="en-US" smtClean="0">
                <a:solidFill>
                  <a:srgbClr val="000000"/>
                </a:solidFill>
              </a:rPr>
              <a:pPr/>
              <a:t>1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081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see</a:t>
            </a:r>
            <a:r>
              <a:rPr lang="en-US" b="1" baseline="0" dirty="0" smtClean="0"/>
              <a:t> some sample presentations from previous semesters (as a model)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2D30FB-2644-457D-BC44-24A476365D0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98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</a:t>
            </a:r>
            <a:r>
              <a:rPr lang="en-US" dirty="0" smtClean="0"/>
              <a:t>note, you will have more time for the final presentation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AF77B-2F13-4AFF-B767-14F47FFEFF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685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9118" y="1828800"/>
            <a:ext cx="6173808" cy="2895600"/>
          </a:xfrm>
        </p:spPr>
        <p:txBody>
          <a:bodyPr/>
          <a:lstStyle>
            <a:lvl1pPr>
              <a:lnSpc>
                <a:spcPct val="80000"/>
              </a:lnSpc>
              <a:defRPr sz="495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9118" y="4800600"/>
            <a:ext cx="6173808" cy="12192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55724616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3DCDC-C4C7-4A2E-82F8-FE669130BCF8}" type="datetimeFigureOut">
              <a:rPr lang="en-US"/>
              <a:pPr>
                <a:defRPr/>
              </a:pPr>
              <a:t>11/11/2017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9CDA3-54D5-481A-A478-C8DE7D56FA6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70599493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596" y="381001"/>
            <a:ext cx="1143298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2107" y="381001"/>
            <a:ext cx="5544993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BC4F5-F69F-4BDD-94A4-44ADF5A0FDE6}" type="datetimeFigureOut">
              <a:rPr lang="en-US"/>
              <a:pPr>
                <a:defRPr/>
              </a:pPr>
              <a:t>11/11/2017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12578-651F-4F66-8B5D-3662E7C1120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85721850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581B1-9893-4B0F-AE35-61AFF1E3CF25}" type="datetimeFigureOut">
              <a:rPr lang="en-US"/>
              <a:pPr>
                <a:defRPr/>
              </a:pPr>
              <a:t>11/11/2017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68AC2-6786-44CF-BC94-0ECC89DDB01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5045885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918" y="2514600"/>
            <a:ext cx="6520997" cy="2819400"/>
          </a:xfrm>
        </p:spPr>
        <p:txBody>
          <a:bodyPr/>
          <a:lstStyle>
            <a:lvl1pPr algn="l">
              <a:lnSpc>
                <a:spcPct val="80000"/>
              </a:lnSpc>
              <a:defRPr sz="3601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9118" y="5410201"/>
            <a:ext cx="6517197" cy="609601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9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5B2AC-641A-4D10-A6EE-0B7271AEEA65}" type="datetimeFigureOut">
              <a:rPr lang="en-US"/>
              <a:pPr>
                <a:defRPr/>
              </a:pPr>
              <a:t>11/11/2017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E88C0-2C81-4575-A17A-7EE9B2B64FA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22339011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8880" y="1905001"/>
            <a:ext cx="3315563" cy="41148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104" y="1905001"/>
            <a:ext cx="3315563" cy="41148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BF35D-CD1F-4D85-8010-369FEC784701}" type="datetimeFigureOut">
              <a:rPr lang="en-US"/>
              <a:pPr>
                <a:defRPr/>
              </a:pPr>
              <a:t>11/11/2017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FCFD9-3FC2-4B2D-98B9-7930B9CCA81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28793154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6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2106" y="2743201"/>
            <a:ext cx="3313277" cy="32766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8617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8617" y="2743201"/>
            <a:ext cx="3313277" cy="32766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D9C54-F863-480E-B968-5441F3E78BF5}" type="datetimeFigureOut">
              <a:rPr lang="en-US"/>
              <a:pPr>
                <a:defRPr/>
              </a:pPr>
              <a:t>11/11/2017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C9285-9A37-4CB7-97BE-DAB0882740D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14914309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CDE38-5030-46F0-B132-3844AC966CD3}" type="datetimeFigureOut">
              <a:rPr lang="en-US"/>
              <a:pPr>
                <a:defRPr/>
              </a:pPr>
              <a:t>11/11/2017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0104A-9872-4743-8133-BBB5647F91F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12492683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9BB16-4EC5-4F4D-907F-03DBF2467DFE}" type="datetimeFigureOut">
              <a:rPr lang="en-US"/>
              <a:pPr>
                <a:defRPr/>
              </a:pPr>
              <a:t>11/11/2017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2D90E-EC3F-4D17-81EB-B5681B89B2E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76631206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>
            <a:noAutofit/>
          </a:bodyPr>
          <a:lstStyle>
            <a:lvl1pPr algn="l">
              <a:lnSpc>
                <a:spcPct val="90000"/>
              </a:lnSpc>
              <a:defRPr sz="2701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528" y="685800"/>
            <a:ext cx="4801850" cy="53340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0C8E1-9A7C-4E78-8850-17B8CA2C2793}" type="datetimeFigureOut">
              <a:rPr lang="en-US"/>
              <a:pPr>
                <a:defRPr/>
              </a:pPr>
              <a:t>11/11/2017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B4796-C709-4265-8A88-DC90A2543DD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70566479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714528" y="685800"/>
            <a:ext cx="4801850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/>
          <a:lstStyle>
            <a:lvl1pPr marL="0" indent="0" algn="ctr">
              <a:buNone/>
              <a:defRPr sz="1800"/>
            </a:lvl1pPr>
            <a:lvl2pPr marL="342991" indent="0">
              <a:buNone/>
              <a:defRPr sz="2101"/>
            </a:lvl2pPr>
            <a:lvl3pPr marL="685983" indent="0">
              <a:buNone/>
              <a:defRPr sz="1800"/>
            </a:lvl3pPr>
            <a:lvl4pPr marL="1028974" indent="0">
              <a:buNone/>
              <a:defRPr sz="1500"/>
            </a:lvl4pPr>
            <a:lvl5pPr marL="1371966" indent="0">
              <a:buNone/>
              <a:defRPr sz="1500"/>
            </a:lvl5pPr>
            <a:lvl6pPr marL="1714957" indent="0">
              <a:buNone/>
              <a:defRPr sz="1500"/>
            </a:lvl6pPr>
            <a:lvl7pPr marL="2057949" indent="0">
              <a:buNone/>
              <a:defRPr sz="1500"/>
            </a:lvl7pPr>
            <a:lvl8pPr marL="2400940" indent="0">
              <a:buNone/>
              <a:defRPr sz="1500"/>
            </a:lvl8pPr>
            <a:lvl9pPr marL="2743932" indent="0">
              <a:buNone/>
              <a:defRPr sz="15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/>
          <a:lstStyle>
            <a:lvl1pPr algn="l">
              <a:lnSpc>
                <a:spcPct val="90000"/>
              </a:lnSpc>
              <a:defRPr sz="2701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29DC2-5B72-4B28-B43E-1DF1C119D0DB}" type="datetimeFigureOut">
              <a:rPr lang="en-US"/>
              <a:pPr>
                <a:defRPr/>
              </a:pPr>
              <a:t>11/11/2017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5AECC-800A-4B34-950B-0D4C1372830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7074304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381000"/>
            <a:ext cx="6861175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1905000"/>
            <a:ext cx="6853237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400800"/>
            <a:ext cx="1085850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7597758-90E4-4296-B43D-BC9CA28FC2EC}" type="datetimeFigureOut">
              <a:rPr lang="en-US"/>
              <a:pPr>
                <a:defRPr/>
              </a:pPr>
              <a:t>11/11/2017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3" y="6400800"/>
            <a:ext cx="4916487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350" y="6400800"/>
            <a:ext cx="630238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CB8CBF1-E3CB-435B-8E93-F69EE0F5B0A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6" r:id="rId1"/>
    <p:sldLayoutId id="2147483770" r:id="rId2"/>
    <p:sldLayoutId id="2147483777" r:id="rId3"/>
    <p:sldLayoutId id="2147483771" r:id="rId4"/>
    <p:sldLayoutId id="2147483772" r:id="rId5"/>
    <p:sldLayoutId id="2147483773" r:id="rId6"/>
    <p:sldLayoutId id="2147483778" r:id="rId7"/>
    <p:sldLayoutId id="2147483779" r:id="rId8"/>
    <p:sldLayoutId id="2147483780" r:id="rId9"/>
    <p:sldLayoutId id="2147483774" r:id="rId10"/>
    <p:sldLayoutId id="2147483775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 kern="1200" spc="75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9pPr>
    </p:titleStyle>
    <p:bodyStyle>
      <a:lvl1pPr marL="166688" indent="-166688" algn="l" defTabSz="685800" rtl="0" fontAlgn="base">
        <a:lnSpc>
          <a:spcPct val="90000"/>
        </a:lnSpc>
        <a:spcBef>
          <a:spcPts val="13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347663" indent="-173038" algn="l" defTabSz="685800" rtl="0" fontAlgn="base">
        <a:lnSpc>
          <a:spcPct val="90000"/>
        </a:lnSpc>
        <a:spcBef>
          <a:spcPts val="9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11175" indent="-163513" algn="l" defTabSz="685800" rtl="0" fontAlgn="base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642938" indent="-130175" algn="l" defTabSz="685800" rtl="0" fontAlgn="base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128588" algn="l" defTabSz="685800" rtl="0" fontAlgn="base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05497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35834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166171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296508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270" y="2996803"/>
            <a:ext cx="6365081" cy="2160389"/>
          </a:xfrm>
        </p:spPr>
        <p:txBody>
          <a:bodyPr/>
          <a:lstStyle/>
          <a:p>
            <a:pPr algn="ctr" defTabSz="514487">
              <a:defRPr/>
            </a:pPr>
            <a:r>
              <a:rPr lang="en-US" altLang="en-US" sz="3300" dirty="0"/>
              <a:t>Studio </a:t>
            </a:r>
            <a:r>
              <a:rPr lang="en-US" altLang="en-US" sz="3300" dirty="0" smtClean="0"/>
              <a:t>8.</a:t>
            </a:r>
            <a:r>
              <a:rPr lang="en-US" altLang="en-US" sz="3300" b="1" dirty="0" smtClean="0"/>
              <a:t/>
            </a:r>
            <a:br>
              <a:rPr lang="en-US" altLang="en-US" sz="3300" b="1" dirty="0" smtClean="0"/>
            </a:br>
            <a:r>
              <a:rPr lang="en-US" altLang="en-US" sz="3300" b="1" dirty="0"/>
              <a:t/>
            </a:r>
            <a:br>
              <a:rPr lang="en-US" altLang="en-US" sz="3300" b="1" dirty="0"/>
            </a:br>
            <a:r>
              <a:rPr lang="en-US" altLang="en-US" sz="3300" b="1" i="1" dirty="0" smtClean="0"/>
              <a:t>2</a:t>
            </a:r>
            <a:r>
              <a:rPr lang="en-US" altLang="en-US" sz="3300" b="1" i="1" baseline="30000" dirty="0" smtClean="0"/>
              <a:t>nd</a:t>
            </a:r>
            <a:r>
              <a:rPr lang="en-US" altLang="en-US" sz="3300" b="1" i="1" dirty="0" smtClean="0"/>
              <a:t> Oral Presentation </a:t>
            </a:r>
            <a:br>
              <a:rPr lang="en-US" altLang="en-US" sz="3300" b="1" i="1" dirty="0" smtClean="0"/>
            </a:br>
            <a:r>
              <a:rPr lang="en-US" altLang="en-US" sz="3300" b="1" i="1" dirty="0" smtClean="0"/>
              <a:t>(Problem Formulation)</a:t>
            </a:r>
            <a:endParaRPr lang="en-US" sz="33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5448672"/>
            <a:ext cx="5886450" cy="644624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n-US" sz="1600" dirty="0" smtClean="0"/>
              <a:t>FALL </a:t>
            </a:r>
            <a:r>
              <a:rPr lang="en-US" sz="1600" dirty="0"/>
              <a:t>2017</a:t>
            </a:r>
          </a:p>
          <a:p>
            <a:pPr defTabSz="514487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70397" y="1999060"/>
            <a:ext cx="3429000" cy="12234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GE105</a:t>
            </a:r>
          </a:p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Introduction to Engineering Design College of Engineering</a:t>
            </a:r>
          </a:p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King Saud University</a:t>
            </a:r>
          </a:p>
          <a:p>
            <a:pPr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pic>
        <p:nvPicPr>
          <p:cNvPr id="17413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1" y="1089422"/>
            <a:ext cx="2364581" cy="927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331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7992888" cy="867544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Formulating your </a:t>
            </a:r>
            <a:r>
              <a:rPr lang="en-US" sz="32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F</a:t>
            </a:r>
            <a:r>
              <a:rPr lang="en-US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inal Design Project</a:t>
            </a:r>
            <a:endParaRPr lang="en-US" sz="32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57964-AA08-4A17-A918-9DC249CCF58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124744"/>
            <a:ext cx="871296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You will giving your </a:t>
            </a:r>
            <a:r>
              <a:rPr lang="en-US" sz="2800" dirty="0"/>
              <a:t>2</a:t>
            </a:r>
            <a:r>
              <a:rPr lang="en-US" sz="2800" baseline="30000" dirty="0"/>
              <a:t>nd</a:t>
            </a:r>
            <a:r>
              <a:rPr lang="en-US" sz="2800" dirty="0"/>
              <a:t> oral </a:t>
            </a:r>
            <a:r>
              <a:rPr lang="en-US" sz="2800" dirty="0" smtClean="0"/>
              <a:t>presentation </a:t>
            </a:r>
            <a:r>
              <a:rPr lang="en-US" sz="2800" i="1" dirty="0" smtClean="0"/>
              <a:t>next week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Your presentation must include a</a:t>
            </a:r>
            <a:br>
              <a:rPr lang="en-US" sz="2800" dirty="0" smtClean="0"/>
            </a:br>
            <a:r>
              <a:rPr lang="en-US" sz="2800" i="1" dirty="0" smtClean="0"/>
              <a:t>complete</a:t>
            </a:r>
            <a:r>
              <a:rPr lang="en-US" sz="2800" dirty="0" smtClean="0"/>
              <a:t> problem formulation: 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Well chosen, descriptive title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Need analysis (or hierarchy)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SMART objectives (primary / secondary)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Constraints 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Criteria 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Human factors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Specifications / needed information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Gathered information (with labeled sketches)*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Project plan (Gantt Chart)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99811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6696744" cy="72352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Tips and Reminders</a:t>
            </a:r>
            <a:endParaRPr lang="en-US" sz="32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052736"/>
            <a:ext cx="8585877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Each group has 6* minutes </a:t>
            </a:r>
            <a:r>
              <a:rPr lang="en-US" sz="2800" u="sng" dirty="0" smtClean="0">
                <a:latin typeface="+mj-lt"/>
              </a:rPr>
              <a:t>to present </a:t>
            </a:r>
            <a:br>
              <a:rPr lang="en-US" sz="2800" u="sng" dirty="0" smtClean="0">
                <a:latin typeface="+mj-lt"/>
              </a:rPr>
            </a:br>
            <a:r>
              <a:rPr lang="en-US" sz="2800" u="sng" dirty="0" smtClean="0">
                <a:latin typeface="+mj-lt"/>
              </a:rPr>
              <a:t>their problem formulation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Groups must </a:t>
            </a:r>
            <a:r>
              <a:rPr lang="en-US" sz="2800" u="sng" dirty="0" smtClean="0">
                <a:latin typeface="+mj-lt"/>
              </a:rPr>
              <a:t>use the time properly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u="sng" dirty="0" smtClean="0">
                <a:latin typeface="+mj-lt"/>
              </a:rPr>
              <a:t>Speak slowly</a:t>
            </a:r>
            <a:r>
              <a:rPr lang="en-US" sz="2800" dirty="0" smtClean="0">
                <a:latin typeface="+mj-lt"/>
              </a:rPr>
              <a:t> with a </a:t>
            </a:r>
            <a:r>
              <a:rPr lang="en-US" sz="2800" u="sng" dirty="0" smtClean="0">
                <a:latin typeface="+mj-lt"/>
              </a:rPr>
              <a:t>high tone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Establish </a:t>
            </a:r>
            <a:r>
              <a:rPr lang="en-US" sz="2800" u="sng" dirty="0" smtClean="0">
                <a:latin typeface="+mj-lt"/>
              </a:rPr>
              <a:t>eye-contact</a:t>
            </a:r>
            <a:r>
              <a:rPr lang="en-US" sz="2800" dirty="0" smtClean="0">
                <a:latin typeface="+mj-lt"/>
              </a:rPr>
              <a:t> with audience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Maintain professional </a:t>
            </a:r>
            <a:r>
              <a:rPr lang="en-US" sz="2800" u="sng" dirty="0" smtClean="0">
                <a:latin typeface="+mj-lt"/>
              </a:rPr>
              <a:t>group dynamics</a:t>
            </a:r>
            <a:r>
              <a:rPr lang="en-US" sz="2800" dirty="0" smtClean="0">
                <a:latin typeface="+mj-lt"/>
              </a:rPr>
              <a:t> with your </a:t>
            </a:r>
            <a:br>
              <a:rPr lang="en-US" sz="2800" dirty="0" smtClean="0">
                <a:latin typeface="+mj-lt"/>
              </a:rPr>
            </a:br>
            <a:r>
              <a:rPr lang="en-US" sz="2800" dirty="0" smtClean="0">
                <a:latin typeface="+mj-lt"/>
              </a:rPr>
              <a:t>team members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Properly manage the </a:t>
            </a:r>
            <a:r>
              <a:rPr lang="en-US" sz="2800" u="sng" dirty="0" smtClean="0">
                <a:latin typeface="+mj-lt"/>
              </a:rPr>
              <a:t>question session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u="sng" dirty="0" smtClean="0">
                <a:latin typeface="+mj-lt"/>
              </a:rPr>
              <a:t>Plan</a:t>
            </a:r>
            <a:r>
              <a:rPr lang="en-US" sz="2800" dirty="0" smtClean="0">
                <a:latin typeface="+mj-lt"/>
              </a:rPr>
              <a:t> where everyone will stand and who will say what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Follow your </a:t>
            </a:r>
            <a:r>
              <a:rPr lang="en-US" sz="2800" u="sng" dirty="0" smtClean="0">
                <a:latin typeface="+mj-lt"/>
              </a:rPr>
              <a:t>group leader’s instructions</a:t>
            </a:r>
            <a:endParaRPr lang="en-US" sz="2800" u="sng" dirty="0">
              <a:latin typeface="+mj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26389581-A7AD-4A4E-AE0B-0111493C2D15}" vid="{259C346A-FC67-4AA6-BC22-FBF85320DC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template_105</Template>
  <TotalTime>39</TotalTime>
  <Words>74</Words>
  <Application>Microsoft Office PowerPoint</Application>
  <PresentationFormat>On-screen Show (4:3)</PresentationFormat>
  <Paragraphs>32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Digital Blue Tunnel 16x9</vt:lpstr>
      <vt:lpstr>Studio 8.  2nd Oral Presentation  (Problem Formulation)</vt:lpstr>
      <vt:lpstr>Formulating your Final Design Project</vt:lpstr>
      <vt:lpstr>Tips and Reminders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 Khafaji</dc:creator>
  <cp:lastModifiedBy>User</cp:lastModifiedBy>
  <cp:revision>17</cp:revision>
  <dcterms:created xsi:type="dcterms:W3CDTF">2009-11-13T13:05:21Z</dcterms:created>
  <dcterms:modified xsi:type="dcterms:W3CDTF">2017-11-11T13:41:55Z</dcterms:modified>
</cp:coreProperties>
</file>