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699" r:id="rId2"/>
    <p:sldMasterId id="2147483711" r:id="rId3"/>
    <p:sldMasterId id="2147483747" r:id="rId4"/>
    <p:sldMasterId id="2147483759" r:id="rId5"/>
    <p:sldMasterId id="2147483771" r:id="rId6"/>
  </p:sldMasterIdLst>
  <p:notesMasterIdLst>
    <p:notesMasterId r:id="rId20"/>
  </p:notesMasterIdLst>
  <p:handoutMasterIdLst>
    <p:handoutMasterId r:id="rId21"/>
  </p:handoutMasterIdLst>
  <p:sldIdLst>
    <p:sldId id="307" r:id="rId7"/>
    <p:sldId id="311" r:id="rId8"/>
    <p:sldId id="314" r:id="rId9"/>
    <p:sldId id="313" r:id="rId10"/>
    <p:sldId id="315" r:id="rId11"/>
    <p:sldId id="317" r:id="rId12"/>
    <p:sldId id="318" r:id="rId13"/>
    <p:sldId id="308" r:id="rId14"/>
    <p:sldId id="309" r:id="rId15"/>
    <p:sldId id="271" r:id="rId16"/>
    <p:sldId id="283" r:id="rId17"/>
    <p:sldId id="286" r:id="rId18"/>
    <p:sldId id="310" r:id="rId19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007" autoAdjust="0"/>
    <p:restoredTop sz="90926" autoAdjust="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defTabSz="928688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7638" y="0"/>
            <a:ext cx="30273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algn="r" defTabSz="928688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745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defTabSz="928688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7638" y="8807450"/>
            <a:ext cx="30273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algn="r" defTabSz="928688"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fld id="{8C3D96FE-9160-40EA-BBF5-99175ADB39D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8725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0300" y="685800"/>
            <a:ext cx="4673600" cy="3505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9600"/>
            <a:ext cx="5105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fld id="{F231E7F6-CDD6-41C6-ACEC-D9EAE4A9599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6946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CC3650E-C052-483D-BABB-4B08ACFCD056}" type="slidenum">
              <a:rPr lang="en-US" altLang="en-US">
                <a:solidFill>
                  <a:srgbClr val="000000"/>
                </a:solidFill>
              </a:rPr>
              <a:pPr/>
              <a:t>1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936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554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688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630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59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14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18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7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27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518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68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73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068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741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39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752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74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51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52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70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23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1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9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895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683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18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07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6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0618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583004-24B2-4B25-A41F-A2813A69CF0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81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17EA06-43D2-4943-B3CD-0E5952BF4B9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83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5B5160-61C4-4A8F-9ED4-80F435D98C4F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94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789BBA-0093-40CB-8E3C-C888825AEAE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00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296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43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60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4746D3-DDAC-44EE-A554-52CEC91AF52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FFCC42-7B6C-4BCB-ADB5-640EA01036A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89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438987-F399-470F-ADE9-7363B8DFD73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31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4A2AD4-6E90-4EA0-A669-D2870DD38DFB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8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1FAD6A-CF72-4D2B-807B-8C53A0ED6998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14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44012941"/>
      </p:ext>
    </p:extLst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A0E49-F31D-4E83-AB94-F1897A520936}" type="datetimeFigureOut">
              <a:rPr lang="en-US"/>
              <a:pPr>
                <a:defRPr/>
              </a:pPr>
              <a:t>12/12/2016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B72C7-E5A3-4A72-A0B5-3B8A36E4E3A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330084"/>
      </p:ext>
    </p:extLst>
  </p:cSld>
  <p:clrMapOvr>
    <a:masterClrMapping/>
  </p:clrMapOvr>
  <p:transition spd="med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CC830-E6FF-4D76-8261-0A9F20A3E070}" type="datetimeFigureOut">
              <a:rPr lang="en-US"/>
              <a:pPr>
                <a:defRPr/>
              </a:pPr>
              <a:t>12/12/2016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A4169-C40E-48E5-8F5D-8E2853EECCD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99964274"/>
      </p:ext>
    </p:extLst>
  </p:cSld>
  <p:clrMapOvr>
    <a:masterClrMapping/>
  </p:clrMapOvr>
  <p:transition spd="med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A9242-AA0C-4FBE-A5B8-25B6780F2748}" type="datetimeFigureOut">
              <a:rPr lang="en-US"/>
              <a:pPr>
                <a:defRPr/>
              </a:pPr>
              <a:t>12/12/2016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8EA65-49E4-48C4-A8B5-DCEAA293116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37371582"/>
      </p:ext>
    </p:extLst>
  </p:cSld>
  <p:clrMapOvr>
    <a:masterClrMapping/>
  </p:clrMapOvr>
  <p:transition spd="med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4E20C-207D-4B76-A358-0CA484D3D785}" type="datetimeFigureOut">
              <a:rPr lang="en-US"/>
              <a:pPr>
                <a:defRPr/>
              </a:pPr>
              <a:t>12/12/2016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8766A-BD52-4A33-83E3-3969DCE468A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1939800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60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 userDrawn="1"/>
        </p:nvSpPr>
        <p:spPr bwMode="auto">
          <a:xfrm>
            <a:off x="8316913" y="6307138"/>
            <a:ext cx="466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fld id="{64ED6920-8564-454B-B9C2-7E714564FA75}" type="slidenum">
              <a:rPr lang="en-GB" altLang="en-US" sz="1800" smtClean="0">
                <a:solidFill>
                  <a:srgbClr val="FFFFFF"/>
                </a:solidFill>
              </a:rPr>
              <a:pPr eaLnBrk="0" hangingPunct="0"/>
              <a:t>‹#›</a:t>
            </a:fld>
            <a:endParaRPr lang="en-GB" altLang="en-US" sz="1800" smtClean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C8AEC-CE17-4703-8F20-E3D1879517B1}" type="datetimeFigureOut">
              <a:rPr lang="en-US"/>
              <a:pPr>
                <a:defRPr/>
              </a:pPr>
              <a:t>12/12/2016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 dirty="0"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1146525"/>
      </p:ext>
    </p:extLst>
  </p:cSld>
  <p:clrMapOvr>
    <a:masterClrMapping/>
  </p:clrMapOvr>
  <p:transition spd="med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C3F94-536B-4AF1-A129-A9D7478A6F2D}" type="datetimeFigureOut">
              <a:rPr lang="en-US"/>
              <a:pPr>
                <a:defRPr/>
              </a:pPr>
              <a:t>12/12/2016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2C2B1-3B9E-4D83-8BCF-C11337241F6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4991683"/>
      </p:ext>
    </p:extLst>
  </p:cSld>
  <p:clrMapOvr>
    <a:masterClrMapping/>
  </p:clrMapOvr>
  <p:transition spd="med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8E96B-4703-46F8-AC0F-EDBC9F10F070}" type="datetimeFigureOut">
              <a:rPr lang="en-US"/>
              <a:pPr>
                <a:defRPr/>
              </a:pPr>
              <a:t>12/12/2016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F9DC9-6C94-411C-B588-F09F12A7F89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68874633"/>
      </p:ext>
    </p:extLst>
  </p:cSld>
  <p:clrMapOvr>
    <a:masterClrMapping/>
  </p:clrMapOvr>
  <p:transition spd="med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31139-2FC4-4D2B-867F-992AF63D81F8}" type="datetimeFigureOut">
              <a:rPr lang="en-US"/>
              <a:pPr>
                <a:defRPr/>
              </a:pPr>
              <a:t>12/12/2016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47335-5E6B-4CDA-B9EF-90F12F06B0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27899609"/>
      </p:ext>
    </p:extLst>
  </p:cSld>
  <p:clrMapOvr>
    <a:masterClrMapping/>
  </p:clrMapOvr>
  <p:transition spd="med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91EA4-3D0D-49D7-9DEC-5C2ACEC76B92}" type="datetimeFigureOut">
              <a:rPr lang="en-US"/>
              <a:pPr>
                <a:defRPr/>
              </a:pPr>
              <a:t>12/12/2016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379B7-92CC-489E-B70B-047997837DB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3592859"/>
      </p:ext>
    </p:extLst>
  </p:cSld>
  <p:clrMapOvr>
    <a:masterClrMapping/>
  </p:clrMapOvr>
  <p:transition spd="med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7F44C-768C-431D-B654-8893FC833CD9}" type="datetimeFigureOut">
              <a:rPr lang="en-US"/>
              <a:pPr>
                <a:defRPr/>
              </a:pPr>
              <a:t>12/12/2016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AD6AA-1E0C-4BC0-93D4-95855AA659C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70689854"/>
      </p:ext>
    </p:extLst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2C098A71-DEB4-49FC-A199-387D90522C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909814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2328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28F64-8860-4A6C-AA08-1D690BB8B99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03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83BD6-CF7E-471C-8353-B237D035472B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45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0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DE42-52DE-4E93-AB53-9C3D5EC436B6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15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7F89-63A7-4CC9-BF74-986CEF517B61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54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53400" y="6395088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591E15FA-1368-425C-9682-96C97A7FFA1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74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E17C-7E5A-42A9-AFBF-EB27EDB6B4BD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15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6D2A-BCD9-4261-99AE-1611EA9384A5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91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9414-38A7-46EA-90B1-06654DBAE988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22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99CC-EF2B-47A3-A314-134FC0AA6A20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56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3D0D-DD18-4CD5-901B-07818B2091C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6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23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652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658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4.jp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7682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989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6549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8C9F39-1A64-4E16-84BA-1DB2CCBB6C2B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0385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prstClr val="white">
                    <a:tint val="75000"/>
                  </a:prstClr>
                </a:solidFill>
              </a:defRPr>
            </a:lvl1pPr>
          </a:lstStyle>
          <a:p>
            <a:pPr eaLnBrk="0" hangingPunct="0">
              <a:defRPr/>
            </a:pPr>
            <a:fld id="{9D134DDA-9B43-4FDA-BB88-E7DB3BF335C1}" type="datetimeFigureOut"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pPr eaLnBrk="0" hangingPunct="0">
                <a:defRPr/>
              </a:pPr>
              <a:t>12/12/2016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prstClr val="white">
                    <a:tint val="75000"/>
                  </a:prstClr>
                </a:solidFill>
              </a:defRPr>
            </a:lvl1pPr>
          </a:lstStyle>
          <a:p>
            <a:pPr eaLnBrk="0" hangingPunct="0">
              <a:defRPr/>
            </a:pPr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prstClr val="white">
                    <a:tint val="75000"/>
                  </a:prstClr>
                </a:solidFill>
              </a:defRPr>
            </a:lvl1pPr>
          </a:lstStyle>
          <a:p>
            <a:pPr eaLnBrk="0" hangingPunct="0">
              <a:defRPr/>
            </a:pPr>
            <a:fld id="{85876251-E45E-401A-A2C6-E5112B5E4140}" type="slidenum"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pPr eaLnBrk="0" hangingPunct="0">
                <a:defRPr/>
              </a:pPr>
              <a:t>‹#›</a:t>
            </a:fld>
            <a:endParaRPr lang="en-GB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4243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83" r:id="rId1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561E25D-191A-436E-99D2-14F052933952}" type="datetime1">
              <a:rPr lang="en-US" smtClean="0">
                <a:solidFill>
                  <a:prstClr val="white">
                    <a:tint val="75000"/>
                  </a:prstClr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12/12/2016</a:t>
            </a:fld>
            <a:endParaRPr lang="en-US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9CE2496-B776-440F-AB30-C55FECFF7F74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9317048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8377" y="3063370"/>
            <a:ext cx="6364287" cy="1384300"/>
          </a:xfrm>
        </p:spPr>
        <p:txBody>
          <a:bodyPr>
            <a:normAutofit/>
          </a:bodyPr>
          <a:lstStyle/>
          <a:p>
            <a:pPr marL="514350" indent="-514350" defTabSz="514487" eaLnBrk="1" hangingPunct="1">
              <a:buFont typeface="+mj-lt"/>
              <a:buAutoNum type="arabicPeriod"/>
              <a:defRPr/>
            </a:pPr>
            <a:r>
              <a:rPr lang="en-US" altLang="en-US" sz="3300" b="1" i="1" dirty="0" smtClean="0"/>
              <a:t>How to prepare Posters</a:t>
            </a:r>
            <a:br>
              <a:rPr lang="en-US" altLang="en-US" sz="3300" b="1" i="1" dirty="0" smtClean="0"/>
            </a:br>
            <a:endParaRPr lang="en-US" sz="33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5419" y="5486400"/>
            <a:ext cx="5886450" cy="533400"/>
          </a:xfrm>
        </p:spPr>
        <p:txBody>
          <a:bodyPr rtlCol="0">
            <a:normAutofit/>
          </a:bodyPr>
          <a:lstStyle/>
          <a:p>
            <a:pPr algn="ctr" defTabSz="514487" eaLnBrk="1" hangingPunct="1">
              <a:defRPr/>
            </a:pPr>
            <a:r>
              <a:rPr lang="en-US" dirty="0" smtClean="0"/>
              <a:t>Spring 2016 </a:t>
            </a:r>
            <a:endParaRPr lang="en-US" dirty="0"/>
          </a:p>
          <a:p>
            <a:pPr defTabSz="514487" eaLnBrk="1" hangingPunct="1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70000" y="1998663"/>
            <a:ext cx="3429000" cy="12239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 eaLnBrk="0" hangingPunct="0"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 eaLnBrk="0" hangingPunct="0"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 eaLnBrk="0" hangingPunct="0">
              <a:defRPr/>
            </a:pPr>
            <a:endParaRPr lang="en-US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5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089025"/>
            <a:ext cx="23653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581400" y="2927351"/>
            <a:ext cx="2036135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300" spc="75" dirty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Studio </a:t>
            </a:r>
            <a:r>
              <a:rPr lang="en-US" altLang="en-US" sz="3300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10.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930052" y="3877500"/>
            <a:ext cx="4572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altLang="en-US" sz="3300" b="1" i="1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Concept </a:t>
            </a:r>
            <a:r>
              <a:rPr lang="en-US" altLang="en-US" sz="3300" b="1" i="1" spc="75" dirty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Generation </a:t>
            </a:r>
            <a:r>
              <a:rPr lang="en-US" altLang="en-US" sz="3300" b="1" i="1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and Evaluation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27253462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04015" y="6363263"/>
            <a:ext cx="628815" cy="276228"/>
          </a:xfrm>
          <a:noFill/>
        </p:spPr>
        <p:txBody>
          <a:bodyPr/>
          <a:lstStyle/>
          <a:p>
            <a:fld id="{D9E102A9-F5C9-47A0-91B4-BF1B6770495D}" type="slidenum">
              <a:rPr lang="ar-SA" sz="1600" b="1"/>
              <a:pPr/>
              <a:t>10</a:t>
            </a:fld>
            <a:endParaRPr lang="en-US" b="1" dirty="0"/>
          </a:p>
        </p:txBody>
      </p:sp>
      <p:grpSp>
        <p:nvGrpSpPr>
          <p:cNvPr id="43" name="Group 42"/>
          <p:cNvGrpSpPr/>
          <p:nvPr/>
        </p:nvGrpSpPr>
        <p:grpSpPr>
          <a:xfrm>
            <a:off x="4497469" y="1516630"/>
            <a:ext cx="4646531" cy="4426970"/>
            <a:chOff x="2744034" y="375661"/>
            <a:chExt cx="6018131" cy="6272777"/>
          </a:xfrm>
        </p:grpSpPr>
        <p:sp>
          <p:nvSpPr>
            <p:cNvPr id="8" name="Circular Arrow 7"/>
            <p:cNvSpPr/>
            <p:nvPr/>
          </p:nvSpPr>
          <p:spPr>
            <a:xfrm rot="11716375">
              <a:off x="5253554" y="3017521"/>
              <a:ext cx="1097280" cy="1097280"/>
            </a:xfrm>
            <a:prstGeom prst="circularArrow">
              <a:avLst>
                <a:gd name="adj1" fmla="val 5689"/>
                <a:gd name="adj2" fmla="val 340510"/>
                <a:gd name="adj3" fmla="val 12688529"/>
                <a:gd name="adj4" fmla="val 18082517"/>
                <a:gd name="adj5" fmla="val 5908"/>
              </a:avLst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flat" dir="t"/>
            </a:scene3d>
            <a:sp3d z="-190500" extrusionH="12700" prstMaterial="plastic">
              <a:bevelT w="50800" h="50800"/>
            </a:sp3d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Freeform 8"/>
            <p:cNvSpPr/>
            <p:nvPr/>
          </p:nvSpPr>
          <p:spPr>
            <a:xfrm rot="3485545">
              <a:off x="5499636" y="2469227"/>
              <a:ext cx="2409760" cy="950080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>
                  <a:solidFill>
                    <a:schemeClr val="bg1"/>
                  </a:solidFill>
                </a:rPr>
                <a:t>Problem</a:t>
              </a:r>
              <a:br>
                <a:rPr lang="en-US" sz="1100" b="1" kern="1200" dirty="0" smtClean="0">
                  <a:solidFill>
                    <a:schemeClr val="bg1"/>
                  </a:solidFill>
                </a:rPr>
              </a:br>
              <a:r>
                <a:rPr lang="en-US" sz="1100" b="1" kern="1200" dirty="0" smtClean="0">
                  <a:solidFill>
                    <a:schemeClr val="bg1"/>
                  </a:solidFill>
                </a:rPr>
                <a:t>Formulation</a:t>
              </a:r>
              <a:endParaRPr lang="en-US" sz="11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4568375" y="4147139"/>
              <a:ext cx="2467638" cy="914400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7134818"/>
                <a:satOff val="-15421"/>
                <a:lumOff val="-48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kern="1200" dirty="0" smtClean="0">
                  <a:solidFill>
                    <a:schemeClr val="bg1"/>
                  </a:solidFill>
                </a:rPr>
                <a:t>Problem</a:t>
              </a:r>
              <a:br>
                <a:rPr lang="en-US" sz="1200" b="1" kern="1200" dirty="0" smtClean="0">
                  <a:solidFill>
                    <a:schemeClr val="bg1"/>
                  </a:solidFill>
                </a:rPr>
              </a:br>
              <a:r>
                <a:rPr lang="en-US" sz="1200" b="1" kern="1200" dirty="0" smtClean="0">
                  <a:solidFill>
                    <a:schemeClr val="bg1"/>
                  </a:solidFill>
                </a:rPr>
                <a:t>solving</a:t>
              </a:r>
              <a:endParaRPr lang="en-US" sz="12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 rot="17930308">
              <a:off x="3595096" y="2486490"/>
              <a:ext cx="2408989" cy="985758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14269635"/>
                <a:satOff val="-30842"/>
                <a:lumOff val="-97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>
                  <a:solidFill>
                    <a:schemeClr val="bg1"/>
                  </a:solidFill>
                </a:rPr>
                <a:t>Implementation</a:t>
              </a:r>
              <a:endParaRPr lang="en-US" sz="1050" b="1" kern="1200" dirty="0">
                <a:solidFill>
                  <a:schemeClr val="bg1"/>
                </a:solidFill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2744034" y="375661"/>
              <a:ext cx="6018131" cy="6272777"/>
              <a:chOff x="2744034" y="375661"/>
              <a:chExt cx="6018131" cy="6272777"/>
            </a:xfrm>
          </p:grpSpPr>
          <p:sp>
            <p:nvSpPr>
              <p:cNvPr id="23" name="Freeform 22"/>
              <p:cNvSpPr/>
              <p:nvPr/>
            </p:nvSpPr>
            <p:spPr>
              <a:xfrm>
                <a:off x="5218137" y="375661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1</a:t>
                </a:r>
                <a:r>
                  <a:rPr lang="en-US" sz="600" b="1" kern="1200" dirty="0" smtClean="0"/>
                  <a:t> </a:t>
                </a:r>
                <a:r>
                  <a:rPr lang="en-US" sz="800" b="1" kern="1200" dirty="0" smtClean="0"/>
                  <a:t>Customer Need</a:t>
                </a:r>
                <a:endParaRPr lang="en-US" sz="800" b="1" kern="1200" dirty="0"/>
              </a:p>
            </p:txBody>
          </p:sp>
          <p:sp>
            <p:nvSpPr>
              <p:cNvPr id="24" name="Freeform 23"/>
              <p:cNvSpPr/>
              <p:nvPr/>
            </p:nvSpPr>
            <p:spPr>
              <a:xfrm rot="1080000">
                <a:off x="6367438" y="975995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9" rIns="85516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6747217" y="872489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2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Define Problem</a:t>
                </a:r>
                <a:endParaRPr lang="en-US" sz="800" b="1" kern="1200" dirty="0"/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3240000">
                <a:off x="7607420" y="1870731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9" rIns="85516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692240" y="217320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3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Search</a:t>
                </a:r>
                <a:endParaRPr lang="en-US" sz="800" b="1" kern="1200" dirty="0"/>
              </a:p>
            </p:txBody>
          </p:sp>
          <p:sp>
            <p:nvSpPr>
              <p:cNvPr id="28" name="Freeform 27"/>
              <p:cNvSpPr/>
              <p:nvPr/>
            </p:nvSpPr>
            <p:spPr>
              <a:xfrm rot="5400000">
                <a:off x="8084674" y="3323432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8" rIns="85516" bIns="72221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7692240" y="378097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4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Criteria and </a:t>
                </a:r>
                <a:r>
                  <a:rPr lang="en-US" sz="700" b="1" kern="1200" dirty="0" smtClean="0"/>
                  <a:t>Constraints</a:t>
                </a:r>
                <a:endParaRPr lang="en-US" sz="700" b="1" kern="1200" dirty="0"/>
              </a:p>
            </p:txBody>
          </p:sp>
          <p:sp>
            <p:nvSpPr>
              <p:cNvPr id="30" name="Freeform 29"/>
              <p:cNvSpPr/>
              <p:nvPr/>
            </p:nvSpPr>
            <p:spPr>
              <a:xfrm rot="18360000">
                <a:off x="7616904" y="4779213"/>
                <a:ext cx="285058" cy="361100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747217" y="5081685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5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700" b="1" kern="1200" dirty="0" smtClean="0"/>
                  <a:t>Alternative</a:t>
                </a:r>
                <a:r>
                  <a:rPr lang="en-US" sz="800" b="1" kern="1200" dirty="0" smtClean="0"/>
                  <a:t> Solutions</a:t>
                </a:r>
                <a:endParaRPr lang="en-US" sz="800" b="1" kern="1200" dirty="0"/>
              </a:p>
            </p:txBody>
          </p:sp>
          <p:sp>
            <p:nvSpPr>
              <p:cNvPr id="32" name="Freeform 31"/>
              <p:cNvSpPr/>
              <p:nvPr/>
            </p:nvSpPr>
            <p:spPr>
              <a:xfrm rot="20520000">
                <a:off x="6382783" y="5682017"/>
                <a:ext cx="285058" cy="361100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5218137" y="5578513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6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Analysis</a:t>
                </a:r>
                <a:endParaRPr lang="en-US" sz="800" b="1" kern="1200" dirty="0"/>
              </a:p>
            </p:txBody>
          </p:sp>
          <p:sp>
            <p:nvSpPr>
              <p:cNvPr id="34" name="Freeform 33"/>
              <p:cNvSpPr/>
              <p:nvPr/>
            </p:nvSpPr>
            <p:spPr>
              <a:xfrm rot="22680000">
                <a:off x="4853704" y="5687005"/>
                <a:ext cx="285058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3689057" y="5081685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7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Decision</a:t>
                </a:r>
                <a:endParaRPr lang="en-US" sz="800" b="1" kern="1200" dirty="0"/>
              </a:p>
            </p:txBody>
          </p:sp>
          <p:sp>
            <p:nvSpPr>
              <p:cNvPr id="36" name="Freeform 35"/>
              <p:cNvSpPr/>
              <p:nvPr/>
            </p:nvSpPr>
            <p:spPr>
              <a:xfrm rot="24840000">
                <a:off x="3613721" y="4792268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19" rIns="0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2744034" y="378097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9547" tIns="179547" rIns="179547" bIns="179547" numCol="1" spcCol="1270" anchor="ctr" anchorCtr="0">
                <a:noAutofit/>
              </a:bodyPr>
              <a:lstStyle/>
              <a:p>
                <a:pPr lvl="0" algn="ctr" defTabSz="8001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50" b="1" kern="1200" dirty="0" smtClean="0"/>
                  <a:t>8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Plan</a:t>
                </a:r>
                <a:endParaRPr lang="en-US" sz="800" b="1" kern="1200" dirty="0"/>
              </a:p>
            </p:txBody>
          </p:sp>
          <p:sp>
            <p:nvSpPr>
              <p:cNvPr id="38" name="Freeform 37"/>
              <p:cNvSpPr/>
              <p:nvPr/>
            </p:nvSpPr>
            <p:spPr>
              <a:xfrm rot="16200000">
                <a:off x="3136468" y="3339567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-2" tIns="72220" rIns="85518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2744034" y="217320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9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700" b="1" kern="1200" dirty="0" smtClean="0"/>
                  <a:t>Implement</a:t>
                </a:r>
                <a:endParaRPr lang="en-US" sz="800" b="1" kern="1200" dirty="0"/>
              </a:p>
            </p:txBody>
          </p:sp>
          <p:sp>
            <p:nvSpPr>
              <p:cNvPr id="40" name="Freeform 39"/>
              <p:cNvSpPr/>
              <p:nvPr/>
            </p:nvSpPr>
            <p:spPr>
              <a:xfrm rot="18360000">
                <a:off x="3604237" y="1883785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-1" tIns="72220" rIns="85517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3689057" y="872489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9547" tIns="179547" rIns="179547" bIns="179547" numCol="1" spcCol="1270" anchor="ctr" anchorCtr="0">
                <a:noAutofit/>
              </a:bodyPr>
              <a:lstStyle/>
              <a:p>
                <a:pPr lvl="0" algn="ctr" defTabSz="8001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50" b="1" kern="1200" dirty="0" smtClean="0"/>
                  <a:t>10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Evaluate</a:t>
                </a:r>
                <a:endParaRPr lang="en-US" sz="800" b="1" kern="1200" dirty="0"/>
              </a:p>
            </p:txBody>
          </p:sp>
          <p:sp>
            <p:nvSpPr>
              <p:cNvPr id="42" name="Freeform 41"/>
              <p:cNvSpPr/>
              <p:nvPr/>
            </p:nvSpPr>
            <p:spPr>
              <a:xfrm rot="20520000">
                <a:off x="4838358" y="980981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20" rIns="85516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</p:grpSp>
      </p:grpSp>
      <p:sp>
        <p:nvSpPr>
          <p:cNvPr id="44" name="Rectangle 43"/>
          <p:cNvSpPr/>
          <p:nvPr/>
        </p:nvSpPr>
        <p:spPr>
          <a:xfrm>
            <a:off x="304788" y="152400"/>
            <a:ext cx="8305811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983">
              <a:lnSpc>
                <a:spcPct val="90000"/>
              </a:lnSpc>
            </a:pPr>
            <a:r>
              <a:rPr lang="en-US" sz="28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</a:rPr>
              <a:t>Reminder: Concept Evaluation</a:t>
            </a:r>
            <a:endParaRPr lang="en-US" sz="2800" b="1" spc="75" dirty="0">
              <a:solidFill>
                <a:srgbClr val="4BB836">
                  <a:lumMod val="40000"/>
                  <a:lumOff val="60000"/>
                </a:srgbClr>
              </a:solidFill>
              <a:latin typeface="+mn-lt"/>
            </a:endParaRPr>
          </a:p>
        </p:txBody>
      </p:sp>
      <p:sp>
        <p:nvSpPr>
          <p:cNvPr id="48" name="Rectangle 4"/>
          <p:cNvSpPr txBox="1">
            <a:spLocks noChangeArrowheads="1"/>
          </p:cNvSpPr>
          <p:nvPr/>
        </p:nvSpPr>
        <p:spPr>
          <a:xfrm>
            <a:off x="425964" y="614822"/>
            <a:ext cx="6852578" cy="2336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600" b="1" dirty="0" smtClean="0"/>
              <a:t>Characteristics of Engineering Decisions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Multiple criteria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Criteria are of different importance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Criteria are conflicting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Multiple interested parties</a:t>
            </a:r>
          </a:p>
          <a:p>
            <a:pPr marL="0" indent="0" fontAlgn="auto">
              <a:spcAft>
                <a:spcPts val="0"/>
              </a:spcAft>
              <a:buNone/>
            </a:pPr>
            <a:endParaRPr lang="en-US" sz="2600" b="1" dirty="0"/>
          </a:p>
        </p:txBody>
      </p:sp>
      <p:sp>
        <p:nvSpPr>
          <p:cNvPr id="46" name="Right Arrow 45"/>
          <p:cNvSpPr/>
          <p:nvPr/>
        </p:nvSpPr>
        <p:spPr>
          <a:xfrm rot="5400000">
            <a:off x="2170822" y="2888706"/>
            <a:ext cx="581791" cy="4431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1" name="Rectangle 4"/>
          <p:cNvSpPr>
            <a:spLocks noGrp="1" noChangeArrowheads="1"/>
          </p:cNvSpPr>
          <p:nvPr>
            <p:ph idx="1"/>
          </p:nvPr>
        </p:nvSpPr>
        <p:spPr>
          <a:xfrm>
            <a:off x="626289" y="3510388"/>
            <a:ext cx="3856101" cy="2743201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Use a </a:t>
            </a:r>
            <a:r>
              <a:rPr lang="en-US" sz="26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Decision Matrix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: </a:t>
            </a:r>
            <a:b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sz="2600" b="1" dirty="0" smtClean="0"/>
              <a:t>A simple decision approach </a:t>
            </a:r>
            <a:r>
              <a:rPr lang="en-US" sz="2600" b="1" dirty="0"/>
              <a:t>to weigh pros </a:t>
            </a:r>
            <a:r>
              <a:rPr lang="en-US" sz="2600" b="1" dirty="0" smtClean="0"/>
              <a:t>and cons applying </a:t>
            </a:r>
            <a:r>
              <a:rPr lang="en-US" sz="2600" b="1" u="sng" dirty="0" smtClean="0">
                <a:solidFill>
                  <a:schemeClr val="accent5">
                    <a:lumMod val="75000"/>
                  </a:schemeClr>
                </a:solidFill>
              </a:rPr>
              <a:t>weight and rate</a:t>
            </a:r>
            <a:r>
              <a:rPr lang="en-US" sz="2600" b="1" u="sng" dirty="0" smtClean="0"/>
              <a:t> concept</a:t>
            </a:r>
            <a:r>
              <a:rPr lang="en-US" sz="2600" b="1" dirty="0" smtClean="0"/>
              <a:t> (</a:t>
            </a:r>
            <a:r>
              <a:rPr lang="en-US" sz="2600" b="1" dirty="0" smtClean="0">
                <a:solidFill>
                  <a:schemeClr val="accent5">
                    <a:lumMod val="75000"/>
                  </a:schemeClr>
                </a:solidFill>
              </a:rPr>
              <a:t>multiply and sum</a:t>
            </a:r>
            <a:r>
              <a:rPr lang="en-US" sz="2600" b="1" dirty="0" smtClean="0"/>
              <a:t>)</a:t>
            </a:r>
            <a:endParaRPr lang="en-US" sz="26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2438400" cy="9144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Weights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072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  <a:noFill/>
        </p:spPr>
        <p:txBody>
          <a:bodyPr/>
          <a:lstStyle/>
          <a:p>
            <a:fld id="{93DC9C44-E530-4493-BECF-CD25FADBD20F}" type="slidenum">
              <a:rPr lang="ar-SA" sz="1600" b="1"/>
              <a:pPr/>
              <a:t>11</a:t>
            </a:fld>
            <a:endParaRPr lang="en-US" b="1" dirty="0"/>
          </a:p>
        </p:txBody>
      </p:sp>
      <p:graphicFrame>
        <p:nvGraphicFramePr>
          <p:cNvPr id="5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226736"/>
              </p:ext>
            </p:extLst>
          </p:nvPr>
        </p:nvGraphicFramePr>
        <p:xfrm>
          <a:off x="762000" y="2667000"/>
          <a:ext cx="7543801" cy="3413760"/>
        </p:xfrm>
        <a:graphic>
          <a:graphicData uri="http://schemas.openxmlformats.org/drawingml/2006/table">
            <a:tbl>
              <a:tblPr/>
              <a:tblGrid>
                <a:gridCol w="1600201"/>
                <a:gridCol w="990600"/>
                <a:gridCol w="1219200"/>
                <a:gridCol w="1295400"/>
                <a:gridCol w="1143000"/>
                <a:gridCol w="1295400"/>
              </a:tblGrid>
              <a:tr h="825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Direct Energy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Manufacturability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Flexibility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Holding Energy in Oven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Total Weight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1: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Compromise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  <a:endParaRPr kumimoji="0" lang="el-GR" sz="3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2: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Most light 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40</a:t>
                      </a:r>
                      <a:endParaRPr kumimoji="0" lang="el-GR" sz="3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3: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Easy to make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  <a:endParaRPr kumimoji="0" lang="en-US" sz="3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19723" y="1057031"/>
            <a:ext cx="84718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 smtClean="0">
                <a:latin typeface="+mn-lt"/>
              </a:rPr>
              <a:t>To determine the importance of each attribute, </a:t>
            </a:r>
            <a:br>
              <a:rPr lang="en-US" sz="2800" b="1" dirty="0" smtClean="0">
                <a:latin typeface="+mn-lt"/>
              </a:rPr>
            </a:br>
            <a:r>
              <a:rPr lang="en-US" sz="2800" b="1" dirty="0" smtClean="0">
                <a:latin typeface="+mn-lt"/>
              </a:rPr>
              <a:t>we use a simple approach based on weights that sum to 100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517071" y="14177"/>
            <a:ext cx="7772400" cy="9144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Rating the Concepts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  <a:noFill/>
        </p:spPr>
        <p:txBody>
          <a:bodyPr/>
          <a:lstStyle/>
          <a:p>
            <a:fld id="{54637E6B-2785-46F7-A5AB-9B7B430EB290}" type="slidenum">
              <a:rPr lang="ar-SA" sz="1600" b="1"/>
              <a:pPr/>
              <a:t>12</a:t>
            </a:fld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17071" y="939463"/>
            <a:ext cx="5437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This scenario uses weights (40,5,15,40)</a:t>
            </a:r>
            <a:endParaRPr lang="en-US" dirty="0">
              <a:latin typeface="+mn-lt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7696200" y="6057900"/>
            <a:ext cx="381893" cy="3048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625929" y="1875710"/>
            <a:ext cx="7527471" cy="4677490"/>
            <a:chOff x="625929" y="1875710"/>
            <a:chExt cx="7527471" cy="4677490"/>
          </a:xfrm>
        </p:grpSpPr>
        <p:graphicFrame>
          <p:nvGraphicFramePr>
            <p:cNvPr id="6" name="Group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340035455"/>
                </p:ext>
              </p:extLst>
            </p:nvPr>
          </p:nvGraphicFramePr>
          <p:xfrm>
            <a:off x="625929" y="1875710"/>
            <a:ext cx="7527471" cy="4677490"/>
          </p:xfrm>
          <a:graphic>
            <a:graphicData uri="http://schemas.openxmlformats.org/drawingml/2006/table">
              <a:tbl>
                <a:tblPr>
                  <a:tableStyleId>{BC89EF96-8CEA-46FF-86C4-4CE0E7609802}</a:tableStyleId>
                </a:tblPr>
                <a:tblGrid>
                  <a:gridCol w="1583871"/>
                  <a:gridCol w="990600"/>
                  <a:gridCol w="1219200"/>
                  <a:gridCol w="1295400"/>
                  <a:gridCol w="1143000"/>
                  <a:gridCol w="1295400"/>
                </a:tblGrid>
                <a:tr h="872914"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endParaRPr kumimoji="0" lang="en-US" sz="23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Direct Energy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Manufacturability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Flexibility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Holding Energy in Oven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Score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</a:tr>
                <a:tr h="563015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50000"/>
                          </a:lnSpc>
                          <a:spcBef>
                            <a:spcPts val="120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Weights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  <a:sym typeface="Wingdings" panose="05000000000000000000" pitchFamily="2" charset="2"/>
                          </a:rPr>
                          <a:t></a:t>
                        </a:r>
                        <a:endPara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40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15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1: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No reflector</a:t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Big window</a:t>
                        </a: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3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285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75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120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  <a:tr h="550889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2:</a:t>
                        </a:r>
                      </a:p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1 reflector</a:t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16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Small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 </a:t>
                        </a:r>
                        <a:r>
                          <a:rPr kumimoji="0" lang="en-US" sz="16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window</a:t>
                        </a:r>
                        <a:endPara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8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7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6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545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46732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160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  <a:tr h="502587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3: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Parabolic</a:t>
                        </a: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9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4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/>
                          </a:rPr>
                          <a:t>590</a:t>
                        </a:r>
                        <a:endParaRPr kumimoji="0" lang="en-US" sz="24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360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</a:tbl>
            </a:graphicData>
          </a:graphic>
        </p:graphicFrame>
        <p:sp>
          <p:nvSpPr>
            <p:cNvPr id="7" name="Oval 6"/>
            <p:cNvSpPr/>
            <p:nvPr/>
          </p:nvSpPr>
          <p:spPr>
            <a:xfrm>
              <a:off x="2438400" y="2895600"/>
              <a:ext cx="609600" cy="990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42443" y="3604532"/>
              <a:ext cx="195957" cy="563335"/>
            </a:xfrm>
            <a:custGeom>
              <a:avLst/>
              <a:gdLst>
                <a:gd name="connsiteX0" fmla="*/ 195957 w 195957"/>
                <a:gd name="connsiteY0" fmla="*/ 0 h 563335"/>
                <a:gd name="connsiteX1" fmla="*/ 14 w 195957"/>
                <a:gd name="connsiteY1" fmla="*/ 253092 h 563335"/>
                <a:gd name="connsiteX2" fmla="*/ 187793 w 195957"/>
                <a:gd name="connsiteY2" fmla="*/ 563335 h 56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957" h="563335">
                  <a:moveTo>
                    <a:pt x="195957" y="0"/>
                  </a:moveTo>
                  <a:cubicBezTo>
                    <a:pt x="98666" y="79601"/>
                    <a:pt x="1375" y="159203"/>
                    <a:pt x="14" y="253092"/>
                  </a:cubicBezTo>
                  <a:cubicBezTo>
                    <a:pt x="-1347" y="346981"/>
                    <a:pt x="93223" y="455158"/>
                    <a:pt x="187793" y="563335"/>
                  </a:cubicBezTo>
                </a:path>
              </a:pathLst>
            </a:custGeom>
            <a:noFill/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604643" y="2895600"/>
            <a:ext cx="805557" cy="1272267"/>
            <a:chOff x="4604643" y="3028555"/>
            <a:chExt cx="805557" cy="1272267"/>
          </a:xfrm>
        </p:grpSpPr>
        <p:sp>
          <p:nvSpPr>
            <p:cNvPr id="14" name="Oval 13"/>
            <p:cNvSpPr/>
            <p:nvPr/>
          </p:nvSpPr>
          <p:spPr>
            <a:xfrm>
              <a:off x="4800600" y="3028555"/>
              <a:ext cx="609600" cy="990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04643" y="3737487"/>
              <a:ext cx="195957" cy="563335"/>
            </a:xfrm>
            <a:custGeom>
              <a:avLst/>
              <a:gdLst>
                <a:gd name="connsiteX0" fmla="*/ 195957 w 195957"/>
                <a:gd name="connsiteY0" fmla="*/ 0 h 563335"/>
                <a:gd name="connsiteX1" fmla="*/ 14 w 195957"/>
                <a:gd name="connsiteY1" fmla="*/ 253092 h 563335"/>
                <a:gd name="connsiteX2" fmla="*/ 187793 w 195957"/>
                <a:gd name="connsiteY2" fmla="*/ 563335 h 56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957" h="563335">
                  <a:moveTo>
                    <a:pt x="195957" y="0"/>
                  </a:moveTo>
                  <a:cubicBezTo>
                    <a:pt x="98666" y="79601"/>
                    <a:pt x="1375" y="159203"/>
                    <a:pt x="14" y="253092"/>
                  </a:cubicBezTo>
                  <a:cubicBezTo>
                    <a:pt x="-1347" y="346981"/>
                    <a:pt x="93223" y="455158"/>
                    <a:pt x="187793" y="563335"/>
                  </a:cubicBezTo>
                </a:path>
              </a:pathLst>
            </a:custGeom>
            <a:noFill/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ounded Rectangle 15"/>
          <p:cNvSpPr/>
          <p:nvPr/>
        </p:nvSpPr>
        <p:spPr>
          <a:xfrm>
            <a:off x="2438400" y="3939267"/>
            <a:ext cx="4267200" cy="4572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705600" y="4167867"/>
            <a:ext cx="533400" cy="0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785241" y="3805535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  <a:sym typeface="Symbol" panose="05050102010706020507" pitchFamily="18" charset="2"/>
              </a:rPr>
              <a:t>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91667" y="3160067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sym typeface="Symbol" panose="05050102010706020507" pitchFamily="18" charset="2"/>
              </a:rPr>
              <a:t>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14468" y="3203023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sym typeface="Symbol" panose="05050102010706020507" pitchFamily="18" charset="2"/>
              </a:rPr>
              <a:t>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2743200" cy="6096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Group Activity</a:t>
            </a:r>
            <a:endParaRPr lang="en-US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77200" y="6324600"/>
            <a:ext cx="628815" cy="276228"/>
          </a:xfrm>
        </p:spPr>
        <p:txBody>
          <a:bodyPr/>
          <a:lstStyle/>
          <a:p>
            <a:pPr>
              <a:defRPr/>
            </a:pPr>
            <a:fld id="{18583004-24B2-4B25-A41F-A2813A69CF0E}" type="slidenum">
              <a:rPr lang="ar-SA" sz="1600" b="1" smtClean="0"/>
              <a:pPr>
                <a:defRPr/>
              </a:pPr>
              <a:t>13</a:t>
            </a:fld>
            <a:endParaRPr lang="en-US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1143000"/>
            <a:ext cx="8065028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FF0000"/>
                </a:solidFill>
                <a:latin typeface="+mj-lt"/>
              </a:rPr>
              <a:t>Part 1: 40minutes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Each group generates concepts for their final design project</a:t>
            </a:r>
            <a:br>
              <a:rPr lang="en-US" dirty="0" smtClean="0">
                <a:latin typeface="+mj-lt"/>
              </a:rPr>
            </a:br>
            <a:r>
              <a:rPr lang="en-US" dirty="0" smtClean="0">
                <a:latin typeface="+mj-lt"/>
              </a:rPr>
              <a:t>using morphological analysis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At least three alternatives must be generated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Part </a:t>
            </a:r>
            <a:r>
              <a:rPr lang="en-US" b="1" dirty="0" smtClean="0">
                <a:solidFill>
                  <a:srgbClr val="FF0000"/>
                </a:solidFill>
                <a:latin typeface="+mj-lt"/>
              </a:rPr>
              <a:t>2: 20minutes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Use the weight-and-rate to evaluate your concepts</a:t>
            </a:r>
            <a:endParaRPr lang="en-US" b="1" dirty="0">
              <a:solidFill>
                <a:srgbClr val="FF0000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Part </a:t>
            </a:r>
            <a:r>
              <a:rPr lang="en-US" b="1" dirty="0" smtClean="0">
                <a:solidFill>
                  <a:srgbClr val="FF0000"/>
                </a:solidFill>
                <a:latin typeface="+mj-lt"/>
              </a:rPr>
              <a:t>3: 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15minutes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Present your work to the Instructor and your peers in class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4248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97510" y="6477000"/>
            <a:ext cx="630238" cy="276225"/>
          </a:xfrm>
        </p:spPr>
        <p:txBody>
          <a:bodyPr/>
          <a:lstStyle/>
          <a:p>
            <a:fld id="{84410D95-16C6-4D84-967F-ECE3F69BCF6F}" type="slidenum">
              <a:rPr lang="en-US" altLang="en-US" sz="1600" b="1"/>
              <a:pPr/>
              <a:t>2</a:t>
            </a:fld>
            <a:endParaRPr lang="en-US" altLang="en-US" b="1" dirty="0"/>
          </a:p>
        </p:txBody>
      </p:sp>
      <p:sp>
        <p:nvSpPr>
          <p:cNvPr id="77865" name="Rectangle 41"/>
          <p:cNvSpPr>
            <a:spLocks noGrp="1"/>
          </p:cNvSpPr>
          <p:nvPr>
            <p:ph type="title"/>
          </p:nvPr>
        </p:nvSpPr>
        <p:spPr>
          <a:xfrm>
            <a:off x="228600" y="152400"/>
            <a:ext cx="5867400" cy="762000"/>
          </a:xfrm>
        </p:spPr>
        <p:txBody>
          <a:bodyPr>
            <a:normAutofit/>
          </a:bodyPr>
          <a:lstStyle/>
          <a:p>
            <a:r>
              <a:rPr lang="en-US" altLang="en-US" sz="3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Guide for </a:t>
            </a:r>
            <a:r>
              <a:rPr lang="en-US" altLang="en-US" sz="3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Poster Design</a:t>
            </a:r>
            <a:endParaRPr lang="en-US" altLang="en-US" sz="2400" b="1" dirty="0">
              <a:solidFill>
                <a:schemeClr val="tx2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7867" name="Text Box 43"/>
          <p:cNvSpPr txBox="1">
            <a:spLocks noChangeArrowheads="1"/>
          </p:cNvSpPr>
          <p:nvPr/>
        </p:nvSpPr>
        <p:spPr bwMode="auto">
          <a:xfrm>
            <a:off x="381000" y="1473200"/>
            <a:ext cx="25908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endParaRPr lang="en-US" altLang="en-US" sz="2500">
              <a:ea typeface="ＭＳ Ｐゴシック" panose="020B0600070205080204" pitchFamily="34" charset="-128"/>
            </a:endParaRPr>
          </a:p>
        </p:txBody>
      </p:sp>
      <p:sp>
        <p:nvSpPr>
          <p:cNvPr id="77868" name="Rectangle 44"/>
          <p:cNvSpPr>
            <a:spLocks noChangeArrowheads="1"/>
          </p:cNvSpPr>
          <p:nvPr/>
        </p:nvSpPr>
        <p:spPr bwMode="auto">
          <a:xfrm>
            <a:off x="359229" y="914400"/>
            <a:ext cx="815340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  <a:ea typeface="ＭＳ Ｐゴシック" panose="020B0600070205080204" pitchFamily="34" charset="-128"/>
              </a:rPr>
              <a:t>Size A0 (Portrait/Vertical)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  <a:ea typeface="ＭＳ Ｐゴシック" panose="020B0600070205080204" pitchFamily="34" charset="-128"/>
              </a:rPr>
              <a:t>Can use Microsoft </a:t>
            </a:r>
            <a:r>
              <a:rPr lang="en-US" altLang="en-US" sz="2800" dirty="0" smtClean="0">
                <a:latin typeface="+mj-lt"/>
                <a:ea typeface="ＭＳ Ｐゴシック" panose="020B0600070205080204" pitchFamily="34" charset="-128"/>
              </a:rPr>
              <a:t>PowerPoint </a:t>
            </a:r>
            <a:r>
              <a:rPr lang="en-US" altLang="en-US" sz="2800" dirty="0">
                <a:latin typeface="+mj-lt"/>
                <a:ea typeface="ＭＳ Ｐゴシック" panose="020B0600070205080204" pitchFamily="34" charset="-128"/>
              </a:rPr>
              <a:t>to design it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  <a:ea typeface="ＭＳ Ｐゴシック" panose="020B0600070205080204" pitchFamily="34" charset="-128"/>
              </a:rPr>
              <a:t>Apply The </a:t>
            </a:r>
            <a:r>
              <a:rPr lang="en-US" altLang="en-US" sz="2800" dirty="0">
                <a:latin typeface="+mj-lt"/>
                <a:ea typeface="ＭＳ Ｐゴシック" panose="020B0600070205080204" pitchFamily="34" charset="-128"/>
              </a:rPr>
              <a:t>20-40-40 </a:t>
            </a:r>
            <a:r>
              <a:rPr lang="en-US" altLang="en-US" sz="2800" dirty="0" smtClean="0">
                <a:latin typeface="+mj-lt"/>
                <a:ea typeface="ＭＳ Ｐゴシック" panose="020B0600070205080204" pitchFamily="34" charset="-128"/>
              </a:rPr>
              <a:t>Rule</a:t>
            </a:r>
          </a:p>
          <a:p>
            <a:pPr marL="800100" lvl="1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20</a:t>
            </a:r>
            <a:r>
              <a:rPr lang="en-US" altLang="en-US" sz="2800" dirty="0">
                <a:latin typeface="+mj-lt"/>
              </a:rPr>
              <a:t>% </a:t>
            </a:r>
            <a:r>
              <a:rPr lang="en-US" altLang="en-US" sz="2800" dirty="0" smtClean="0">
                <a:latin typeface="+mj-lt"/>
              </a:rPr>
              <a:t>Text</a:t>
            </a:r>
          </a:p>
          <a:p>
            <a:pPr marL="800100" lvl="1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40% Graphics </a:t>
            </a:r>
            <a:endParaRPr lang="en-US" altLang="en-US" sz="2800" dirty="0" smtClean="0">
              <a:latin typeface="+mj-lt"/>
            </a:endParaRPr>
          </a:p>
          <a:p>
            <a:pPr marL="800100" lvl="1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40</a:t>
            </a:r>
            <a:r>
              <a:rPr lang="en-US" altLang="en-US" sz="2800" dirty="0">
                <a:latin typeface="+mj-lt"/>
              </a:rPr>
              <a:t>% White </a:t>
            </a:r>
            <a:r>
              <a:rPr lang="en-US" altLang="en-US" sz="2800" dirty="0" smtClean="0">
                <a:latin typeface="+mj-lt"/>
              </a:rPr>
              <a:t>Space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  <a:ea typeface="ＭＳ Ｐゴシック" panose="020B0600070205080204" pitchFamily="34" charset="-128"/>
              </a:rPr>
              <a:t>Use Heavy lines for ease in viewing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  <a:ea typeface="ＭＳ Ｐゴシック" panose="020B0600070205080204" pitchFamily="34" charset="-128"/>
              </a:rPr>
              <a:t>Should be easy to read from more than one meter </a:t>
            </a:r>
            <a:r>
              <a:rPr lang="en-US" altLang="en-US" sz="2800" dirty="0" smtClean="0">
                <a:latin typeface="+mj-lt"/>
                <a:ea typeface="ＭＳ Ｐゴシック" panose="020B0600070205080204" pitchFamily="34" charset="-128"/>
              </a:rPr>
              <a:t>away</a:t>
            </a:r>
            <a:endParaRPr lang="en-US" altLang="en-US" sz="2800" dirty="0">
              <a:latin typeface="+mj-lt"/>
              <a:ea typeface="ＭＳ Ｐゴシック" panose="020B0600070205080204" pitchFamily="34" charset="-128"/>
            </a:endParaRPr>
          </a:p>
          <a:p>
            <a:pPr marL="800100" lvl="1" indent="-342900" eaLnBrk="0" hangingPunct="0">
              <a:buFont typeface="Arial" panose="020B0604020202020204" pitchFamily="34" charset="0"/>
              <a:buChar char="•"/>
            </a:pPr>
            <a:endParaRPr lang="en-US" altLang="en-US" sz="2800" dirty="0" smtClean="0">
              <a:ea typeface="ＭＳ Ｐゴシック" panose="020B0600070205080204" pitchFamily="34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7743" y="4419600"/>
            <a:ext cx="3353091" cy="187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0352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804E4-E6B8-437F-85B3-ECB706B9B34F}" type="slidenum">
              <a:rPr lang="en-US" altLang="en-US" sz="1600" b="1">
                <a:latin typeface="+mj-lt"/>
              </a:rPr>
              <a:pPr/>
              <a:t>3</a:t>
            </a:fld>
            <a:endParaRPr lang="en-US" altLang="en-US" b="1" dirty="0">
              <a:latin typeface="+mj-lt"/>
            </a:endParaRPr>
          </a:p>
        </p:txBody>
      </p:sp>
      <p:sp>
        <p:nvSpPr>
          <p:cNvPr id="71810" name="Rectangle 130"/>
          <p:cNvSpPr>
            <a:spLocks noChangeArrowheads="1"/>
          </p:cNvSpPr>
          <p:nvPr/>
        </p:nvSpPr>
        <p:spPr bwMode="auto">
          <a:xfrm>
            <a:off x="457200" y="14478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altLang="en-US" sz="2500">
              <a:solidFill>
                <a:srgbClr val="FFFF66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71809" name="Rectangle 129"/>
          <p:cNvSpPr>
            <a:spLocks noChangeArrowheads="1"/>
          </p:cNvSpPr>
          <p:nvPr/>
        </p:nvSpPr>
        <p:spPr bwMode="auto">
          <a:xfrm>
            <a:off x="428897" y="4893310"/>
            <a:ext cx="82296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682" name="Rectangle 2"/>
          <p:cNvSpPr>
            <a:spLocks noGrp="1"/>
          </p:cNvSpPr>
          <p:nvPr>
            <p:ph type="title"/>
          </p:nvPr>
        </p:nvSpPr>
        <p:spPr>
          <a:xfrm>
            <a:off x="304800" y="228600"/>
            <a:ext cx="7467600" cy="685800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Font </a:t>
            </a:r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Types, Use </a:t>
            </a:r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and Size</a:t>
            </a:r>
            <a:endParaRPr lang="en-CA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71821" name="Group 14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98475953"/>
              </p:ext>
            </p:extLst>
          </p:nvPr>
        </p:nvGraphicFramePr>
        <p:xfrm>
          <a:off x="1219200" y="1066800"/>
          <a:ext cx="3124200" cy="3627120"/>
        </p:xfrm>
        <a:graphic>
          <a:graphicData uri="http://schemas.openxmlformats.org/drawingml/2006/table">
            <a:tbl>
              <a:tblPr/>
              <a:tblGrid>
                <a:gridCol w="3124200"/>
              </a:tblGrid>
              <a:tr h="265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Calibri" panose="020F0502020204030204" pitchFamily="34" charset="0"/>
                        </a:rPr>
                        <a:t>Font Use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  <a:endParaRPr kumimoji="0" lang="en-CA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Authors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Affiliations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Section Header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Text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Acknowledgments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737" name="Rectangle 57"/>
          <p:cNvSpPr>
            <a:spLocks noGrp="1"/>
          </p:cNvSpPr>
          <p:nvPr>
            <p:ph type="body" sz="half" idx="3"/>
          </p:nvPr>
        </p:nvSpPr>
        <p:spPr>
          <a:xfrm>
            <a:off x="581297" y="5007610"/>
            <a:ext cx="7924800" cy="990600"/>
          </a:xfrm>
          <a:noFill/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sz="2400" b="1" dirty="0" smtClean="0"/>
              <a:t>Suggested </a:t>
            </a:r>
            <a:r>
              <a:rPr lang="en-US" altLang="en-US" sz="2400" b="1" dirty="0"/>
              <a:t>Font Type: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sz="2000" b="1" dirty="0">
                <a:latin typeface="Tahoma" panose="020B0604030504040204" pitchFamily="34" charset="0"/>
              </a:rPr>
              <a:t>Tahoma    </a:t>
            </a:r>
            <a:r>
              <a:rPr lang="en-US" altLang="en-US" sz="2000" b="1" dirty="0"/>
              <a:t>Helvetica	     </a:t>
            </a:r>
            <a:r>
              <a:rPr lang="en-US" altLang="en-US" sz="2000" b="1" dirty="0">
                <a:latin typeface="Palatino Linotype" panose="02040502050505030304" pitchFamily="18" charset="0"/>
              </a:rPr>
              <a:t>Palatino        </a:t>
            </a:r>
            <a:r>
              <a:rPr lang="en-US" altLang="en-US" sz="2000" b="1" dirty="0"/>
              <a:t>Arial     </a:t>
            </a:r>
            <a:r>
              <a:rPr lang="en-US" altLang="en-US" sz="2000" b="1" dirty="0">
                <a:latin typeface="Times New Roman" panose="02020603050405020304" pitchFamily="18" charset="0"/>
              </a:rPr>
              <a:t>Times New Roman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endParaRPr lang="en-US" altLang="en-US" sz="2000" b="1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71838" name="Group 15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853975967"/>
              </p:ext>
            </p:extLst>
          </p:nvPr>
        </p:nvGraphicFramePr>
        <p:xfrm>
          <a:off x="4343400" y="1066800"/>
          <a:ext cx="3124200" cy="3657600"/>
        </p:xfrm>
        <a:graphic>
          <a:graphicData uri="http://schemas.openxmlformats.org/drawingml/2006/table">
            <a:tbl>
              <a:tblPr/>
              <a:tblGrid>
                <a:gridCol w="3124200"/>
              </a:tblGrid>
              <a:tr h="3657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Calibri" panose="020F0502020204030204" pitchFamily="34" charset="0"/>
                        </a:rPr>
                        <a:t>Font Size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96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72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36-48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32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24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18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933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20666"/>
            <a:ext cx="630238" cy="276225"/>
          </a:xfrm>
        </p:spPr>
        <p:txBody>
          <a:bodyPr/>
          <a:lstStyle/>
          <a:p>
            <a:fld id="{5E7EFC2B-209A-4C10-9BFA-8147AC17D47C}" type="slidenum">
              <a:rPr lang="en-US" altLang="en-US" sz="1600" b="1"/>
              <a:pPr/>
              <a:t>4</a:t>
            </a:fld>
            <a:endParaRPr lang="en-US" altLang="en-US" sz="1600" b="1" dirty="0"/>
          </a:p>
        </p:txBody>
      </p:sp>
      <p:sp>
        <p:nvSpPr>
          <p:cNvPr id="83987" name="Rectangle 19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84000" name="Rectangle 32"/>
          <p:cNvSpPr>
            <a:spLocks noChangeArrowheads="1"/>
          </p:cNvSpPr>
          <p:nvPr/>
        </p:nvSpPr>
        <p:spPr bwMode="auto">
          <a:xfrm>
            <a:off x="1676400" y="1676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4005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4009" name="Rectangle 41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42900" y="155824"/>
            <a:ext cx="62103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Corbel"/>
                <a:ea typeface="+mj-ea"/>
                <a:cs typeface="+mj-cs"/>
              </a:rPr>
              <a:t>Poster Mandatory Contents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90600" y="889843"/>
            <a:ext cx="5926622" cy="5262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spc="75" dirty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Your poster should </a:t>
            </a:r>
            <a:r>
              <a:rPr lang="en-US" altLang="en-US" sz="2800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include: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rgbClr val="FF0000"/>
                </a:solidFill>
                <a:latin typeface="Corbel"/>
                <a:ea typeface="+mj-ea"/>
                <a:cs typeface="+mj-cs"/>
              </a:rPr>
              <a:t>A descriptive title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rgbClr val="FFFF00"/>
                </a:solidFill>
                <a:latin typeface="Corbel"/>
                <a:ea typeface="+mj-ea"/>
                <a:cs typeface="+mj-cs"/>
              </a:rPr>
              <a:t>Overview of the design project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rgbClr val="FFC000"/>
                </a:solidFill>
                <a:latin typeface="Corbel"/>
                <a:ea typeface="+mj-ea"/>
                <a:cs typeface="+mj-cs"/>
              </a:rPr>
              <a:t>What? How? Why?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tx2">
                    <a:lumMod val="75000"/>
                  </a:schemeClr>
                </a:solidFill>
                <a:latin typeface="Corbel"/>
                <a:ea typeface="+mj-ea"/>
                <a:cs typeface="+mj-cs"/>
              </a:rPr>
              <a:t>Primary and secondary objectives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rbel"/>
                <a:ea typeface="+mj-ea"/>
                <a:cs typeface="+mj-cs"/>
              </a:rPr>
              <a:t>Constraints and criteria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rbel"/>
                <a:ea typeface="+mj-ea"/>
                <a:cs typeface="+mj-cs"/>
              </a:rPr>
              <a:t>Human factors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orbel"/>
                <a:ea typeface="+mj-ea"/>
                <a:cs typeface="+mj-cs"/>
              </a:rPr>
              <a:t>Creative component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accent5"/>
                </a:solidFill>
                <a:latin typeface="Corbel"/>
                <a:ea typeface="+mj-ea"/>
                <a:cs typeface="+mj-cs"/>
              </a:rPr>
              <a:t>Generated concepts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bg2">
                    <a:lumMod val="10000"/>
                    <a:lumOff val="90000"/>
                  </a:schemeClr>
                </a:solidFill>
                <a:latin typeface="Corbel"/>
                <a:ea typeface="+mj-ea"/>
                <a:cs typeface="+mj-cs"/>
              </a:rPr>
              <a:t>Concept evaluation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spc="75" dirty="0" smtClean="0">
                <a:solidFill>
                  <a:srgbClr val="FFC000"/>
                </a:solidFill>
                <a:latin typeface="Corbel"/>
                <a:ea typeface="+mj-ea"/>
                <a:cs typeface="+mj-cs"/>
              </a:rPr>
              <a:t>Conclusions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spc="75" dirty="0" smtClean="0">
                <a:solidFill>
                  <a:schemeClr val="tx1">
                    <a:lumMod val="95000"/>
                  </a:schemeClr>
                </a:solidFill>
                <a:latin typeface="Corbel"/>
                <a:ea typeface="+mj-ea"/>
                <a:cs typeface="+mj-cs"/>
              </a:rPr>
              <a:t>Acknowledgements</a:t>
            </a:r>
            <a:endParaRPr lang="en-US" sz="28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8340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08160" y="152400"/>
            <a:ext cx="3478040" cy="609600"/>
          </a:xfrm>
        </p:spPr>
        <p:txBody>
          <a:bodyPr>
            <a:noAutofit/>
          </a:bodyPr>
          <a:lstStyle/>
          <a:p>
            <a:r>
              <a:rPr lang="en-US" altLang="en-US" sz="3600" b="1" u="sng" dirty="0" smtClean="0">
                <a:solidFill>
                  <a:srgbClr val="4BB836">
                    <a:lumMod val="40000"/>
                    <a:lumOff val="60000"/>
                  </a:srgbClr>
                </a:solidFill>
              </a:rPr>
              <a:t>Some Advices:</a:t>
            </a:r>
            <a:endParaRPr lang="en-US" sz="3200" u="sng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007150"/>
            <a:ext cx="8686800" cy="5457825"/>
          </a:xfrm>
        </p:spPr>
        <p:txBody>
          <a:bodyPr/>
          <a:lstStyle/>
          <a:p>
            <a:pPr algn="just">
              <a:spcBef>
                <a:spcPct val="0"/>
              </a:spcBef>
            </a:pPr>
            <a:r>
              <a:rPr lang="en-US" altLang="en-US" sz="2800" spc="75" dirty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Photographs as backgrounds lose </a:t>
            </a:r>
            <a:r>
              <a:rPr lang="en-US" altLang="en-US" sz="2800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quality </a:t>
            </a:r>
            <a:r>
              <a:rPr lang="en-US" altLang="en-US" sz="2800" spc="75" dirty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when </a:t>
            </a:r>
            <a:r>
              <a:rPr lang="en-US" altLang="en-US" sz="2800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enlarged (use </a:t>
            </a:r>
            <a:r>
              <a:rPr lang="en-US" altLang="en-US" sz="2800" u="sng" spc="75" dirty="0" smtClean="0">
                <a:solidFill>
                  <a:prstClr val="white"/>
                </a:solidFill>
              </a:rPr>
              <a:t>150-300 </a:t>
            </a:r>
            <a:r>
              <a:rPr lang="en-US" altLang="en-US" sz="2800" u="sng" spc="75" dirty="0">
                <a:solidFill>
                  <a:prstClr val="white"/>
                </a:solidFill>
              </a:rPr>
              <a:t>dpi resolution</a:t>
            </a:r>
            <a:r>
              <a:rPr lang="en-US" altLang="en-US" sz="2800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)</a:t>
            </a:r>
          </a:p>
          <a:p>
            <a:pPr algn="just">
              <a:spcBef>
                <a:spcPct val="0"/>
              </a:spcBef>
            </a:pPr>
            <a:endParaRPr lang="en-US" altLang="en-US" sz="2800" spc="75" dirty="0">
              <a:solidFill>
                <a:prstClr val="white"/>
              </a:solidFill>
              <a:latin typeface="Corbel"/>
              <a:ea typeface="+mj-ea"/>
              <a:cs typeface="+mj-cs"/>
            </a:endParaRPr>
          </a:p>
          <a:p>
            <a:pPr algn="just">
              <a:spcBef>
                <a:spcPct val="0"/>
              </a:spcBef>
            </a:pPr>
            <a:r>
              <a:rPr lang="en-US" altLang="en-US" sz="2800" spc="75" dirty="0">
                <a:solidFill>
                  <a:srgbClr val="FFFF00"/>
                </a:solidFill>
                <a:latin typeface="Corbel"/>
                <a:ea typeface="+mj-ea"/>
                <a:cs typeface="+mj-cs"/>
              </a:rPr>
              <a:t>Dark backgrounds are easier on the eye but use more </a:t>
            </a:r>
            <a:r>
              <a:rPr lang="en-US" altLang="en-US" sz="2800" spc="75" dirty="0" smtClean="0">
                <a:solidFill>
                  <a:srgbClr val="FFFF00"/>
                </a:solidFill>
                <a:latin typeface="Corbel"/>
                <a:ea typeface="+mj-ea"/>
                <a:cs typeface="+mj-cs"/>
              </a:rPr>
              <a:t>ink</a:t>
            </a:r>
          </a:p>
          <a:p>
            <a:pPr algn="just">
              <a:spcBef>
                <a:spcPct val="0"/>
              </a:spcBef>
            </a:pPr>
            <a:endParaRPr lang="en-US" altLang="en-US" sz="2800" spc="75" dirty="0">
              <a:solidFill>
                <a:srgbClr val="FFFF00"/>
              </a:solidFill>
              <a:latin typeface="Corbel"/>
              <a:ea typeface="+mj-ea"/>
              <a:cs typeface="+mj-cs"/>
            </a:endParaRPr>
          </a:p>
          <a:p>
            <a:pPr algn="just">
              <a:spcBef>
                <a:spcPct val="0"/>
              </a:spcBef>
            </a:pPr>
            <a:r>
              <a:rPr lang="en-US" altLang="en-US" sz="2800" u="sng" spc="75" dirty="0" smtClean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Colored </a:t>
            </a:r>
            <a:r>
              <a:rPr lang="en-US" altLang="en-US" sz="2800" u="sng" spc="75" dirty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backgrounds</a:t>
            </a:r>
            <a:r>
              <a:rPr lang="en-US" altLang="en-US" sz="2800" spc="75" dirty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 can often break the monotony of </a:t>
            </a:r>
            <a:r>
              <a:rPr lang="en-US" altLang="en-US" sz="2800" spc="75" dirty="0" smtClean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white </a:t>
            </a:r>
            <a:r>
              <a:rPr lang="en-US" altLang="en-US" sz="2800" spc="75" dirty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posters, thus attracting a </a:t>
            </a:r>
            <a:r>
              <a:rPr lang="en-US" altLang="en-US" sz="2800" spc="75" dirty="0" smtClean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viewer</a:t>
            </a:r>
          </a:p>
          <a:p>
            <a:pPr algn="just">
              <a:spcBef>
                <a:spcPct val="0"/>
              </a:spcBef>
            </a:pPr>
            <a:endParaRPr lang="en-US" altLang="en-US" sz="2800" spc="75" dirty="0">
              <a:solidFill>
                <a:schemeClr val="bg2">
                  <a:lumMod val="50000"/>
                  <a:lumOff val="50000"/>
                </a:schemeClr>
              </a:solidFill>
              <a:latin typeface="Corbel"/>
              <a:ea typeface="+mj-ea"/>
              <a:cs typeface="+mj-cs"/>
            </a:endParaRPr>
          </a:p>
          <a:p>
            <a:pPr algn="just">
              <a:spcBef>
                <a:spcPct val="0"/>
              </a:spcBef>
            </a:pPr>
            <a:r>
              <a:rPr lang="en-US" altLang="en-US" sz="2800" u="sng" spc="75" dirty="0" smtClean="0">
                <a:solidFill>
                  <a:srgbClr val="FFC000"/>
                </a:solidFill>
              </a:rPr>
              <a:t>Use </a:t>
            </a:r>
            <a:r>
              <a:rPr lang="en-US" altLang="en-US" sz="2800" u="sng" spc="75" dirty="0">
                <a:solidFill>
                  <a:srgbClr val="FFC000"/>
                </a:solidFill>
              </a:rPr>
              <a:t>light backgrounds with dark photos</a:t>
            </a:r>
            <a:r>
              <a:rPr lang="en-US" altLang="en-US" sz="2800" spc="75" dirty="0">
                <a:solidFill>
                  <a:srgbClr val="FFC000"/>
                </a:solidFill>
              </a:rPr>
              <a:t> and vice </a:t>
            </a:r>
            <a:r>
              <a:rPr lang="en-US" altLang="en-US" sz="2800" spc="75" dirty="0" smtClean="0">
                <a:solidFill>
                  <a:srgbClr val="FFC000"/>
                </a:solidFill>
              </a:rPr>
              <a:t>versa</a:t>
            </a:r>
          </a:p>
          <a:p>
            <a:pPr algn="just">
              <a:spcBef>
                <a:spcPct val="0"/>
              </a:spcBef>
            </a:pPr>
            <a:endParaRPr lang="en-US" altLang="en-US" sz="2800" spc="75" dirty="0">
              <a:solidFill>
                <a:srgbClr val="FFC000"/>
              </a:solidFill>
            </a:endParaRPr>
          </a:p>
          <a:p>
            <a:pPr algn="just">
              <a:spcBef>
                <a:spcPct val="0"/>
              </a:spcBef>
            </a:pPr>
            <a:r>
              <a:rPr lang="en-US" altLang="en-US" sz="28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Neutral/</a:t>
            </a:r>
            <a:r>
              <a:rPr lang="en-US" altLang="en-US" sz="2800" u="sng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gray backgrounds enhance color photos</a:t>
            </a:r>
            <a:r>
              <a:rPr lang="en-US" altLang="en-US" sz="28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while white backgrounds reduce their impact.</a:t>
            </a:r>
          </a:p>
          <a:p>
            <a:pPr algn="just">
              <a:spcBef>
                <a:spcPct val="0"/>
              </a:spcBef>
            </a:pPr>
            <a:endParaRPr lang="en-US" altLang="en-US" sz="2800" dirty="0">
              <a:solidFill>
                <a:srgbClr val="FFCC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53400" y="6324600"/>
            <a:ext cx="630238" cy="276225"/>
          </a:xfrm>
        </p:spPr>
        <p:txBody>
          <a:bodyPr/>
          <a:lstStyle/>
          <a:p>
            <a:pPr>
              <a:defRPr/>
            </a:pPr>
            <a:fld id="{B2DB72C7-E5A3-4A72-A0B5-3B8A36E4E3A0}" type="slidenum">
              <a:rPr lang="en-GB" altLang="en-US" sz="1600" b="1" smtClean="0"/>
              <a:pPr>
                <a:defRPr/>
              </a:pPr>
              <a:t>5</a:t>
            </a:fld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49600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990600"/>
            <a:ext cx="4043569" cy="57111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990599"/>
            <a:ext cx="3852425" cy="571110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1000" y="228600"/>
            <a:ext cx="23583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Corbel"/>
                <a:ea typeface="+mj-ea"/>
                <a:cs typeface="+mj-cs"/>
              </a:rPr>
              <a:t>Be </a:t>
            </a:r>
            <a:r>
              <a:rPr lang="en-US" altLang="en-US" sz="2800" b="1" u="sng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Corbel"/>
                <a:ea typeface="+mj-ea"/>
                <a:cs typeface="+mj-cs"/>
              </a:rPr>
              <a:t>creative</a:t>
            </a:r>
            <a:r>
              <a:rPr lang="en-US" altLang="en-US" sz="28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Corbel"/>
                <a:ea typeface="+mj-ea"/>
                <a:cs typeface="+mj-cs"/>
              </a:rPr>
              <a:t>…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DB72C7-E5A3-4A72-A0B5-3B8A36E4E3A0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136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438400"/>
            <a:ext cx="7927975" cy="1371600"/>
          </a:xfrm>
        </p:spPr>
        <p:txBody>
          <a:bodyPr>
            <a:normAutofit fontScale="90000"/>
          </a:bodyPr>
          <a:lstStyle/>
          <a:p>
            <a:r>
              <a:rPr lang="en-US" sz="4800" b="1" dirty="0" smtClean="0">
                <a:solidFill>
                  <a:srgbClr val="FFC000"/>
                </a:solidFill>
              </a:rPr>
              <a:t>END of part one</a:t>
            </a:r>
            <a:br>
              <a:rPr lang="en-US" sz="4800" b="1" dirty="0" smtClean="0">
                <a:solidFill>
                  <a:srgbClr val="FFC000"/>
                </a:solidFill>
              </a:rPr>
            </a:br>
            <a:r>
              <a:rPr lang="en-US" sz="4800" b="1" dirty="0" smtClean="0">
                <a:solidFill>
                  <a:srgbClr val="FFC000"/>
                </a:solidFill>
              </a:rPr>
              <a:t>	….next </a:t>
            </a:r>
            <a:br>
              <a:rPr lang="en-US" sz="4800" b="1" dirty="0" smtClean="0">
                <a:solidFill>
                  <a:srgbClr val="FFC000"/>
                </a:solidFill>
              </a:rPr>
            </a:br>
            <a:r>
              <a:rPr lang="en-US" sz="4800" b="1" dirty="0" smtClean="0">
                <a:solidFill>
                  <a:srgbClr val="FFC000"/>
                </a:solidFill>
              </a:rPr>
              <a:t>		(concept generation and</a:t>
            </a:r>
            <a:br>
              <a:rPr lang="en-US" sz="4800" b="1" dirty="0" smtClean="0">
                <a:solidFill>
                  <a:srgbClr val="FFC000"/>
                </a:solidFill>
              </a:rPr>
            </a:br>
            <a:r>
              <a:rPr lang="en-US" sz="4800" b="1" dirty="0" smtClean="0">
                <a:solidFill>
                  <a:srgbClr val="FFC000"/>
                </a:solidFill>
              </a:rPr>
              <a:t>		evaluation)</a:t>
            </a:r>
            <a:endParaRPr lang="en-US" sz="4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2881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9575" y="2790134"/>
            <a:ext cx="8753475" cy="3699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prstClr val="white"/>
                </a:solidFill>
                <a:latin typeface="Corbel"/>
              </a:rPr>
              <a:t>A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four-step process</a:t>
            </a:r>
          </a:p>
          <a:p>
            <a:pPr marL="800100" lvl="1" indent="-3429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2800" u="sng" dirty="0">
                <a:solidFill>
                  <a:prstClr val="white"/>
                </a:solidFill>
                <a:latin typeface="Corbel"/>
              </a:rPr>
              <a:t>list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the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functions and features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required</a:t>
            </a:r>
          </a:p>
          <a:p>
            <a:pPr marL="800100" lvl="1" indent="-3429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2800" u="sng" dirty="0">
                <a:solidFill>
                  <a:prstClr val="white"/>
                </a:solidFill>
                <a:latin typeface="Corbel"/>
              </a:rPr>
              <a:t>Identify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as many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ways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 as possible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for each feature or function</a:t>
            </a:r>
          </a:p>
          <a:p>
            <a:pPr marL="800100" lvl="1" indent="-3429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2800" u="sng" dirty="0">
                <a:solidFill>
                  <a:prstClr val="white"/>
                </a:solidFill>
                <a:latin typeface="Corbel"/>
              </a:rPr>
              <a:t>Draw a table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with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functions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listed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vertically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and features or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concepts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listed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horizontally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800" u="sng" dirty="0">
                <a:solidFill>
                  <a:prstClr val="white"/>
                </a:solidFill>
                <a:latin typeface="Corbel"/>
              </a:rPr>
              <a:t>Identify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all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practical combinations</a:t>
            </a:r>
          </a:p>
        </p:txBody>
      </p:sp>
      <p:sp>
        <p:nvSpPr>
          <p:cNvPr id="2" name="Rectangle 1"/>
          <p:cNvSpPr/>
          <p:nvPr/>
        </p:nvSpPr>
        <p:spPr>
          <a:xfrm>
            <a:off x="304800" y="249464"/>
            <a:ext cx="4758675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Reminder</a:t>
            </a:r>
            <a:r>
              <a:rPr lang="en-US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b="1" u="sng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Morphological </a:t>
            </a:r>
            <a:r>
              <a:rPr lang="en-US" b="1" u="sng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Analysis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778328"/>
            <a:ext cx="2276475" cy="200977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1000" y="778328"/>
            <a:ext cx="6096000" cy="203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white"/>
                </a:solidFill>
                <a:latin typeface="Corbel"/>
              </a:rPr>
              <a:t>The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problem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is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divided into smaller sub-problems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. </a:t>
            </a:r>
          </a:p>
          <a:p>
            <a:pPr marL="285750" indent="-28575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u="sng" dirty="0">
                <a:solidFill>
                  <a:prstClr val="white"/>
                </a:solidFill>
                <a:latin typeface="Corbel"/>
              </a:rPr>
              <a:t>Concepts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are generated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to satisfy each smaller problem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.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/>
                </a:solidFill>
              </a:rPr>
              <a:pPr/>
              <a:t>8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65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/>
                </a:solidFill>
              </a:rPr>
              <a:pPr/>
              <a:t>9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37641"/>
            <a:ext cx="746760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Reminder: </a:t>
            </a: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Morphological Analysis (Example)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407" y="457200"/>
            <a:ext cx="7436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white">
                    <a:lumMod val="95000"/>
                  </a:prstClr>
                </a:solidFill>
                <a:latin typeface="Corbel"/>
              </a:rPr>
              <a:t>Design a means of </a:t>
            </a:r>
            <a:r>
              <a:rPr lang="en-US" b="1" u="sng" dirty="0">
                <a:solidFill>
                  <a:prstClr val="white">
                    <a:lumMod val="95000"/>
                  </a:prstClr>
                </a:solidFill>
                <a:latin typeface="Corbel"/>
              </a:rPr>
              <a:t>transportation for disabled persons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685799" y="1143000"/>
          <a:ext cx="8096415" cy="357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1"/>
                <a:gridCol w="1333565"/>
                <a:gridCol w="1619283"/>
                <a:gridCol w="1619283"/>
                <a:gridCol w="161928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Feature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1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3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4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Body Support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armchair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under arm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leg support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sofa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Ground Support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rollers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tracks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wheels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skids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Power Supply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Battery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solar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human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air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Speed Control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automatic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manual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on-off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800" b="1" dirty="0" smtClean="0"/>
                        <a:t>-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Direction Control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side thrust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one side lock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reverse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Steering</a:t>
                      </a:r>
                      <a:endParaRPr lang="en-US" sz="1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>
          <a:xfrm>
            <a:off x="2694083" y="16764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791200" y="22860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791200" y="2912865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209362" y="35814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7380927" y="41910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2667000" y="1581598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2706477" y="22860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4209362" y="2968288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2675262" y="35814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2620028" y="41910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H="1" flipV="1">
            <a:off x="2706477" y="3904802"/>
            <a:ext cx="485052" cy="286198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8" idx="2"/>
          </p:cNvCxnSpPr>
          <p:nvPr/>
        </p:nvCxnSpPr>
        <p:spPr>
          <a:xfrm>
            <a:off x="3763028" y="2038798"/>
            <a:ext cx="2028172" cy="4758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895600" y="1961920"/>
            <a:ext cx="0" cy="40028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14" idx="1"/>
          </p:cNvCxnSpPr>
          <p:nvPr/>
        </p:nvCxnSpPr>
        <p:spPr>
          <a:xfrm>
            <a:off x="3509332" y="2711067"/>
            <a:ext cx="867418" cy="324176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849477" y="3370065"/>
            <a:ext cx="626585" cy="439935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endCxn id="9" idx="7"/>
          </p:cNvCxnSpPr>
          <p:nvPr/>
        </p:nvCxnSpPr>
        <p:spPr>
          <a:xfrm flipH="1">
            <a:off x="6766812" y="2711067"/>
            <a:ext cx="14988" cy="2687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11" idx="2"/>
          </p:cNvCxnSpPr>
          <p:nvPr/>
        </p:nvCxnSpPr>
        <p:spPr>
          <a:xfrm>
            <a:off x="5352362" y="3827684"/>
            <a:ext cx="2028565" cy="5919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0" idx="7"/>
          </p:cNvCxnSpPr>
          <p:nvPr/>
        </p:nvCxnSpPr>
        <p:spPr>
          <a:xfrm flipV="1">
            <a:off x="5184974" y="3370066"/>
            <a:ext cx="987226" cy="2782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85800" y="4937966"/>
            <a:ext cx="8325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</a:rPr>
              <a:t>Design 1: Armchair + Rollers + Solar + Automatic + Side-thrust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F94739"/>
                </a:solidFill>
                <a:latin typeface="Corbel"/>
              </a:rPr>
              <a:t>Design2: Armchair + Wheels + Human + Manual + Steering</a:t>
            </a:r>
            <a:endParaRPr lang="en-US" b="1" dirty="0">
              <a:solidFill>
                <a:srgbClr val="F94739"/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9190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5.xml><?xml version="1.0" encoding="utf-8"?>
<a:theme xmlns:a="http://schemas.openxmlformats.org/drawingml/2006/main" name="3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6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1968</TotalTime>
  <Words>536</Words>
  <Application>Microsoft Office PowerPoint</Application>
  <PresentationFormat>On-screen Show (4:3)</PresentationFormat>
  <Paragraphs>217</Paragraphs>
  <Slides>13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1_Custom Design</vt:lpstr>
      <vt:lpstr>2_Custom Design</vt:lpstr>
      <vt:lpstr>3_Custom Design</vt:lpstr>
      <vt:lpstr>2_Digital Blue Tunnel 16x9</vt:lpstr>
      <vt:lpstr>3_Digital Blue Tunnel 16x9</vt:lpstr>
      <vt:lpstr>Digital Blue Tunnel 16x9</vt:lpstr>
      <vt:lpstr>How to prepare Posters </vt:lpstr>
      <vt:lpstr>Guide for Poster Design</vt:lpstr>
      <vt:lpstr>Font Types, Use and Size</vt:lpstr>
      <vt:lpstr>PowerPoint Presentation</vt:lpstr>
      <vt:lpstr>Some Advices:</vt:lpstr>
      <vt:lpstr>PowerPoint Presentation</vt:lpstr>
      <vt:lpstr>END of part one  ….next    (concept generation and   evaluation)</vt:lpstr>
      <vt:lpstr>PowerPoint Presentation</vt:lpstr>
      <vt:lpstr>PowerPoint Presentation</vt:lpstr>
      <vt:lpstr>PowerPoint Presentation</vt:lpstr>
      <vt:lpstr>Weights</vt:lpstr>
      <vt:lpstr>Rating the Concepts</vt:lpstr>
      <vt:lpstr>Group Activity</vt:lpstr>
    </vt:vector>
  </TitlesOfParts>
  <Company>UAH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hitedw</dc:creator>
  <cp:lastModifiedBy>User</cp:lastModifiedBy>
  <cp:revision>181</cp:revision>
  <cp:lastPrinted>1601-01-01T00:00:00Z</cp:lastPrinted>
  <dcterms:created xsi:type="dcterms:W3CDTF">2004-11-16T23:46:28Z</dcterms:created>
  <dcterms:modified xsi:type="dcterms:W3CDTF">2016-12-12T04:39:50Z</dcterms:modified>
</cp:coreProperties>
</file>