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20"/>
  </p:notesMasterIdLst>
  <p:sldIdLst>
    <p:sldId id="258" r:id="rId2"/>
    <p:sldId id="259" r:id="rId3"/>
    <p:sldId id="261" r:id="rId4"/>
    <p:sldId id="263" r:id="rId5"/>
    <p:sldId id="277" r:id="rId6"/>
    <p:sldId id="278" r:id="rId7"/>
    <p:sldId id="264" r:id="rId8"/>
    <p:sldId id="265" r:id="rId9"/>
    <p:sldId id="266" r:id="rId10"/>
    <p:sldId id="268" r:id="rId11"/>
    <p:sldId id="270" r:id="rId12"/>
    <p:sldId id="271" r:id="rId13"/>
    <p:sldId id="272" r:id="rId14"/>
    <p:sldId id="273" r:id="rId15"/>
    <p:sldId id="279" r:id="rId16"/>
    <p:sldId id="280" r:id="rId17"/>
    <p:sldId id="282" r:id="rId18"/>
    <p:sldId id="283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Can you name any such</a:t>
            </a:r>
            <a:r>
              <a:rPr lang="en-US" baseline="0" dirty="0" smtClean="0"/>
              <a:t>, similar cases that you know happened to an engineer?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88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your boss tries</a:t>
            </a:r>
            <a:r>
              <a:rPr lang="en-US" baseline="0" dirty="0" smtClean="0"/>
              <a:t> to even make it look like it is the “ethical” thing to do to modify the report!!!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20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i.e. as a person who has a duty to his family (e.g. earning a living)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27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462F7-8A22-45EF-9EC0-A33DCAF5679C}" type="slidenum">
              <a:rPr lang="en-US" altLang="en-US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3583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5665CA-CF3C-4A75-8821-3213D4877E80}" type="slidenum">
              <a:rPr lang="en-US" altLang="en-US" smtClean="0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ea typeface="MS PGothic" panose="020B0600070205080204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ea typeface="MS PGothic" panose="020B0600070205080204" pitchFamily="34" charset="-128"/>
              </a:rPr>
              <a:t>Watch it here: https://youtu.be/QbtY_Wl-hYI?list=PLA61bxD8Jg-1qNd6xBY6A4_mD-fOOMwAI</a:t>
            </a:r>
            <a:endParaRPr lang="en-US" altLang="en-US" dirty="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4894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21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F2D0BD6-376F-4E4B-BC97-36DC095231F8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Moral: </a:t>
            </a:r>
            <a:r>
              <a:rPr lang="ar-SA" dirty="0" smtClean="0"/>
              <a:t>قيم</a:t>
            </a:r>
            <a:r>
              <a:rPr lang="en-US" dirty="0" smtClean="0"/>
              <a:t>; ethics: </a:t>
            </a:r>
            <a:r>
              <a:rPr lang="ar-SA" dirty="0" smtClean="0"/>
              <a:t>أخلاقيات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992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7DF2D04-CB24-4E90-8C0A-DA0435A578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</a:t>
            </a:r>
            <a:r>
              <a:rPr lang="en-US" baseline="0" dirty="0" smtClean="0"/>
              <a:t> Ethics: are the science of </a:t>
            </a:r>
            <a:r>
              <a:rPr lang="en-US" baseline="0" dirty="0" smtClean="0"/>
              <a:t>morals (e.g. ethics at your job), </a:t>
            </a:r>
            <a:r>
              <a:rPr lang="en-US" baseline="0" dirty="0" smtClean="0"/>
              <a:t>and Morals: are the practice of </a:t>
            </a:r>
            <a:r>
              <a:rPr lang="en-US" baseline="0" dirty="0" smtClean="0"/>
              <a:t>ethics (e.g. what is considered right or wrong in your society)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061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97367D-70D3-4C45-9E3A-2EBD72C80D8A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4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0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Should he</a:t>
            </a:r>
            <a:r>
              <a:rPr lang="en-US" baseline="0" dirty="0" smtClean="0"/>
              <a:t> just use it for a while then delete it? A: it is unethical to use what you have no right to use (it’s just another form of stealing)!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760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A: it’s just like piracy,</a:t>
            </a:r>
            <a:r>
              <a:rPr lang="en-US" baseline="0" dirty="0" smtClean="0"/>
              <a:t> just another form of stealing!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2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5C5667A-FF0F-47D9-BF08-FD8B6C742B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7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Can you name some other examples of such legal but immoral cases? Most unethical situations are like that, BTW!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40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CEB377A-7D3C-462A-863D-E73344EC860E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8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Would you do it? Why?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511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is called “extortion” (i.e. making it easy for you to make the wrong decision </a:t>
            </a:r>
            <a:r>
              <a:rPr lang="en-US" dirty="0" smtClean="0">
                <a:sym typeface="Wingdings" panose="05000000000000000000" pitchFamily="2" charset="2"/>
              </a:rPr>
              <a:t>);</a:t>
            </a:r>
            <a:r>
              <a:rPr lang="en-US" baseline="0" dirty="0" smtClean="0">
                <a:sym typeface="Wingdings" panose="05000000000000000000" pitchFamily="2" charset="2"/>
              </a:rPr>
              <a:t> A: this is of course extremely unethical, given of course the possibility of “moderate earthquakes”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76AC2-5EE6-42FD-A677-6033812A3C45}" type="datetime1">
              <a:rPr lang="en-US" smtClean="0"/>
              <a:t>12/23/2016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BEB26-0F93-4D5B-BE85-0015CA4D4ADA}" type="datetime1">
              <a:rPr lang="en-US" smtClean="0"/>
              <a:t>12/23/2016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BEC99-E14B-4805-98FE-A437494EC095}" type="datetime1">
              <a:rPr lang="en-US" smtClean="0"/>
              <a:t>12/23/2016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0392" y="6400799"/>
            <a:ext cx="630238" cy="276225"/>
          </a:xfrm>
        </p:spPr>
        <p:txBody>
          <a:bodyPr/>
          <a:lstStyle>
            <a:lvl1pPr>
              <a:defRPr sz="1600" b="1"/>
            </a:lvl1pPr>
          </a:lstStyle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AB598-7DFC-4AD5-9041-153F36CA83C7}" type="datetime1">
              <a:rPr lang="en-US" smtClean="0"/>
              <a:t>12/23/2016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377B0-5726-455B-B147-F3E80BBB0343}" type="datetime1">
              <a:rPr lang="en-US" smtClean="0"/>
              <a:t>12/23/2016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BC85F-36E0-4369-B0D8-BE521C07F214}" type="datetime1">
              <a:rPr lang="en-US" smtClean="0"/>
              <a:t>12/23/2016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4091D-B883-4794-B57F-93B478AC3D81}" type="datetime1">
              <a:rPr lang="en-US" smtClean="0"/>
              <a:t>12/23/2016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104A-9872-4743-8133-BBB5647F91F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3080-B7B1-4667-B5D0-13D2A46C99BB}" type="datetime1">
              <a:rPr lang="en-US" smtClean="0"/>
              <a:t>12/23/2016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80586-4FE1-4D7E-9363-A5217EE9E4C7}" type="datetime1">
              <a:rPr lang="en-US" smtClean="0"/>
              <a:t>12/23/2016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802A-7C27-4D0D-8B1E-3D9BE66249CD}" type="datetime1">
              <a:rPr lang="en-US" smtClean="0"/>
              <a:t>12/23/2016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B05D49-64C7-42FE-9844-109D0679B273}" type="datetime1">
              <a:rPr lang="en-US" smtClean="0"/>
              <a:t>12/23/2016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f-N6_eUOGQ?list=PL5KFORSeVL__zNQvwB--531SxuJah5H50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944365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12.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sz="3600" b="1" i="1" dirty="0" smtClean="0"/>
              <a:t>Engineering Ethics: </a:t>
            </a:r>
            <a:br>
              <a:rPr lang="en-US" sz="3600" b="1" i="1" dirty="0" smtClean="0"/>
            </a:br>
            <a:r>
              <a:rPr lang="en-US" sz="3600" b="1" i="1" dirty="0" smtClean="0"/>
              <a:t>Case Studies</a:t>
            </a:r>
            <a:endParaRPr lang="en-US" sz="33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210894"/>
            <a:ext cx="5886450" cy="1314450"/>
          </a:xfrm>
        </p:spPr>
        <p:txBody>
          <a:bodyPr rtlCol="0">
            <a:normAutofit/>
          </a:bodyPr>
          <a:lstStyle/>
          <a:p>
            <a:pPr algn="ctr" defTabSz="514487">
              <a:defRPr/>
            </a:pPr>
            <a:r>
              <a:rPr lang="en-US" dirty="0" smtClean="0"/>
              <a:t>fall </a:t>
            </a:r>
            <a:r>
              <a:rPr lang="en-US" dirty="0" smtClean="0"/>
              <a:t>2016</a:t>
            </a:r>
            <a:endParaRPr lang="en-US" dirty="0"/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5628" y="1052736"/>
            <a:ext cx="8120063" cy="4892675"/>
          </a:xfrm>
        </p:spPr>
        <p:txBody>
          <a:bodyPr>
            <a:normAutofit/>
          </a:bodyPr>
          <a:lstStyle/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your fellow employees vs. your duty to your boss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society vs. your loyalty to your own career 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Uncertainty about the maximum magnitude of an earthquake vs. the need to ensure a safe structure.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be honest to clients vs. your duty to complete the project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lphaUcPeriod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4903" y="260648"/>
            <a:ext cx="3934643" cy="5558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the conflict?</a:t>
            </a:r>
          </a:p>
        </p:txBody>
      </p:sp>
    </p:spTree>
    <p:extLst>
      <p:ext uri="{BB962C8B-B14F-4D97-AF65-F5344CB8AC3E}">
        <p14:creationId xmlns:p14="http://schemas.microsoft.com/office/powerpoint/2010/main" val="75908151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5524599" cy="7235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more important?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7467600" cy="4873625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conflict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is between your future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employment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and the employment of others in your company, and 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welfare of society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</a:t>
            </a:r>
            <a:r>
              <a:rPr lang="en-US" altLang="en-US" sz="2800" u="sng" dirty="0">
                <a:cs typeface="Arial" panose="020B0604020202020204" pitchFamily="34" charset="0"/>
              </a:rPr>
              <a:t>code of ethics</a:t>
            </a:r>
            <a:r>
              <a:rPr lang="en-US" altLang="en-US" sz="2800" dirty="0">
                <a:cs typeface="Arial" panose="020B0604020202020204" pitchFamily="34" charset="0"/>
              </a:rPr>
              <a:t> for engineers </a:t>
            </a:r>
            <a:r>
              <a:rPr lang="en-US" altLang="en-US" sz="2800" dirty="0" smtClean="0">
                <a:cs typeface="Arial" panose="020B0604020202020204" pitchFamily="34" charset="0"/>
              </a:rPr>
              <a:t>requires</a:t>
            </a:r>
            <a:r>
              <a:rPr lang="en-US" altLang="en-US" sz="2800" dirty="0">
                <a:cs typeface="Arial" panose="020B0604020202020204" pitchFamily="34" charset="0"/>
              </a:rPr>
              <a:t/>
            </a:r>
            <a:br>
              <a:rPr lang="en-US" altLang="en-US" sz="2800" dirty="0">
                <a:cs typeface="Arial" panose="020B0604020202020204" pitchFamily="34" charset="0"/>
              </a:rPr>
            </a:br>
            <a:r>
              <a:rPr lang="en-US" altLang="en-US" sz="2800" dirty="0">
                <a:cs typeface="Arial" panose="020B0604020202020204" pitchFamily="34" charset="0"/>
              </a:rPr>
              <a:t>You to take the </a:t>
            </a:r>
            <a:r>
              <a:rPr lang="en-US" altLang="en-US" sz="2800" u="sng" dirty="0">
                <a:cs typeface="Arial" panose="020B0604020202020204" pitchFamily="34" charset="0"/>
              </a:rPr>
              <a:t>safety of society as being of paramount importance</a:t>
            </a:r>
            <a:r>
              <a:rPr lang="en-US" altLang="en-US" sz="2800" dirty="0">
                <a:cs typeface="Arial" panose="020B0604020202020204" pitchFamily="34" charset="0"/>
              </a:rPr>
              <a:t>.</a:t>
            </a: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In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case like this 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welfare of society comes first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0" indent="0" eaLnBrk="0" hangingPunct="0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 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0415018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391027" cy="7718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9: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Truth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 Public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6847" y="980728"/>
            <a:ext cx="7745413" cy="5420071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are asked by the government to verify that a certain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will not leak toxic substances into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environment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After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doing a study you discover that: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will </a:t>
            </a:r>
            <a:r>
              <a:rPr lang="en-US" sz="2800" u="sng" dirty="0">
                <a:cs typeface="Arial" panose="020B0604020202020204" pitchFamily="34" charset="0"/>
              </a:rPr>
              <a:t>likely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cause harm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within the coming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5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years, but there is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significant uncertainty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cannot be evaluated more carefully unless it is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shut down immediately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Both the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environment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and the neighboring community are at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risk</a:t>
            </a:r>
            <a:endParaRPr lang="en-US" sz="2800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309134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7467600" cy="4873625"/>
          </a:xfrm>
        </p:spPr>
        <p:txBody>
          <a:bodyPr/>
          <a:lstStyle/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After reading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your report,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the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boss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 asks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 to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modify your report so as to reflect that the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is actually safe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457200" indent="-457200" algn="just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He claims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that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changing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report will protect the public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 in the area,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preventing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panic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*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while the government attempts to shut down and fix the facility.</a:t>
            </a:r>
          </a:p>
          <a:p>
            <a:pPr marL="457200" indent="-457200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en-US" altLang="en-US" sz="2800" dirty="0">
                <a:latin typeface="+mj-lt"/>
                <a:cs typeface="Arial" panose="020B0604020202020204" pitchFamily="34" charset="0"/>
              </a:rPr>
              <a:t>	What do you do?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7496584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6166891" cy="48384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is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Conflict?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908720"/>
            <a:ext cx="7776864" cy="5112568"/>
          </a:xfrm>
        </p:spPr>
        <p:txBody>
          <a:bodyPr>
            <a:noAutofit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conflict is between your </a:t>
            </a:r>
            <a:r>
              <a:rPr lang="en-US" altLang="en-US" sz="2800" u="sng" dirty="0">
                <a:cs typeface="Arial" panose="020B0604020202020204" pitchFamily="34" charset="0"/>
              </a:rPr>
              <a:t>obligations as an engineer</a:t>
            </a:r>
            <a:r>
              <a:rPr lang="en-US" altLang="en-US" sz="2800" dirty="0">
                <a:cs typeface="Arial" panose="020B0604020202020204" pitchFamily="34" charset="0"/>
              </a:rPr>
              <a:t> and your </a:t>
            </a:r>
            <a:r>
              <a:rPr lang="en-US" altLang="en-US" sz="2800" u="sng" dirty="0">
                <a:cs typeface="Arial" panose="020B0604020202020204" pitchFamily="34" charset="0"/>
              </a:rPr>
              <a:t>obligations as a </a:t>
            </a:r>
            <a:r>
              <a:rPr lang="en-US" altLang="en-US" sz="2800" u="sng" dirty="0" smtClean="0">
                <a:cs typeface="Arial" panose="020B0604020202020204" pitchFamily="34" charset="0"/>
              </a:rPr>
              <a:t>citizen</a:t>
            </a:r>
            <a:r>
              <a:rPr lang="en-US" altLang="en-US" sz="2800" dirty="0" smtClean="0">
                <a:cs typeface="Arial" panose="020B0604020202020204" pitchFamily="34" charset="0"/>
              </a:rPr>
              <a:t>*. 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spc="75" dirty="0" smtClean="0">
                <a:latin typeface="+mj-lt"/>
                <a:ea typeface="+mj-ea"/>
                <a:cs typeface="+mj-cs"/>
              </a:rPr>
              <a:t>The </a:t>
            </a:r>
            <a:r>
              <a:rPr lang="en-US" sz="2800" spc="75" dirty="0">
                <a:latin typeface="+mj-lt"/>
                <a:ea typeface="+mj-ea"/>
                <a:cs typeface="+mj-cs"/>
              </a:rPr>
              <a:t>code of ethics requires that </a:t>
            </a:r>
            <a:r>
              <a:rPr lang="en-US" sz="2800" spc="75" dirty="0" smtClean="0">
                <a:latin typeface="+mj-lt"/>
                <a:ea typeface="+mj-ea"/>
                <a:cs typeface="+mj-cs"/>
              </a:rPr>
              <a:t>you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afeguard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the public’s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welfare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 It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also requires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tell the truth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when making public statements concerning your area of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engineering.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800" dirty="0">
                <a:cs typeface="Arial" panose="020B0604020202020204" pitchFamily="34" charset="0"/>
              </a:rPr>
              <a:t>This means that you </a:t>
            </a:r>
            <a:r>
              <a:rPr lang="en-US" altLang="en-US" sz="2800" u="sng" dirty="0">
                <a:cs typeface="Arial" panose="020B0604020202020204" pitchFamily="34" charset="0"/>
              </a:rPr>
              <a:t>cannot alter data</a:t>
            </a:r>
            <a:r>
              <a:rPr lang="en-US" altLang="en-US" sz="2800" dirty="0">
                <a:cs typeface="Arial" panose="020B0604020202020204" pitchFamily="34" charset="0"/>
              </a:rPr>
              <a:t> as an engineer, and that you must </a:t>
            </a:r>
            <a:r>
              <a:rPr lang="en-US" altLang="en-US" sz="2800" u="sng" dirty="0">
                <a:cs typeface="Arial" panose="020B0604020202020204" pitchFamily="34" charset="0"/>
              </a:rPr>
              <a:t>tell the truth about the </a:t>
            </a:r>
            <a:r>
              <a:rPr lang="en-US" altLang="en-US" sz="2800" u="sng" dirty="0" smtClean="0">
                <a:cs typeface="Arial" panose="020B0604020202020204" pitchFamily="34" charset="0"/>
              </a:rPr>
              <a:t>facility</a:t>
            </a:r>
            <a:r>
              <a:rPr lang="en-US" altLang="en-US" sz="2800" dirty="0" smtClean="0">
                <a:cs typeface="Arial" panose="020B0604020202020204" pitchFamily="34" charset="0"/>
              </a:rPr>
              <a:t>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cs typeface="Arial" panose="020B0604020202020204" pitchFamily="34" charset="0"/>
              </a:rPr>
              <a:t>In </a:t>
            </a:r>
            <a:r>
              <a:rPr lang="en-US" sz="2800" dirty="0">
                <a:cs typeface="Arial" panose="020B0604020202020204" pitchFamily="34" charset="0"/>
              </a:rPr>
              <a:t>this case your duty as an engineer to </a:t>
            </a:r>
            <a:r>
              <a:rPr lang="en-US" sz="2800" u="sng" dirty="0">
                <a:cs typeface="Arial" panose="020B0604020202020204" pitchFamily="34" charset="0"/>
              </a:rPr>
              <a:t>tell the truth when making public statement </a:t>
            </a:r>
            <a:r>
              <a:rPr lang="en-US" sz="2800" u="sng" dirty="0" smtClean="0">
                <a:cs typeface="Arial" panose="020B0604020202020204" pitchFamily="34" charset="0"/>
              </a:rPr>
              <a:t>should win over </a:t>
            </a:r>
            <a:r>
              <a:rPr lang="en-US" sz="2800" u="sng" dirty="0">
                <a:cs typeface="Arial" panose="020B0604020202020204" pitchFamily="34" charset="0"/>
              </a:rPr>
              <a:t>your civic </a:t>
            </a:r>
            <a:r>
              <a:rPr lang="en-US" sz="2800" u="sng" dirty="0" smtClean="0">
                <a:cs typeface="Arial" panose="020B0604020202020204" pitchFamily="34" charset="0"/>
              </a:rPr>
              <a:t>duty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cs typeface="Arial" panose="020B0604020202020204" pitchFamily="34" charset="0"/>
              </a:rPr>
              <a:t>Role </a:t>
            </a:r>
            <a:r>
              <a:rPr lang="en-US" sz="2800" u="sng" dirty="0">
                <a:cs typeface="Arial" panose="020B0604020202020204" pitchFamily="34" charset="0"/>
              </a:rPr>
              <a:t>conflicts are hard</a:t>
            </a:r>
            <a:r>
              <a:rPr lang="en-US" sz="2800" dirty="0">
                <a:cs typeface="Arial" panose="020B0604020202020204" pitchFamily="34" charset="0"/>
              </a:rPr>
              <a:t>!!!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987845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12986" y="174829"/>
            <a:ext cx="87235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10. A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famous case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The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Challenger Disaster </a:t>
            </a:r>
            <a:r>
              <a:rPr lang="en-US" alt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(January 28, 1986) </a:t>
            </a:r>
            <a:r>
              <a:rPr lang="en-US" altLang="en-US" sz="1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: 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981346" y="3462402"/>
            <a:ext cx="2851202" cy="2680891"/>
            <a:chOff x="6329310" y="1763581"/>
            <a:chExt cx="2851202" cy="268089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1763581"/>
              <a:ext cx="2455159" cy="199357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6329310" y="3798141"/>
              <a:ext cx="28512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b="1" dirty="0" smtClean="0">
                  <a:latin typeface="+mj-lt"/>
                </a:rPr>
                <a:t>Explodes 73 </a:t>
              </a:r>
              <a:r>
                <a:rPr lang="en-US" altLang="en-US" b="1" dirty="0">
                  <a:latin typeface="+mj-lt"/>
                </a:rPr>
                <a:t>seconds after launching</a:t>
              </a:r>
              <a:endParaRPr lang="en-US" dirty="0">
                <a:latin typeface="+mj-lt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480052" y="5465985"/>
            <a:ext cx="2347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latin typeface="+mj-lt"/>
              </a:rPr>
              <a:t>Challenger lifts off at 11:37 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999" y="1700808"/>
            <a:ext cx="2243430" cy="1752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4025" y="2500656"/>
            <a:ext cx="1612839" cy="290150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340200" y="1890776"/>
            <a:ext cx="2480272" cy="156271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513866" y="860007"/>
            <a:ext cx="2240272" cy="2376264"/>
            <a:chOff x="3064485" y="1196752"/>
            <a:chExt cx="2731651" cy="3600400"/>
          </a:xfrm>
        </p:grpSpPr>
        <p:grpSp>
          <p:nvGrpSpPr>
            <p:cNvPr id="16" name="Group 15"/>
            <p:cNvGrpSpPr/>
            <p:nvPr/>
          </p:nvGrpSpPr>
          <p:grpSpPr>
            <a:xfrm>
              <a:off x="3070871" y="1479355"/>
              <a:ext cx="1895304" cy="3119214"/>
              <a:chOff x="964669" y="413137"/>
              <a:chExt cx="2533317" cy="3749040"/>
            </a:xfrm>
          </p:grpSpPr>
          <p:pic>
            <p:nvPicPr>
              <p:cNvPr id="17" name="Picture 4" descr="GAPOPENI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00" t="5999" r="66249" b="12001"/>
              <a:stretch/>
            </p:blipFill>
            <p:spPr bwMode="auto">
              <a:xfrm>
                <a:off x="2217826" y="413137"/>
                <a:ext cx="1280160" cy="3749040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 Box 6"/>
              <p:cNvSpPr txBox="1">
                <a:spLocks noChangeArrowheads="1"/>
              </p:cNvSpPr>
              <p:nvPr/>
            </p:nvSpPr>
            <p:spPr bwMode="auto">
              <a:xfrm>
                <a:off x="964669" y="1773752"/>
                <a:ext cx="2096339" cy="67258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4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648F67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BCCEBD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b="1" dirty="0" smtClean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O-rings</a:t>
                </a:r>
                <a:endParaRPr lang="en-US" altLang="en-US" sz="18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Line 7"/>
              <p:cNvSpPr>
                <a:spLocks noChangeShapeType="1"/>
              </p:cNvSpPr>
              <p:nvPr/>
            </p:nvSpPr>
            <p:spPr bwMode="auto">
              <a:xfrm flipV="1">
                <a:off x="2072001" y="1211245"/>
                <a:ext cx="424673" cy="5150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 flipV="1">
                <a:off x="2072001" y="1546207"/>
                <a:ext cx="451661" cy="18010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" name="Oval 12"/>
            <p:cNvSpPr/>
            <p:nvPr/>
          </p:nvSpPr>
          <p:spPr>
            <a:xfrm>
              <a:off x="3064485" y="1196752"/>
              <a:ext cx="2731651" cy="3600400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2682020" y="2532558"/>
            <a:ext cx="1709184" cy="70371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4" name="Picture 3" descr="Fil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56" y="3436969"/>
            <a:ext cx="1450400" cy="154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409230" y="5061875"/>
            <a:ext cx="31937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dirty="0">
                <a:latin typeface="+mj-lt"/>
              </a:rPr>
              <a:t>Roger </a:t>
            </a:r>
            <a:r>
              <a:rPr lang="en-US" altLang="en-US" b="1" dirty="0" err="1">
                <a:latin typeface="+mj-lt"/>
              </a:rPr>
              <a:t>Boisjoly</a:t>
            </a:r>
            <a:r>
              <a:rPr lang="en-US" altLang="en-US" b="1" dirty="0">
                <a:latin typeface="+mj-lt"/>
              </a:rPr>
              <a:t>, chief O-ring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engineer, had warned his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colleagues that O-rings fail at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relatively low temperatures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419872" y="893271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u="sng" dirty="0">
                <a:latin typeface="+mj-lt"/>
              </a:rPr>
              <a:t>Economic considerations</a:t>
            </a:r>
          </a:p>
          <a:p>
            <a:pPr algn="just"/>
            <a:r>
              <a:rPr lang="en-US" altLang="en-US" b="1" u="sng" dirty="0">
                <a:latin typeface="+mj-lt"/>
              </a:rPr>
              <a:t>Political pressures</a:t>
            </a:r>
          </a:p>
          <a:p>
            <a:pPr algn="just"/>
            <a:r>
              <a:rPr lang="en-US" altLang="en-US" b="1" u="sng" dirty="0">
                <a:latin typeface="+mj-lt"/>
              </a:rPr>
              <a:t>Scheduling difficulties</a:t>
            </a:r>
            <a:r>
              <a:rPr lang="en-US" altLang="en-US" b="1" dirty="0">
                <a:latin typeface="+mj-lt"/>
              </a:rPr>
              <a:t> </a:t>
            </a:r>
            <a:r>
              <a:rPr lang="en-US" altLang="en-US" b="1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US" altLang="en-US" b="1" u="sng" dirty="0">
                <a:latin typeface="+mj-lt"/>
                <a:sym typeface="Wingdings" panose="05000000000000000000" pitchFamily="2" charset="2"/>
              </a:rPr>
              <a:t>NASA decides to launch anyway</a:t>
            </a:r>
            <a:endParaRPr lang="en-US" altLang="en-US" b="1" u="sng" dirty="0">
              <a:latin typeface="+mj-lt"/>
            </a:endParaRPr>
          </a:p>
        </p:txBody>
      </p:sp>
      <p:cxnSp>
        <p:nvCxnSpPr>
          <p:cNvPr id="25" name="Straight Arrow Connector 24"/>
          <p:cNvCxnSpPr>
            <a:stCxn id="7" idx="2"/>
          </p:cNvCxnSpPr>
          <p:nvPr/>
        </p:nvCxnSpPr>
        <p:spPr>
          <a:xfrm flipH="1">
            <a:off x="4444003" y="2672132"/>
            <a:ext cx="1896197" cy="991497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712086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3"/>
          <p:cNvSpPr>
            <a:spLocks noGrp="1"/>
          </p:cNvSpPr>
          <p:nvPr>
            <p:ph sz="quarter" idx="1"/>
          </p:nvPr>
        </p:nvSpPr>
        <p:spPr>
          <a:xfrm>
            <a:off x="395536" y="692696"/>
            <a:ext cx="8208912" cy="5112568"/>
          </a:xfrm>
        </p:spPr>
        <p:txBody>
          <a:bodyPr>
            <a:noAutofit/>
          </a:bodyPr>
          <a:lstStyle/>
          <a:p>
            <a:pPr algn="just"/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O-ring seal indeed failed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, flames burned the adjacent components and ignited the liquid hydrogen and oxygen in the external fuel tank; which caused orbiter to break apart</a:t>
            </a:r>
          </a:p>
          <a:p>
            <a:pPr algn="just"/>
            <a:r>
              <a:rPr lang="en-US" sz="2800" spc="75" dirty="0" smtClean="0">
                <a:latin typeface="+mj-lt"/>
                <a:ea typeface="+mj-ea"/>
                <a:cs typeface="+mj-cs"/>
              </a:rPr>
              <a:t>Do you think NASA should have launched? </a:t>
            </a:r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Is there a clear moral issue here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?</a:t>
            </a:r>
          </a:p>
          <a:p>
            <a:pPr algn="just"/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Did NASA take unnecessary risks because of external pressure?</a:t>
            </a:r>
          </a:p>
          <a:p>
            <a:pPr algn="just"/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Did the engineers violate their duty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 to put public safety first?</a:t>
            </a:r>
            <a:endParaRPr lang="en-US" altLang="en-US" sz="2800" spc="75" dirty="0"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39756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9552" y="476672"/>
            <a:ext cx="770485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Did </a:t>
            </a:r>
            <a:r>
              <a:rPr lang="en-US" altLang="en-US" sz="2800" dirty="0">
                <a:latin typeface="+mj-lt"/>
              </a:rPr>
              <a:t>NASA manager think </a:t>
            </a:r>
            <a:r>
              <a:rPr lang="en-US" altLang="en-US" sz="2800" dirty="0" smtClean="0">
                <a:latin typeface="+mj-lt"/>
              </a:rPr>
              <a:t>of the </a:t>
            </a:r>
            <a:r>
              <a:rPr lang="en-US" altLang="en-US" sz="2800" u="sng" dirty="0">
                <a:latin typeface="+mj-lt"/>
              </a:rPr>
              <a:t>potential </a:t>
            </a:r>
            <a:r>
              <a:rPr lang="en-US" altLang="en-US" sz="2800" u="sng" dirty="0" smtClean="0">
                <a:latin typeface="+mj-lt"/>
              </a:rPr>
              <a:t>costs</a:t>
            </a:r>
            <a:r>
              <a:rPr lang="en-US" altLang="en-US" sz="2800" dirty="0" smtClean="0">
                <a:latin typeface="+mj-lt"/>
              </a:rPr>
              <a:t>?</a:t>
            </a:r>
            <a:endParaRPr lang="en-US" altLang="en-US" sz="2800" dirty="0">
              <a:latin typeface="+mj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Human </a:t>
            </a:r>
            <a:r>
              <a:rPr lang="en-US" altLang="en-US" sz="2800" u="sng" dirty="0">
                <a:latin typeface="+mj-lt"/>
              </a:rPr>
              <a:t>lives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His </a:t>
            </a:r>
            <a:r>
              <a:rPr lang="en-US" altLang="en-US" sz="2800" u="sng" dirty="0">
                <a:latin typeface="+mj-lt"/>
              </a:rPr>
              <a:t>reputation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u="sng" dirty="0">
                <a:latin typeface="+mj-lt"/>
              </a:rPr>
              <a:t>Criminal charges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100% of the blame on him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Suspension of the </a:t>
            </a:r>
            <a:r>
              <a:rPr lang="en-US" altLang="en-US" sz="2800" u="sng" dirty="0">
                <a:latin typeface="+mj-lt"/>
              </a:rPr>
              <a:t>shuttle </a:t>
            </a:r>
            <a:r>
              <a:rPr lang="en-US" altLang="en-US" sz="2800" u="sng" dirty="0" smtClean="0">
                <a:latin typeface="+mj-lt"/>
              </a:rPr>
              <a:t>program</a:t>
            </a:r>
          </a:p>
          <a:p>
            <a:pPr marL="341313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How about other elements such as </a:t>
            </a:r>
            <a:r>
              <a:rPr lang="en-US" altLang="en-US" sz="2800" u="sng" dirty="0" smtClean="0">
                <a:latin typeface="+mj-lt"/>
              </a:rPr>
              <a:t>“whistle blowing”?</a:t>
            </a:r>
            <a:endParaRPr lang="en-US" altLang="en-US" sz="2800" u="sng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b="1" i="1" dirty="0" smtClean="0">
                <a:latin typeface="+mj-lt"/>
              </a:rPr>
              <a:t>It is a hard </a:t>
            </a:r>
            <a:r>
              <a:rPr lang="en-US" altLang="en-US" sz="2800" b="1" i="1" dirty="0">
                <a:latin typeface="+mj-lt"/>
              </a:rPr>
              <a:t>choice</a:t>
            </a:r>
            <a:r>
              <a:rPr lang="en-US" altLang="en-US" sz="2800" dirty="0">
                <a:latin typeface="+mj-lt"/>
              </a:rPr>
              <a:t>. You have to </a:t>
            </a:r>
            <a:r>
              <a:rPr lang="en-US" altLang="en-US" sz="2800" u="sng" dirty="0">
                <a:latin typeface="+mj-lt"/>
              </a:rPr>
              <a:t>choose between the lesser of two evils</a:t>
            </a:r>
            <a:r>
              <a:rPr lang="en-US" altLang="en-US" sz="2800" dirty="0" smtClean="0">
                <a:latin typeface="+mj-lt"/>
              </a:rPr>
              <a:t>.</a:t>
            </a:r>
            <a:endParaRPr lang="en-US" sz="2800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In the Challenger disaster, obviously the lesser of two evils choice should have been to </a:t>
            </a:r>
            <a:r>
              <a:rPr lang="en-US" altLang="en-US" sz="2800" u="sng" dirty="0">
                <a:solidFill>
                  <a:srgbClr val="FF0000"/>
                </a:solidFill>
                <a:latin typeface="+mj-lt"/>
              </a:rPr>
              <a:t>delay the launch</a:t>
            </a:r>
            <a:r>
              <a:rPr lang="en-US" altLang="en-US" sz="2800" dirty="0"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3609478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9552" y="476672"/>
            <a:ext cx="77048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Watch the following clip </a:t>
            </a:r>
            <a:r>
              <a:rPr lang="en-US" altLang="en-US" sz="2800" dirty="0">
                <a:latin typeface="+mj-lt"/>
              </a:rPr>
              <a:t>on </a:t>
            </a:r>
            <a:r>
              <a:rPr lang="en-US" altLang="en-US" sz="2800" dirty="0" smtClean="0">
                <a:latin typeface="+mj-lt"/>
              </a:rPr>
              <a:t>the</a:t>
            </a:r>
          </a:p>
          <a:p>
            <a:r>
              <a:rPr lang="en-US" altLang="en-US" sz="2800" dirty="0" smtClean="0">
                <a:latin typeface="+mj-lt"/>
              </a:rPr>
              <a:t>“</a:t>
            </a:r>
            <a:r>
              <a:rPr lang="en-US" altLang="en-US" sz="2800" dirty="0" smtClean="0">
                <a:latin typeface="+mj-lt"/>
                <a:hlinkClick r:id="rId3"/>
              </a:rPr>
              <a:t>Toyota </a:t>
            </a:r>
            <a:r>
              <a:rPr lang="en-US" altLang="en-US" sz="2800" dirty="0">
                <a:latin typeface="+mj-lt"/>
                <a:hlinkClick r:id="rId3"/>
              </a:rPr>
              <a:t>Unintended </a:t>
            </a:r>
            <a:r>
              <a:rPr lang="en-US" altLang="en-US" sz="2800" dirty="0" smtClean="0">
                <a:latin typeface="+mj-lt"/>
                <a:hlinkClick r:id="rId3"/>
              </a:rPr>
              <a:t>Acceleration Case</a:t>
            </a:r>
            <a:r>
              <a:rPr lang="en-US" altLang="en-US" sz="2800" dirty="0" smtClean="0">
                <a:latin typeface="+mj-lt"/>
              </a:rPr>
              <a:t>”</a:t>
            </a:r>
          </a:p>
          <a:p>
            <a:r>
              <a:rPr lang="en-US" altLang="en-US" sz="2800" dirty="0" smtClean="0">
                <a:latin typeface="+mj-lt"/>
              </a:rPr>
              <a:t> </a:t>
            </a:r>
            <a:endParaRPr lang="en-US" altLang="en-US" sz="28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914637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838200"/>
            <a:ext cx="8382000" cy="5638800"/>
          </a:xfrm>
        </p:spPr>
        <p:txBody>
          <a:bodyPr lIns="90488" tIns="44450" rIns="90488" bIns="44450"/>
          <a:lstStyle/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Study 1: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Murder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? </a:t>
            </a:r>
          </a:p>
          <a:p>
            <a:pPr marL="685800" lvl="1" indent="-228600" eaLnBrk="1" hangingPunct="1"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 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Immoral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5749900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8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8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8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88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5" grpId="0" uiExpand="1" build="p" bldLvl="5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Study 2: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Driving over the speed limit when you are late for class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?* 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?*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to some, immoral to others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 if it effects other drivers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786807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0" grpId="0" uiExpand="1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3: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Driving over the speed limit going to hospital for an emergency case.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Etiquette does not apply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529236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0" grpId="0" uiExpand="1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397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4: Software piracy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14388"/>
            <a:ext cx="7467600" cy="5659437"/>
          </a:xfrm>
        </p:spPr>
        <p:txBody>
          <a:bodyPr>
            <a:normAutofit fontScale="92500" lnSpcReduction="10000"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was showing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copy of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software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package he got from a friend.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says, “this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great, but you didn’t pay for it, you shouldn’t really be using it.”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says, “Look, I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can’t buy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it because it is too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expensive,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so the company hasn’t lost a sale. Besides I didn’t take a physical object, so it isn’t stealing.”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What do 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think: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right – there is no problem, he isn’t stealing from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company?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 delete the software from 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computer?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shouldn’t pirate software, but the company is not going to find out, so he should not delete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it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?*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AutoNum type="alphaLcParenR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611581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784" y="260648"/>
            <a:ext cx="7467600" cy="699864"/>
          </a:xfrm>
        </p:spPr>
        <p:txBody>
          <a:bodyPr/>
          <a:lstStyle/>
          <a:p>
            <a:pPr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5: Not paying for merchandise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32792" y="1268760"/>
            <a:ext cx="7467600" cy="4873625"/>
          </a:xfrm>
        </p:spPr>
        <p:txBody>
          <a:bodyPr>
            <a:normAutofit/>
          </a:bodyPr>
          <a:lstStyle/>
          <a:p>
            <a:pPr marL="0" indent="0" algn="just" eaLnBrk="0" hangingPunct="0">
              <a:spcBef>
                <a:spcPct val="0"/>
              </a:spcBef>
              <a:buNone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On his way home from work,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goes into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store,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picks up a candy bar and walks out without paying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Ethically, is this the same as pirating software?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YES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NO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In some ways yes and some ways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no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483384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304800" y="476672"/>
            <a:ext cx="8515672" cy="5695528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6: Non-listed toxin </a:t>
            </a:r>
            <a:endParaRPr lang="en-US" sz="28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 chemical company develops a new process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results in some waste. Their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internal studies show this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waste can cause cancer.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However,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this type of waste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not on a government list of banned chemicals because it is new.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Answers: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 but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immoral (and unethical)*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083938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3" grpId="0" uiExpand="1" build="p" bldLvl="5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51520" y="404664"/>
            <a:ext cx="8208912" cy="5562600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Study 7: Reimbursed payments</a:t>
            </a:r>
            <a:endParaRPr lang="en-US" sz="2800" b="1" spc="75" dirty="0" smtClean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Government self-regulations require that all purchases be made through purchasing agents.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engineer wishes to purchase an old alternator from a junkyard and does so with his own money.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He reimburses himself with computer disks of equivalent value.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Answers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: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but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illegal*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529309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2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1" grpId="0" uiExpand="1" build="p" bldLvl="5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53" y="-99392"/>
            <a:ext cx="7992888" cy="7200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8: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Protecting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Safety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of Society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7467600" cy="6056336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Your employer asks you to design a bridge that will not exceed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$1 million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to build. After doing a study you determine the following: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ideal bridge can be built for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$1.5 million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Given the design constraints, a bridge built for $1 million will collapse in a moderate earthquake.</a:t>
            </a: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Your </a:t>
            </a:r>
            <a:r>
              <a:rPr lang="en-US" altLang="en-US" sz="2800" dirty="0">
                <a:cs typeface="Arial" panose="020B0604020202020204" pitchFamily="34" charset="0"/>
              </a:rPr>
              <a:t>employer says, “if we don’t build the bridge for $1 million, then we are going to have to </a:t>
            </a:r>
            <a:r>
              <a:rPr lang="en-US" altLang="en-US" sz="2800" u="sng" dirty="0" smtClean="0">
                <a:cs typeface="Arial" panose="020B0604020202020204" pitchFamily="34" charset="0"/>
              </a:rPr>
              <a:t>fire </a:t>
            </a:r>
            <a:r>
              <a:rPr lang="en-US" altLang="en-US" sz="2800" u="sng" dirty="0">
                <a:cs typeface="Arial" panose="020B0604020202020204" pitchFamily="34" charset="0"/>
              </a:rPr>
              <a:t>half of the staff</a:t>
            </a:r>
            <a:r>
              <a:rPr lang="en-US" altLang="en-US" sz="2800" dirty="0">
                <a:cs typeface="Arial" panose="020B0604020202020204" pitchFamily="34" charset="0"/>
              </a:rPr>
              <a:t>, including you</a:t>
            </a:r>
            <a:r>
              <a:rPr lang="en-US" altLang="en-US" sz="2800" dirty="0" smtClean="0">
                <a:cs typeface="Arial" panose="020B0604020202020204" pitchFamily="34" charset="0"/>
              </a:rPr>
              <a:t>.”*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He </a:t>
            </a:r>
            <a:r>
              <a:rPr lang="en-US" altLang="en-US" sz="2800" dirty="0">
                <a:cs typeface="Arial" panose="020B0604020202020204" pitchFamily="34" charset="0"/>
              </a:rPr>
              <a:t>further asks you to </a:t>
            </a:r>
            <a:r>
              <a:rPr lang="en-US" altLang="en-US" sz="2800" u="sng" dirty="0">
                <a:cs typeface="Arial" panose="020B0604020202020204" pitchFamily="34" charset="0"/>
              </a:rPr>
              <a:t>go ahead</a:t>
            </a:r>
            <a:r>
              <a:rPr lang="en-US" altLang="en-US" sz="2800" dirty="0">
                <a:cs typeface="Arial" panose="020B0604020202020204" pitchFamily="34" charset="0"/>
              </a:rPr>
              <a:t> with the next stage of the </a:t>
            </a:r>
            <a:r>
              <a:rPr lang="en-US" altLang="en-US" sz="2800" dirty="0" smtClean="0">
                <a:cs typeface="Arial" panose="020B0604020202020204" pitchFamily="34" charset="0"/>
              </a:rPr>
              <a:t>project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What </a:t>
            </a:r>
            <a:r>
              <a:rPr lang="en-US" altLang="en-US" sz="2800" dirty="0">
                <a:cs typeface="Arial" panose="020B0604020202020204" pitchFamily="34" charset="0"/>
              </a:rPr>
              <a:t>do you do?</a:t>
            </a:r>
          </a:p>
          <a:p>
            <a:pPr marL="457200" lvl="1" indent="0" eaLnBrk="0" hangingPunct="0">
              <a:spcBef>
                <a:spcPct val="0"/>
              </a:spcBef>
              <a:buNone/>
              <a:defRPr/>
            </a:pPr>
            <a:endParaRPr lang="en-US" sz="2500" dirty="0" smtClean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8336923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295</TotalTime>
  <Words>1312</Words>
  <Application>Microsoft Office PowerPoint</Application>
  <PresentationFormat>On-screen Show (4:3)</PresentationFormat>
  <Paragraphs>172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MS PGothic</vt:lpstr>
      <vt:lpstr>Arial</vt:lpstr>
      <vt:lpstr>Calibri</vt:lpstr>
      <vt:lpstr>Corbel</vt:lpstr>
      <vt:lpstr>Osaka</vt:lpstr>
      <vt:lpstr>Tahoma</vt:lpstr>
      <vt:lpstr>Wingdings</vt:lpstr>
      <vt:lpstr>Digital Blue Tunnel 16x9</vt:lpstr>
      <vt:lpstr>Studio 12.  Engineering Ethics:  Case Studies</vt:lpstr>
      <vt:lpstr>PowerPoint Presentation</vt:lpstr>
      <vt:lpstr>PowerPoint Presentation</vt:lpstr>
      <vt:lpstr>PowerPoint Presentation</vt:lpstr>
      <vt:lpstr>Case Study 4: Software piracy</vt:lpstr>
      <vt:lpstr>Case Study 5: Not paying for merchandise</vt:lpstr>
      <vt:lpstr>PowerPoint Presentation</vt:lpstr>
      <vt:lpstr>PowerPoint Presentation</vt:lpstr>
      <vt:lpstr>Case study 8: Protecting the Safety of Society</vt:lpstr>
      <vt:lpstr>What is the conflict?</vt:lpstr>
      <vt:lpstr>What is more important?</vt:lpstr>
      <vt:lpstr>Case Study 9: Truth In Public Statements</vt:lpstr>
      <vt:lpstr>PowerPoint Presentation</vt:lpstr>
      <vt:lpstr>What is the Conflict?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welcome</cp:lastModifiedBy>
  <cp:revision>42</cp:revision>
  <dcterms:created xsi:type="dcterms:W3CDTF">2009-11-13T13:05:21Z</dcterms:created>
  <dcterms:modified xsi:type="dcterms:W3CDTF">2016-12-23T16:35:52Z</dcterms:modified>
</cp:coreProperties>
</file>