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1"/>
  </p:notesMasterIdLst>
  <p:sldIdLst>
    <p:sldId id="260" r:id="rId2"/>
    <p:sldId id="278" r:id="rId3"/>
    <p:sldId id="259" r:id="rId4"/>
    <p:sldId id="264" r:id="rId5"/>
    <p:sldId id="265" r:id="rId6"/>
    <p:sldId id="298" r:id="rId7"/>
    <p:sldId id="301" r:id="rId8"/>
    <p:sldId id="257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6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3829" autoAdjust="0"/>
  </p:normalViewPr>
  <p:slideViewPr>
    <p:cSldViewPr snapToGrid="0"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C203-FF13-434F-A8F1-7AEC0E181657}" type="datetimeFigureOut">
              <a:rPr lang="en-US" smtClean="0"/>
              <a:t>20/2/2016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51AD2-9A95-44D2-B89C-B64E6411C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2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74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38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a few</a:t>
            </a:r>
            <a:r>
              <a:rPr lang="en-US" baseline="0" dirty="0" smtClean="0"/>
              <a:t> “bad” designs?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7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6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5D7D8-1A55-4A7B-BB26-F725F7790A13}" type="slidenum">
              <a:rPr lang="en-GB" altLang="en-US"/>
              <a:pPr/>
              <a:t>6</a:t>
            </a:fld>
            <a:endParaRPr lang="en-GB" alt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1776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99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85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60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73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7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964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A6D0D-F05A-4209-97B7-7F98C6D8FD3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6C2C1-9001-4F0F-8BA3-971EB5A0B68B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5" y="381001"/>
            <a:ext cx="1143299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7F51FF-500C-4B43-A881-126974DFD38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F6074-6DC7-42ED-A437-561A6BB351B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5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C32D2A-4289-43CE-9C4E-9D545A9440D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9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2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FE1C9D-3320-42A2-8B0B-0EB413E5064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EC69E-5A84-4806-B392-BF6B413AC3B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28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5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18AB3-125A-4B93-8D62-C9417F76792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32B246-6183-49D8-83F8-F22B1308422C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6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C50FCD-1965-4F79-AAE7-344E6A3C835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D10304-8F58-4622-BEFD-41139B5DDF88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E6404B-95EF-4EA3-B21E-7FFA399C094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00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F983FF-F692-40FF-ABA6-2C3F43311E2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DB0FD-C127-4A77-AC7A-4A947B7DD632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9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D6505C-171E-4086-A1D7-60D2113DA1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D2EFF6-50FD-4E26-831E-0FC9A5FE5A59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8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DF17AB-C572-4F4F-AB5F-68108F5697A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39DB3-9D5F-418B-B8AA-D7BA20736DF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B2D2D2F-385B-4CD2-AFB0-9B8B4F3E1EA9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20/2/2016</a:t>
            </a:fld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80" y="6400800"/>
            <a:ext cx="62881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D900F57-C2D1-4824-B86B-748581A4726E}" type="slidenum">
              <a:rPr lang="en-GB" alt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58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879" indent="-167879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831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969" indent="-164306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96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716" indent="-12977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558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5860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162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287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384697"/>
          </a:xfrm>
        </p:spPr>
        <p:txBody>
          <a:bodyPr>
            <a:normAutofit/>
          </a:bodyPr>
          <a:lstStyle/>
          <a:p>
            <a:pPr algn="ctr" defTabSz="514487">
              <a:defRPr/>
            </a:pPr>
            <a:r>
              <a:rPr lang="en-US" altLang="en-US" sz="4400" dirty="0"/>
              <a:t>Studio </a:t>
            </a:r>
            <a:r>
              <a:rPr lang="en-US" altLang="en-US" sz="4400" dirty="0" smtClean="0"/>
              <a:t>5.</a:t>
            </a:r>
            <a:r>
              <a:rPr lang="en-US" altLang="en-US" sz="4400" b="1" dirty="0"/>
              <a:t/>
            </a:r>
            <a:br>
              <a:rPr lang="en-US" altLang="en-US" sz="4400" b="1" dirty="0"/>
            </a:br>
            <a:r>
              <a:rPr lang="en-US" altLang="en-US" sz="4400" b="1" i="1" dirty="0"/>
              <a:t>Need Analysis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642" y="4800600"/>
            <a:ext cx="5886450" cy="1314450"/>
          </a:xfrm>
        </p:spPr>
        <p:txBody>
          <a:bodyPr rtlCol="0">
            <a:normAutofit/>
          </a:bodyPr>
          <a:lstStyle/>
          <a:p>
            <a:pPr lvl="0" algn="ctr" defTabSz="685983">
              <a:buClr>
                <a:srgbClr val="56C5FF"/>
              </a:buClr>
              <a:defRPr/>
            </a:pPr>
            <a:r>
              <a:rPr lang="en-US" sz="2000" dirty="0">
                <a:solidFill>
                  <a:srgbClr val="56C5FF"/>
                </a:solidFill>
              </a:rPr>
              <a:t>Spring 2016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02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1783" y="180794"/>
            <a:ext cx="3304846" cy="741362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Safety Requirements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01783" y="1321911"/>
            <a:ext cx="811236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Operational</a:t>
            </a:r>
            <a:r>
              <a:rPr lang="en-US" altLang="en-US" dirty="0">
                <a:latin typeface="+mn-lt"/>
              </a:rPr>
              <a:t> – direct, indirect, hazard elimination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Human</a:t>
            </a:r>
            <a:r>
              <a:rPr lang="en-US" altLang="en-US" dirty="0">
                <a:latin typeface="+mn-lt"/>
              </a:rPr>
              <a:t> – warnings, training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Environmental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land, sea, air, noise, light, </a:t>
            </a:r>
            <a:r>
              <a:rPr lang="en-US" altLang="en-US" dirty="0" smtClean="0">
                <a:latin typeface="+mn-lt"/>
                <a:cs typeface="Times New Roman" panose="02020603050405020304" pitchFamily="18" charset="0"/>
              </a:rPr>
              <a:t>radiation,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transport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4101" name="Picture 5" descr="C:\Documents and Settings\klewis\My Documents\Kemper\TEACHING\MAE277\Pictures\F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30" y="335172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klewis\My Documents\Kemper\TEACHING\MAE277\Pictures\F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37" y="3331204"/>
            <a:ext cx="1946031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555" y="3390360"/>
            <a:ext cx="2038350" cy="182772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9664" y="640861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8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8285" y="291521"/>
            <a:ext cx="3805030" cy="674077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Quality Requirements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14400" y="1497807"/>
            <a:ext cx="7620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assurance </a:t>
            </a:r>
            <a:r>
              <a:rPr lang="en-US" altLang="en-US" dirty="0">
                <a:latin typeface="+mn-lt"/>
              </a:rPr>
              <a:t>– regulations, standards, codes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control </a:t>
            </a:r>
            <a:r>
              <a:rPr lang="en-US" altLang="en-US" dirty="0">
                <a:latin typeface="+mn-lt"/>
              </a:rPr>
              <a:t>– inspection, testing, labeling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Reliability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design life, failures, statistics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348" y="3030995"/>
            <a:ext cx="2859272" cy="28592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87480" y="6361723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5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26294" y="280988"/>
            <a:ext cx="4524046" cy="603738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Manufacturing Requirements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11200" y="1315568"/>
            <a:ext cx="76200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Production of components </a:t>
            </a:r>
            <a:r>
              <a:rPr lang="en-US" altLang="en-US" dirty="0">
                <a:latin typeface="+mn-lt"/>
              </a:rPr>
              <a:t>– factory limitations, means of production, wastes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Purchase of components </a:t>
            </a:r>
            <a:r>
              <a:rPr lang="en-US" altLang="en-US" dirty="0">
                <a:latin typeface="+mn-lt"/>
              </a:rPr>
              <a:t>– supplier quality, reliability, quality control, inspection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Assembly</a:t>
            </a:r>
            <a:r>
              <a:rPr lang="en-US" altLang="en-US" dirty="0">
                <a:latin typeface="+mn-lt"/>
              </a:rPr>
              <a:t> – installation, foundations, bolting, welding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Transport</a:t>
            </a:r>
            <a:r>
              <a:rPr lang="en-US" altLang="en-US" dirty="0">
                <a:solidFill>
                  <a:srgbClr val="33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material handling, clearance, packaging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6149" name="Picture 5" descr="D:\Kemper\TEACHING\MAE277\Milling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4191000"/>
            <a:ext cx="1279525" cy="198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5334" y="4191000"/>
            <a:ext cx="2628900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718" y="4191000"/>
            <a:ext cx="2619375" cy="17430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98093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1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4693" y="276225"/>
            <a:ext cx="3506092" cy="674077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Timing Requirements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5800" y="1614487"/>
            <a:ext cx="80772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Design schedule </a:t>
            </a:r>
            <a:r>
              <a:rPr lang="en-US" altLang="en-US" dirty="0">
                <a:latin typeface="+mj-lt"/>
              </a:rPr>
              <a:t>– project planning, project control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Development schedule </a:t>
            </a:r>
            <a:r>
              <a:rPr lang="en-US" altLang="en-US" dirty="0">
                <a:latin typeface="+mj-lt"/>
              </a:rPr>
              <a:t>– design detailing, compliance tests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Production schedule </a:t>
            </a:r>
            <a:r>
              <a:rPr lang="en-US" altLang="en-US" dirty="0">
                <a:latin typeface="+mj-lt"/>
              </a:rPr>
              <a:t>– manufacture, assembly, packing, transport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Delivery schedule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delivery date, distribution network, supply chains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79665" y="6447692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914" y="407627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4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8616" y="224144"/>
            <a:ext cx="3984784" cy="603738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Economic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90500" y="1208882"/>
            <a:ext cx="8763000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Marketing analysis </a:t>
            </a:r>
            <a:r>
              <a:rPr lang="en-US" altLang="en-US" dirty="0">
                <a:latin typeface="+mj-lt"/>
              </a:rPr>
              <a:t>– size of market, distribution, market segments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Design costs </a:t>
            </a:r>
            <a:r>
              <a:rPr lang="en-US" altLang="en-US" dirty="0">
                <a:latin typeface="+mj-lt"/>
              </a:rPr>
              <a:t>– design team computing, information retrieval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Development costs </a:t>
            </a:r>
            <a:r>
              <a:rPr lang="en-US" altLang="en-US" dirty="0">
                <a:latin typeface="+mj-lt"/>
              </a:rPr>
              <a:t>– design detailing, supplier costs, testing costs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Manufacturing cost </a:t>
            </a:r>
            <a:r>
              <a:rPr lang="en-US" altLang="en-US" dirty="0">
                <a:latin typeface="+mj-lt"/>
              </a:rPr>
              <a:t>- tooling, labor, overhead, assembly, inspection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Distribution costs </a:t>
            </a:r>
            <a:r>
              <a:rPr lang="en-US" altLang="en-US" dirty="0">
                <a:latin typeface="+mj-lt"/>
              </a:rPr>
              <a:t>- packing, transport, service centers, spare parts, warranty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Resources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time, budget, labor, capital, machines, material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24686" y="64398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482" y="4462462"/>
            <a:ext cx="2773525" cy="16804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57" y="4700844"/>
            <a:ext cx="2327701" cy="159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1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74952" y="193675"/>
            <a:ext cx="3948556" cy="685800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Ecological Requirements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4952" y="997832"/>
            <a:ext cx="5087815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General environmental impact </a:t>
            </a:r>
            <a:r>
              <a:rPr lang="en-US" altLang="en-US" dirty="0" smtClean="0"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impact on natural resources, social resources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Sustainability</a:t>
            </a:r>
            <a:r>
              <a:rPr lang="en-US" altLang="en-US" dirty="0">
                <a:latin typeface="+mj-lt"/>
              </a:rPr>
              <a:t> </a:t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political </a:t>
            </a:r>
            <a:r>
              <a:rPr lang="en-US" altLang="en-US" dirty="0">
                <a:latin typeface="+mj-lt"/>
              </a:rPr>
              <a:t>and commercial consequences, implications for following generations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Material selection </a:t>
            </a:r>
            <a:r>
              <a:rPr lang="en-US" altLang="en-US" dirty="0">
                <a:latin typeface="+mj-lt"/>
              </a:rPr>
              <a:t/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solid</a:t>
            </a:r>
            <a:r>
              <a:rPr lang="en-US" altLang="en-US" dirty="0">
                <a:latin typeface="+mj-lt"/>
              </a:rPr>
              <a:t>, liquid, gas, stability, protection, toxicity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Working fluid selection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+mj-lt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+mj-lt"/>
                <a:cs typeface="Times New Roman" panose="02020603050405020304" pitchFamily="18" charset="0"/>
              </a:rPr>
              <a:t>fluid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, gas, flammability, toxicity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068649" y="63382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072" y="1775585"/>
            <a:ext cx="3742959" cy="3836924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9909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81013" y="371597"/>
            <a:ext cx="4524046" cy="54903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Aesthetic Requirements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81013" y="1102274"/>
            <a:ext cx="8001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Customer appeal </a:t>
            </a:r>
            <a:r>
              <a:rPr lang="en-US" altLang="en-US" dirty="0">
                <a:latin typeface="+mj-lt"/>
              </a:rPr>
              <a:t>– shape, color, texture, form, feel, </a:t>
            </a:r>
            <a:r>
              <a:rPr lang="en-US" altLang="en-US" dirty="0" smtClean="0">
                <a:latin typeface="+mj-lt"/>
              </a:rPr>
              <a:t>smell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Fashion </a:t>
            </a:r>
            <a:r>
              <a:rPr lang="en-US" altLang="en-US" dirty="0">
                <a:latin typeface="+mj-lt"/>
              </a:rPr>
              <a:t>– culture, history, trends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Future expectations </a:t>
            </a:r>
            <a:r>
              <a:rPr lang="en-US" altLang="en-US" dirty="0">
                <a:latin typeface="+mj-lt"/>
              </a:rPr>
              <a:t>– rate of change in technology, trends, product families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58093" y="638516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375" y="2839203"/>
            <a:ext cx="5322276" cy="354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2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48140" y="350472"/>
            <a:ext cx="4191892" cy="54097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Life-Cycle Requirements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48140" y="1139092"/>
            <a:ext cx="572867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means of transport, nature and conditions of dispatch, rules, regulations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Operation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quietness, wear, special uses, working environments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Maintenance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servicing intervals, inspection, exchange and repair, cleaning, diagnostics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Disposal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recycle, scrap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3450" y="636953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446" r="24479"/>
          <a:stretch/>
        </p:blipFill>
        <p:spPr>
          <a:xfrm>
            <a:off x="6439877" y="1092994"/>
            <a:ext cx="202418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4016" y="236538"/>
            <a:ext cx="4610015" cy="531813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Legal/Ethical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4016" y="1246065"/>
            <a:ext cx="8001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Regulations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 smtClean="0">
                <a:latin typeface="+mj-lt"/>
              </a:rPr>
              <a:t>–FDA, other rules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Ethics </a:t>
            </a:r>
            <a:r>
              <a:rPr lang="en-US" altLang="en-US" dirty="0">
                <a:latin typeface="+mj-lt"/>
              </a:rPr>
              <a:t>– public safety, health, welfare and integrity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Intellectual Property </a:t>
            </a:r>
            <a:r>
              <a:rPr lang="en-US" altLang="en-US" dirty="0">
                <a:latin typeface="+mj-lt"/>
              </a:rPr>
              <a:t>– patents, trademarks, copyrights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0320" y="637032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111" y="3582070"/>
            <a:ext cx="1450811" cy="2176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332" y="358207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9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574" y="320842"/>
            <a:ext cx="1627006" cy="598801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574" y="1141125"/>
            <a:ext cx="7599453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+mj-lt"/>
                <a:ea typeface="Calibri" panose="020F0502020204030204" pitchFamily="34" charset="0"/>
              </a:rPr>
              <a:t>Over the next </a:t>
            </a:r>
            <a:r>
              <a:rPr lang="en-US" sz="28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hour,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teams are required to perform</a:t>
            </a:r>
          </a:p>
          <a:p>
            <a:r>
              <a:rPr lang="en-US" sz="2800" dirty="0" smtClean="0">
                <a:latin typeface="+mj-lt"/>
                <a:ea typeface="Calibri" panose="020F0502020204030204" pitchFamily="34" charset="0"/>
              </a:rPr>
              <a:t>need </a:t>
            </a:r>
            <a:r>
              <a:rPr lang="en-US" sz="2800" dirty="0">
                <a:latin typeface="+mj-lt"/>
                <a:ea typeface="Calibri" panose="020F0502020204030204" pitchFamily="34" charset="0"/>
              </a:rPr>
              <a:t>analysis for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their projects: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Requirement hierarchy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Primary objectives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Secondary Objectives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Constraints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Criteria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Problem statement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95253" y="640399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454" y="2375535"/>
            <a:ext cx="3730206" cy="279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66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161335" y="1578695"/>
            <a:ext cx="3892062" cy="3089152"/>
            <a:chOff x="5427049" y="859693"/>
            <a:chExt cx="3892062" cy="3089152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5427049" y="3344985"/>
              <a:ext cx="3892062" cy="6038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700" kern="1200" spc="75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en-US" dirty="0" smtClean="0"/>
                <a:t>Bad Design Can Kill You!</a:t>
              </a: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8496" y="859693"/>
              <a:ext cx="3637350" cy="263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7" name="Rectangle 6"/>
          <p:cNvSpPr/>
          <p:nvPr/>
        </p:nvSpPr>
        <p:spPr>
          <a:xfrm>
            <a:off x="308707" y="1136284"/>
            <a:ext cx="4572000" cy="353943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lvl="1"/>
            <a:r>
              <a:rPr lang="en-US" altLang="en-US" sz="3200" dirty="0" smtClean="0"/>
              <a:t>“Need Analysis” related </a:t>
            </a:r>
            <a:r>
              <a:rPr lang="en-US" altLang="en-US" sz="3200" dirty="0"/>
              <a:t>difficulties </a:t>
            </a:r>
            <a:r>
              <a:rPr lang="en-US" altLang="en-US" sz="3200" dirty="0" smtClean="0"/>
              <a:t>are </a:t>
            </a:r>
            <a:r>
              <a:rPr lang="en-US" altLang="en-US" sz="3200" dirty="0"/>
              <a:t>responsible for </a:t>
            </a:r>
            <a:r>
              <a:rPr lang="en-US" altLang="en-US" sz="3200" dirty="0" smtClean="0"/>
              <a:t>over 30% of </a:t>
            </a:r>
            <a:r>
              <a:rPr lang="en-US" altLang="en-US" sz="3200" dirty="0"/>
              <a:t>project </a:t>
            </a:r>
            <a:r>
              <a:rPr lang="en-US" altLang="en-US" sz="3200" dirty="0" smtClean="0"/>
              <a:t>failures.  </a:t>
            </a:r>
            <a:r>
              <a:rPr lang="en-US" altLang="en-US" sz="3200" b="1" dirty="0" smtClean="0"/>
              <a:t>Billions of dollars </a:t>
            </a:r>
            <a:r>
              <a:rPr lang="en-US" altLang="en-US" sz="3200" dirty="0" smtClean="0"/>
              <a:t>are</a:t>
            </a:r>
            <a:r>
              <a:rPr lang="en-US" altLang="en-US" sz="3200" b="1" dirty="0" smtClean="0"/>
              <a:t> </a:t>
            </a:r>
            <a:r>
              <a:rPr lang="en-US" altLang="en-US" sz="3200" dirty="0" smtClean="0"/>
              <a:t>spent </a:t>
            </a:r>
            <a:r>
              <a:rPr lang="en-US" altLang="en-US" sz="3200" dirty="0" smtClean="0"/>
              <a:t>annually on </a:t>
            </a:r>
            <a:r>
              <a:rPr lang="en-US" altLang="en-US" sz="3200" dirty="0" smtClean="0"/>
              <a:t>cancelled products</a:t>
            </a:r>
            <a:endParaRPr lang="en-US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105153" y="5091396"/>
            <a:ext cx="581030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Now, start taking notes.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smtClean="0">
                <a:solidFill>
                  <a:srgbClr val="FFFF00"/>
                </a:solidFill>
              </a:rPr>
              <a:t>Today (in this studio) you will perform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smtClean="0">
                <a:solidFill>
                  <a:srgbClr val="FFFF00"/>
                </a:solidFill>
              </a:rPr>
              <a:t>need analysis for your team project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310340" y="6419528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9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7624" y="841620"/>
            <a:ext cx="793982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200" dirty="0" smtClean="0"/>
              <a:t>A </a:t>
            </a:r>
            <a:r>
              <a:rPr lang="en-US" sz="3200" dirty="0"/>
              <a:t>successful design is the one that </a:t>
            </a:r>
            <a:r>
              <a:rPr lang="en-US" sz="3200" i="1" dirty="0"/>
              <a:t>perfectly</a:t>
            </a:r>
            <a:r>
              <a:rPr lang="en-US" sz="3200" dirty="0"/>
              <a:t> answers the customer needs; </a:t>
            </a:r>
            <a:r>
              <a:rPr lang="en-US" sz="3200" b="1" dirty="0">
                <a:solidFill>
                  <a:srgbClr val="FF0000"/>
                </a:solidFill>
              </a:rPr>
              <a:t>all the needs</a:t>
            </a:r>
            <a:r>
              <a:rPr lang="en-US" sz="3200" dirty="0"/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3200" b="1" dirty="0"/>
              <a:t>Needs</a:t>
            </a:r>
            <a:r>
              <a:rPr lang="en-US" sz="3200" dirty="0"/>
              <a:t> </a:t>
            </a:r>
            <a:r>
              <a:rPr lang="en-US" sz="3200" dirty="0" smtClean="0"/>
              <a:t>are </a:t>
            </a:r>
            <a:r>
              <a:rPr lang="en-US" sz="3200" b="1" dirty="0">
                <a:solidFill>
                  <a:srgbClr val="92D050"/>
                </a:solidFill>
              </a:rPr>
              <a:t>expressed by the </a:t>
            </a:r>
            <a:r>
              <a:rPr lang="en-US" sz="3200" b="1" dirty="0" smtClean="0">
                <a:solidFill>
                  <a:srgbClr val="92D050"/>
                </a:solidFill>
              </a:rPr>
              <a:t>customer</a:t>
            </a:r>
            <a:r>
              <a:rPr lang="en-US" sz="3200" dirty="0" smtClean="0"/>
              <a:t>, </a:t>
            </a:r>
            <a:r>
              <a:rPr lang="en-US" sz="3200" dirty="0"/>
              <a:t>but </a:t>
            </a:r>
            <a:r>
              <a:rPr lang="en-US" sz="3200" b="1" dirty="0">
                <a:solidFill>
                  <a:srgbClr val="00B0F0"/>
                </a:solidFill>
              </a:rPr>
              <a:t>collected and formulated by the designer </a:t>
            </a:r>
            <a:r>
              <a:rPr lang="en-US" sz="3200" dirty="0"/>
              <a:t>for a good understanding of the </a:t>
            </a:r>
            <a:r>
              <a:rPr lang="en-US" sz="3200" dirty="0" smtClean="0"/>
              <a:t>problem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</a:p>
        </p:txBody>
      </p:sp>
      <p:pic>
        <p:nvPicPr>
          <p:cNvPr id="7" name="Picture 3" descr="404Fig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t="4634" r="15863" b="16341"/>
          <a:stretch/>
        </p:blipFill>
        <p:spPr bwMode="auto">
          <a:xfrm>
            <a:off x="1914378" y="3747454"/>
            <a:ext cx="4846320" cy="2468880"/>
          </a:xfrm>
          <a:prstGeom prst="rect">
            <a:avLst/>
          </a:prstGeom>
          <a:noFill/>
          <a:ln w="57150">
            <a:solidFill>
              <a:schemeClr val="bg2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307452" y="63550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en-GB" altLang="en-US" sz="32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5" descr="404Fig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b="4616"/>
          <a:stretch/>
        </p:blipFill>
        <p:spPr bwMode="auto">
          <a:xfrm>
            <a:off x="609600" y="707780"/>
            <a:ext cx="7979508" cy="5771173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136769" y="66431"/>
            <a:ext cx="3823483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Example Needs Hierarchy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1300" y="6271260"/>
            <a:ext cx="628814" cy="276228"/>
          </a:xfrm>
        </p:spPr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7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30242" y="3505591"/>
            <a:ext cx="2324100" cy="2628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Improve an existing motorcycle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24729" y="1302238"/>
            <a:ext cx="8867199" cy="5158096"/>
          </a:xfrm>
          <a:noFill/>
        </p:spPr>
        <p:txBody>
          <a:bodyPr>
            <a:normAutofit/>
          </a:bodyPr>
          <a:lstStyle/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How quickly should the cycle accelerate to </a:t>
            </a:r>
            <a:r>
              <a:rPr lang="en-US" altLang="en-US" sz="3000" dirty="0" smtClean="0"/>
              <a:t>80 km/h?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fuel consumption less important than acceleration?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Will the customer tolerate a liquid cooling system?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What should the top speed be?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What </a:t>
            </a:r>
            <a:r>
              <a:rPr lang="en-US" altLang="en-US" sz="3000" dirty="0"/>
              <a:t>riding comforts are expected?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an electric starter desired?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Will </a:t>
            </a:r>
            <a:r>
              <a:rPr lang="en-US" altLang="en-US" sz="3000" dirty="0"/>
              <a:t>customer care about </a:t>
            </a:r>
            <a:r>
              <a:rPr lang="en-US" altLang="en-US" sz="3000" dirty="0" smtClean="0"/>
              <a:t>beauty?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en-US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80255" y="772258"/>
            <a:ext cx="800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rgbClr val="FFFF00"/>
                </a:solidFill>
              </a:rPr>
              <a:t>What info would help us understand this design problem?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82000" y="6435871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1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693" y="2102368"/>
            <a:ext cx="3751332" cy="2110124"/>
          </a:xfrm>
          <a:prstGeom prst="rect">
            <a:avLst/>
          </a:prstGeom>
        </p:spPr>
      </p:pic>
      <p:sp>
        <p:nvSpPr>
          <p:cNvPr id="286723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321324" y="680003"/>
            <a:ext cx="8610600" cy="572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67879" indent="-167879" defTabSz="685800" eaLnBrk="0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altLang="en-US" sz="2600" dirty="0"/>
              <a:t>Requirements, constraints and criteria are interchangeable depending on the details of the design solution </a:t>
            </a:r>
            <a:r>
              <a:rPr lang="en-GB" altLang="en-US" sz="2600" dirty="0" smtClean="0"/>
              <a:t>specification</a:t>
            </a:r>
          </a:p>
          <a:p>
            <a:pPr marL="167879" indent="-167879" defTabSz="685800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600" dirty="0" smtClean="0"/>
              <a:t>Customer </a:t>
            </a:r>
            <a:r>
              <a:rPr lang="en-US" altLang="en-US" sz="2600" dirty="0"/>
              <a:t>says, “I want a fast motorcycle</a:t>
            </a:r>
            <a:r>
              <a:rPr lang="en-US" altLang="en-US" sz="2600" dirty="0" smtClean="0"/>
              <a:t>.”	What </a:t>
            </a:r>
            <a:r>
              <a:rPr lang="en-US" altLang="en-US" sz="2600" dirty="0"/>
              <a:t>does “fast” mean?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120 </a:t>
            </a:r>
            <a:r>
              <a:rPr lang="en-US" altLang="en-US" sz="2600" dirty="0"/>
              <a:t>mph top speed?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32 </a:t>
            </a:r>
            <a:r>
              <a:rPr lang="en-US" altLang="en-US" sz="2600" dirty="0" err="1" smtClean="0"/>
              <a:t>ft</a:t>
            </a:r>
            <a:r>
              <a:rPr lang="en-US" altLang="en-US" sz="2600" dirty="0" smtClean="0"/>
              <a:t>/sec</a:t>
            </a:r>
            <a:r>
              <a:rPr lang="en-US" altLang="en-US" sz="2600" baseline="30000" dirty="0" smtClean="0"/>
              <a:t>2</a:t>
            </a:r>
            <a:r>
              <a:rPr lang="en-US" altLang="en-US" sz="2600" dirty="0" smtClean="0"/>
              <a:t> </a:t>
            </a:r>
            <a:r>
              <a:rPr lang="en-US" altLang="en-US" sz="2600" dirty="0"/>
              <a:t>acceleration?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</a:t>
            </a:r>
            <a:r>
              <a:rPr lang="en-US" altLang="en-US" sz="2600" dirty="0" smtClean="0"/>
              <a:t>4,000 </a:t>
            </a:r>
            <a:r>
              <a:rPr lang="en-US" altLang="en-US" sz="2600" dirty="0"/>
              <a:t>Hz engine frequency?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constraint </a:t>
            </a:r>
            <a:r>
              <a:rPr lang="en-GB" altLang="en-US" sz="2600" dirty="0" smtClean="0"/>
              <a:t>(top speed &gt;120km/h)</a:t>
            </a:r>
          </a:p>
          <a:p>
            <a:pPr marL="0" lvl="1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</a:pPr>
            <a:r>
              <a:rPr lang="en-GB" altLang="en-US" sz="2600" dirty="0"/>
              <a:t> </a:t>
            </a:r>
            <a:r>
              <a:rPr lang="en-GB" altLang="en-US" sz="2600" dirty="0" smtClean="0"/>
              <a:t>      Could </a:t>
            </a:r>
            <a:r>
              <a:rPr lang="en-GB" altLang="en-US" sz="2600" dirty="0"/>
              <a:t>be a criterion (high speed</a:t>
            </a:r>
            <a:r>
              <a:rPr lang="en-GB" altLang="en-US" sz="26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“must have” requirements = become design 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“desirable” requirements = weighted by importance</a:t>
            </a:r>
          </a:p>
          <a:p>
            <a:pPr marL="0" lvl="1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</a:pPr>
            <a:endParaRPr lang="en-GB" altLang="en-US" sz="2600" dirty="0"/>
          </a:p>
          <a:p>
            <a:pPr defTabSz="685800" eaLnBrk="0" hangingPunct="0">
              <a:lnSpc>
                <a:spcPct val="70000"/>
              </a:lnSpc>
              <a:spcBef>
                <a:spcPct val="65000"/>
              </a:spcBef>
              <a:buClr>
                <a:schemeClr val="accent1"/>
              </a:buClr>
              <a:buSzPct val="100000"/>
            </a:pPr>
            <a:r>
              <a:rPr lang="en-GB" altLang="en-US" sz="2500" dirty="0" smtClean="0"/>
              <a:t>	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321324" y="12962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sz="24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ea typeface="+mj-ea"/>
                <a:cs typeface="+mj-cs"/>
              </a:rPr>
              <a:t>Remember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5661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2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944" y="883738"/>
            <a:ext cx="8816324" cy="463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67879" marR="0" lvl="0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Work </a:t>
            </a:r>
            <a:r>
              <a:rPr lang="en-US" altLang="en-US" sz="2500" dirty="0">
                <a:latin typeface="+mn-lt"/>
              </a:rPr>
              <a:t>under water (Able to withstand submersion to 5 feet)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Temp Specs (Operate from </a:t>
            </a:r>
            <a:r>
              <a:rPr lang="en-US" altLang="en-US" sz="2500" dirty="0" smtClean="0">
                <a:latin typeface="+mn-lt"/>
              </a:rPr>
              <a:t>0 </a:t>
            </a:r>
            <a:r>
              <a:rPr lang="en-US" altLang="en-US" sz="2500" dirty="0">
                <a:latin typeface="+mn-lt"/>
              </a:rPr>
              <a:t>to </a:t>
            </a:r>
            <a:r>
              <a:rPr lang="en-US" altLang="en-US" sz="2500" dirty="0" smtClean="0">
                <a:latin typeface="+mn-lt"/>
              </a:rPr>
              <a:t>50 </a:t>
            </a:r>
            <a:r>
              <a:rPr lang="en-US" altLang="en-US" sz="2500" dirty="0">
                <a:latin typeface="+mn-lt"/>
              </a:rPr>
              <a:t>degrees </a:t>
            </a:r>
            <a:r>
              <a:rPr lang="en-US" altLang="en-US" sz="2500" dirty="0" smtClean="0">
                <a:latin typeface="+mn-lt"/>
              </a:rPr>
              <a:t>C)</a:t>
            </a:r>
            <a:endParaRPr lang="en-US" altLang="en-US" sz="2500" dirty="0">
              <a:latin typeface="+mn-lt"/>
            </a:endParaRP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Shock environment (Operate during shock created by jogger)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Play multiple existing formats and should be upgradeable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Fast/Easy Connection to a PC (connect within 5 seconds)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Capable </a:t>
            </a:r>
            <a:r>
              <a:rPr lang="en-US" altLang="en-US" sz="2500" dirty="0">
                <a:latin typeface="+mn-lt"/>
              </a:rPr>
              <a:t>of “data” storage, other than audio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Reliable (Mean time between failures greater than 10,000 hours)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Size should be equal to or smaller than </a:t>
            </a:r>
            <a:r>
              <a:rPr lang="en-US" altLang="en-US" sz="2500" dirty="0" smtClean="0">
                <a:latin typeface="+mn-lt"/>
              </a:rPr>
              <a:t>an average mobile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Battery </a:t>
            </a:r>
            <a:r>
              <a:rPr lang="en-US" altLang="en-US" sz="2500" dirty="0">
                <a:latin typeface="+mn-lt"/>
              </a:rPr>
              <a:t>life (up to 8 hours of continuous play per charge)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Standard Interfaces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Portable Audio Player Requirements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679" y="5124091"/>
            <a:ext cx="2160783" cy="1620587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57458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0147"/>
          <a:stretch/>
        </p:blipFill>
        <p:spPr>
          <a:xfrm>
            <a:off x="3781853" y="351040"/>
            <a:ext cx="1404451" cy="1909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90433" y="2540978"/>
            <a:ext cx="5787292" cy="2554545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/>
              <a:t>The next slides will quickly list some different types of requirements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dirty="0" smtClean="0"/>
              <a:t>Take notes and identify what applies to your project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dirty="0" smtClean="0"/>
              <a:t>Prepare yourself to perform a need analysis for your team project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41760" y="63931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7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7645" y="153377"/>
            <a:ext cx="4683369" cy="621323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Functional </a:t>
            </a:r>
            <a:r>
              <a:rPr lang="en-US" alt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  <a:endParaRPr lang="en-US" alt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09600" y="914400"/>
            <a:ext cx="81534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Overall Geometry </a:t>
            </a:r>
            <a:r>
              <a:rPr lang="en-US" altLang="en-US" dirty="0" smtClean="0">
                <a:latin typeface="+mn-lt"/>
              </a:rPr>
              <a:t>– size, width, space, arrangement</a:t>
            </a:r>
          </a:p>
          <a:p>
            <a:pPr eaLnBrk="0" hangingPunct="0"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Motion of parts </a:t>
            </a:r>
            <a:r>
              <a:rPr lang="en-US" altLang="en-US" dirty="0" smtClean="0">
                <a:latin typeface="+mn-lt"/>
              </a:rPr>
              <a:t>– type, direction, velocities, acceleration</a:t>
            </a:r>
          </a:p>
          <a:p>
            <a:pPr eaLnBrk="0" hangingPunct="0"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Forces involved </a:t>
            </a:r>
            <a:r>
              <a:rPr lang="en-US" altLang="en-US" dirty="0">
                <a:latin typeface="+mn-lt"/>
              </a:rPr>
              <a:t>– load direction, magnitude, load, impact</a:t>
            </a:r>
          </a:p>
          <a:p>
            <a:pPr eaLnBrk="0" hangingPunct="0"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Energy needed </a:t>
            </a:r>
            <a:r>
              <a:rPr lang="en-US" altLang="en-US" dirty="0">
                <a:latin typeface="+mn-lt"/>
              </a:rPr>
              <a:t>– heating, cooling, conversion, pressure</a:t>
            </a:r>
          </a:p>
          <a:p>
            <a:pPr eaLnBrk="0" hangingPunct="0"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Materials to be used </a:t>
            </a:r>
            <a:r>
              <a:rPr lang="en-US" altLang="en-US" dirty="0">
                <a:latin typeface="+mn-lt"/>
              </a:rPr>
              <a:t>– flow, transport, properties</a:t>
            </a:r>
          </a:p>
          <a:p>
            <a:pPr eaLnBrk="0" hangingPunct="0"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Control system </a:t>
            </a:r>
            <a:r>
              <a:rPr lang="en-US" altLang="en-US" dirty="0">
                <a:latin typeface="+mn-lt"/>
              </a:rPr>
              <a:t>– electrical, hydraulic, mechanical, pneumatic</a:t>
            </a:r>
          </a:p>
          <a:p>
            <a:pPr eaLnBrk="0" hangingPunct="0"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Information flow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inputs, outputs, form, display</a:t>
            </a:r>
            <a:endParaRPr lang="en-US" altLang="en-US" dirty="0"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34186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737" y="370285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419</TotalTime>
  <Words>801</Words>
  <Application>Microsoft Office PowerPoint</Application>
  <PresentationFormat>On-screen Show (4:3)</PresentationFormat>
  <Paragraphs>137</Paragraphs>
  <Slides>19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Digital Blue Tunnel 16x9</vt:lpstr>
      <vt:lpstr>Studio 5. Need Analysis</vt:lpstr>
      <vt:lpstr>PowerPoint Presentation</vt:lpstr>
      <vt:lpstr>PowerPoint Presentation</vt:lpstr>
      <vt:lpstr>PowerPoint Presentation</vt:lpstr>
      <vt:lpstr>Example: Improve an existing motorcycle</vt:lpstr>
      <vt:lpstr>PowerPoint Presentation</vt:lpstr>
      <vt:lpstr>Example: Portable Audio Player Requirements </vt:lpstr>
      <vt:lpstr>PowerPoint Presentation</vt:lpstr>
      <vt:lpstr>Functional Requirements</vt:lpstr>
      <vt:lpstr>Safety Requirements</vt:lpstr>
      <vt:lpstr>Quality Requirements</vt:lpstr>
      <vt:lpstr>Manufacturing Requirements</vt:lpstr>
      <vt:lpstr>Timing Requirements</vt:lpstr>
      <vt:lpstr>Economic Requirements</vt:lpstr>
      <vt:lpstr>Ecological Requirements</vt:lpstr>
      <vt:lpstr>Aesthetic Requirements</vt:lpstr>
      <vt:lpstr>Life-Cycle Requirements</vt:lpstr>
      <vt:lpstr>Legal/Ethical Requirements</vt:lpstr>
      <vt:lpstr>Activity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ABA-</dc:creator>
  <cp:lastModifiedBy>User</cp:lastModifiedBy>
  <cp:revision>32</cp:revision>
  <dcterms:created xsi:type="dcterms:W3CDTF">2014-09-27T08:42:25Z</dcterms:created>
  <dcterms:modified xsi:type="dcterms:W3CDTF">2016-02-20T19:11:09Z</dcterms:modified>
</cp:coreProperties>
</file>