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2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39B0C1-A74C-45E0-AFC4-B1DE5D902777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2D30FB-2644-457D-BC44-24A476365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647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56AFEC7-F63B-436D-B516-973363F3F6C0}" type="slidenum">
              <a:rPr lang="en-US" altLang="en-US" smtClean="0">
                <a:solidFill>
                  <a:srgbClr val="000000"/>
                </a:solidFill>
              </a:rPr>
              <a:pPr/>
              <a:t>1</a:t>
            </a:fld>
            <a:endParaRPr lang="en-US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142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9118" y="1828800"/>
            <a:ext cx="6173808" cy="28956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49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9117" y="4800600"/>
            <a:ext cx="6173808" cy="1219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500" cap="all" spc="150" baseline="0">
                <a:solidFill>
                  <a:schemeClr val="accent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5786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8A6D0D-F05A-4209-97B7-7F98C6D8FD35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5/3/2016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06C2C1-9001-4F0F-8BA3-971EB5A0B68B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752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595" y="381001"/>
            <a:ext cx="1143299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2107" y="381001"/>
            <a:ext cx="5544993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7F51FF-500C-4B43-A881-126974DFD382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5/3/2016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BF6074-6DC7-42ED-A437-561A6BB351B6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462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C32D2A-4289-43CE-9C4E-9D545A9440D7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5/3/2016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7D48E-930C-4088-B246-07F73341CA76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064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919" y="2514600"/>
            <a:ext cx="6520997" cy="2819400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3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9118" y="5410202"/>
            <a:ext cx="6517197" cy="6096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1500" cap="all" spc="15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FE1C9D-3320-42A2-8B0B-0EB413E5064B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5/3/2016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0EC69E-5A84-4806-B392-BF6B413AC3BA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876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8880" y="1905001"/>
            <a:ext cx="3315563" cy="4114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105" y="1905001"/>
            <a:ext cx="3315563" cy="4114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018AB3-125A-4B93-8D62-C9417F76792C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5/3/2016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32B246-6183-49D8-83F8-F22B1308422C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272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2106" y="1905000"/>
            <a:ext cx="3313277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500" b="0" cap="all" spc="15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2106" y="2743201"/>
            <a:ext cx="3313277" cy="3276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8617" y="1905000"/>
            <a:ext cx="3313277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500" b="0" cap="all" spc="15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8617" y="2743201"/>
            <a:ext cx="3313277" cy="3276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C50FCD-1965-4F79-AAE7-344E6A3C8354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5/3/2016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D10304-8F58-4622-BEFD-41139B5DDF88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96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E6404B-95EF-4EA3-B21E-7FFA399C094D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5/3/2016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16416" y="6400800"/>
            <a:ext cx="628814" cy="276228"/>
          </a:xfrm>
        </p:spPr>
        <p:txBody>
          <a:bodyPr/>
          <a:lstStyle>
            <a:lvl1pPr>
              <a:defRPr sz="1600" b="1"/>
            </a:lvl1pPr>
          </a:lstStyle>
          <a:p>
            <a:pPr>
              <a:defRPr/>
            </a:pPr>
            <a:fld id="{36957964-AA08-4A17-A918-9DC249CCF58A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554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F983FF-F692-40FF-ABA6-2C3F43311E2E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5/3/2016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6DB0FD-C127-4A77-AC7A-4A947B7DD632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518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909" y="1905000"/>
            <a:ext cx="2698158" cy="2667000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2700" b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4529" y="685800"/>
            <a:ext cx="4801850" cy="5334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900"/>
              </a:spcBef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D6505C-171E-4086-A1D7-60D2113DA156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5/3/2016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D2EFF6-50FD-4E26-831E-0FC9A5FE5A59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866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714528" y="685800"/>
            <a:ext cx="4801850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909" y="1905000"/>
            <a:ext cx="2698158" cy="266700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2700" b="0" i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900"/>
              </a:spcBef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DF17AB-C572-4F4F-AB5F-68108F5697AC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5/3/2016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B39DB3-9D5F-418B-B8AA-D7BA20736DF6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325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108" y="381000"/>
            <a:ext cx="6859787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2107" y="1904999"/>
            <a:ext cx="6852578" cy="4114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1424" y="6400800"/>
            <a:ext cx="1087325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B2D2D2F-385B-4CD2-AFB0-9B8B4F3E1EA9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5/3/2016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2107" y="6400800"/>
            <a:ext cx="4916180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3080" y="6400800"/>
            <a:ext cx="628814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D900F57-C2D1-4824-B86B-748581A4726E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7506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kern="1200" spc="75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7879" indent="-167879" algn="l" defTabSz="685800" rtl="0" eaLnBrk="1" latinLnBrk="0" hangingPunct="1">
        <a:lnSpc>
          <a:spcPct val="90000"/>
        </a:lnSpc>
        <a:spcBef>
          <a:spcPts val="1350"/>
        </a:spcBef>
        <a:buClr>
          <a:schemeClr val="accent1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347663" indent="-173831" algn="l" defTabSz="685800" rtl="0" eaLnBrk="1" latinLnBrk="0" hangingPunct="1">
        <a:lnSpc>
          <a:spcPct val="90000"/>
        </a:lnSpc>
        <a:spcBef>
          <a:spcPts val="900"/>
        </a:spcBef>
        <a:buClr>
          <a:schemeClr val="accent1"/>
        </a:buClr>
        <a:buSzPct val="100000"/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511969" indent="-164306" algn="l" defTabSz="685800" rtl="0" eaLnBrk="1" latinLnBrk="0" hangingPunct="1">
        <a:lnSpc>
          <a:spcPct val="90000"/>
        </a:lnSpc>
        <a:spcBef>
          <a:spcPts val="450"/>
        </a:spcBef>
        <a:buClr>
          <a:schemeClr val="accent1"/>
        </a:buClr>
        <a:buSzPct val="100000"/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642938" indent="-130969" algn="l" defTabSz="685800" rtl="0" eaLnBrk="1" latinLnBrk="0" hangingPunct="1">
        <a:lnSpc>
          <a:spcPct val="90000"/>
        </a:lnSpc>
        <a:spcBef>
          <a:spcPts val="450"/>
        </a:spcBef>
        <a:buClr>
          <a:schemeClr val="accent1"/>
        </a:buClr>
        <a:buSzPct val="100000"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2716" indent="-129779" algn="l" defTabSz="685800" rtl="0" eaLnBrk="1" latinLnBrk="0" hangingPunct="1">
        <a:lnSpc>
          <a:spcPct val="90000"/>
        </a:lnSpc>
        <a:spcBef>
          <a:spcPts val="450"/>
        </a:spcBef>
        <a:buClr>
          <a:schemeClr val="accent1"/>
        </a:buClr>
        <a:buSzPct val="100000"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" indent="-130302" algn="l" defTabSz="685800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35558" indent="-130302" algn="l" defTabSz="685800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165860" indent="-130302" algn="l" defTabSz="685800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296162" indent="-130302" algn="l" defTabSz="685800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2879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7270" y="3140819"/>
            <a:ext cx="6365081" cy="1728341"/>
          </a:xfrm>
        </p:spPr>
        <p:txBody>
          <a:bodyPr/>
          <a:lstStyle/>
          <a:p>
            <a:pPr algn="ctr" defTabSz="514487">
              <a:defRPr/>
            </a:pPr>
            <a:r>
              <a:rPr lang="en-US" altLang="en-US" sz="3300" dirty="0"/>
              <a:t>Studio </a:t>
            </a:r>
            <a:r>
              <a:rPr lang="en-US" altLang="en-US" sz="3300" dirty="0" smtClean="0"/>
              <a:t>7.</a:t>
            </a:r>
            <a:br>
              <a:rPr lang="en-US" altLang="en-US" sz="3300" dirty="0" smtClean="0"/>
            </a:br>
            <a:r>
              <a:rPr lang="en-US" altLang="en-US" sz="3300" b="1" dirty="0"/>
              <a:t/>
            </a:r>
            <a:br>
              <a:rPr lang="en-US" altLang="en-US" sz="3300" b="1" dirty="0"/>
            </a:br>
            <a:r>
              <a:rPr lang="en-US" altLang="en-US" sz="3300" b="1" i="1" dirty="0" smtClean="0"/>
              <a:t>Practicing </a:t>
            </a:r>
            <a:br>
              <a:rPr lang="en-US" altLang="en-US" sz="3300" b="1" i="1" dirty="0" smtClean="0"/>
            </a:br>
            <a:r>
              <a:rPr lang="en-US" altLang="en-US" sz="3300" b="1" i="1" dirty="0" smtClean="0"/>
              <a:t>Problem Formulation</a:t>
            </a:r>
            <a:endParaRPr lang="en-US" sz="3300" i="1" dirty="0"/>
          </a:p>
        </p:txBody>
      </p:sp>
      <p:sp>
        <p:nvSpPr>
          <p:cNvPr id="6" name="Rectangle 5"/>
          <p:cNvSpPr/>
          <p:nvPr/>
        </p:nvSpPr>
        <p:spPr>
          <a:xfrm>
            <a:off x="1270397" y="1999060"/>
            <a:ext cx="3429000" cy="12234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500" spc="56" dirty="0">
                <a:solidFill>
                  <a:srgbClr val="56C5FF">
                    <a:lumMod val="60000"/>
                    <a:lumOff val="40000"/>
                  </a:srgbClr>
                </a:solidFill>
              </a:rPr>
              <a:t>GE105</a:t>
            </a:r>
          </a:p>
          <a:p>
            <a:pPr>
              <a:defRPr/>
            </a:pPr>
            <a:r>
              <a:rPr lang="en-US" sz="1500" spc="56" dirty="0">
                <a:solidFill>
                  <a:srgbClr val="56C5FF">
                    <a:lumMod val="60000"/>
                    <a:lumOff val="40000"/>
                  </a:srgbClr>
                </a:solidFill>
              </a:rPr>
              <a:t>Introduction to Engineering Design College of Engineering</a:t>
            </a:r>
          </a:p>
          <a:p>
            <a:pPr>
              <a:defRPr/>
            </a:pPr>
            <a:r>
              <a:rPr lang="en-US" sz="1500" spc="56" dirty="0">
                <a:solidFill>
                  <a:srgbClr val="56C5FF">
                    <a:lumMod val="60000"/>
                    <a:lumOff val="40000"/>
                  </a:srgbClr>
                </a:solidFill>
              </a:rPr>
              <a:t>King Saud University</a:t>
            </a:r>
          </a:p>
          <a:p>
            <a:pPr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  <p:pic>
        <p:nvPicPr>
          <p:cNvPr id="17413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1" y="1089422"/>
            <a:ext cx="2364581" cy="927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67544" y="5195664"/>
            <a:ext cx="784860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685983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500" kern="1200" cap="all" spc="15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91" indent="0" algn="ctr" defTabSz="685983" rtl="0" eaLnBrk="1" latinLnBrk="0" hangingPunct="1"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983" indent="0" algn="ctr" defTabSz="685983" rtl="0" eaLnBrk="1" latinLnBrk="0" hangingPunct="1">
              <a:lnSpc>
                <a:spcPct val="90000"/>
              </a:lnSpc>
              <a:spcBef>
                <a:spcPts val="45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28974" indent="0" algn="ctr" defTabSz="685983" rtl="0" eaLnBrk="1" latinLnBrk="0" hangingPunct="1">
              <a:lnSpc>
                <a:spcPct val="90000"/>
              </a:lnSpc>
              <a:spcBef>
                <a:spcPts val="45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966" indent="0" algn="ctr" defTabSz="685983" rtl="0" eaLnBrk="1" latinLnBrk="0" hangingPunct="1">
              <a:lnSpc>
                <a:spcPct val="90000"/>
              </a:lnSpc>
              <a:spcBef>
                <a:spcPts val="45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14957" indent="0" algn="ctr" defTabSz="685983" rtl="0" eaLnBrk="1" latinLnBrk="0" hangingPunct="1">
              <a:spcBef>
                <a:spcPts val="450"/>
              </a:spcBef>
              <a:buClr>
                <a:schemeClr val="accent1"/>
              </a:buClr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949" indent="0" algn="ctr" defTabSz="685983" rtl="0" eaLnBrk="1" latinLnBrk="0" hangingPunct="1">
              <a:spcBef>
                <a:spcPts val="450"/>
              </a:spcBef>
              <a:buClr>
                <a:schemeClr val="accent1"/>
              </a:buClr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940" indent="0" algn="ctr" defTabSz="685983" rtl="0" eaLnBrk="1" latinLnBrk="0" hangingPunct="1">
              <a:spcBef>
                <a:spcPts val="450"/>
              </a:spcBef>
              <a:buClr>
                <a:schemeClr val="accent1"/>
              </a:buClr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932" indent="0" algn="ctr" defTabSz="685983" rtl="0" eaLnBrk="1" latinLnBrk="0" hangingPunct="1">
              <a:spcBef>
                <a:spcPts val="450"/>
              </a:spcBef>
              <a:buClr>
                <a:schemeClr val="accent1"/>
              </a:buClr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buClr>
                <a:srgbClr val="56C5FF"/>
              </a:buClr>
              <a:defRPr/>
            </a:pPr>
            <a:r>
              <a:rPr lang="en-US" sz="2000" dirty="0" smtClean="0">
                <a:solidFill>
                  <a:srgbClr val="56C5FF"/>
                </a:solidFill>
              </a:rPr>
              <a:t>Spring 2016</a:t>
            </a:r>
          </a:p>
          <a:p>
            <a:pPr fontAlgn="auto">
              <a:spcAft>
                <a:spcPts val="0"/>
              </a:spcAft>
              <a:buClr>
                <a:srgbClr val="56C5FF"/>
              </a:buClr>
              <a:defRPr/>
            </a:pPr>
            <a:endParaRPr lang="en-US" sz="2000" dirty="0">
              <a:solidFill>
                <a:srgbClr val="56C5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306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4104456" cy="867544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Formulating your </a:t>
            </a:r>
            <a:r>
              <a:rPr lang="en-US" sz="32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F</a:t>
            </a:r>
            <a:r>
              <a:rPr lang="en-US" sz="32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inal Design Project</a:t>
            </a:r>
            <a:endParaRPr lang="en-US" sz="32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957964-AA08-4A17-A918-9DC249CCF58A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2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484784"/>
            <a:ext cx="8970726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Today’s activity is what you will be presenting </a:t>
            </a:r>
            <a:br>
              <a:rPr lang="en-US" sz="2800" dirty="0" smtClean="0"/>
            </a:br>
            <a:r>
              <a:rPr lang="en-US" sz="2800" dirty="0" smtClean="0"/>
              <a:t>orally </a:t>
            </a:r>
            <a:r>
              <a:rPr lang="en-US" sz="2800" dirty="0" smtClean="0">
                <a:solidFill>
                  <a:srgbClr val="FFFF00"/>
                </a:solidFill>
              </a:rPr>
              <a:t>next week (for 10mn each group)</a:t>
            </a:r>
            <a:r>
              <a:rPr lang="en-US" sz="2800" dirty="0" smtClean="0"/>
              <a:t>; so do it right!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Your 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</a:t>
            </a:r>
            <a:r>
              <a:rPr lang="en-US" sz="2800" dirty="0"/>
              <a:t>oral </a:t>
            </a:r>
            <a:r>
              <a:rPr lang="en-US" sz="2800" dirty="0" smtClean="0"/>
              <a:t>presentation next week must</a:t>
            </a:r>
            <a:br>
              <a:rPr lang="en-US" sz="2800" dirty="0" smtClean="0"/>
            </a:br>
            <a:r>
              <a:rPr lang="en-US" sz="2800" dirty="0" smtClean="0"/>
              <a:t>include a complete problem formulation: 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800" dirty="0" smtClean="0"/>
              <a:t>Well chosen descriptive title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800" dirty="0" smtClean="0"/>
              <a:t>Need analysis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800" dirty="0" smtClean="0"/>
              <a:t>SMART objectives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800" dirty="0" smtClean="0"/>
              <a:t>Constraints 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800" dirty="0" smtClean="0"/>
              <a:t>Criteria 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800" dirty="0" smtClean="0"/>
              <a:t>Human factors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69789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868" y="-40373"/>
            <a:ext cx="7344816" cy="651520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Todays </a:t>
            </a:r>
            <a:r>
              <a:rPr lang="en-US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Activity (Part one: </a:t>
            </a:r>
            <a:r>
              <a:rPr lang="en-US" sz="2400" b="1" dirty="0" smtClean="0">
                <a:solidFill>
                  <a:srgbClr val="FF0000"/>
                </a:solidFill>
              </a:rPr>
              <a:t>45 minutes</a:t>
            </a:r>
            <a:r>
              <a:rPr lang="en-US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)</a:t>
            </a:r>
            <a:endParaRPr lang="en-US" sz="24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957964-AA08-4A17-A918-9DC249CCF58A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3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48912" y="587836"/>
            <a:ext cx="7681911" cy="41549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Perform a group discussion with your team </a:t>
            </a:r>
            <a:br>
              <a:rPr lang="en-US" sz="2400" dirty="0" smtClean="0">
                <a:solidFill>
                  <a:prstClr val="white"/>
                </a:solidFill>
              </a:rPr>
            </a:br>
            <a:r>
              <a:rPr lang="en-US" sz="2400" dirty="0" smtClean="0">
                <a:solidFill>
                  <a:prstClr val="white"/>
                </a:solidFill>
              </a:rPr>
              <a:t>members to formulate your final design project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Start with we will design-----------to do -----------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Choose a good title (up to 10 words)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Answer the following questions: What? How? Why?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Draw the objectives tree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Assess needs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Identify at least one primary objective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Identify at least one secondary objective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Identify at least 4 constraints and 4 criteria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Identify human factors issues in your design </a:t>
            </a:r>
            <a:endParaRPr lang="en-US" sz="16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39151" y="4594530"/>
            <a:ext cx="7344816" cy="6515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kern="1200" spc="75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Todays Activity (Part Two: </a:t>
            </a:r>
            <a:r>
              <a:rPr lang="en-US" sz="2400" b="1" dirty="0" smtClean="0">
                <a:solidFill>
                  <a:srgbClr val="FF0000"/>
                </a:solidFill>
              </a:rPr>
              <a:t>30 minutes</a:t>
            </a:r>
            <a:r>
              <a:rPr lang="en-US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)</a:t>
            </a:r>
            <a:endParaRPr lang="en-US" sz="24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56469" y="5301208"/>
            <a:ext cx="764664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Each group reads out the results of their discussion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Other groups are expected to criticize/evaluate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29836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theme/theme1.xml><?xml version="1.0" encoding="utf-8"?>
<a:theme xmlns:a="http://schemas.openxmlformats.org/drawingml/2006/main" name="Digital Blue Tunnel 16x9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26389581-A7AD-4A4E-AE0B-0111493C2D15}" vid="{259C346A-FC67-4AA6-BC22-FBF85320DC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105</TotalTime>
  <Words>72</Words>
  <Application>Microsoft Office PowerPoint</Application>
  <PresentationFormat>On-screen Show (4:3)</PresentationFormat>
  <Paragraphs>31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Digital Blue Tunnel 16x9</vt:lpstr>
      <vt:lpstr>Studio 7.  Practicing  Problem Formulation</vt:lpstr>
      <vt:lpstr>Formulating your Final Design Project</vt:lpstr>
      <vt:lpstr>Todays Activity (Part one: 45 minutes)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 Khafaji</dc:creator>
  <cp:lastModifiedBy>User</cp:lastModifiedBy>
  <cp:revision>11</cp:revision>
  <dcterms:created xsi:type="dcterms:W3CDTF">2009-11-13T13:05:21Z</dcterms:created>
  <dcterms:modified xsi:type="dcterms:W3CDTF">2016-03-05T19:18:34Z</dcterms:modified>
</cp:coreProperties>
</file>