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28"/>
  </p:notesMasterIdLst>
  <p:sldIdLst>
    <p:sldId id="256" r:id="rId5"/>
    <p:sldId id="352" r:id="rId6"/>
    <p:sldId id="353" r:id="rId7"/>
    <p:sldId id="367" r:id="rId8"/>
    <p:sldId id="358" r:id="rId9"/>
    <p:sldId id="360" r:id="rId10"/>
    <p:sldId id="356" r:id="rId11"/>
    <p:sldId id="361" r:id="rId12"/>
    <p:sldId id="362" r:id="rId13"/>
    <p:sldId id="364" r:id="rId14"/>
    <p:sldId id="372" r:id="rId15"/>
    <p:sldId id="373" r:id="rId16"/>
    <p:sldId id="374" r:id="rId17"/>
    <p:sldId id="375" r:id="rId18"/>
    <p:sldId id="376" r:id="rId19"/>
    <p:sldId id="377" r:id="rId20"/>
    <p:sldId id="378" r:id="rId21"/>
    <p:sldId id="371" r:id="rId22"/>
    <p:sldId id="381" r:id="rId23"/>
    <p:sldId id="379" r:id="rId24"/>
    <p:sldId id="309" r:id="rId25"/>
    <p:sldId id="339" r:id="rId26"/>
    <p:sldId id="311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1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D550A6-934F-4599-A9C7-6A206692947F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F24BE0-6262-4D96-A701-A60AD937A87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278B72-D3A4-44EB-AD40-A8AB229DD893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eaLnBrk="1" latinLnBrk="0" hangingPunct="1"/>
            <a:fld id="{B14D205E-4CC2-480F-BD2F-992F50BE537B}" type="datetime1">
              <a:rPr lang="en-US" smtClean="0"/>
              <a:pPr algn="r" eaLnBrk="1" latinLnBrk="0" hangingPunct="1"/>
              <a:t>2/28/2017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6F42FDE4-A7DD-41A7-A0A6-9B649FB43336}" type="slidenum">
              <a:rPr kumimoji="0" lang="en-US" smtClean="0"/>
              <a:pPr algn="ctr" eaLnBrk="1" latinLnBrk="0" hangingPunct="1"/>
              <a:t>‹#›</a:t>
            </a:fld>
            <a:endParaRPr kumimoji="0" lang="en-US" sz="14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eaLnBrk="1" latinLnBrk="0" hangingPunct="1"/>
            <a:fld id="{B14D205E-4CC2-480F-BD2F-992F50BE537B}" type="datetime1">
              <a:rPr lang="en-US" smtClean="0"/>
              <a:pPr algn="r" eaLnBrk="1" latinLnBrk="0" hangingPunct="1"/>
              <a:t>2/28/2017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6F42FDE4-A7DD-41A7-A0A6-9B649FB43336}" type="slidenum">
              <a:rPr kumimoji="0" lang="en-US" smtClean="0"/>
              <a:pPr algn="ctr" eaLnBrk="1" latinLnBrk="0" hangingPunct="1"/>
              <a:t>‹#›</a:t>
            </a:fld>
            <a:endParaRPr kumimoji="0" lang="en-US" sz="14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eaLnBrk="1" latinLnBrk="0" hangingPunct="1"/>
            <a:fld id="{B14D205E-4CC2-480F-BD2F-992F50BE537B}" type="datetime1">
              <a:rPr lang="en-US" smtClean="0"/>
              <a:pPr algn="r" eaLnBrk="1" latinLnBrk="0" hangingPunct="1"/>
              <a:t>2/28/2017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6F42FDE4-A7DD-41A7-A0A6-9B649FB43336}" type="slidenum">
              <a:rPr kumimoji="0" lang="en-US" smtClean="0"/>
              <a:pPr algn="ctr" eaLnBrk="1" latinLnBrk="0" hangingPunct="1"/>
              <a:t>‹#›</a:t>
            </a:fld>
            <a:endParaRPr kumimoji="0" lang="en-US" sz="14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eaLnBrk="1" latinLnBrk="0" hangingPunct="1"/>
            <a:fld id="{B14D205E-4CC2-480F-BD2F-992F50BE537B}" type="datetime1">
              <a:rPr lang="en-US" smtClean="0"/>
              <a:pPr algn="r" eaLnBrk="1" latinLnBrk="0" hangingPunct="1"/>
              <a:t>2/28/2017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6F42FDE4-A7DD-41A7-A0A6-9B649FB43336}" type="slidenum">
              <a:rPr kumimoji="0" lang="en-US" smtClean="0"/>
              <a:pPr algn="ctr" eaLnBrk="1" latinLnBrk="0" hangingPunct="1"/>
              <a:t>‹#›</a:t>
            </a:fld>
            <a:endParaRPr kumimoji="0" lang="en-US" sz="14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eaLnBrk="1" latinLnBrk="0" hangingPunct="1"/>
            <a:fld id="{B14D205E-4CC2-480F-BD2F-992F50BE537B}" type="datetime1">
              <a:rPr lang="en-US" smtClean="0"/>
              <a:pPr algn="r" eaLnBrk="1" latinLnBrk="0" hangingPunct="1"/>
              <a:t>2/28/2017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6F42FDE4-A7DD-41A7-A0A6-9B649FB43336}" type="slidenum">
              <a:rPr kumimoji="0" lang="en-US" smtClean="0"/>
              <a:pPr algn="ctr" eaLnBrk="1" latinLnBrk="0" hangingPunct="1"/>
              <a:t>‹#›</a:t>
            </a:fld>
            <a:endParaRPr kumimoji="0" lang="en-US" sz="14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eaLnBrk="1" latinLnBrk="0" hangingPunct="1"/>
            <a:fld id="{B14D205E-4CC2-480F-BD2F-992F50BE537B}" type="datetime1">
              <a:rPr lang="en-US" smtClean="0"/>
              <a:pPr algn="r" eaLnBrk="1" latinLnBrk="0" hangingPunct="1"/>
              <a:t>2/28/2017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6F42FDE4-A7DD-41A7-A0A6-9B649FB43336}" type="slidenum">
              <a:rPr kumimoji="0" lang="en-US" smtClean="0"/>
              <a:pPr algn="ctr" eaLnBrk="1" latinLnBrk="0" hangingPunct="1"/>
              <a:t>‹#›</a:t>
            </a:fld>
            <a:endParaRPr kumimoji="0" lang="en-US" sz="14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eaLnBrk="1" latinLnBrk="0" hangingPunct="1"/>
            <a:fld id="{B14D205E-4CC2-480F-BD2F-992F50BE537B}" type="datetime1">
              <a:rPr lang="en-US" smtClean="0"/>
              <a:pPr algn="r" eaLnBrk="1" latinLnBrk="0" hangingPunct="1"/>
              <a:t>2/28/2017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6F42FDE4-A7DD-41A7-A0A6-9B649FB43336}" type="slidenum">
              <a:rPr kumimoji="0" lang="en-US" smtClean="0"/>
              <a:pPr algn="ctr" eaLnBrk="1" latinLnBrk="0" hangingPunct="1"/>
              <a:t>‹#›</a:t>
            </a:fld>
            <a:endParaRPr kumimoji="0" lang="en-US" sz="14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eaLnBrk="1" latinLnBrk="0" hangingPunct="1"/>
            <a:fld id="{B14D205E-4CC2-480F-BD2F-992F50BE537B}" type="datetime1">
              <a:rPr lang="en-US" smtClean="0"/>
              <a:pPr algn="r" eaLnBrk="1" latinLnBrk="0" hangingPunct="1"/>
              <a:t>2/28/2017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6F42FDE4-A7DD-41A7-A0A6-9B649FB43336}" type="slidenum">
              <a:rPr kumimoji="0" lang="en-US" smtClean="0"/>
              <a:pPr algn="ctr" eaLnBrk="1" latinLnBrk="0" hangingPunct="1"/>
              <a:t>‹#›</a:t>
            </a:fld>
            <a:endParaRPr kumimoji="0" lang="en-US" sz="14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eaLnBrk="1" latinLnBrk="0" hangingPunct="1"/>
            <a:fld id="{B14D205E-4CC2-480F-BD2F-992F50BE537B}" type="datetime1">
              <a:rPr lang="en-US" smtClean="0"/>
              <a:pPr algn="r" eaLnBrk="1" latinLnBrk="0" hangingPunct="1"/>
              <a:t>2/28/2017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6F42FDE4-A7DD-41A7-A0A6-9B649FB43336}" type="slidenum">
              <a:rPr kumimoji="0" lang="en-US" smtClean="0"/>
              <a:pPr algn="ctr" eaLnBrk="1" latinLnBrk="0" hangingPunct="1"/>
              <a:t>‹#›</a:t>
            </a:fld>
            <a:endParaRPr kumimoji="0" lang="en-US" sz="14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eaLnBrk="1" latinLnBrk="0" hangingPunct="1"/>
            <a:fld id="{B14D205E-4CC2-480F-BD2F-992F50BE537B}" type="datetime1">
              <a:rPr lang="en-US" smtClean="0"/>
              <a:pPr algn="r" eaLnBrk="1" latinLnBrk="0" hangingPunct="1"/>
              <a:t>2/28/2017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6F42FDE4-A7DD-41A7-A0A6-9B649FB43336}" type="slidenum">
              <a:rPr kumimoji="0" lang="en-US" smtClean="0"/>
              <a:pPr algn="ctr" eaLnBrk="1" latinLnBrk="0" hangingPunct="1"/>
              <a:t>‹#›</a:t>
            </a:fld>
            <a:endParaRPr kumimoji="0" lang="en-US" sz="14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pPr algn="r" eaLnBrk="1" latinLnBrk="0" hangingPunct="1"/>
            <a:fld id="{B14D205E-4CC2-480F-BD2F-992F50BE537B}" type="datetime1">
              <a:rPr lang="en-US" smtClean="0"/>
              <a:pPr algn="r" eaLnBrk="1" latinLnBrk="0" hangingPunct="1"/>
              <a:t>2/28/2017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pPr algn="ctr" eaLnBrk="1" latinLnBrk="0" hangingPunct="1"/>
            <a:fld id="{6F42FDE4-A7DD-41A7-A0A6-9B649FB43336}" type="slidenum">
              <a:rPr kumimoji="0" lang="en-US" smtClean="0"/>
              <a:pPr algn="ctr" eaLnBrk="1" latinLnBrk="0" hangingPunct="1"/>
              <a:t>‹#›</a:t>
            </a:fld>
            <a:endParaRPr kumimoji="0" lang="en-US" sz="14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 algn="r" eaLnBrk="1" latinLnBrk="0" hangingPunct="1"/>
            <a:fld id="{B14D205E-4CC2-480F-BD2F-992F50BE537B}" type="datetime1">
              <a:rPr lang="en-US" smtClean="0"/>
              <a:pPr algn="r" eaLnBrk="1" latinLnBrk="0" hangingPunct="1"/>
              <a:t>2/28/2017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 algn="ctr" eaLnBrk="1" latinLnBrk="0" hangingPunct="1"/>
            <a:fld id="{6F42FDE4-A7DD-41A7-A0A6-9B649FB43336}" type="slidenum">
              <a:rPr kumimoji="0" lang="en-US" smtClean="0"/>
              <a:pPr algn="ctr" eaLnBrk="1" latinLnBrk="0" hangingPunct="1"/>
              <a:t>‹#›</a:t>
            </a:fld>
            <a:endParaRPr kumimoji="0" lang="en-US" sz="14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Arial" pitchFamily="34" charset="0"/>
          <a:ea typeface="+mj-ea"/>
          <a:cs typeface="Arial" pitchFamily="34" charset="0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1627632" indent="-182880" algn="r" rtl="1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r" rtl="1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r" rtl="1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r" rtl="1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ctrTitle"/>
          </p:nvPr>
        </p:nvSpPr>
        <p:spPr>
          <a:xfrm>
            <a:off x="609600" y="1447800"/>
            <a:ext cx="8077200" cy="1673352"/>
          </a:xfrm>
        </p:spPr>
        <p:txBody>
          <a:bodyPr/>
          <a:lstStyle/>
          <a:p>
            <a:r>
              <a:rPr lang="en-US" b="1" dirty="0" err="1" smtClean="0"/>
              <a:t>Classful</a:t>
            </a:r>
            <a:r>
              <a:rPr lang="en-US" b="1" dirty="0" smtClean="0"/>
              <a:t> Subnetting IPv4</a:t>
            </a:r>
            <a:endParaRPr lang="en-US" dirty="0"/>
          </a:p>
        </p:txBody>
      </p:sp>
      <p:sp>
        <p:nvSpPr>
          <p:cNvPr id="2" name="عنوان فرعي 1"/>
          <p:cNvSpPr>
            <a:spLocks noGrp="1"/>
          </p:cNvSpPr>
          <p:nvPr>
            <p:ph type="subTitle" idx="1"/>
          </p:nvPr>
        </p:nvSpPr>
        <p:spPr>
          <a:xfrm>
            <a:off x="533400" y="2514600"/>
            <a:ext cx="8305800" cy="1600200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1</a:t>
            </a:fld>
            <a:endParaRPr kumimoji="0" lang="en-US" sz="1400" dirty="0">
              <a:solidFill>
                <a:srgbClr val="FFFFFF"/>
              </a:solidFill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762000" y="5226784"/>
            <a:ext cx="80772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References: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	CCNA Curriculum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	CCNA Command Quick Reference by Scott Epson</a:t>
            </a:r>
          </a:p>
          <a:p>
            <a:endParaRPr lang="en-US" sz="2000" dirty="0" smtClean="0"/>
          </a:p>
          <a:p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19256" cy="4525963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Given the following IP address 38.9.211.19 with a subnet mask of 255.255.255.240 determine: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400" dirty="0" smtClean="0">
                <a:solidFill>
                  <a:srgbClr val="FF0000"/>
                </a:solidFill>
              </a:rPr>
              <a:t>Network Address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400" dirty="0" smtClean="0">
                <a:solidFill>
                  <a:srgbClr val="FF0000"/>
                </a:solidFill>
              </a:rPr>
              <a:t>Default subnet mask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400" dirty="0" smtClean="0">
                <a:solidFill>
                  <a:srgbClr val="FF0000"/>
                </a:solidFill>
              </a:rPr>
              <a:t>Broadcast address of the network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400" dirty="0" smtClean="0">
                <a:solidFill>
                  <a:srgbClr val="FF0000"/>
                </a:solidFill>
              </a:rPr>
              <a:t>Subnet ID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400" dirty="0" smtClean="0">
                <a:solidFill>
                  <a:srgbClr val="FF0000"/>
                </a:solidFill>
              </a:rPr>
              <a:t>Broadcast address of the subnet.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400" dirty="0" smtClean="0">
                <a:solidFill>
                  <a:srgbClr val="FF0000"/>
                </a:solidFill>
              </a:rPr>
              <a:t>First &amp; last host address in the subnet.</a:t>
            </a:r>
            <a:endParaRPr lang="en-US" sz="2000" dirty="0" smtClean="0">
              <a:solidFill>
                <a:srgbClr val="FF0000"/>
              </a:solidFill>
            </a:endParaRPr>
          </a:p>
          <a:p>
            <a:endParaRPr lang="en-US" sz="2800" dirty="0" smtClean="0"/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endParaRPr lang="en-US" sz="2800" b="1" dirty="0" smtClean="0"/>
          </a:p>
          <a:p>
            <a:pPr>
              <a:buNone/>
            </a:pPr>
            <a:endParaRPr lang="en-US" sz="2800" b="1" dirty="0" smtClean="0"/>
          </a:p>
          <a:p>
            <a:pPr>
              <a:buNone/>
            </a:pPr>
            <a:endParaRPr lang="en-US" sz="24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376F1-DEF6-4E3D-8294-632F683DAEB8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(1)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33222" indent="-514350">
              <a:buFont typeface="+mj-lt"/>
              <a:buAutoNum type="arabicPeriod"/>
            </a:pPr>
            <a:r>
              <a:rPr lang="en-US" dirty="0" smtClean="0">
                <a:solidFill>
                  <a:srgbClr val="FF0000"/>
                </a:solidFill>
              </a:rPr>
              <a:t>Network Address</a:t>
            </a:r>
          </a:p>
          <a:p>
            <a:pPr marL="1191006" lvl="2" indent="-514350"/>
            <a:r>
              <a:rPr lang="en-US" dirty="0" smtClean="0">
                <a:solidFill>
                  <a:srgbClr val="0070C0"/>
                </a:solidFill>
              </a:rPr>
              <a:t>To determine the network address we have to determine the class of the IP address</a:t>
            </a:r>
          </a:p>
          <a:p>
            <a:pPr marL="1191006" lvl="2" indent="-514350"/>
            <a:r>
              <a:rPr lang="en-US" b="1" u="sng" dirty="0" smtClean="0">
                <a:solidFill>
                  <a:srgbClr val="0070C0"/>
                </a:solidFill>
              </a:rPr>
              <a:t>38</a:t>
            </a:r>
            <a:r>
              <a:rPr lang="en-US" dirty="0" smtClean="0">
                <a:solidFill>
                  <a:srgbClr val="0070C0"/>
                </a:solidFill>
              </a:rPr>
              <a:t>.9.211.0 </a:t>
            </a:r>
            <a:r>
              <a:rPr lang="en-US" dirty="0" smtClean="0">
                <a:solidFill>
                  <a:schemeClr val="accent3"/>
                </a:solidFill>
                <a:sym typeface="Wingdings" pitchFamily="2" charset="2"/>
              </a:rPr>
              <a:t>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b="1" dirty="0" smtClean="0">
                <a:solidFill>
                  <a:srgbClr val="0070C0"/>
                </a:solidFill>
              </a:rPr>
              <a:t>38 </a:t>
            </a:r>
            <a:r>
              <a:rPr lang="el-GR" b="1" dirty="0" smtClean="0">
                <a:solidFill>
                  <a:srgbClr val="0070C0"/>
                </a:solidFill>
              </a:rPr>
              <a:t>ϵ</a:t>
            </a:r>
            <a:r>
              <a:rPr lang="en-US" b="1" dirty="0" smtClean="0">
                <a:solidFill>
                  <a:srgbClr val="0070C0"/>
                </a:solidFill>
              </a:rPr>
              <a:t> {1-126} Class A</a:t>
            </a:r>
          </a:p>
          <a:p>
            <a:pPr marL="1191006" lvl="2" indent="-514350">
              <a:buFont typeface="Wingdings" pitchFamily="2" charset="2"/>
              <a:buChar char="à"/>
            </a:pPr>
            <a:r>
              <a:rPr lang="en-US" dirty="0" smtClean="0">
                <a:solidFill>
                  <a:srgbClr val="0070C0"/>
                </a:solidFill>
                <a:sym typeface="Wingdings" pitchFamily="2" charset="2"/>
              </a:rPr>
              <a:t>In class A network portion is the first octet &amp; the remaining three octets for the host are zeros.</a:t>
            </a:r>
          </a:p>
          <a:p>
            <a:pPr marL="1191006" lvl="2" indent="-514350">
              <a:buFont typeface="Wingdings" pitchFamily="2" charset="2"/>
              <a:buChar char="§"/>
            </a:pPr>
            <a:r>
              <a:rPr lang="en-US" b="1" dirty="0" smtClean="0">
                <a:solidFill>
                  <a:srgbClr val="0070C0"/>
                </a:solidFill>
                <a:sym typeface="Wingdings" pitchFamily="2" charset="2"/>
              </a:rPr>
              <a:t>Network Address: 38.0.0.0</a:t>
            </a:r>
            <a:endParaRPr lang="ar-SA" b="1" dirty="0">
              <a:solidFill>
                <a:srgbClr val="0070C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6F42FDE4-A7DD-41A7-A0A6-9B649FB43336}" type="slidenum">
              <a:rPr kumimoji="0" lang="en-US" smtClean="0"/>
              <a:pPr algn="ctr" eaLnBrk="1" latinLnBrk="0" hangingPunct="1"/>
              <a:t>11</a:t>
            </a:fld>
            <a:endParaRPr kumimoji="0" lang="en-US" sz="14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(1)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775191"/>
            <a:ext cx="8610600" cy="4625609"/>
          </a:xfrm>
        </p:spPr>
        <p:txBody>
          <a:bodyPr/>
          <a:lstStyle/>
          <a:p>
            <a:pPr marL="576072" lvl="1" indent="-457200">
              <a:spcBef>
                <a:spcPts val="0"/>
              </a:spcBef>
              <a:buClr>
                <a:schemeClr val="accent1"/>
              </a:buClr>
              <a:buSzPct val="80000"/>
              <a:buFont typeface="+mj-lt"/>
              <a:buAutoNum type="arabicPeriod" startAt="2"/>
            </a:pPr>
            <a:r>
              <a:rPr lang="en-US" dirty="0" smtClean="0">
                <a:solidFill>
                  <a:srgbClr val="FF0000"/>
                </a:solidFill>
              </a:rPr>
              <a:t>Default subnet mask</a:t>
            </a:r>
          </a:p>
          <a:p>
            <a:pPr marL="576072" lvl="1" indent="-457200">
              <a:spcBef>
                <a:spcPts val="0"/>
              </a:spcBef>
              <a:buClr>
                <a:schemeClr val="accent1"/>
              </a:buClr>
              <a:buSzPct val="80000"/>
            </a:pPr>
            <a:endParaRPr lang="en-US" dirty="0" smtClean="0">
              <a:solidFill>
                <a:srgbClr val="FF0000"/>
              </a:solidFill>
            </a:endParaRPr>
          </a:p>
          <a:p>
            <a:pPr marL="288925" lvl="1" indent="-171450">
              <a:spcBef>
                <a:spcPts val="0"/>
              </a:spcBef>
              <a:buClr>
                <a:schemeClr val="accent1"/>
              </a:buClr>
              <a:buSzPct val="80000"/>
            </a:pPr>
            <a:r>
              <a:rPr lang="en-US" sz="2400" dirty="0" smtClean="0">
                <a:solidFill>
                  <a:srgbClr val="0070C0"/>
                </a:solidFill>
              </a:rPr>
              <a:t>For Class A addresses, </a:t>
            </a:r>
            <a:r>
              <a:rPr lang="en-US" sz="2400" b="1" dirty="0" smtClean="0">
                <a:solidFill>
                  <a:srgbClr val="0070C0"/>
                </a:solidFill>
              </a:rPr>
              <a:t>default subnet mask is:</a:t>
            </a:r>
            <a:r>
              <a:rPr lang="en-US" sz="2400" dirty="0" smtClean="0">
                <a:solidFill>
                  <a:srgbClr val="0070C0"/>
                </a:solidFill>
              </a:rPr>
              <a:t> 255.0.0.0</a:t>
            </a:r>
            <a:endParaRPr lang="en-US" sz="3600" dirty="0" smtClean="0"/>
          </a:p>
          <a:p>
            <a:pPr marL="288925" lvl="1" indent="-171450">
              <a:spcBef>
                <a:spcPts val="0"/>
              </a:spcBef>
              <a:buClr>
                <a:schemeClr val="accent1"/>
              </a:buClr>
              <a:buSzPct val="80000"/>
            </a:pPr>
            <a:endParaRPr lang="en-US" sz="3600" dirty="0" smtClean="0">
              <a:solidFill>
                <a:srgbClr val="0070C0"/>
              </a:solidFill>
            </a:endParaRPr>
          </a:p>
          <a:p>
            <a:pPr marL="574675" lvl="1" indent="-457200">
              <a:spcBef>
                <a:spcPts val="0"/>
              </a:spcBef>
              <a:buClr>
                <a:schemeClr val="accent1"/>
              </a:buClr>
              <a:buSzPct val="80000"/>
              <a:buFont typeface="+mj-lt"/>
              <a:buAutoNum type="arabicPeriod" startAt="3"/>
            </a:pPr>
            <a:r>
              <a:rPr lang="en-US" dirty="0" smtClean="0">
                <a:solidFill>
                  <a:srgbClr val="FF0000"/>
                </a:solidFill>
              </a:rPr>
              <a:t>Broadcast address of the network</a:t>
            </a:r>
            <a:endParaRPr lang="en-US" dirty="0" smtClean="0">
              <a:solidFill>
                <a:srgbClr val="0070C0"/>
              </a:solidFill>
            </a:endParaRPr>
          </a:p>
          <a:p>
            <a:pPr marL="574675" lvl="1" indent="-457200">
              <a:spcBef>
                <a:spcPts val="0"/>
              </a:spcBef>
              <a:buClr>
                <a:schemeClr val="accent1"/>
              </a:buClr>
              <a:buSzPct val="80000"/>
              <a:buFont typeface="+mj-lt"/>
              <a:buAutoNum type="arabicPeriod" startAt="3"/>
            </a:pPr>
            <a:endParaRPr lang="en-US" sz="2400" dirty="0" smtClean="0">
              <a:solidFill>
                <a:srgbClr val="0070C0"/>
              </a:solidFill>
            </a:endParaRPr>
          </a:p>
          <a:p>
            <a:pPr marL="574675" lvl="1" indent="-457200">
              <a:spcBef>
                <a:spcPts val="0"/>
              </a:spcBef>
              <a:buClr>
                <a:schemeClr val="accent1"/>
              </a:buClr>
              <a:buSzPct val="80000"/>
            </a:pPr>
            <a:r>
              <a:rPr lang="en-US" sz="2400" dirty="0" smtClean="0">
                <a:solidFill>
                  <a:srgbClr val="0070C0"/>
                </a:solidFill>
              </a:rPr>
              <a:t>C</a:t>
            </a:r>
            <a:r>
              <a:rPr lang="en-US" sz="2400" b="1" dirty="0" smtClean="0">
                <a:solidFill>
                  <a:srgbClr val="0070C0"/>
                </a:solidFill>
              </a:rPr>
              <a:t>hanging all the host bits to 1 give you the broad cast address:</a:t>
            </a:r>
          </a:p>
          <a:p>
            <a:pPr marL="574675" lvl="1" indent="-457200">
              <a:spcBef>
                <a:spcPts val="0"/>
              </a:spcBef>
              <a:buClr>
                <a:schemeClr val="accent1"/>
              </a:buClr>
              <a:buSzPct val="80000"/>
            </a:pPr>
            <a:r>
              <a:rPr lang="en-US" sz="2400" dirty="0" smtClean="0">
                <a:solidFill>
                  <a:srgbClr val="0070C0"/>
                </a:solidFill>
              </a:rPr>
              <a:t> Broadcast Address  = 38.255.255.255</a:t>
            </a:r>
            <a:endParaRPr lang="en-US" sz="3600" dirty="0" smtClean="0"/>
          </a:p>
          <a:p>
            <a:pPr marL="574675" lvl="1" indent="-457200">
              <a:spcBef>
                <a:spcPts val="0"/>
              </a:spcBef>
              <a:buClr>
                <a:schemeClr val="accent1"/>
              </a:buClr>
              <a:buSzPct val="80000"/>
            </a:pPr>
            <a:endParaRPr lang="en-US" sz="2400" dirty="0" smtClean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6F42FDE4-A7DD-41A7-A0A6-9B649FB43336}" type="slidenum">
              <a:rPr kumimoji="0" lang="en-US" smtClean="0"/>
              <a:pPr algn="ctr" eaLnBrk="1" latinLnBrk="0" hangingPunct="1"/>
              <a:t>12</a:t>
            </a:fld>
            <a:endParaRPr kumimoji="0" lang="en-US" sz="14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(1)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625609"/>
          </a:xfrm>
        </p:spPr>
        <p:txBody>
          <a:bodyPr/>
          <a:lstStyle/>
          <a:p>
            <a:pPr marL="576072" lvl="1" indent="-457200">
              <a:spcBef>
                <a:spcPts val="0"/>
              </a:spcBef>
              <a:buClr>
                <a:schemeClr val="accent1"/>
              </a:buClr>
              <a:buSzPct val="80000"/>
              <a:buFont typeface="+mj-lt"/>
              <a:buAutoNum type="arabicPeriod" startAt="4"/>
            </a:pPr>
            <a:r>
              <a:rPr lang="en-US" sz="2400" dirty="0" smtClean="0">
                <a:solidFill>
                  <a:srgbClr val="FF0000"/>
                </a:solidFill>
              </a:rPr>
              <a:t>Subnet ID:</a:t>
            </a:r>
          </a:p>
          <a:p>
            <a:pPr marL="576072" lvl="1" indent="-457200">
              <a:spcBef>
                <a:spcPts val="0"/>
              </a:spcBef>
              <a:buClr>
                <a:schemeClr val="accent1"/>
              </a:buClr>
              <a:buSzPct val="80000"/>
              <a:buFont typeface="+mj-lt"/>
              <a:buAutoNum type="arabicPeriod" startAt="4"/>
            </a:pPr>
            <a:endParaRPr lang="en-US" sz="2400" dirty="0" smtClean="0">
              <a:solidFill>
                <a:srgbClr val="FF0000"/>
              </a:solidFill>
            </a:endParaRPr>
          </a:p>
          <a:p>
            <a:pPr marL="841248" lvl="2" indent="-457200">
              <a:spcBef>
                <a:spcPts val="0"/>
              </a:spcBef>
              <a:buClr>
                <a:schemeClr val="accent1"/>
              </a:buClr>
              <a:buSzPct val="80000"/>
            </a:pPr>
            <a:r>
              <a:rPr lang="en-US" sz="2000" b="1" u="sng" dirty="0" smtClean="0">
                <a:solidFill>
                  <a:schemeClr val="accent1"/>
                </a:solidFill>
              </a:rPr>
              <a:t>First:</a:t>
            </a:r>
            <a:r>
              <a:rPr lang="en-US" sz="2000" b="1" dirty="0" smtClean="0">
                <a:solidFill>
                  <a:schemeClr val="accent1"/>
                </a:solidFill>
              </a:rPr>
              <a:t> </a:t>
            </a:r>
            <a:r>
              <a:rPr lang="en-US" sz="2000" b="1" dirty="0" smtClean="0"/>
              <a:t>Determine the following bits in the following order:</a:t>
            </a:r>
          </a:p>
          <a:p>
            <a:pPr marL="1060704" lvl="3" indent="-457200">
              <a:spcBef>
                <a:spcPts val="0"/>
              </a:spcBef>
              <a:buClr>
                <a:schemeClr val="accent1"/>
              </a:buClr>
              <a:buSzPct val="80000"/>
            </a:pPr>
            <a:r>
              <a:rPr lang="en-US" sz="1800" dirty="0" smtClean="0"/>
              <a:t>Network portion (N) (Fixed depends on the IP class)</a:t>
            </a:r>
          </a:p>
          <a:p>
            <a:pPr marL="1060704" lvl="3" indent="-457200">
              <a:spcBef>
                <a:spcPts val="0"/>
              </a:spcBef>
              <a:buClr>
                <a:schemeClr val="accent1"/>
              </a:buClr>
              <a:buSzPct val="80000"/>
            </a:pPr>
            <a:r>
              <a:rPr lang="en-US" sz="1800" dirty="0" smtClean="0"/>
              <a:t>Subnet portion (S) (From the end of the network portion to the last bit in the mask with the value 1)</a:t>
            </a:r>
          </a:p>
          <a:p>
            <a:pPr marL="1060704" lvl="3" indent="-457200">
              <a:spcBef>
                <a:spcPts val="0"/>
              </a:spcBef>
              <a:buClr>
                <a:schemeClr val="accent1"/>
              </a:buClr>
              <a:buSzPct val="80000"/>
            </a:pPr>
            <a:r>
              <a:rPr lang="en-US" sz="1800" dirty="0" smtClean="0"/>
              <a:t>Host portion (H) (The remaining bits after the subnet portion)</a:t>
            </a:r>
          </a:p>
          <a:p>
            <a:pPr marL="1060704" lvl="3" indent="-457200">
              <a:spcBef>
                <a:spcPts val="0"/>
              </a:spcBef>
              <a:buClr>
                <a:schemeClr val="accent1"/>
              </a:buClr>
              <a:buSzPct val="80000"/>
            </a:pPr>
            <a:endParaRPr lang="en-US" sz="1800" dirty="0" smtClean="0">
              <a:solidFill>
                <a:srgbClr val="0070C0"/>
              </a:solidFill>
            </a:endParaRPr>
          </a:p>
          <a:p>
            <a:pPr marL="1060704" lvl="3" indent="-457200">
              <a:spcBef>
                <a:spcPts val="0"/>
              </a:spcBef>
              <a:buClr>
                <a:schemeClr val="accent1"/>
              </a:buClr>
              <a:buSzPct val="80000"/>
            </a:pPr>
            <a:endParaRPr lang="en-US" sz="1800" dirty="0" smtClean="0">
              <a:solidFill>
                <a:srgbClr val="0070C0"/>
              </a:solidFill>
            </a:endParaRPr>
          </a:p>
          <a:p>
            <a:pPr marL="1060704" lvl="3" indent="-457200">
              <a:spcBef>
                <a:spcPts val="0"/>
              </a:spcBef>
              <a:buClr>
                <a:schemeClr val="accent1"/>
              </a:buClr>
              <a:buSzPct val="80000"/>
            </a:pPr>
            <a:endParaRPr lang="en-US" sz="1800" dirty="0" smtClean="0">
              <a:solidFill>
                <a:srgbClr val="0070C0"/>
              </a:solidFill>
            </a:endParaRPr>
          </a:p>
          <a:p>
            <a:pPr marL="283464" indent="-457200">
              <a:buNone/>
            </a:pPr>
            <a:r>
              <a:rPr lang="en-US" sz="2400" dirty="0" smtClean="0">
                <a:solidFill>
                  <a:srgbClr val="0070C0"/>
                </a:solidFill>
              </a:rPr>
              <a:t>IP       00100110.00001001.11010011 . 00010011</a:t>
            </a:r>
          </a:p>
          <a:p>
            <a:pPr marL="283464" indent="-457200">
              <a:buNone/>
            </a:pPr>
            <a:r>
              <a:rPr lang="en-US" sz="2400" dirty="0" smtClean="0">
                <a:solidFill>
                  <a:srgbClr val="0070C0"/>
                </a:solidFill>
              </a:rPr>
              <a:t>Mask  </a:t>
            </a:r>
            <a:r>
              <a:rPr lang="en-US" sz="2400" dirty="0" smtClean="0">
                <a:solidFill>
                  <a:schemeClr val="accent5"/>
                </a:solidFill>
              </a:rPr>
              <a:t>11111111 .</a:t>
            </a:r>
            <a:r>
              <a:rPr lang="en-US" sz="2400" dirty="0" smtClean="0">
                <a:solidFill>
                  <a:srgbClr val="0070C0"/>
                </a:solidFill>
              </a:rPr>
              <a:t> </a:t>
            </a:r>
            <a:r>
              <a:rPr lang="en-US" sz="2400" dirty="0" smtClean="0">
                <a:solidFill>
                  <a:schemeClr val="accent4"/>
                </a:solidFill>
              </a:rPr>
              <a:t>11111111 . 11111111  .1111</a:t>
            </a:r>
            <a:r>
              <a:rPr lang="en-US" sz="2400" dirty="0" smtClean="0">
                <a:solidFill>
                  <a:schemeClr val="accent6"/>
                </a:solidFill>
              </a:rPr>
              <a:t>0000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6F42FDE4-A7DD-41A7-A0A6-9B649FB43336}" type="slidenum">
              <a:rPr kumimoji="0" lang="en-US" smtClean="0"/>
              <a:pPr algn="ctr" eaLnBrk="1" latinLnBrk="0" hangingPunct="1"/>
              <a:t>13</a:t>
            </a:fld>
            <a:endParaRPr kumimoji="0" lang="en-US" sz="14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Left Brace 5"/>
          <p:cNvSpPr/>
          <p:nvPr/>
        </p:nvSpPr>
        <p:spPr>
          <a:xfrm rot="5400000">
            <a:off x="1790700" y="3771900"/>
            <a:ext cx="533400" cy="13716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Left Brace 6"/>
          <p:cNvSpPr/>
          <p:nvPr/>
        </p:nvSpPr>
        <p:spPr>
          <a:xfrm rot="5400000">
            <a:off x="4419600" y="2667000"/>
            <a:ext cx="381000" cy="35814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Left Brace 7"/>
          <p:cNvSpPr/>
          <p:nvPr/>
        </p:nvSpPr>
        <p:spPr>
          <a:xfrm rot="5400000">
            <a:off x="6553200" y="4114800"/>
            <a:ext cx="457200" cy="6096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TextBox 8"/>
          <p:cNvSpPr txBox="1"/>
          <p:nvPr/>
        </p:nvSpPr>
        <p:spPr>
          <a:xfrm>
            <a:off x="1752600" y="3886200"/>
            <a:ext cx="7620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>
                <a:solidFill>
                  <a:schemeClr val="accent5"/>
                </a:solidFill>
              </a:rPr>
              <a:t>N = 8</a:t>
            </a:r>
            <a:endParaRPr lang="ar-SA" dirty="0">
              <a:solidFill>
                <a:schemeClr val="accent5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172200" y="3810000"/>
            <a:ext cx="7620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H=4</a:t>
            </a:r>
            <a:endParaRPr lang="ar-SA" dirty="0">
              <a:solidFill>
                <a:schemeClr val="accent6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114800" y="3810000"/>
            <a:ext cx="7620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>
                <a:solidFill>
                  <a:schemeClr val="accent4"/>
                </a:solidFill>
              </a:rPr>
              <a:t>S = 20</a:t>
            </a:r>
            <a:endParaRPr lang="ar-SA" dirty="0">
              <a:solidFill>
                <a:schemeClr val="accent4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(1)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38912" lvl="2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en-US" sz="2000" b="1" u="sng" dirty="0" smtClean="0">
              <a:solidFill>
                <a:schemeClr val="accent1"/>
              </a:solidFill>
            </a:endParaRPr>
          </a:p>
          <a:p>
            <a:pPr marL="438912" lvl="2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r>
              <a:rPr lang="en-US" sz="2000" b="1" u="sng" dirty="0" smtClean="0">
                <a:solidFill>
                  <a:schemeClr val="accent1"/>
                </a:solidFill>
              </a:rPr>
              <a:t>Second</a:t>
            </a:r>
            <a:r>
              <a:rPr lang="en-US" sz="2000" dirty="0" smtClean="0">
                <a:solidFill>
                  <a:schemeClr val="accent1"/>
                </a:solidFill>
              </a:rPr>
              <a:t>:  </a:t>
            </a:r>
          </a:p>
          <a:p>
            <a:pPr marL="438912" lvl="2" indent="-32004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en-US" sz="2000" dirty="0" smtClean="0"/>
              <a:t>Do the AND operation between the IP address &amp; the mask</a:t>
            </a:r>
          </a:p>
          <a:p>
            <a:pPr marL="438912" lvl="2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en-US" sz="2000" dirty="0" smtClean="0">
              <a:solidFill>
                <a:srgbClr val="0070C0"/>
              </a:solidFill>
            </a:endParaRPr>
          </a:p>
          <a:p>
            <a:pPr marL="438912" lvl="2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en-US" sz="2000" dirty="0" smtClean="0">
              <a:solidFill>
                <a:srgbClr val="0070C0"/>
              </a:solidFill>
            </a:endParaRPr>
          </a:p>
          <a:p>
            <a:pPr marL="283464" indent="-457200">
              <a:buNone/>
            </a:pPr>
            <a:r>
              <a:rPr lang="en-US" sz="2400" dirty="0" smtClean="0">
                <a:solidFill>
                  <a:srgbClr val="0070C0"/>
                </a:solidFill>
              </a:rPr>
              <a:t>IP               00100110.00001001.11010011 . 00010011</a:t>
            </a:r>
          </a:p>
          <a:p>
            <a:pPr marL="283464" indent="-457200">
              <a:buNone/>
            </a:pPr>
            <a:r>
              <a:rPr lang="en-US" sz="2400" dirty="0" smtClean="0">
                <a:solidFill>
                  <a:srgbClr val="7030A0"/>
                </a:solidFill>
              </a:rPr>
              <a:t>Mask</a:t>
            </a:r>
            <a:r>
              <a:rPr lang="en-US" sz="2400" dirty="0" smtClean="0">
                <a:solidFill>
                  <a:srgbClr val="0070C0"/>
                </a:solidFill>
              </a:rPr>
              <a:t>          </a:t>
            </a:r>
            <a:r>
              <a:rPr lang="en-US" sz="2400" dirty="0" smtClean="0">
                <a:solidFill>
                  <a:schemeClr val="accent5"/>
                </a:solidFill>
              </a:rPr>
              <a:t>11111111 .</a:t>
            </a:r>
            <a:r>
              <a:rPr lang="en-US" sz="2400" dirty="0" smtClean="0">
                <a:solidFill>
                  <a:srgbClr val="0070C0"/>
                </a:solidFill>
              </a:rPr>
              <a:t> </a:t>
            </a:r>
            <a:r>
              <a:rPr lang="en-US" sz="2400" dirty="0" smtClean="0">
                <a:solidFill>
                  <a:schemeClr val="accent4"/>
                </a:solidFill>
              </a:rPr>
              <a:t>11111111 . 11111111  .1111</a:t>
            </a:r>
            <a:r>
              <a:rPr lang="en-US" sz="2400" dirty="0" smtClean="0">
                <a:solidFill>
                  <a:schemeClr val="accent6"/>
                </a:solidFill>
              </a:rPr>
              <a:t>0000</a:t>
            </a:r>
            <a:endParaRPr lang="en-US" dirty="0" smtClean="0"/>
          </a:p>
          <a:p>
            <a:pPr marL="438912" lvl="2" indent="-32004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en-US" sz="2000" dirty="0" smtClean="0">
                <a:solidFill>
                  <a:srgbClr val="0070C0"/>
                </a:solidFill>
              </a:rPr>
              <a:t>                  ______________________________________________</a:t>
            </a:r>
          </a:p>
          <a:p>
            <a:pPr marL="438912" lvl="2" indent="-32004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 smtClean="0">
              <a:solidFill>
                <a:srgbClr val="0070C0"/>
              </a:solidFill>
            </a:endParaRPr>
          </a:p>
          <a:p>
            <a:pPr marL="173736" lvl="1" indent="-32004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en-US" sz="2400" dirty="0" smtClean="0">
                <a:solidFill>
                  <a:srgbClr val="00B0F0"/>
                </a:solidFill>
              </a:rPr>
              <a:t>Subnet ID  00100110.00001001.11010011 . 00010000</a:t>
            </a:r>
          </a:p>
          <a:p>
            <a:pPr marL="173736" lvl="1" indent="-32004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400" dirty="0" smtClean="0">
              <a:solidFill>
                <a:srgbClr val="00B0F0"/>
              </a:solidFill>
            </a:endParaRPr>
          </a:p>
          <a:p>
            <a:pPr marL="173736" lvl="1" indent="-32004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en-US" sz="2400" dirty="0" smtClean="0">
                <a:solidFill>
                  <a:srgbClr val="00B0F0"/>
                </a:solidFill>
              </a:rPr>
              <a:t>Subnet ID in decimal =  </a:t>
            </a:r>
            <a:r>
              <a:rPr lang="en-US" sz="2400" dirty="0" smtClean="0">
                <a:solidFill>
                  <a:srgbClr val="FF0000"/>
                </a:solidFill>
              </a:rPr>
              <a:t>38.9.211.16</a:t>
            </a:r>
            <a:endParaRPr lang="en-US" sz="2400" dirty="0" smtClean="0">
              <a:solidFill>
                <a:srgbClr val="00B0F0"/>
              </a:solidFill>
            </a:endParaRPr>
          </a:p>
          <a:p>
            <a:pPr marL="438912" lvl="2" indent="-32004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 smtClean="0">
              <a:solidFill>
                <a:srgbClr val="00B0F0"/>
              </a:solidFill>
            </a:endParaRPr>
          </a:p>
          <a:p>
            <a:pPr marL="438912" lvl="2" indent="-32004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 smtClean="0">
              <a:solidFill>
                <a:srgbClr val="0070C0"/>
              </a:solidFill>
            </a:endParaRPr>
          </a:p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6F42FDE4-A7DD-41A7-A0A6-9B649FB43336}" type="slidenum">
              <a:rPr kumimoji="0" lang="en-US" smtClean="0"/>
              <a:pPr algn="ctr" eaLnBrk="1" latinLnBrk="0" hangingPunct="1"/>
              <a:t>14</a:t>
            </a:fld>
            <a:endParaRPr kumimoji="0" lang="en-US" sz="14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924800" y="3505200"/>
            <a:ext cx="11430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AND</a:t>
            </a:r>
            <a:endParaRPr lang="ar-SA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(1)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0" lvl="1" indent="-457200">
              <a:buFont typeface="+mj-lt"/>
              <a:buAutoNum type="arabicPeriod" startAt="5"/>
            </a:pPr>
            <a:r>
              <a:rPr lang="en-US" sz="2400" dirty="0" smtClean="0">
                <a:solidFill>
                  <a:srgbClr val="FF0000"/>
                </a:solidFill>
              </a:rPr>
              <a:t>Broadcast address of the subnet.</a:t>
            </a:r>
          </a:p>
          <a:p>
            <a:pPr marL="914400" lvl="1" indent="-457200">
              <a:buNone/>
            </a:pPr>
            <a:r>
              <a:rPr lang="en-US" sz="2400" dirty="0" smtClean="0"/>
              <a:t>To get the broad cast address replace the host bits in the subnet ID with 1s</a:t>
            </a:r>
          </a:p>
          <a:p>
            <a:pPr marL="914400" lvl="1" indent="-457200">
              <a:buNone/>
            </a:pPr>
            <a:endParaRPr lang="en-US" sz="2400" dirty="0" smtClean="0">
              <a:solidFill>
                <a:srgbClr val="FF0000"/>
              </a:solidFill>
            </a:endParaRPr>
          </a:p>
          <a:p>
            <a:pPr marL="914400" lvl="1" indent="-457200">
              <a:buNone/>
            </a:pPr>
            <a:r>
              <a:rPr lang="en-US" sz="2400" dirty="0" smtClean="0">
                <a:solidFill>
                  <a:srgbClr val="00B0F0"/>
                </a:solidFill>
              </a:rPr>
              <a:t>Subnet ID  00100110.00001001.11010011 . 0001</a:t>
            </a:r>
            <a:r>
              <a:rPr lang="en-US" sz="2400" dirty="0" smtClean="0">
                <a:solidFill>
                  <a:schemeClr val="accent1"/>
                </a:solidFill>
              </a:rPr>
              <a:t>0000</a:t>
            </a:r>
          </a:p>
          <a:p>
            <a:pPr marL="914400" lvl="1" indent="-457200">
              <a:buNone/>
            </a:pPr>
            <a:endParaRPr lang="en-US" sz="2400" dirty="0" smtClean="0">
              <a:solidFill>
                <a:srgbClr val="FF0000"/>
              </a:solidFill>
            </a:endParaRPr>
          </a:p>
          <a:p>
            <a:pPr marL="621792" indent="-457200">
              <a:buNone/>
            </a:pPr>
            <a:r>
              <a:rPr lang="en-US" sz="2000" dirty="0" smtClean="0">
                <a:solidFill>
                  <a:srgbClr val="00B050"/>
                </a:solidFill>
              </a:rPr>
              <a:t>Broadcast Address </a:t>
            </a:r>
            <a:r>
              <a:rPr lang="en-US" sz="2000" dirty="0" smtClean="0">
                <a:solidFill>
                  <a:srgbClr val="00B0F0"/>
                </a:solidFill>
              </a:rPr>
              <a:t>00100110.00001001.11010011 . 0001</a:t>
            </a:r>
            <a:r>
              <a:rPr lang="en-US" sz="2000" dirty="0" smtClean="0">
                <a:solidFill>
                  <a:schemeClr val="accent1"/>
                </a:solidFill>
              </a:rPr>
              <a:t>1111</a:t>
            </a:r>
          </a:p>
          <a:p>
            <a:pPr marL="621792" indent="-457200">
              <a:buNone/>
            </a:pPr>
            <a:endParaRPr lang="en-US" sz="2000" dirty="0" smtClean="0">
              <a:solidFill>
                <a:srgbClr val="00B050"/>
              </a:solidFill>
            </a:endParaRPr>
          </a:p>
          <a:p>
            <a:pPr marL="621792" indent="-457200">
              <a:buNone/>
            </a:pPr>
            <a:r>
              <a:rPr lang="en-US" sz="2000" dirty="0" smtClean="0">
                <a:solidFill>
                  <a:srgbClr val="00B050"/>
                </a:solidFill>
              </a:rPr>
              <a:t>Broadcast Address in decimal </a:t>
            </a:r>
            <a:r>
              <a:rPr lang="en-US" sz="2000" dirty="0" smtClean="0">
                <a:solidFill>
                  <a:srgbClr val="FF0000"/>
                </a:solidFill>
              </a:rPr>
              <a:t>38.9.211.31</a:t>
            </a:r>
            <a:endParaRPr lang="en-US" sz="2000" dirty="0" smtClean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6F42FDE4-A7DD-41A7-A0A6-9B649FB43336}" type="slidenum">
              <a:rPr kumimoji="0" lang="en-US" smtClean="0"/>
              <a:pPr algn="ctr" eaLnBrk="1" latinLnBrk="0" hangingPunct="1"/>
              <a:t>15</a:t>
            </a:fld>
            <a:endParaRPr kumimoji="0" lang="en-US" sz="14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Left Brace 4"/>
          <p:cNvSpPr/>
          <p:nvPr/>
        </p:nvSpPr>
        <p:spPr>
          <a:xfrm rot="5400000">
            <a:off x="7696200" y="3124200"/>
            <a:ext cx="457200" cy="6096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TextBox 5"/>
          <p:cNvSpPr txBox="1"/>
          <p:nvPr/>
        </p:nvSpPr>
        <p:spPr>
          <a:xfrm>
            <a:off x="7467600" y="2907268"/>
            <a:ext cx="11430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dirty="0" smtClean="0">
                <a:solidFill>
                  <a:schemeClr val="accent1"/>
                </a:solidFill>
              </a:rPr>
              <a:t>Host bits</a:t>
            </a:r>
            <a:endParaRPr lang="ar-SA" b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(1)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6072" lvl="1" indent="-457200">
              <a:spcBef>
                <a:spcPts val="0"/>
              </a:spcBef>
              <a:buClr>
                <a:schemeClr val="accent1"/>
              </a:buClr>
              <a:buSzPct val="80000"/>
              <a:buFont typeface="+mj-lt"/>
              <a:buAutoNum type="arabicPeriod" startAt="6"/>
            </a:pPr>
            <a:r>
              <a:rPr lang="en-US" sz="2400" dirty="0" smtClean="0">
                <a:solidFill>
                  <a:srgbClr val="FF0000"/>
                </a:solidFill>
              </a:rPr>
              <a:t>First &amp; last host address in the subnet.</a:t>
            </a:r>
          </a:p>
          <a:p>
            <a:pPr marL="576072" lvl="1" indent="-457200">
              <a:spcBef>
                <a:spcPts val="0"/>
              </a:spcBef>
              <a:buClr>
                <a:schemeClr val="accent1"/>
              </a:buClr>
              <a:buSzPct val="80000"/>
              <a:buFont typeface="+mj-lt"/>
              <a:buAutoNum type="arabicPeriod" startAt="6"/>
            </a:pPr>
            <a:endParaRPr lang="en-US" sz="2400" dirty="0" smtClean="0">
              <a:solidFill>
                <a:srgbClr val="FF0000"/>
              </a:solidFill>
            </a:endParaRPr>
          </a:p>
          <a:p>
            <a:pPr marL="576072" lvl="1" indent="-45720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en-US" sz="2400" dirty="0" smtClean="0"/>
              <a:t>To get the first address replace all the host bits with zeros except the last bit replace it with one as follows:</a:t>
            </a:r>
          </a:p>
          <a:p>
            <a:pPr marL="576072" lvl="1" indent="-45720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400" dirty="0" smtClean="0">
              <a:solidFill>
                <a:srgbClr val="00B0F0"/>
              </a:solidFill>
            </a:endParaRPr>
          </a:p>
          <a:p>
            <a:pPr marL="576072" lvl="1" indent="-45720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400" dirty="0" smtClean="0">
              <a:solidFill>
                <a:srgbClr val="00B0F0"/>
              </a:solidFill>
            </a:endParaRPr>
          </a:p>
          <a:p>
            <a:pPr marL="576072" lvl="1" indent="-45720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en-US" sz="2400" dirty="0" smtClean="0">
                <a:solidFill>
                  <a:srgbClr val="00B0F0"/>
                </a:solidFill>
              </a:rPr>
              <a:t>    Subnet ID  00100110.00001001.11010011 . 0001</a:t>
            </a:r>
            <a:r>
              <a:rPr lang="en-US" sz="2400" dirty="0" smtClean="0">
                <a:solidFill>
                  <a:schemeClr val="accent1"/>
                </a:solidFill>
              </a:rPr>
              <a:t>0000</a:t>
            </a:r>
          </a:p>
          <a:p>
            <a:pPr marL="576072" lvl="1" indent="-45720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 smtClean="0">
              <a:solidFill>
                <a:schemeClr val="accent1"/>
              </a:solidFill>
            </a:endParaRPr>
          </a:p>
          <a:p>
            <a:pPr marL="576072" lvl="1" indent="-45720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 smtClean="0">
              <a:solidFill>
                <a:schemeClr val="accent1"/>
              </a:solidFill>
            </a:endParaRPr>
          </a:p>
          <a:p>
            <a:pPr marL="576072" lvl="1" indent="-45720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en-US" sz="2000" dirty="0" smtClean="0">
                <a:solidFill>
                  <a:schemeClr val="accent1"/>
                </a:solidFill>
              </a:rPr>
              <a:t>First Host Address  </a:t>
            </a:r>
            <a:r>
              <a:rPr lang="en-US" sz="2000" dirty="0" smtClean="0">
                <a:solidFill>
                  <a:srgbClr val="00B0F0"/>
                </a:solidFill>
              </a:rPr>
              <a:t>00100110.00001001.11010011 . 0001</a:t>
            </a:r>
            <a:r>
              <a:rPr lang="en-US" sz="2000" dirty="0" smtClean="0">
                <a:solidFill>
                  <a:schemeClr val="accent1"/>
                </a:solidFill>
              </a:rPr>
              <a:t>0001</a:t>
            </a:r>
          </a:p>
          <a:p>
            <a:pPr marL="576072" lvl="1" indent="-45720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 smtClean="0">
              <a:solidFill>
                <a:schemeClr val="accent1"/>
              </a:solidFill>
            </a:endParaRPr>
          </a:p>
          <a:p>
            <a:pPr marL="576072" lvl="1" indent="-45720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en-US" sz="2000" dirty="0" smtClean="0">
                <a:solidFill>
                  <a:schemeClr val="accent1"/>
                </a:solidFill>
              </a:rPr>
              <a:t>First Host Address in decimal </a:t>
            </a:r>
            <a:r>
              <a:rPr lang="en-US" sz="2000" dirty="0" smtClean="0">
                <a:solidFill>
                  <a:srgbClr val="FF0000"/>
                </a:solidFill>
              </a:rPr>
              <a:t>38.9.211.17</a:t>
            </a:r>
            <a:endParaRPr lang="en-US" sz="2000" dirty="0" smtClean="0">
              <a:solidFill>
                <a:schemeClr val="accent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6F42FDE4-A7DD-41A7-A0A6-9B649FB43336}" type="slidenum">
              <a:rPr kumimoji="0" lang="en-US" smtClean="0"/>
              <a:pPr algn="ctr" eaLnBrk="1" latinLnBrk="0" hangingPunct="1"/>
              <a:t>16</a:t>
            </a:fld>
            <a:endParaRPr kumimoji="0" lang="en-US" sz="14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Left Brace 4"/>
          <p:cNvSpPr/>
          <p:nvPr/>
        </p:nvSpPr>
        <p:spPr>
          <a:xfrm rot="5400000">
            <a:off x="7696200" y="3581400"/>
            <a:ext cx="457200" cy="6096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TextBox 5"/>
          <p:cNvSpPr txBox="1"/>
          <p:nvPr/>
        </p:nvSpPr>
        <p:spPr>
          <a:xfrm>
            <a:off x="7467600" y="3364468"/>
            <a:ext cx="11430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dirty="0" smtClean="0">
                <a:solidFill>
                  <a:schemeClr val="accent1"/>
                </a:solidFill>
              </a:rPr>
              <a:t>Host bits</a:t>
            </a:r>
            <a:endParaRPr lang="ar-SA" b="1" dirty="0">
              <a:solidFill>
                <a:schemeClr val="accent1"/>
              </a:solidFill>
            </a:endParaRPr>
          </a:p>
        </p:txBody>
      </p:sp>
      <p:sp>
        <p:nvSpPr>
          <p:cNvPr id="7" name="Left Brace 6"/>
          <p:cNvSpPr/>
          <p:nvPr/>
        </p:nvSpPr>
        <p:spPr>
          <a:xfrm rot="5400000">
            <a:off x="7124700" y="4610100"/>
            <a:ext cx="457200" cy="5334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TextBox 7"/>
          <p:cNvSpPr txBox="1"/>
          <p:nvPr/>
        </p:nvSpPr>
        <p:spPr>
          <a:xfrm>
            <a:off x="6934200" y="4355068"/>
            <a:ext cx="11430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dirty="0" smtClean="0">
                <a:solidFill>
                  <a:schemeClr val="accent1"/>
                </a:solidFill>
              </a:rPr>
              <a:t>Host bits</a:t>
            </a:r>
            <a:endParaRPr lang="ar-SA" b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(1)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6072" lvl="1" indent="-457200">
              <a:spcBef>
                <a:spcPts val="0"/>
              </a:spcBef>
              <a:buClr>
                <a:schemeClr val="accent1"/>
              </a:buClr>
              <a:buSzPct val="80000"/>
              <a:buFont typeface="+mj-lt"/>
              <a:buAutoNum type="arabicPeriod" startAt="6"/>
            </a:pPr>
            <a:r>
              <a:rPr lang="en-US" sz="2400" dirty="0" smtClean="0">
                <a:solidFill>
                  <a:srgbClr val="FF0000"/>
                </a:solidFill>
              </a:rPr>
              <a:t>First &amp; last host address in the subnet.</a:t>
            </a:r>
          </a:p>
          <a:p>
            <a:pPr marL="576072" lvl="1" indent="-457200">
              <a:spcBef>
                <a:spcPts val="0"/>
              </a:spcBef>
              <a:buClr>
                <a:schemeClr val="accent1"/>
              </a:buClr>
              <a:buSzPct val="80000"/>
              <a:buFont typeface="+mj-lt"/>
              <a:buAutoNum type="arabicPeriod" startAt="6"/>
            </a:pPr>
            <a:endParaRPr lang="en-US" sz="2400" dirty="0" smtClean="0">
              <a:solidFill>
                <a:srgbClr val="FF0000"/>
              </a:solidFill>
            </a:endParaRPr>
          </a:p>
          <a:p>
            <a:pPr marL="576072" lvl="1" indent="-45720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en-US" sz="2400" dirty="0" smtClean="0"/>
              <a:t>To get the last address replace all the host bits with ones except the last bit replace it with zero as follows:</a:t>
            </a:r>
          </a:p>
          <a:p>
            <a:pPr marL="576072" lvl="1" indent="-45720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400" dirty="0" smtClean="0">
              <a:solidFill>
                <a:srgbClr val="00B0F0"/>
              </a:solidFill>
            </a:endParaRPr>
          </a:p>
          <a:p>
            <a:pPr marL="576072" lvl="1" indent="-45720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400" dirty="0" smtClean="0">
              <a:solidFill>
                <a:srgbClr val="00B0F0"/>
              </a:solidFill>
            </a:endParaRPr>
          </a:p>
          <a:p>
            <a:pPr marL="576072" lvl="1" indent="-45720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en-US" sz="2400" dirty="0" smtClean="0">
                <a:solidFill>
                  <a:srgbClr val="00B0F0"/>
                </a:solidFill>
              </a:rPr>
              <a:t>    Subnet ID  00100110.00001001.11010011 . 0001</a:t>
            </a:r>
            <a:r>
              <a:rPr lang="en-US" sz="2400" dirty="0" smtClean="0">
                <a:solidFill>
                  <a:schemeClr val="accent1"/>
                </a:solidFill>
              </a:rPr>
              <a:t>0000</a:t>
            </a:r>
          </a:p>
          <a:p>
            <a:pPr marL="576072" lvl="1" indent="-45720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 smtClean="0">
              <a:solidFill>
                <a:schemeClr val="accent1"/>
              </a:solidFill>
            </a:endParaRPr>
          </a:p>
          <a:p>
            <a:pPr marL="576072" lvl="1" indent="-45720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 smtClean="0">
              <a:solidFill>
                <a:schemeClr val="accent1"/>
              </a:solidFill>
            </a:endParaRPr>
          </a:p>
          <a:p>
            <a:pPr marL="576072" lvl="1" indent="-45720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en-US" sz="2000" dirty="0" smtClean="0">
                <a:solidFill>
                  <a:schemeClr val="accent1"/>
                </a:solidFill>
              </a:rPr>
              <a:t>Last Host Address  </a:t>
            </a:r>
            <a:r>
              <a:rPr lang="en-US" sz="2000" dirty="0" smtClean="0">
                <a:solidFill>
                  <a:srgbClr val="00B0F0"/>
                </a:solidFill>
              </a:rPr>
              <a:t>00100110.00001001.11010011 . 0001</a:t>
            </a:r>
            <a:r>
              <a:rPr lang="en-US" sz="2000" dirty="0" smtClean="0">
                <a:solidFill>
                  <a:schemeClr val="accent1"/>
                </a:solidFill>
              </a:rPr>
              <a:t>1110</a:t>
            </a:r>
          </a:p>
          <a:p>
            <a:pPr marL="576072" lvl="1" indent="-45720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 smtClean="0">
              <a:solidFill>
                <a:schemeClr val="accent1"/>
              </a:solidFill>
            </a:endParaRPr>
          </a:p>
          <a:p>
            <a:pPr marL="576072" lvl="1" indent="-45720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en-US" sz="2000" dirty="0" smtClean="0">
                <a:solidFill>
                  <a:schemeClr val="accent1"/>
                </a:solidFill>
              </a:rPr>
              <a:t>Last Host Address in decimal </a:t>
            </a:r>
            <a:r>
              <a:rPr lang="en-US" sz="2000" dirty="0" smtClean="0">
                <a:solidFill>
                  <a:srgbClr val="FF0000"/>
                </a:solidFill>
              </a:rPr>
              <a:t>38.9.211.30</a:t>
            </a:r>
            <a:endParaRPr lang="en-US" sz="2000" dirty="0" smtClean="0">
              <a:solidFill>
                <a:schemeClr val="accent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6F42FDE4-A7DD-41A7-A0A6-9B649FB43336}" type="slidenum">
              <a:rPr kumimoji="0" lang="en-US" smtClean="0"/>
              <a:pPr algn="ctr" eaLnBrk="1" latinLnBrk="0" hangingPunct="1"/>
              <a:t>17</a:t>
            </a:fld>
            <a:endParaRPr kumimoji="0" lang="en-US" sz="14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Left Brace 4"/>
          <p:cNvSpPr/>
          <p:nvPr/>
        </p:nvSpPr>
        <p:spPr>
          <a:xfrm rot="5400000">
            <a:off x="7696200" y="3581400"/>
            <a:ext cx="457200" cy="6096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TextBox 5"/>
          <p:cNvSpPr txBox="1"/>
          <p:nvPr/>
        </p:nvSpPr>
        <p:spPr>
          <a:xfrm>
            <a:off x="7467600" y="3364468"/>
            <a:ext cx="11430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dirty="0" smtClean="0">
                <a:solidFill>
                  <a:schemeClr val="accent1"/>
                </a:solidFill>
              </a:rPr>
              <a:t>Host bits</a:t>
            </a:r>
            <a:endParaRPr lang="ar-SA" b="1" dirty="0">
              <a:solidFill>
                <a:schemeClr val="accent1"/>
              </a:solidFill>
            </a:endParaRPr>
          </a:p>
        </p:txBody>
      </p:sp>
      <p:sp>
        <p:nvSpPr>
          <p:cNvPr id="7" name="Left Brace 6"/>
          <p:cNvSpPr/>
          <p:nvPr/>
        </p:nvSpPr>
        <p:spPr>
          <a:xfrm rot="5400000">
            <a:off x="7124700" y="4610100"/>
            <a:ext cx="457200" cy="5334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TextBox 7"/>
          <p:cNvSpPr txBox="1"/>
          <p:nvPr/>
        </p:nvSpPr>
        <p:spPr>
          <a:xfrm>
            <a:off x="6934200" y="4355068"/>
            <a:ext cx="11430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dirty="0" smtClean="0">
                <a:solidFill>
                  <a:schemeClr val="accent1"/>
                </a:solidFill>
              </a:rPr>
              <a:t>Host bits</a:t>
            </a:r>
            <a:endParaRPr lang="ar-SA" b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8200" y="228600"/>
            <a:ext cx="7772400" cy="1143000"/>
          </a:xfrm>
        </p:spPr>
        <p:txBody>
          <a:bodyPr>
            <a:noAutofit/>
          </a:bodyPr>
          <a:lstStyle/>
          <a:p>
            <a:r>
              <a:rPr lang="en-US" sz="2800" dirty="0" smtClean="0"/>
              <a:t>Example (2): IP=182.250.200.028, </a:t>
            </a:r>
            <a:br>
              <a:rPr lang="en-US" sz="2800" dirty="0" smtClean="0"/>
            </a:br>
            <a:r>
              <a:rPr lang="en-US" sz="2800" dirty="0" smtClean="0"/>
              <a:t>              SM= 255.255.255.248</a:t>
            </a:r>
            <a:endParaRPr lang="en-US" sz="2800" dirty="0"/>
          </a:p>
        </p:txBody>
      </p:sp>
      <p:sp>
        <p:nvSpPr>
          <p:cNvPr id="4" name="عنصر نائب للمحتوى 3"/>
          <p:cNvSpPr>
            <a:spLocks noGrp="1"/>
          </p:cNvSpPr>
          <p:nvPr>
            <p:ph idx="1"/>
          </p:nvPr>
        </p:nvSpPr>
        <p:spPr>
          <a:xfrm>
            <a:off x="228600" y="1447800"/>
            <a:ext cx="8915400" cy="5410200"/>
          </a:xfrm>
        </p:spPr>
        <p:txBody>
          <a:bodyPr>
            <a:normAutofit fontScale="55000" lnSpcReduction="20000"/>
          </a:bodyPr>
          <a:lstStyle/>
          <a:p>
            <a:pPr marL="788670" lvl="1" indent="-514350">
              <a:lnSpc>
                <a:spcPct val="120000"/>
              </a:lnSpc>
              <a:spcAft>
                <a:spcPts val="600"/>
              </a:spcAft>
            </a:pPr>
            <a:r>
              <a:rPr lang="en-US" sz="2600" dirty="0" smtClean="0"/>
              <a:t>IP                           = </a:t>
            </a:r>
            <a:r>
              <a:rPr lang="en-US" sz="2600" dirty="0" smtClean="0">
                <a:solidFill>
                  <a:srgbClr val="FF0000"/>
                </a:solidFill>
              </a:rPr>
              <a:t>10110110. 11111010.</a:t>
            </a:r>
            <a:r>
              <a:rPr lang="en-US" sz="2600" dirty="0" smtClean="0">
                <a:solidFill>
                  <a:srgbClr val="0070C0"/>
                </a:solidFill>
              </a:rPr>
              <a:t>11001000.00011</a:t>
            </a:r>
            <a:r>
              <a:rPr lang="en-US" sz="2600" dirty="0" smtClean="0">
                <a:solidFill>
                  <a:srgbClr val="00B050"/>
                </a:solidFill>
              </a:rPr>
              <a:t>100</a:t>
            </a:r>
            <a:r>
              <a:rPr lang="en-US" sz="2600" dirty="0" smtClean="0"/>
              <a:t>  </a:t>
            </a:r>
          </a:p>
          <a:p>
            <a:pPr marL="788670" lvl="1" indent="-514350">
              <a:lnSpc>
                <a:spcPct val="120000"/>
              </a:lnSpc>
              <a:spcAft>
                <a:spcPts val="600"/>
              </a:spcAft>
            </a:pPr>
            <a:r>
              <a:rPr lang="en-US" sz="2600" dirty="0" smtClean="0"/>
              <a:t>SM                         = </a:t>
            </a:r>
            <a:r>
              <a:rPr lang="en-US" sz="2600" dirty="0" smtClean="0">
                <a:solidFill>
                  <a:srgbClr val="FF0000"/>
                </a:solidFill>
              </a:rPr>
              <a:t>11111111.11111111.</a:t>
            </a:r>
            <a:r>
              <a:rPr lang="en-US" sz="2600" dirty="0" smtClean="0">
                <a:solidFill>
                  <a:srgbClr val="0070C0"/>
                </a:solidFill>
              </a:rPr>
              <a:t>11111111.11111</a:t>
            </a:r>
            <a:r>
              <a:rPr lang="en-US" sz="2600" dirty="0" smtClean="0">
                <a:solidFill>
                  <a:schemeClr val="accent4"/>
                </a:solidFill>
              </a:rPr>
              <a:t>000</a:t>
            </a:r>
          </a:p>
          <a:p>
            <a:pPr marL="788670" lvl="1" indent="-514350">
              <a:lnSpc>
                <a:spcPct val="120000"/>
              </a:lnSpc>
              <a:spcAft>
                <a:spcPts val="600"/>
              </a:spcAft>
              <a:buNone/>
            </a:pPr>
            <a:endParaRPr lang="en-US" dirty="0" smtClean="0"/>
          </a:p>
          <a:p>
            <a:pPr marL="788670" lvl="1" indent="-514350">
              <a:lnSpc>
                <a:spcPct val="120000"/>
              </a:lnSpc>
              <a:spcAft>
                <a:spcPts val="600"/>
              </a:spcAft>
              <a:buNone/>
            </a:pPr>
            <a:endParaRPr lang="en-US" dirty="0" smtClean="0"/>
          </a:p>
          <a:p>
            <a:pPr marL="788670" lvl="1" indent="-514350">
              <a:lnSpc>
                <a:spcPct val="170000"/>
              </a:lnSpc>
              <a:spcAft>
                <a:spcPts val="600"/>
              </a:spcAft>
            </a:pPr>
            <a:r>
              <a:rPr lang="en-US" dirty="0" smtClean="0"/>
              <a:t>Class of the IP is  B</a:t>
            </a:r>
          </a:p>
          <a:p>
            <a:pPr marL="788670" lvl="1" indent="-514350">
              <a:lnSpc>
                <a:spcPct val="170000"/>
              </a:lnSpc>
              <a:spcAft>
                <a:spcPts val="600"/>
              </a:spcAft>
            </a:pPr>
            <a:r>
              <a:rPr lang="en-US" dirty="0" smtClean="0"/>
              <a:t>Network Address= </a:t>
            </a:r>
            <a:r>
              <a:rPr lang="en-US" dirty="0" smtClean="0">
                <a:solidFill>
                  <a:srgbClr val="FF0000"/>
                </a:solidFill>
              </a:rPr>
              <a:t>10110110. 11111010.</a:t>
            </a:r>
            <a:r>
              <a:rPr lang="en-US" dirty="0" smtClean="0">
                <a:solidFill>
                  <a:srgbClr val="0070C0"/>
                </a:solidFill>
              </a:rPr>
              <a:t>00000000.00000</a:t>
            </a:r>
            <a:r>
              <a:rPr lang="en-US" dirty="0" smtClean="0">
                <a:solidFill>
                  <a:srgbClr val="00B050"/>
                </a:solidFill>
              </a:rPr>
              <a:t>000</a:t>
            </a:r>
          </a:p>
          <a:p>
            <a:pPr marL="788670" lvl="1" indent="-514350">
              <a:lnSpc>
                <a:spcPct val="170000"/>
              </a:lnSpc>
              <a:spcAft>
                <a:spcPts val="600"/>
              </a:spcAft>
            </a:pPr>
            <a:r>
              <a:rPr lang="en-US" sz="2700" dirty="0" smtClean="0"/>
              <a:t>Default Subnet Mask of the IP = 11111111.11111111.00000000.00000000</a:t>
            </a:r>
          </a:p>
          <a:p>
            <a:pPr marL="788670" lvl="1" indent="-514350">
              <a:lnSpc>
                <a:spcPct val="170000"/>
              </a:lnSpc>
              <a:spcAft>
                <a:spcPts val="600"/>
              </a:spcAft>
            </a:pPr>
            <a:r>
              <a:rPr lang="en-US" dirty="0" smtClean="0"/>
              <a:t>Broadcast address of the network =  </a:t>
            </a:r>
            <a:r>
              <a:rPr lang="en-US" dirty="0" smtClean="0">
                <a:solidFill>
                  <a:srgbClr val="FF0000"/>
                </a:solidFill>
              </a:rPr>
              <a:t>10110110. 11111010.</a:t>
            </a:r>
            <a:r>
              <a:rPr lang="en-US" dirty="0" smtClean="0">
                <a:solidFill>
                  <a:srgbClr val="0070C0"/>
                </a:solidFill>
              </a:rPr>
              <a:t>11111111.11111111</a:t>
            </a:r>
            <a:endParaRPr lang="en-US" dirty="0" smtClean="0"/>
          </a:p>
          <a:p>
            <a:pPr marL="788670" lvl="1" indent="-514350">
              <a:lnSpc>
                <a:spcPct val="170000"/>
              </a:lnSpc>
              <a:spcAft>
                <a:spcPts val="600"/>
              </a:spcAft>
            </a:pPr>
            <a:r>
              <a:rPr lang="en-US" dirty="0" smtClean="0"/>
              <a:t>Subnet ID              = </a:t>
            </a:r>
            <a:r>
              <a:rPr lang="en-US" dirty="0" smtClean="0">
                <a:solidFill>
                  <a:srgbClr val="FF0000"/>
                </a:solidFill>
              </a:rPr>
              <a:t>10110110. 11111010.11001000.00011</a:t>
            </a:r>
            <a:r>
              <a:rPr lang="en-US" dirty="0" smtClean="0">
                <a:solidFill>
                  <a:srgbClr val="00B050"/>
                </a:solidFill>
              </a:rPr>
              <a:t>000</a:t>
            </a:r>
          </a:p>
          <a:p>
            <a:pPr marL="788670" lvl="1" indent="-514350">
              <a:lnSpc>
                <a:spcPct val="170000"/>
              </a:lnSpc>
              <a:spcAft>
                <a:spcPts val="600"/>
              </a:spcAft>
            </a:pPr>
            <a:r>
              <a:rPr lang="en-US" dirty="0" smtClean="0"/>
              <a:t>Broadcast address of the subnet  = 10110110. 11111010.11001000.00011</a:t>
            </a:r>
            <a:r>
              <a:rPr lang="en-US" dirty="0" smtClean="0">
                <a:solidFill>
                  <a:srgbClr val="00B050"/>
                </a:solidFill>
              </a:rPr>
              <a:t>111</a:t>
            </a:r>
          </a:p>
          <a:p>
            <a:pPr marL="788670" lvl="1" indent="-514350">
              <a:lnSpc>
                <a:spcPct val="170000"/>
              </a:lnSpc>
              <a:spcAft>
                <a:spcPts val="600"/>
              </a:spcAft>
            </a:pPr>
            <a:r>
              <a:rPr lang="en-US" dirty="0" smtClean="0"/>
              <a:t>First IP address      = 10110110. 11111010.11001000. 00011</a:t>
            </a:r>
            <a:r>
              <a:rPr lang="en-US" dirty="0" smtClean="0">
                <a:solidFill>
                  <a:srgbClr val="00B050"/>
                </a:solidFill>
              </a:rPr>
              <a:t>001</a:t>
            </a:r>
          </a:p>
          <a:p>
            <a:pPr marL="788670" lvl="1" indent="-514350">
              <a:lnSpc>
                <a:spcPct val="170000"/>
              </a:lnSpc>
              <a:spcAft>
                <a:spcPts val="600"/>
              </a:spcAft>
            </a:pPr>
            <a:r>
              <a:rPr lang="en-US" dirty="0" smtClean="0"/>
              <a:t>Last IP address       = 10110110. 11111010.11001000. 00011</a:t>
            </a:r>
            <a:r>
              <a:rPr lang="en-US" dirty="0" smtClean="0">
                <a:solidFill>
                  <a:srgbClr val="00B050"/>
                </a:solidFill>
              </a:rPr>
              <a:t>110</a:t>
            </a:r>
          </a:p>
          <a:p>
            <a:pPr marL="788670" lvl="1" indent="-514350"/>
            <a:endParaRPr lang="en-US" dirty="0" smtClean="0">
              <a:solidFill>
                <a:srgbClr val="00B050"/>
              </a:solidFill>
            </a:endParaRPr>
          </a:p>
          <a:p>
            <a:pPr marL="788670" lvl="1" indent="-514350"/>
            <a:endParaRPr lang="en-US" sz="1800" dirty="0" smtClean="0">
              <a:solidFill>
                <a:srgbClr val="00B050"/>
              </a:solidFill>
            </a:endParaRPr>
          </a:p>
          <a:p>
            <a:pPr marL="788670" lvl="1" indent="-514350"/>
            <a:endParaRPr lang="en-US" sz="1800" dirty="0" smtClean="0">
              <a:solidFill>
                <a:srgbClr val="00B050"/>
              </a:solidFill>
            </a:endParaRPr>
          </a:p>
          <a:p>
            <a:pPr marL="788670" lvl="1" indent="-514350"/>
            <a:endParaRPr lang="en-US" sz="1800" dirty="0" smtClean="0">
              <a:solidFill>
                <a:srgbClr val="00B050"/>
              </a:solidFill>
            </a:endParaRPr>
          </a:p>
          <a:p>
            <a:pPr marL="788670" lvl="1" indent="-514350"/>
            <a:endParaRPr lang="en-US" sz="1800" dirty="0" smtClean="0"/>
          </a:p>
          <a:p>
            <a:pPr marL="788670" lvl="1" indent="-514350"/>
            <a:endParaRPr lang="en-US" sz="1800" dirty="0" smtClean="0"/>
          </a:p>
          <a:p>
            <a:pPr marL="788670" lvl="1" indent="-514350"/>
            <a:endParaRPr lang="en-US" dirty="0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18</a:t>
            </a:fld>
            <a:endParaRPr kumimoji="0" lang="en-US" dirty="0"/>
          </a:p>
        </p:txBody>
      </p:sp>
      <p:sp>
        <p:nvSpPr>
          <p:cNvPr id="11" name="قوس كبير أيمن 10"/>
          <p:cNvSpPr/>
          <p:nvPr/>
        </p:nvSpPr>
        <p:spPr>
          <a:xfrm rot="5400000">
            <a:off x="3276600" y="1600200"/>
            <a:ext cx="381000" cy="1447800"/>
          </a:xfrm>
          <a:prstGeom prst="rightBrace">
            <a:avLst>
              <a:gd name="adj1" fmla="val 8333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قوس كبير أيمن 11"/>
          <p:cNvSpPr/>
          <p:nvPr/>
        </p:nvSpPr>
        <p:spPr>
          <a:xfrm rot="5400000">
            <a:off x="4648200" y="1676400"/>
            <a:ext cx="381000" cy="1143000"/>
          </a:xfrm>
          <a:prstGeom prst="rightBrace">
            <a:avLst>
              <a:gd name="adj1" fmla="val 8333"/>
              <a:gd name="adj2" fmla="val 53306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قوس كبير أيمن 12"/>
          <p:cNvSpPr/>
          <p:nvPr/>
        </p:nvSpPr>
        <p:spPr>
          <a:xfrm rot="5400000">
            <a:off x="5410200" y="2133600"/>
            <a:ext cx="381000" cy="2286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مربع نص 13"/>
          <p:cNvSpPr txBox="1"/>
          <p:nvPr/>
        </p:nvSpPr>
        <p:spPr>
          <a:xfrm>
            <a:off x="3124200" y="25146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N = 16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5" name="مربع نص 14"/>
          <p:cNvSpPr txBox="1"/>
          <p:nvPr/>
        </p:nvSpPr>
        <p:spPr>
          <a:xfrm>
            <a:off x="4191000" y="2438400"/>
            <a:ext cx="914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SN = 13</a:t>
            </a:r>
            <a:endParaRPr lang="en-US" sz="1400" b="1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مربع نص 15"/>
          <p:cNvSpPr txBox="1"/>
          <p:nvPr/>
        </p:nvSpPr>
        <p:spPr>
          <a:xfrm>
            <a:off x="5410200" y="24384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4"/>
                </a:solidFill>
              </a:rPr>
              <a:t>H= 3</a:t>
            </a:r>
            <a:endParaRPr lang="en-US" b="1" dirty="0">
              <a:solidFill>
                <a:schemeClr val="accent4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8200" y="228600"/>
            <a:ext cx="7772400" cy="1143000"/>
          </a:xfrm>
        </p:spPr>
        <p:txBody>
          <a:bodyPr>
            <a:noAutofit/>
          </a:bodyPr>
          <a:lstStyle/>
          <a:p>
            <a:r>
              <a:rPr lang="en-US" sz="2800" dirty="0" smtClean="0"/>
              <a:t> In Decimal Example (2): IP=182.250.200.28, </a:t>
            </a:r>
            <a:br>
              <a:rPr lang="en-US" sz="2800" dirty="0" smtClean="0"/>
            </a:br>
            <a:r>
              <a:rPr lang="en-US" sz="2800" dirty="0" smtClean="0"/>
              <a:t>              SM= 255.255.255.248</a:t>
            </a:r>
            <a:endParaRPr lang="en-US" sz="2800" dirty="0"/>
          </a:p>
        </p:txBody>
      </p:sp>
      <p:sp>
        <p:nvSpPr>
          <p:cNvPr id="4" name="عنصر نائب للمحتوى 3"/>
          <p:cNvSpPr>
            <a:spLocks noGrp="1"/>
          </p:cNvSpPr>
          <p:nvPr>
            <p:ph idx="1"/>
          </p:nvPr>
        </p:nvSpPr>
        <p:spPr>
          <a:xfrm>
            <a:off x="228600" y="1447800"/>
            <a:ext cx="8915400" cy="5410200"/>
          </a:xfrm>
        </p:spPr>
        <p:txBody>
          <a:bodyPr>
            <a:normAutofit fontScale="62500" lnSpcReduction="20000"/>
          </a:bodyPr>
          <a:lstStyle/>
          <a:p>
            <a:pPr marL="788670" lvl="1" indent="-514350">
              <a:lnSpc>
                <a:spcPct val="120000"/>
              </a:lnSpc>
              <a:spcAft>
                <a:spcPts val="600"/>
              </a:spcAft>
            </a:pPr>
            <a:r>
              <a:rPr lang="en-US" sz="2900" dirty="0" smtClean="0">
                <a:solidFill>
                  <a:srgbClr val="0070C0"/>
                </a:solidFill>
              </a:rPr>
              <a:t>IP                           = </a:t>
            </a:r>
            <a:r>
              <a:rPr lang="en-US" sz="2500" dirty="0" smtClean="0">
                <a:solidFill>
                  <a:srgbClr val="0070C0"/>
                </a:solidFill>
              </a:rPr>
              <a:t>182.250.200.28</a:t>
            </a:r>
            <a:endParaRPr lang="en-US" sz="2900" dirty="0" smtClean="0">
              <a:solidFill>
                <a:srgbClr val="0070C0"/>
              </a:solidFill>
            </a:endParaRPr>
          </a:p>
          <a:p>
            <a:pPr marL="788670" lvl="1" indent="-514350">
              <a:lnSpc>
                <a:spcPct val="120000"/>
              </a:lnSpc>
              <a:spcAft>
                <a:spcPts val="600"/>
              </a:spcAft>
            </a:pPr>
            <a:r>
              <a:rPr lang="en-US" sz="2900" dirty="0" smtClean="0">
                <a:solidFill>
                  <a:srgbClr val="0070C0"/>
                </a:solidFill>
              </a:rPr>
              <a:t>SM                         = </a:t>
            </a:r>
            <a:r>
              <a:rPr lang="en-US" sz="2500" dirty="0" smtClean="0">
                <a:solidFill>
                  <a:srgbClr val="0070C0"/>
                </a:solidFill>
              </a:rPr>
              <a:t>255.255.255.248</a:t>
            </a:r>
            <a:endParaRPr lang="en-US" dirty="0" smtClean="0">
              <a:solidFill>
                <a:srgbClr val="0070C0"/>
              </a:solidFill>
            </a:endParaRPr>
          </a:p>
          <a:p>
            <a:pPr marL="788670" lvl="1" indent="-514350">
              <a:lnSpc>
                <a:spcPct val="170000"/>
              </a:lnSpc>
              <a:spcAft>
                <a:spcPts val="600"/>
              </a:spcAft>
            </a:pPr>
            <a:r>
              <a:rPr lang="en-US" dirty="0" smtClean="0">
                <a:solidFill>
                  <a:srgbClr val="0070C0"/>
                </a:solidFill>
              </a:rPr>
              <a:t>Class of the IP is  B</a:t>
            </a:r>
          </a:p>
          <a:p>
            <a:pPr marL="788670" lvl="1" indent="-514350">
              <a:lnSpc>
                <a:spcPct val="170000"/>
              </a:lnSpc>
              <a:spcAft>
                <a:spcPts val="600"/>
              </a:spcAft>
            </a:pPr>
            <a:r>
              <a:rPr lang="en-US" dirty="0" smtClean="0">
                <a:solidFill>
                  <a:srgbClr val="0070C0"/>
                </a:solidFill>
              </a:rPr>
              <a:t>Network Address= 182.250.0.0</a:t>
            </a:r>
          </a:p>
          <a:p>
            <a:pPr marL="788670" lvl="1" indent="-514350">
              <a:lnSpc>
                <a:spcPct val="170000"/>
              </a:lnSpc>
              <a:spcAft>
                <a:spcPts val="600"/>
              </a:spcAft>
            </a:pPr>
            <a:r>
              <a:rPr lang="en-US" sz="2700" dirty="0" smtClean="0">
                <a:solidFill>
                  <a:srgbClr val="0070C0"/>
                </a:solidFill>
              </a:rPr>
              <a:t>Default Subnet Mask of the IP = 255.255.0.0</a:t>
            </a:r>
          </a:p>
          <a:p>
            <a:pPr marL="788670" lvl="1" indent="-514350">
              <a:lnSpc>
                <a:spcPct val="170000"/>
              </a:lnSpc>
              <a:spcAft>
                <a:spcPts val="600"/>
              </a:spcAft>
            </a:pPr>
            <a:r>
              <a:rPr lang="en-US" dirty="0" smtClean="0">
                <a:solidFill>
                  <a:srgbClr val="0070C0"/>
                </a:solidFill>
              </a:rPr>
              <a:t>Broadcast address of the network =  182.250.255.255</a:t>
            </a:r>
          </a:p>
          <a:p>
            <a:pPr marL="788670" lvl="1" indent="-514350">
              <a:lnSpc>
                <a:spcPct val="170000"/>
              </a:lnSpc>
              <a:spcAft>
                <a:spcPts val="600"/>
              </a:spcAft>
            </a:pPr>
            <a:r>
              <a:rPr lang="en-US" dirty="0" smtClean="0">
                <a:solidFill>
                  <a:srgbClr val="0070C0"/>
                </a:solidFill>
              </a:rPr>
              <a:t>Subnet ID              = 182.250.200.024</a:t>
            </a:r>
          </a:p>
          <a:p>
            <a:pPr marL="788670" lvl="1" indent="-514350">
              <a:lnSpc>
                <a:spcPct val="170000"/>
              </a:lnSpc>
              <a:spcAft>
                <a:spcPts val="600"/>
              </a:spcAft>
            </a:pPr>
            <a:r>
              <a:rPr lang="en-US" dirty="0" smtClean="0">
                <a:solidFill>
                  <a:srgbClr val="0070C0"/>
                </a:solidFill>
              </a:rPr>
              <a:t>Broadcast address of the subnet  = 182.250.200.31</a:t>
            </a:r>
          </a:p>
          <a:p>
            <a:pPr marL="788670" lvl="1" indent="-514350">
              <a:lnSpc>
                <a:spcPct val="170000"/>
              </a:lnSpc>
              <a:spcAft>
                <a:spcPts val="600"/>
              </a:spcAft>
            </a:pPr>
            <a:r>
              <a:rPr lang="en-US" dirty="0" smtClean="0">
                <a:solidFill>
                  <a:srgbClr val="0070C0"/>
                </a:solidFill>
              </a:rPr>
              <a:t>First IP address      = 182.250.200.025</a:t>
            </a:r>
          </a:p>
          <a:p>
            <a:pPr marL="788670" lvl="1" indent="-514350">
              <a:lnSpc>
                <a:spcPct val="170000"/>
              </a:lnSpc>
              <a:spcAft>
                <a:spcPts val="600"/>
              </a:spcAft>
            </a:pPr>
            <a:r>
              <a:rPr lang="en-US" dirty="0" smtClean="0">
                <a:solidFill>
                  <a:srgbClr val="0070C0"/>
                </a:solidFill>
              </a:rPr>
              <a:t>Last IP address       = 182.250.200.030</a:t>
            </a:r>
            <a:endParaRPr lang="en-US" sz="1800" dirty="0" smtClean="0">
              <a:solidFill>
                <a:srgbClr val="0070C0"/>
              </a:solidFill>
            </a:endParaRPr>
          </a:p>
          <a:p>
            <a:pPr marL="788670" lvl="1" indent="-514350"/>
            <a:endParaRPr lang="en-US" sz="1800" dirty="0" smtClean="0">
              <a:solidFill>
                <a:srgbClr val="00B050"/>
              </a:solidFill>
            </a:endParaRPr>
          </a:p>
          <a:p>
            <a:pPr marL="788670" lvl="1" indent="-514350"/>
            <a:endParaRPr lang="en-US" sz="1800" dirty="0" smtClean="0"/>
          </a:p>
          <a:p>
            <a:pPr marL="788670" lvl="1" indent="-514350"/>
            <a:endParaRPr lang="en-US" sz="1800" dirty="0" smtClean="0"/>
          </a:p>
          <a:p>
            <a:pPr marL="788670" lvl="1" indent="-514350"/>
            <a:endParaRPr lang="en-US" dirty="0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19</a:t>
            </a:fld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5448"/>
            <a:ext cx="9144000" cy="1252728"/>
          </a:xfrm>
        </p:spPr>
        <p:txBody>
          <a:bodyPr>
            <a:noAutofit/>
          </a:bodyPr>
          <a:lstStyle/>
          <a:p>
            <a:r>
              <a:rPr lang="en-US" sz="3600" dirty="0" smtClean="0"/>
              <a:t>Revision: Converting Decimal To Binary</a:t>
            </a:r>
            <a:endParaRPr lang="ar-S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2560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b="1" dirty="0" smtClean="0">
                <a:solidFill>
                  <a:schemeClr val="accent5"/>
                </a:solidFill>
              </a:rPr>
              <a:t>Example convert the decimal number 198 to binary number?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376F1-DEF6-4E3D-8294-632F683DAEB8}" type="slidenum">
              <a:rPr lang="en-US" smtClean="0"/>
              <a:pPr/>
              <a:t>2</a:t>
            </a:fld>
            <a:endParaRPr lang="en-US"/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3923928" y="2276872"/>
          <a:ext cx="3816425" cy="3977640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1567600"/>
                <a:gridCol w="1046392"/>
                <a:gridCol w="1202433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Decimal Number</a:t>
                      </a:r>
                      <a:endParaRPr lang="ar-SA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dirty="0" smtClean="0"/>
                        <a:t>Divisor</a:t>
                      </a:r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Reminder</a:t>
                      </a:r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b="1" dirty="0" smtClean="0">
                          <a:solidFill>
                            <a:schemeClr val="accent5"/>
                          </a:solidFill>
                        </a:rPr>
                        <a:t>198</a:t>
                      </a:r>
                      <a:endParaRPr lang="ar-SA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dirty="0" smtClean="0"/>
                        <a:t>2</a:t>
                      </a:r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0</a:t>
                      </a:r>
                      <a:endParaRPr lang="ar-SA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99</a:t>
                      </a:r>
                      <a:endParaRPr lang="ar-SA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dirty="0" smtClean="0"/>
                        <a:t>2</a:t>
                      </a:r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1</a:t>
                      </a:r>
                      <a:endParaRPr lang="ar-SA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49</a:t>
                      </a:r>
                      <a:endParaRPr lang="ar-SA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dirty="0" smtClean="0"/>
                        <a:t>2</a:t>
                      </a:r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1</a:t>
                      </a:r>
                      <a:endParaRPr lang="ar-SA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24</a:t>
                      </a:r>
                      <a:endParaRPr lang="ar-SA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dirty="0" smtClean="0"/>
                        <a:t>2</a:t>
                      </a:r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0</a:t>
                      </a:r>
                      <a:endParaRPr lang="ar-SA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12</a:t>
                      </a:r>
                      <a:endParaRPr lang="ar-SA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dirty="0" smtClean="0"/>
                        <a:t>2</a:t>
                      </a:r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0</a:t>
                      </a:r>
                      <a:endParaRPr lang="ar-SA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6</a:t>
                      </a:r>
                      <a:endParaRPr lang="ar-SA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dirty="0" smtClean="0"/>
                        <a:t>2</a:t>
                      </a:r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0</a:t>
                      </a:r>
                      <a:endParaRPr lang="ar-SA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3</a:t>
                      </a:r>
                      <a:endParaRPr lang="ar-SA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dirty="0" smtClean="0"/>
                        <a:t>2</a:t>
                      </a:r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1</a:t>
                      </a:r>
                      <a:endParaRPr lang="ar-SA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1</a:t>
                      </a:r>
                      <a:endParaRPr lang="ar-SA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dirty="0" smtClean="0"/>
                        <a:t>2</a:t>
                      </a:r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1</a:t>
                      </a:r>
                      <a:endParaRPr lang="ar-SA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0</a:t>
                      </a:r>
                      <a:endParaRPr lang="ar-SA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cxnSp>
        <p:nvCxnSpPr>
          <p:cNvPr id="12" name="Straight Arrow Connector 11"/>
          <p:cNvCxnSpPr/>
          <p:nvPr/>
        </p:nvCxnSpPr>
        <p:spPr>
          <a:xfrm flipV="1">
            <a:off x="3635896" y="2924944"/>
            <a:ext cx="0" cy="309634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 rot="16200000">
            <a:off x="1690811" y="3723419"/>
            <a:ext cx="2808313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dirty="0" smtClean="0"/>
              <a:t>The binary number is the reminder written from the bottom to the top</a:t>
            </a:r>
            <a:endParaRPr lang="ar-SA" dirty="0"/>
          </a:p>
        </p:txBody>
      </p:sp>
      <p:sp>
        <p:nvSpPr>
          <p:cNvPr id="16" name="TextBox 15"/>
          <p:cNvSpPr txBox="1"/>
          <p:nvPr/>
        </p:nvSpPr>
        <p:spPr>
          <a:xfrm>
            <a:off x="107504" y="3142709"/>
            <a:ext cx="2088232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Decimal: 198</a:t>
            </a:r>
          </a:p>
          <a:p>
            <a:r>
              <a:rPr lang="en-US" dirty="0" smtClean="0"/>
              <a:t>Binary: 11000110</a:t>
            </a:r>
            <a:endParaRPr lang="ar-SA" dirty="0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899592" y="3717032"/>
            <a:ext cx="108012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Demonstrating the different type of IPs in Example (2) </a:t>
            </a:r>
            <a:endParaRPr lang="ar-SA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6F42FDE4-A7DD-41A7-A0A6-9B649FB43336}" type="slidenum">
              <a:rPr kumimoji="0" lang="en-US" smtClean="0"/>
              <a:pPr algn="ctr" eaLnBrk="1" latinLnBrk="0" hangingPunct="1"/>
              <a:t>20</a:t>
            </a:fld>
            <a:endParaRPr kumimoji="0" lang="en-US" sz="14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Oval 4"/>
          <p:cNvSpPr/>
          <p:nvPr/>
        </p:nvSpPr>
        <p:spPr>
          <a:xfrm>
            <a:off x="2743200" y="1628800"/>
            <a:ext cx="6400800" cy="4924400"/>
          </a:xfrm>
          <a:prstGeom prst="ellipse">
            <a:avLst/>
          </a:prstGeom>
          <a:solidFill>
            <a:srgbClr val="26E658">
              <a:alpha val="4196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computr1"/>
          <p:cNvSpPr>
            <a:spLocks noEditPoints="1" noChangeArrowheads="1"/>
          </p:cNvSpPr>
          <p:nvPr/>
        </p:nvSpPr>
        <p:spPr bwMode="auto">
          <a:xfrm>
            <a:off x="5461992" y="1916832"/>
            <a:ext cx="760859" cy="688851"/>
          </a:xfrm>
          <a:custGeom>
            <a:avLst/>
            <a:gdLst>
              <a:gd name="T0" fmla="*/ 19535 w 21600"/>
              <a:gd name="T1" fmla="*/ 0 h 21600"/>
              <a:gd name="T2" fmla="*/ 10800 w 21600"/>
              <a:gd name="T3" fmla="*/ 0 h 21600"/>
              <a:gd name="T4" fmla="*/ 2065 w 21600"/>
              <a:gd name="T5" fmla="*/ 0 h 21600"/>
              <a:gd name="T6" fmla="*/ 0 w 21600"/>
              <a:gd name="T7" fmla="*/ 15388 h 21600"/>
              <a:gd name="T8" fmla="*/ 0 w 21600"/>
              <a:gd name="T9" fmla="*/ 21600 h 21600"/>
              <a:gd name="T10" fmla="*/ 10800 w 21600"/>
              <a:gd name="T11" fmla="*/ 21600 h 21600"/>
              <a:gd name="T12" fmla="*/ 21600 w 21600"/>
              <a:gd name="T13" fmla="*/ 21600 h 21600"/>
              <a:gd name="T14" fmla="*/ 21600 w 21600"/>
              <a:gd name="T15" fmla="*/ 15388 h 21600"/>
              <a:gd name="T16" fmla="*/ 19535 w 21600"/>
              <a:gd name="T17" fmla="*/ 13553 h 21600"/>
              <a:gd name="T18" fmla="*/ 2065 w 21600"/>
              <a:gd name="T19" fmla="*/ 13553 h 21600"/>
              <a:gd name="T20" fmla="*/ 2065 w 21600"/>
              <a:gd name="T21" fmla="*/ 6776 h 21600"/>
              <a:gd name="T22" fmla="*/ 19535 w 21600"/>
              <a:gd name="T23" fmla="*/ 6776 h 21600"/>
              <a:gd name="T24" fmla="*/ 0 w 21600"/>
              <a:gd name="T25" fmla="*/ 18494 h 21600"/>
              <a:gd name="T26" fmla="*/ 21600 w 21600"/>
              <a:gd name="T27" fmla="*/ 18494 h 21600"/>
              <a:gd name="T28" fmla="*/ 4923 w 21600"/>
              <a:gd name="T29" fmla="*/ 2541 h 21600"/>
              <a:gd name="T30" fmla="*/ 16756 w 21600"/>
              <a:gd name="T31" fmla="*/ 1115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T28" t="T29" r="T30" b="T31"/>
            <a:pathLst>
              <a:path w="21600" h="21600" extrusionOk="0">
                <a:moveTo>
                  <a:pt x="16994" y="15388"/>
                </a:moveTo>
                <a:lnTo>
                  <a:pt x="16994" y="13553"/>
                </a:lnTo>
                <a:lnTo>
                  <a:pt x="19535" y="13553"/>
                </a:lnTo>
                <a:lnTo>
                  <a:pt x="19535" y="10729"/>
                </a:lnTo>
                <a:lnTo>
                  <a:pt x="19535" y="6776"/>
                </a:lnTo>
                <a:lnTo>
                  <a:pt x="19535" y="0"/>
                </a:lnTo>
                <a:lnTo>
                  <a:pt x="10800" y="0"/>
                </a:lnTo>
                <a:lnTo>
                  <a:pt x="2065" y="0"/>
                </a:lnTo>
                <a:lnTo>
                  <a:pt x="2065" y="6776"/>
                </a:lnTo>
                <a:lnTo>
                  <a:pt x="2065" y="10729"/>
                </a:lnTo>
                <a:lnTo>
                  <a:pt x="2065" y="13553"/>
                </a:lnTo>
                <a:lnTo>
                  <a:pt x="4606" y="13553"/>
                </a:lnTo>
                <a:lnTo>
                  <a:pt x="4606" y="15388"/>
                </a:lnTo>
                <a:lnTo>
                  <a:pt x="0" y="15388"/>
                </a:lnTo>
                <a:lnTo>
                  <a:pt x="0" y="21600"/>
                </a:lnTo>
                <a:lnTo>
                  <a:pt x="10800" y="21600"/>
                </a:lnTo>
                <a:lnTo>
                  <a:pt x="21600" y="21600"/>
                </a:lnTo>
                <a:lnTo>
                  <a:pt x="21600" y="15388"/>
                </a:lnTo>
                <a:lnTo>
                  <a:pt x="16994" y="15388"/>
                </a:lnTo>
                <a:close/>
              </a:path>
              <a:path w="21600" h="21600" extrusionOk="0">
                <a:moveTo>
                  <a:pt x="4606" y="15388"/>
                </a:moveTo>
                <a:lnTo>
                  <a:pt x="4606" y="13553"/>
                </a:lnTo>
                <a:lnTo>
                  <a:pt x="16994" y="13553"/>
                </a:lnTo>
                <a:lnTo>
                  <a:pt x="16994" y="15388"/>
                </a:lnTo>
                <a:lnTo>
                  <a:pt x="4606" y="15388"/>
                </a:lnTo>
              </a:path>
              <a:path w="21600" h="21600" extrusionOk="0">
                <a:moveTo>
                  <a:pt x="4606" y="11294"/>
                </a:moveTo>
                <a:lnTo>
                  <a:pt x="4606" y="2259"/>
                </a:lnTo>
                <a:lnTo>
                  <a:pt x="16994" y="2259"/>
                </a:lnTo>
                <a:lnTo>
                  <a:pt x="16994" y="11294"/>
                </a:lnTo>
                <a:lnTo>
                  <a:pt x="4606" y="11294"/>
                </a:lnTo>
                <a:moveTo>
                  <a:pt x="13976" y="17082"/>
                </a:moveTo>
                <a:lnTo>
                  <a:pt x="13976" y="16376"/>
                </a:lnTo>
                <a:lnTo>
                  <a:pt x="20171" y="16376"/>
                </a:lnTo>
                <a:lnTo>
                  <a:pt x="20171" y="17082"/>
                </a:lnTo>
                <a:lnTo>
                  <a:pt x="13976" y="17082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2971800" y="2286000"/>
            <a:ext cx="2362200" cy="3048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computr1"/>
          <p:cNvSpPr>
            <a:spLocks noEditPoints="1" noChangeArrowheads="1"/>
          </p:cNvSpPr>
          <p:nvPr/>
        </p:nvSpPr>
        <p:spPr bwMode="auto">
          <a:xfrm>
            <a:off x="3276600" y="3124200"/>
            <a:ext cx="760859" cy="688851"/>
          </a:xfrm>
          <a:custGeom>
            <a:avLst/>
            <a:gdLst>
              <a:gd name="T0" fmla="*/ 19535 w 21600"/>
              <a:gd name="T1" fmla="*/ 0 h 21600"/>
              <a:gd name="T2" fmla="*/ 10800 w 21600"/>
              <a:gd name="T3" fmla="*/ 0 h 21600"/>
              <a:gd name="T4" fmla="*/ 2065 w 21600"/>
              <a:gd name="T5" fmla="*/ 0 h 21600"/>
              <a:gd name="T6" fmla="*/ 0 w 21600"/>
              <a:gd name="T7" fmla="*/ 15388 h 21600"/>
              <a:gd name="T8" fmla="*/ 0 w 21600"/>
              <a:gd name="T9" fmla="*/ 21600 h 21600"/>
              <a:gd name="T10" fmla="*/ 10800 w 21600"/>
              <a:gd name="T11" fmla="*/ 21600 h 21600"/>
              <a:gd name="T12" fmla="*/ 21600 w 21600"/>
              <a:gd name="T13" fmla="*/ 21600 h 21600"/>
              <a:gd name="T14" fmla="*/ 21600 w 21600"/>
              <a:gd name="T15" fmla="*/ 15388 h 21600"/>
              <a:gd name="T16" fmla="*/ 19535 w 21600"/>
              <a:gd name="T17" fmla="*/ 13553 h 21600"/>
              <a:gd name="T18" fmla="*/ 2065 w 21600"/>
              <a:gd name="T19" fmla="*/ 13553 h 21600"/>
              <a:gd name="T20" fmla="*/ 2065 w 21600"/>
              <a:gd name="T21" fmla="*/ 6776 h 21600"/>
              <a:gd name="T22" fmla="*/ 19535 w 21600"/>
              <a:gd name="T23" fmla="*/ 6776 h 21600"/>
              <a:gd name="T24" fmla="*/ 0 w 21600"/>
              <a:gd name="T25" fmla="*/ 18494 h 21600"/>
              <a:gd name="T26" fmla="*/ 21600 w 21600"/>
              <a:gd name="T27" fmla="*/ 18494 h 21600"/>
              <a:gd name="T28" fmla="*/ 4923 w 21600"/>
              <a:gd name="T29" fmla="*/ 2541 h 21600"/>
              <a:gd name="T30" fmla="*/ 16756 w 21600"/>
              <a:gd name="T31" fmla="*/ 1115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T28" t="T29" r="T30" b="T31"/>
            <a:pathLst>
              <a:path w="21600" h="21600" extrusionOk="0">
                <a:moveTo>
                  <a:pt x="16994" y="15388"/>
                </a:moveTo>
                <a:lnTo>
                  <a:pt x="16994" y="13553"/>
                </a:lnTo>
                <a:lnTo>
                  <a:pt x="19535" y="13553"/>
                </a:lnTo>
                <a:lnTo>
                  <a:pt x="19535" y="10729"/>
                </a:lnTo>
                <a:lnTo>
                  <a:pt x="19535" y="6776"/>
                </a:lnTo>
                <a:lnTo>
                  <a:pt x="19535" y="0"/>
                </a:lnTo>
                <a:lnTo>
                  <a:pt x="10800" y="0"/>
                </a:lnTo>
                <a:lnTo>
                  <a:pt x="2065" y="0"/>
                </a:lnTo>
                <a:lnTo>
                  <a:pt x="2065" y="6776"/>
                </a:lnTo>
                <a:lnTo>
                  <a:pt x="2065" y="10729"/>
                </a:lnTo>
                <a:lnTo>
                  <a:pt x="2065" y="13553"/>
                </a:lnTo>
                <a:lnTo>
                  <a:pt x="4606" y="13553"/>
                </a:lnTo>
                <a:lnTo>
                  <a:pt x="4606" y="15388"/>
                </a:lnTo>
                <a:lnTo>
                  <a:pt x="0" y="15388"/>
                </a:lnTo>
                <a:lnTo>
                  <a:pt x="0" y="21600"/>
                </a:lnTo>
                <a:lnTo>
                  <a:pt x="10800" y="21600"/>
                </a:lnTo>
                <a:lnTo>
                  <a:pt x="21600" y="21600"/>
                </a:lnTo>
                <a:lnTo>
                  <a:pt x="21600" y="15388"/>
                </a:lnTo>
                <a:lnTo>
                  <a:pt x="16994" y="15388"/>
                </a:lnTo>
                <a:close/>
              </a:path>
              <a:path w="21600" h="21600" extrusionOk="0">
                <a:moveTo>
                  <a:pt x="4606" y="15388"/>
                </a:moveTo>
                <a:lnTo>
                  <a:pt x="4606" y="13553"/>
                </a:lnTo>
                <a:lnTo>
                  <a:pt x="16994" y="13553"/>
                </a:lnTo>
                <a:lnTo>
                  <a:pt x="16994" y="15388"/>
                </a:lnTo>
                <a:lnTo>
                  <a:pt x="4606" y="15388"/>
                </a:lnTo>
              </a:path>
              <a:path w="21600" h="21600" extrusionOk="0">
                <a:moveTo>
                  <a:pt x="4606" y="11294"/>
                </a:moveTo>
                <a:lnTo>
                  <a:pt x="4606" y="2259"/>
                </a:lnTo>
                <a:lnTo>
                  <a:pt x="16994" y="2259"/>
                </a:lnTo>
                <a:lnTo>
                  <a:pt x="16994" y="11294"/>
                </a:lnTo>
                <a:lnTo>
                  <a:pt x="4606" y="11294"/>
                </a:lnTo>
                <a:moveTo>
                  <a:pt x="13976" y="17082"/>
                </a:moveTo>
                <a:lnTo>
                  <a:pt x="13976" y="16376"/>
                </a:lnTo>
                <a:lnTo>
                  <a:pt x="20171" y="16376"/>
                </a:lnTo>
                <a:lnTo>
                  <a:pt x="20171" y="17082"/>
                </a:lnTo>
                <a:lnTo>
                  <a:pt x="13976" y="17082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computr1"/>
          <p:cNvSpPr>
            <a:spLocks noEditPoints="1" noChangeArrowheads="1"/>
          </p:cNvSpPr>
          <p:nvPr/>
        </p:nvSpPr>
        <p:spPr bwMode="auto">
          <a:xfrm>
            <a:off x="6629400" y="2057400"/>
            <a:ext cx="760859" cy="688851"/>
          </a:xfrm>
          <a:custGeom>
            <a:avLst/>
            <a:gdLst>
              <a:gd name="T0" fmla="*/ 19535 w 21600"/>
              <a:gd name="T1" fmla="*/ 0 h 21600"/>
              <a:gd name="T2" fmla="*/ 10800 w 21600"/>
              <a:gd name="T3" fmla="*/ 0 h 21600"/>
              <a:gd name="T4" fmla="*/ 2065 w 21600"/>
              <a:gd name="T5" fmla="*/ 0 h 21600"/>
              <a:gd name="T6" fmla="*/ 0 w 21600"/>
              <a:gd name="T7" fmla="*/ 15388 h 21600"/>
              <a:gd name="T8" fmla="*/ 0 w 21600"/>
              <a:gd name="T9" fmla="*/ 21600 h 21600"/>
              <a:gd name="T10" fmla="*/ 10800 w 21600"/>
              <a:gd name="T11" fmla="*/ 21600 h 21600"/>
              <a:gd name="T12" fmla="*/ 21600 w 21600"/>
              <a:gd name="T13" fmla="*/ 21600 h 21600"/>
              <a:gd name="T14" fmla="*/ 21600 w 21600"/>
              <a:gd name="T15" fmla="*/ 15388 h 21600"/>
              <a:gd name="T16" fmla="*/ 19535 w 21600"/>
              <a:gd name="T17" fmla="*/ 13553 h 21600"/>
              <a:gd name="T18" fmla="*/ 2065 w 21600"/>
              <a:gd name="T19" fmla="*/ 13553 h 21600"/>
              <a:gd name="T20" fmla="*/ 2065 w 21600"/>
              <a:gd name="T21" fmla="*/ 6776 h 21600"/>
              <a:gd name="T22" fmla="*/ 19535 w 21600"/>
              <a:gd name="T23" fmla="*/ 6776 h 21600"/>
              <a:gd name="T24" fmla="*/ 0 w 21600"/>
              <a:gd name="T25" fmla="*/ 18494 h 21600"/>
              <a:gd name="T26" fmla="*/ 21600 w 21600"/>
              <a:gd name="T27" fmla="*/ 18494 h 21600"/>
              <a:gd name="T28" fmla="*/ 4923 w 21600"/>
              <a:gd name="T29" fmla="*/ 2541 h 21600"/>
              <a:gd name="T30" fmla="*/ 16756 w 21600"/>
              <a:gd name="T31" fmla="*/ 1115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T28" t="T29" r="T30" b="T31"/>
            <a:pathLst>
              <a:path w="21600" h="21600" extrusionOk="0">
                <a:moveTo>
                  <a:pt x="16994" y="15388"/>
                </a:moveTo>
                <a:lnTo>
                  <a:pt x="16994" y="13553"/>
                </a:lnTo>
                <a:lnTo>
                  <a:pt x="19535" y="13553"/>
                </a:lnTo>
                <a:lnTo>
                  <a:pt x="19535" y="10729"/>
                </a:lnTo>
                <a:lnTo>
                  <a:pt x="19535" y="6776"/>
                </a:lnTo>
                <a:lnTo>
                  <a:pt x="19535" y="0"/>
                </a:lnTo>
                <a:lnTo>
                  <a:pt x="10800" y="0"/>
                </a:lnTo>
                <a:lnTo>
                  <a:pt x="2065" y="0"/>
                </a:lnTo>
                <a:lnTo>
                  <a:pt x="2065" y="6776"/>
                </a:lnTo>
                <a:lnTo>
                  <a:pt x="2065" y="10729"/>
                </a:lnTo>
                <a:lnTo>
                  <a:pt x="2065" y="13553"/>
                </a:lnTo>
                <a:lnTo>
                  <a:pt x="4606" y="13553"/>
                </a:lnTo>
                <a:lnTo>
                  <a:pt x="4606" y="15388"/>
                </a:lnTo>
                <a:lnTo>
                  <a:pt x="0" y="15388"/>
                </a:lnTo>
                <a:lnTo>
                  <a:pt x="0" y="21600"/>
                </a:lnTo>
                <a:lnTo>
                  <a:pt x="10800" y="21600"/>
                </a:lnTo>
                <a:lnTo>
                  <a:pt x="21600" y="21600"/>
                </a:lnTo>
                <a:lnTo>
                  <a:pt x="21600" y="15388"/>
                </a:lnTo>
                <a:lnTo>
                  <a:pt x="16994" y="15388"/>
                </a:lnTo>
                <a:close/>
              </a:path>
              <a:path w="21600" h="21600" extrusionOk="0">
                <a:moveTo>
                  <a:pt x="4606" y="15388"/>
                </a:moveTo>
                <a:lnTo>
                  <a:pt x="4606" y="13553"/>
                </a:lnTo>
                <a:lnTo>
                  <a:pt x="16994" y="13553"/>
                </a:lnTo>
                <a:lnTo>
                  <a:pt x="16994" y="15388"/>
                </a:lnTo>
                <a:lnTo>
                  <a:pt x="4606" y="15388"/>
                </a:lnTo>
              </a:path>
              <a:path w="21600" h="21600" extrusionOk="0">
                <a:moveTo>
                  <a:pt x="4606" y="11294"/>
                </a:moveTo>
                <a:lnTo>
                  <a:pt x="4606" y="2259"/>
                </a:lnTo>
                <a:lnTo>
                  <a:pt x="16994" y="2259"/>
                </a:lnTo>
                <a:lnTo>
                  <a:pt x="16994" y="11294"/>
                </a:lnTo>
                <a:lnTo>
                  <a:pt x="4606" y="11294"/>
                </a:lnTo>
                <a:moveTo>
                  <a:pt x="13976" y="17082"/>
                </a:moveTo>
                <a:lnTo>
                  <a:pt x="13976" y="16376"/>
                </a:lnTo>
                <a:lnTo>
                  <a:pt x="20171" y="16376"/>
                </a:lnTo>
                <a:lnTo>
                  <a:pt x="20171" y="17082"/>
                </a:lnTo>
                <a:lnTo>
                  <a:pt x="13976" y="17082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computr1"/>
          <p:cNvSpPr>
            <a:spLocks noEditPoints="1" noChangeArrowheads="1"/>
          </p:cNvSpPr>
          <p:nvPr/>
        </p:nvSpPr>
        <p:spPr bwMode="auto">
          <a:xfrm>
            <a:off x="4343400" y="3352800"/>
            <a:ext cx="760859" cy="688851"/>
          </a:xfrm>
          <a:custGeom>
            <a:avLst/>
            <a:gdLst>
              <a:gd name="T0" fmla="*/ 19535 w 21600"/>
              <a:gd name="T1" fmla="*/ 0 h 21600"/>
              <a:gd name="T2" fmla="*/ 10800 w 21600"/>
              <a:gd name="T3" fmla="*/ 0 h 21600"/>
              <a:gd name="T4" fmla="*/ 2065 w 21600"/>
              <a:gd name="T5" fmla="*/ 0 h 21600"/>
              <a:gd name="T6" fmla="*/ 0 w 21600"/>
              <a:gd name="T7" fmla="*/ 15388 h 21600"/>
              <a:gd name="T8" fmla="*/ 0 w 21600"/>
              <a:gd name="T9" fmla="*/ 21600 h 21600"/>
              <a:gd name="T10" fmla="*/ 10800 w 21600"/>
              <a:gd name="T11" fmla="*/ 21600 h 21600"/>
              <a:gd name="T12" fmla="*/ 21600 w 21600"/>
              <a:gd name="T13" fmla="*/ 21600 h 21600"/>
              <a:gd name="T14" fmla="*/ 21600 w 21600"/>
              <a:gd name="T15" fmla="*/ 15388 h 21600"/>
              <a:gd name="T16" fmla="*/ 19535 w 21600"/>
              <a:gd name="T17" fmla="*/ 13553 h 21600"/>
              <a:gd name="T18" fmla="*/ 2065 w 21600"/>
              <a:gd name="T19" fmla="*/ 13553 h 21600"/>
              <a:gd name="T20" fmla="*/ 2065 w 21600"/>
              <a:gd name="T21" fmla="*/ 6776 h 21600"/>
              <a:gd name="T22" fmla="*/ 19535 w 21600"/>
              <a:gd name="T23" fmla="*/ 6776 h 21600"/>
              <a:gd name="T24" fmla="*/ 0 w 21600"/>
              <a:gd name="T25" fmla="*/ 18494 h 21600"/>
              <a:gd name="T26" fmla="*/ 21600 w 21600"/>
              <a:gd name="T27" fmla="*/ 18494 h 21600"/>
              <a:gd name="T28" fmla="*/ 4923 w 21600"/>
              <a:gd name="T29" fmla="*/ 2541 h 21600"/>
              <a:gd name="T30" fmla="*/ 16756 w 21600"/>
              <a:gd name="T31" fmla="*/ 1115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T28" t="T29" r="T30" b="T31"/>
            <a:pathLst>
              <a:path w="21600" h="21600" extrusionOk="0">
                <a:moveTo>
                  <a:pt x="16994" y="15388"/>
                </a:moveTo>
                <a:lnTo>
                  <a:pt x="16994" y="13553"/>
                </a:lnTo>
                <a:lnTo>
                  <a:pt x="19535" y="13553"/>
                </a:lnTo>
                <a:lnTo>
                  <a:pt x="19535" y="10729"/>
                </a:lnTo>
                <a:lnTo>
                  <a:pt x="19535" y="6776"/>
                </a:lnTo>
                <a:lnTo>
                  <a:pt x="19535" y="0"/>
                </a:lnTo>
                <a:lnTo>
                  <a:pt x="10800" y="0"/>
                </a:lnTo>
                <a:lnTo>
                  <a:pt x="2065" y="0"/>
                </a:lnTo>
                <a:lnTo>
                  <a:pt x="2065" y="6776"/>
                </a:lnTo>
                <a:lnTo>
                  <a:pt x="2065" y="10729"/>
                </a:lnTo>
                <a:lnTo>
                  <a:pt x="2065" y="13553"/>
                </a:lnTo>
                <a:lnTo>
                  <a:pt x="4606" y="13553"/>
                </a:lnTo>
                <a:lnTo>
                  <a:pt x="4606" y="15388"/>
                </a:lnTo>
                <a:lnTo>
                  <a:pt x="0" y="15388"/>
                </a:lnTo>
                <a:lnTo>
                  <a:pt x="0" y="21600"/>
                </a:lnTo>
                <a:lnTo>
                  <a:pt x="10800" y="21600"/>
                </a:lnTo>
                <a:lnTo>
                  <a:pt x="21600" y="21600"/>
                </a:lnTo>
                <a:lnTo>
                  <a:pt x="21600" y="15388"/>
                </a:lnTo>
                <a:lnTo>
                  <a:pt x="16994" y="15388"/>
                </a:lnTo>
                <a:close/>
              </a:path>
              <a:path w="21600" h="21600" extrusionOk="0">
                <a:moveTo>
                  <a:pt x="4606" y="15388"/>
                </a:moveTo>
                <a:lnTo>
                  <a:pt x="4606" y="13553"/>
                </a:lnTo>
                <a:lnTo>
                  <a:pt x="16994" y="13553"/>
                </a:lnTo>
                <a:lnTo>
                  <a:pt x="16994" y="15388"/>
                </a:lnTo>
                <a:lnTo>
                  <a:pt x="4606" y="15388"/>
                </a:lnTo>
              </a:path>
              <a:path w="21600" h="21600" extrusionOk="0">
                <a:moveTo>
                  <a:pt x="4606" y="11294"/>
                </a:moveTo>
                <a:lnTo>
                  <a:pt x="4606" y="2259"/>
                </a:lnTo>
                <a:lnTo>
                  <a:pt x="16994" y="2259"/>
                </a:lnTo>
                <a:lnTo>
                  <a:pt x="16994" y="11294"/>
                </a:lnTo>
                <a:lnTo>
                  <a:pt x="4606" y="11294"/>
                </a:lnTo>
                <a:moveTo>
                  <a:pt x="13976" y="17082"/>
                </a:moveTo>
                <a:lnTo>
                  <a:pt x="13976" y="16376"/>
                </a:lnTo>
                <a:lnTo>
                  <a:pt x="20171" y="16376"/>
                </a:lnTo>
                <a:lnTo>
                  <a:pt x="20171" y="17082"/>
                </a:lnTo>
                <a:lnTo>
                  <a:pt x="13976" y="17082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computr1"/>
          <p:cNvSpPr>
            <a:spLocks noEditPoints="1" noChangeArrowheads="1"/>
          </p:cNvSpPr>
          <p:nvPr/>
        </p:nvSpPr>
        <p:spPr bwMode="auto">
          <a:xfrm>
            <a:off x="7620000" y="3429000"/>
            <a:ext cx="760859" cy="688851"/>
          </a:xfrm>
          <a:custGeom>
            <a:avLst/>
            <a:gdLst>
              <a:gd name="T0" fmla="*/ 19535 w 21600"/>
              <a:gd name="T1" fmla="*/ 0 h 21600"/>
              <a:gd name="T2" fmla="*/ 10800 w 21600"/>
              <a:gd name="T3" fmla="*/ 0 h 21600"/>
              <a:gd name="T4" fmla="*/ 2065 w 21600"/>
              <a:gd name="T5" fmla="*/ 0 h 21600"/>
              <a:gd name="T6" fmla="*/ 0 w 21600"/>
              <a:gd name="T7" fmla="*/ 15388 h 21600"/>
              <a:gd name="T8" fmla="*/ 0 w 21600"/>
              <a:gd name="T9" fmla="*/ 21600 h 21600"/>
              <a:gd name="T10" fmla="*/ 10800 w 21600"/>
              <a:gd name="T11" fmla="*/ 21600 h 21600"/>
              <a:gd name="T12" fmla="*/ 21600 w 21600"/>
              <a:gd name="T13" fmla="*/ 21600 h 21600"/>
              <a:gd name="T14" fmla="*/ 21600 w 21600"/>
              <a:gd name="T15" fmla="*/ 15388 h 21600"/>
              <a:gd name="T16" fmla="*/ 19535 w 21600"/>
              <a:gd name="T17" fmla="*/ 13553 h 21600"/>
              <a:gd name="T18" fmla="*/ 2065 w 21600"/>
              <a:gd name="T19" fmla="*/ 13553 h 21600"/>
              <a:gd name="T20" fmla="*/ 2065 w 21600"/>
              <a:gd name="T21" fmla="*/ 6776 h 21600"/>
              <a:gd name="T22" fmla="*/ 19535 w 21600"/>
              <a:gd name="T23" fmla="*/ 6776 h 21600"/>
              <a:gd name="T24" fmla="*/ 0 w 21600"/>
              <a:gd name="T25" fmla="*/ 18494 h 21600"/>
              <a:gd name="T26" fmla="*/ 21600 w 21600"/>
              <a:gd name="T27" fmla="*/ 18494 h 21600"/>
              <a:gd name="T28" fmla="*/ 4923 w 21600"/>
              <a:gd name="T29" fmla="*/ 2541 h 21600"/>
              <a:gd name="T30" fmla="*/ 16756 w 21600"/>
              <a:gd name="T31" fmla="*/ 1115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T28" t="T29" r="T30" b="T31"/>
            <a:pathLst>
              <a:path w="21600" h="21600" extrusionOk="0">
                <a:moveTo>
                  <a:pt x="16994" y="15388"/>
                </a:moveTo>
                <a:lnTo>
                  <a:pt x="16994" y="13553"/>
                </a:lnTo>
                <a:lnTo>
                  <a:pt x="19535" y="13553"/>
                </a:lnTo>
                <a:lnTo>
                  <a:pt x="19535" y="10729"/>
                </a:lnTo>
                <a:lnTo>
                  <a:pt x="19535" y="6776"/>
                </a:lnTo>
                <a:lnTo>
                  <a:pt x="19535" y="0"/>
                </a:lnTo>
                <a:lnTo>
                  <a:pt x="10800" y="0"/>
                </a:lnTo>
                <a:lnTo>
                  <a:pt x="2065" y="0"/>
                </a:lnTo>
                <a:lnTo>
                  <a:pt x="2065" y="6776"/>
                </a:lnTo>
                <a:lnTo>
                  <a:pt x="2065" y="10729"/>
                </a:lnTo>
                <a:lnTo>
                  <a:pt x="2065" y="13553"/>
                </a:lnTo>
                <a:lnTo>
                  <a:pt x="4606" y="13553"/>
                </a:lnTo>
                <a:lnTo>
                  <a:pt x="4606" y="15388"/>
                </a:lnTo>
                <a:lnTo>
                  <a:pt x="0" y="15388"/>
                </a:lnTo>
                <a:lnTo>
                  <a:pt x="0" y="21600"/>
                </a:lnTo>
                <a:lnTo>
                  <a:pt x="10800" y="21600"/>
                </a:lnTo>
                <a:lnTo>
                  <a:pt x="21600" y="21600"/>
                </a:lnTo>
                <a:lnTo>
                  <a:pt x="21600" y="15388"/>
                </a:lnTo>
                <a:lnTo>
                  <a:pt x="16994" y="15388"/>
                </a:lnTo>
                <a:close/>
              </a:path>
              <a:path w="21600" h="21600" extrusionOk="0">
                <a:moveTo>
                  <a:pt x="4606" y="15388"/>
                </a:moveTo>
                <a:lnTo>
                  <a:pt x="4606" y="13553"/>
                </a:lnTo>
                <a:lnTo>
                  <a:pt x="16994" y="13553"/>
                </a:lnTo>
                <a:lnTo>
                  <a:pt x="16994" y="15388"/>
                </a:lnTo>
                <a:lnTo>
                  <a:pt x="4606" y="15388"/>
                </a:lnTo>
              </a:path>
              <a:path w="21600" h="21600" extrusionOk="0">
                <a:moveTo>
                  <a:pt x="4606" y="11294"/>
                </a:moveTo>
                <a:lnTo>
                  <a:pt x="4606" y="2259"/>
                </a:lnTo>
                <a:lnTo>
                  <a:pt x="16994" y="2259"/>
                </a:lnTo>
                <a:lnTo>
                  <a:pt x="16994" y="11294"/>
                </a:lnTo>
                <a:lnTo>
                  <a:pt x="4606" y="11294"/>
                </a:lnTo>
                <a:moveTo>
                  <a:pt x="13976" y="17082"/>
                </a:moveTo>
                <a:lnTo>
                  <a:pt x="13976" y="16376"/>
                </a:lnTo>
                <a:lnTo>
                  <a:pt x="20171" y="16376"/>
                </a:lnTo>
                <a:lnTo>
                  <a:pt x="20171" y="17082"/>
                </a:lnTo>
                <a:lnTo>
                  <a:pt x="13976" y="17082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computr1"/>
          <p:cNvSpPr>
            <a:spLocks noEditPoints="1" noChangeArrowheads="1"/>
          </p:cNvSpPr>
          <p:nvPr/>
        </p:nvSpPr>
        <p:spPr bwMode="auto">
          <a:xfrm>
            <a:off x="5943600" y="3505200"/>
            <a:ext cx="760859" cy="688851"/>
          </a:xfrm>
          <a:custGeom>
            <a:avLst/>
            <a:gdLst>
              <a:gd name="T0" fmla="*/ 19535 w 21600"/>
              <a:gd name="T1" fmla="*/ 0 h 21600"/>
              <a:gd name="T2" fmla="*/ 10800 w 21600"/>
              <a:gd name="T3" fmla="*/ 0 h 21600"/>
              <a:gd name="T4" fmla="*/ 2065 w 21600"/>
              <a:gd name="T5" fmla="*/ 0 h 21600"/>
              <a:gd name="T6" fmla="*/ 0 w 21600"/>
              <a:gd name="T7" fmla="*/ 15388 h 21600"/>
              <a:gd name="T8" fmla="*/ 0 w 21600"/>
              <a:gd name="T9" fmla="*/ 21600 h 21600"/>
              <a:gd name="T10" fmla="*/ 10800 w 21600"/>
              <a:gd name="T11" fmla="*/ 21600 h 21600"/>
              <a:gd name="T12" fmla="*/ 21600 w 21600"/>
              <a:gd name="T13" fmla="*/ 21600 h 21600"/>
              <a:gd name="T14" fmla="*/ 21600 w 21600"/>
              <a:gd name="T15" fmla="*/ 15388 h 21600"/>
              <a:gd name="T16" fmla="*/ 19535 w 21600"/>
              <a:gd name="T17" fmla="*/ 13553 h 21600"/>
              <a:gd name="T18" fmla="*/ 2065 w 21600"/>
              <a:gd name="T19" fmla="*/ 13553 h 21600"/>
              <a:gd name="T20" fmla="*/ 2065 w 21600"/>
              <a:gd name="T21" fmla="*/ 6776 h 21600"/>
              <a:gd name="T22" fmla="*/ 19535 w 21600"/>
              <a:gd name="T23" fmla="*/ 6776 h 21600"/>
              <a:gd name="T24" fmla="*/ 0 w 21600"/>
              <a:gd name="T25" fmla="*/ 18494 h 21600"/>
              <a:gd name="T26" fmla="*/ 21600 w 21600"/>
              <a:gd name="T27" fmla="*/ 18494 h 21600"/>
              <a:gd name="T28" fmla="*/ 4923 w 21600"/>
              <a:gd name="T29" fmla="*/ 2541 h 21600"/>
              <a:gd name="T30" fmla="*/ 16756 w 21600"/>
              <a:gd name="T31" fmla="*/ 1115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T28" t="T29" r="T30" b="T31"/>
            <a:pathLst>
              <a:path w="21600" h="21600" extrusionOk="0">
                <a:moveTo>
                  <a:pt x="16994" y="15388"/>
                </a:moveTo>
                <a:lnTo>
                  <a:pt x="16994" y="13553"/>
                </a:lnTo>
                <a:lnTo>
                  <a:pt x="19535" y="13553"/>
                </a:lnTo>
                <a:lnTo>
                  <a:pt x="19535" y="10729"/>
                </a:lnTo>
                <a:lnTo>
                  <a:pt x="19535" y="6776"/>
                </a:lnTo>
                <a:lnTo>
                  <a:pt x="19535" y="0"/>
                </a:lnTo>
                <a:lnTo>
                  <a:pt x="10800" y="0"/>
                </a:lnTo>
                <a:lnTo>
                  <a:pt x="2065" y="0"/>
                </a:lnTo>
                <a:lnTo>
                  <a:pt x="2065" y="6776"/>
                </a:lnTo>
                <a:lnTo>
                  <a:pt x="2065" y="10729"/>
                </a:lnTo>
                <a:lnTo>
                  <a:pt x="2065" y="13553"/>
                </a:lnTo>
                <a:lnTo>
                  <a:pt x="4606" y="13553"/>
                </a:lnTo>
                <a:lnTo>
                  <a:pt x="4606" y="15388"/>
                </a:lnTo>
                <a:lnTo>
                  <a:pt x="0" y="15388"/>
                </a:lnTo>
                <a:lnTo>
                  <a:pt x="0" y="21600"/>
                </a:lnTo>
                <a:lnTo>
                  <a:pt x="10800" y="21600"/>
                </a:lnTo>
                <a:lnTo>
                  <a:pt x="21600" y="21600"/>
                </a:lnTo>
                <a:lnTo>
                  <a:pt x="21600" y="15388"/>
                </a:lnTo>
                <a:lnTo>
                  <a:pt x="16994" y="15388"/>
                </a:lnTo>
                <a:close/>
              </a:path>
              <a:path w="21600" h="21600" extrusionOk="0">
                <a:moveTo>
                  <a:pt x="4606" y="15388"/>
                </a:moveTo>
                <a:lnTo>
                  <a:pt x="4606" y="13553"/>
                </a:lnTo>
                <a:lnTo>
                  <a:pt x="16994" y="13553"/>
                </a:lnTo>
                <a:lnTo>
                  <a:pt x="16994" y="15388"/>
                </a:lnTo>
                <a:lnTo>
                  <a:pt x="4606" y="15388"/>
                </a:lnTo>
              </a:path>
              <a:path w="21600" h="21600" extrusionOk="0">
                <a:moveTo>
                  <a:pt x="4606" y="11294"/>
                </a:moveTo>
                <a:lnTo>
                  <a:pt x="4606" y="2259"/>
                </a:lnTo>
                <a:lnTo>
                  <a:pt x="16994" y="2259"/>
                </a:lnTo>
                <a:lnTo>
                  <a:pt x="16994" y="11294"/>
                </a:lnTo>
                <a:lnTo>
                  <a:pt x="4606" y="11294"/>
                </a:lnTo>
                <a:moveTo>
                  <a:pt x="13976" y="17082"/>
                </a:moveTo>
                <a:lnTo>
                  <a:pt x="13976" y="16376"/>
                </a:lnTo>
                <a:lnTo>
                  <a:pt x="20171" y="16376"/>
                </a:lnTo>
                <a:lnTo>
                  <a:pt x="20171" y="17082"/>
                </a:lnTo>
                <a:lnTo>
                  <a:pt x="13976" y="17082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computr1"/>
          <p:cNvSpPr>
            <a:spLocks noEditPoints="1" noChangeArrowheads="1"/>
          </p:cNvSpPr>
          <p:nvPr/>
        </p:nvSpPr>
        <p:spPr bwMode="auto">
          <a:xfrm>
            <a:off x="7086600" y="4800600"/>
            <a:ext cx="760859" cy="688851"/>
          </a:xfrm>
          <a:custGeom>
            <a:avLst/>
            <a:gdLst>
              <a:gd name="T0" fmla="*/ 19535 w 21600"/>
              <a:gd name="T1" fmla="*/ 0 h 21600"/>
              <a:gd name="T2" fmla="*/ 10800 w 21600"/>
              <a:gd name="T3" fmla="*/ 0 h 21600"/>
              <a:gd name="T4" fmla="*/ 2065 w 21600"/>
              <a:gd name="T5" fmla="*/ 0 h 21600"/>
              <a:gd name="T6" fmla="*/ 0 w 21600"/>
              <a:gd name="T7" fmla="*/ 15388 h 21600"/>
              <a:gd name="T8" fmla="*/ 0 w 21600"/>
              <a:gd name="T9" fmla="*/ 21600 h 21600"/>
              <a:gd name="T10" fmla="*/ 10800 w 21600"/>
              <a:gd name="T11" fmla="*/ 21600 h 21600"/>
              <a:gd name="T12" fmla="*/ 21600 w 21600"/>
              <a:gd name="T13" fmla="*/ 21600 h 21600"/>
              <a:gd name="T14" fmla="*/ 21600 w 21600"/>
              <a:gd name="T15" fmla="*/ 15388 h 21600"/>
              <a:gd name="T16" fmla="*/ 19535 w 21600"/>
              <a:gd name="T17" fmla="*/ 13553 h 21600"/>
              <a:gd name="T18" fmla="*/ 2065 w 21600"/>
              <a:gd name="T19" fmla="*/ 13553 h 21600"/>
              <a:gd name="T20" fmla="*/ 2065 w 21600"/>
              <a:gd name="T21" fmla="*/ 6776 h 21600"/>
              <a:gd name="T22" fmla="*/ 19535 w 21600"/>
              <a:gd name="T23" fmla="*/ 6776 h 21600"/>
              <a:gd name="T24" fmla="*/ 0 w 21600"/>
              <a:gd name="T25" fmla="*/ 18494 h 21600"/>
              <a:gd name="T26" fmla="*/ 21600 w 21600"/>
              <a:gd name="T27" fmla="*/ 18494 h 21600"/>
              <a:gd name="T28" fmla="*/ 4923 w 21600"/>
              <a:gd name="T29" fmla="*/ 2541 h 21600"/>
              <a:gd name="T30" fmla="*/ 16756 w 21600"/>
              <a:gd name="T31" fmla="*/ 1115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T28" t="T29" r="T30" b="T31"/>
            <a:pathLst>
              <a:path w="21600" h="21600" extrusionOk="0">
                <a:moveTo>
                  <a:pt x="16994" y="15388"/>
                </a:moveTo>
                <a:lnTo>
                  <a:pt x="16994" y="13553"/>
                </a:lnTo>
                <a:lnTo>
                  <a:pt x="19535" y="13553"/>
                </a:lnTo>
                <a:lnTo>
                  <a:pt x="19535" y="10729"/>
                </a:lnTo>
                <a:lnTo>
                  <a:pt x="19535" y="6776"/>
                </a:lnTo>
                <a:lnTo>
                  <a:pt x="19535" y="0"/>
                </a:lnTo>
                <a:lnTo>
                  <a:pt x="10800" y="0"/>
                </a:lnTo>
                <a:lnTo>
                  <a:pt x="2065" y="0"/>
                </a:lnTo>
                <a:lnTo>
                  <a:pt x="2065" y="6776"/>
                </a:lnTo>
                <a:lnTo>
                  <a:pt x="2065" y="10729"/>
                </a:lnTo>
                <a:lnTo>
                  <a:pt x="2065" y="13553"/>
                </a:lnTo>
                <a:lnTo>
                  <a:pt x="4606" y="13553"/>
                </a:lnTo>
                <a:lnTo>
                  <a:pt x="4606" y="15388"/>
                </a:lnTo>
                <a:lnTo>
                  <a:pt x="0" y="15388"/>
                </a:lnTo>
                <a:lnTo>
                  <a:pt x="0" y="21600"/>
                </a:lnTo>
                <a:lnTo>
                  <a:pt x="10800" y="21600"/>
                </a:lnTo>
                <a:lnTo>
                  <a:pt x="21600" y="21600"/>
                </a:lnTo>
                <a:lnTo>
                  <a:pt x="21600" y="15388"/>
                </a:lnTo>
                <a:lnTo>
                  <a:pt x="16994" y="15388"/>
                </a:lnTo>
                <a:close/>
              </a:path>
              <a:path w="21600" h="21600" extrusionOk="0">
                <a:moveTo>
                  <a:pt x="4606" y="15388"/>
                </a:moveTo>
                <a:lnTo>
                  <a:pt x="4606" y="13553"/>
                </a:lnTo>
                <a:lnTo>
                  <a:pt x="16994" y="13553"/>
                </a:lnTo>
                <a:lnTo>
                  <a:pt x="16994" y="15388"/>
                </a:lnTo>
                <a:lnTo>
                  <a:pt x="4606" y="15388"/>
                </a:lnTo>
              </a:path>
              <a:path w="21600" h="21600" extrusionOk="0">
                <a:moveTo>
                  <a:pt x="4606" y="11294"/>
                </a:moveTo>
                <a:lnTo>
                  <a:pt x="4606" y="2259"/>
                </a:lnTo>
                <a:lnTo>
                  <a:pt x="16994" y="2259"/>
                </a:lnTo>
                <a:lnTo>
                  <a:pt x="16994" y="11294"/>
                </a:lnTo>
                <a:lnTo>
                  <a:pt x="4606" y="11294"/>
                </a:lnTo>
                <a:moveTo>
                  <a:pt x="13976" y="17082"/>
                </a:moveTo>
                <a:lnTo>
                  <a:pt x="13976" y="16376"/>
                </a:lnTo>
                <a:lnTo>
                  <a:pt x="20171" y="16376"/>
                </a:lnTo>
                <a:lnTo>
                  <a:pt x="20171" y="17082"/>
                </a:lnTo>
                <a:lnTo>
                  <a:pt x="13976" y="17082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computr1"/>
          <p:cNvSpPr>
            <a:spLocks noEditPoints="1" noChangeArrowheads="1"/>
          </p:cNvSpPr>
          <p:nvPr/>
        </p:nvSpPr>
        <p:spPr bwMode="auto">
          <a:xfrm>
            <a:off x="5943600" y="4953000"/>
            <a:ext cx="760859" cy="688851"/>
          </a:xfrm>
          <a:custGeom>
            <a:avLst/>
            <a:gdLst>
              <a:gd name="T0" fmla="*/ 19535 w 21600"/>
              <a:gd name="T1" fmla="*/ 0 h 21600"/>
              <a:gd name="T2" fmla="*/ 10800 w 21600"/>
              <a:gd name="T3" fmla="*/ 0 h 21600"/>
              <a:gd name="T4" fmla="*/ 2065 w 21600"/>
              <a:gd name="T5" fmla="*/ 0 h 21600"/>
              <a:gd name="T6" fmla="*/ 0 w 21600"/>
              <a:gd name="T7" fmla="*/ 15388 h 21600"/>
              <a:gd name="T8" fmla="*/ 0 w 21600"/>
              <a:gd name="T9" fmla="*/ 21600 h 21600"/>
              <a:gd name="T10" fmla="*/ 10800 w 21600"/>
              <a:gd name="T11" fmla="*/ 21600 h 21600"/>
              <a:gd name="T12" fmla="*/ 21600 w 21600"/>
              <a:gd name="T13" fmla="*/ 21600 h 21600"/>
              <a:gd name="T14" fmla="*/ 21600 w 21600"/>
              <a:gd name="T15" fmla="*/ 15388 h 21600"/>
              <a:gd name="T16" fmla="*/ 19535 w 21600"/>
              <a:gd name="T17" fmla="*/ 13553 h 21600"/>
              <a:gd name="T18" fmla="*/ 2065 w 21600"/>
              <a:gd name="T19" fmla="*/ 13553 h 21600"/>
              <a:gd name="T20" fmla="*/ 2065 w 21600"/>
              <a:gd name="T21" fmla="*/ 6776 h 21600"/>
              <a:gd name="T22" fmla="*/ 19535 w 21600"/>
              <a:gd name="T23" fmla="*/ 6776 h 21600"/>
              <a:gd name="T24" fmla="*/ 0 w 21600"/>
              <a:gd name="T25" fmla="*/ 18494 h 21600"/>
              <a:gd name="T26" fmla="*/ 21600 w 21600"/>
              <a:gd name="T27" fmla="*/ 18494 h 21600"/>
              <a:gd name="T28" fmla="*/ 4923 w 21600"/>
              <a:gd name="T29" fmla="*/ 2541 h 21600"/>
              <a:gd name="T30" fmla="*/ 16756 w 21600"/>
              <a:gd name="T31" fmla="*/ 1115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T28" t="T29" r="T30" b="T31"/>
            <a:pathLst>
              <a:path w="21600" h="21600" extrusionOk="0">
                <a:moveTo>
                  <a:pt x="16994" y="15388"/>
                </a:moveTo>
                <a:lnTo>
                  <a:pt x="16994" y="13553"/>
                </a:lnTo>
                <a:lnTo>
                  <a:pt x="19535" y="13553"/>
                </a:lnTo>
                <a:lnTo>
                  <a:pt x="19535" y="10729"/>
                </a:lnTo>
                <a:lnTo>
                  <a:pt x="19535" y="6776"/>
                </a:lnTo>
                <a:lnTo>
                  <a:pt x="19535" y="0"/>
                </a:lnTo>
                <a:lnTo>
                  <a:pt x="10800" y="0"/>
                </a:lnTo>
                <a:lnTo>
                  <a:pt x="2065" y="0"/>
                </a:lnTo>
                <a:lnTo>
                  <a:pt x="2065" y="6776"/>
                </a:lnTo>
                <a:lnTo>
                  <a:pt x="2065" y="10729"/>
                </a:lnTo>
                <a:lnTo>
                  <a:pt x="2065" y="13553"/>
                </a:lnTo>
                <a:lnTo>
                  <a:pt x="4606" y="13553"/>
                </a:lnTo>
                <a:lnTo>
                  <a:pt x="4606" y="15388"/>
                </a:lnTo>
                <a:lnTo>
                  <a:pt x="0" y="15388"/>
                </a:lnTo>
                <a:lnTo>
                  <a:pt x="0" y="21600"/>
                </a:lnTo>
                <a:lnTo>
                  <a:pt x="10800" y="21600"/>
                </a:lnTo>
                <a:lnTo>
                  <a:pt x="21600" y="21600"/>
                </a:lnTo>
                <a:lnTo>
                  <a:pt x="21600" y="15388"/>
                </a:lnTo>
                <a:lnTo>
                  <a:pt x="16994" y="15388"/>
                </a:lnTo>
                <a:close/>
              </a:path>
              <a:path w="21600" h="21600" extrusionOk="0">
                <a:moveTo>
                  <a:pt x="4606" y="15388"/>
                </a:moveTo>
                <a:lnTo>
                  <a:pt x="4606" y="13553"/>
                </a:lnTo>
                <a:lnTo>
                  <a:pt x="16994" y="13553"/>
                </a:lnTo>
                <a:lnTo>
                  <a:pt x="16994" y="15388"/>
                </a:lnTo>
                <a:lnTo>
                  <a:pt x="4606" y="15388"/>
                </a:lnTo>
              </a:path>
              <a:path w="21600" h="21600" extrusionOk="0">
                <a:moveTo>
                  <a:pt x="4606" y="11294"/>
                </a:moveTo>
                <a:lnTo>
                  <a:pt x="4606" y="2259"/>
                </a:lnTo>
                <a:lnTo>
                  <a:pt x="16994" y="2259"/>
                </a:lnTo>
                <a:lnTo>
                  <a:pt x="16994" y="11294"/>
                </a:lnTo>
                <a:lnTo>
                  <a:pt x="4606" y="11294"/>
                </a:lnTo>
                <a:moveTo>
                  <a:pt x="13976" y="17082"/>
                </a:moveTo>
                <a:lnTo>
                  <a:pt x="13976" y="16376"/>
                </a:lnTo>
                <a:lnTo>
                  <a:pt x="20171" y="16376"/>
                </a:lnTo>
                <a:lnTo>
                  <a:pt x="20171" y="17082"/>
                </a:lnTo>
                <a:lnTo>
                  <a:pt x="13976" y="17082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computr1"/>
          <p:cNvSpPr>
            <a:spLocks noEditPoints="1" noChangeArrowheads="1"/>
          </p:cNvSpPr>
          <p:nvPr/>
        </p:nvSpPr>
        <p:spPr bwMode="auto">
          <a:xfrm>
            <a:off x="4572000" y="5486400"/>
            <a:ext cx="760859" cy="688851"/>
          </a:xfrm>
          <a:custGeom>
            <a:avLst/>
            <a:gdLst>
              <a:gd name="T0" fmla="*/ 19535 w 21600"/>
              <a:gd name="T1" fmla="*/ 0 h 21600"/>
              <a:gd name="T2" fmla="*/ 10800 w 21600"/>
              <a:gd name="T3" fmla="*/ 0 h 21600"/>
              <a:gd name="T4" fmla="*/ 2065 w 21600"/>
              <a:gd name="T5" fmla="*/ 0 h 21600"/>
              <a:gd name="T6" fmla="*/ 0 w 21600"/>
              <a:gd name="T7" fmla="*/ 15388 h 21600"/>
              <a:gd name="T8" fmla="*/ 0 w 21600"/>
              <a:gd name="T9" fmla="*/ 21600 h 21600"/>
              <a:gd name="T10" fmla="*/ 10800 w 21600"/>
              <a:gd name="T11" fmla="*/ 21600 h 21600"/>
              <a:gd name="T12" fmla="*/ 21600 w 21600"/>
              <a:gd name="T13" fmla="*/ 21600 h 21600"/>
              <a:gd name="T14" fmla="*/ 21600 w 21600"/>
              <a:gd name="T15" fmla="*/ 15388 h 21600"/>
              <a:gd name="T16" fmla="*/ 19535 w 21600"/>
              <a:gd name="T17" fmla="*/ 13553 h 21600"/>
              <a:gd name="T18" fmla="*/ 2065 w 21600"/>
              <a:gd name="T19" fmla="*/ 13553 h 21600"/>
              <a:gd name="T20" fmla="*/ 2065 w 21600"/>
              <a:gd name="T21" fmla="*/ 6776 h 21600"/>
              <a:gd name="T22" fmla="*/ 19535 w 21600"/>
              <a:gd name="T23" fmla="*/ 6776 h 21600"/>
              <a:gd name="T24" fmla="*/ 0 w 21600"/>
              <a:gd name="T25" fmla="*/ 18494 h 21600"/>
              <a:gd name="T26" fmla="*/ 21600 w 21600"/>
              <a:gd name="T27" fmla="*/ 18494 h 21600"/>
              <a:gd name="T28" fmla="*/ 4923 w 21600"/>
              <a:gd name="T29" fmla="*/ 2541 h 21600"/>
              <a:gd name="T30" fmla="*/ 16756 w 21600"/>
              <a:gd name="T31" fmla="*/ 1115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T28" t="T29" r="T30" b="T31"/>
            <a:pathLst>
              <a:path w="21600" h="21600" extrusionOk="0">
                <a:moveTo>
                  <a:pt x="16994" y="15388"/>
                </a:moveTo>
                <a:lnTo>
                  <a:pt x="16994" y="13553"/>
                </a:lnTo>
                <a:lnTo>
                  <a:pt x="19535" y="13553"/>
                </a:lnTo>
                <a:lnTo>
                  <a:pt x="19535" y="10729"/>
                </a:lnTo>
                <a:lnTo>
                  <a:pt x="19535" y="6776"/>
                </a:lnTo>
                <a:lnTo>
                  <a:pt x="19535" y="0"/>
                </a:lnTo>
                <a:lnTo>
                  <a:pt x="10800" y="0"/>
                </a:lnTo>
                <a:lnTo>
                  <a:pt x="2065" y="0"/>
                </a:lnTo>
                <a:lnTo>
                  <a:pt x="2065" y="6776"/>
                </a:lnTo>
                <a:lnTo>
                  <a:pt x="2065" y="10729"/>
                </a:lnTo>
                <a:lnTo>
                  <a:pt x="2065" y="13553"/>
                </a:lnTo>
                <a:lnTo>
                  <a:pt x="4606" y="13553"/>
                </a:lnTo>
                <a:lnTo>
                  <a:pt x="4606" y="15388"/>
                </a:lnTo>
                <a:lnTo>
                  <a:pt x="0" y="15388"/>
                </a:lnTo>
                <a:lnTo>
                  <a:pt x="0" y="21600"/>
                </a:lnTo>
                <a:lnTo>
                  <a:pt x="10800" y="21600"/>
                </a:lnTo>
                <a:lnTo>
                  <a:pt x="21600" y="21600"/>
                </a:lnTo>
                <a:lnTo>
                  <a:pt x="21600" y="15388"/>
                </a:lnTo>
                <a:lnTo>
                  <a:pt x="16994" y="15388"/>
                </a:lnTo>
                <a:close/>
              </a:path>
              <a:path w="21600" h="21600" extrusionOk="0">
                <a:moveTo>
                  <a:pt x="4606" y="15388"/>
                </a:moveTo>
                <a:lnTo>
                  <a:pt x="4606" y="13553"/>
                </a:lnTo>
                <a:lnTo>
                  <a:pt x="16994" y="13553"/>
                </a:lnTo>
                <a:lnTo>
                  <a:pt x="16994" y="15388"/>
                </a:lnTo>
                <a:lnTo>
                  <a:pt x="4606" y="15388"/>
                </a:lnTo>
              </a:path>
              <a:path w="21600" h="21600" extrusionOk="0">
                <a:moveTo>
                  <a:pt x="4606" y="11294"/>
                </a:moveTo>
                <a:lnTo>
                  <a:pt x="4606" y="2259"/>
                </a:lnTo>
                <a:lnTo>
                  <a:pt x="16994" y="2259"/>
                </a:lnTo>
                <a:lnTo>
                  <a:pt x="16994" y="11294"/>
                </a:lnTo>
                <a:lnTo>
                  <a:pt x="4606" y="11294"/>
                </a:lnTo>
                <a:moveTo>
                  <a:pt x="13976" y="17082"/>
                </a:moveTo>
                <a:lnTo>
                  <a:pt x="13976" y="16376"/>
                </a:lnTo>
                <a:lnTo>
                  <a:pt x="20171" y="16376"/>
                </a:lnTo>
                <a:lnTo>
                  <a:pt x="20171" y="17082"/>
                </a:lnTo>
                <a:lnTo>
                  <a:pt x="13976" y="17082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computr1"/>
          <p:cNvSpPr>
            <a:spLocks noEditPoints="1" noChangeArrowheads="1"/>
          </p:cNvSpPr>
          <p:nvPr/>
        </p:nvSpPr>
        <p:spPr bwMode="auto">
          <a:xfrm>
            <a:off x="3581400" y="4267200"/>
            <a:ext cx="760859" cy="688851"/>
          </a:xfrm>
          <a:custGeom>
            <a:avLst/>
            <a:gdLst>
              <a:gd name="T0" fmla="*/ 19535 w 21600"/>
              <a:gd name="T1" fmla="*/ 0 h 21600"/>
              <a:gd name="T2" fmla="*/ 10800 w 21600"/>
              <a:gd name="T3" fmla="*/ 0 h 21600"/>
              <a:gd name="T4" fmla="*/ 2065 w 21600"/>
              <a:gd name="T5" fmla="*/ 0 h 21600"/>
              <a:gd name="T6" fmla="*/ 0 w 21600"/>
              <a:gd name="T7" fmla="*/ 15388 h 21600"/>
              <a:gd name="T8" fmla="*/ 0 w 21600"/>
              <a:gd name="T9" fmla="*/ 21600 h 21600"/>
              <a:gd name="T10" fmla="*/ 10800 w 21600"/>
              <a:gd name="T11" fmla="*/ 21600 h 21600"/>
              <a:gd name="T12" fmla="*/ 21600 w 21600"/>
              <a:gd name="T13" fmla="*/ 21600 h 21600"/>
              <a:gd name="T14" fmla="*/ 21600 w 21600"/>
              <a:gd name="T15" fmla="*/ 15388 h 21600"/>
              <a:gd name="T16" fmla="*/ 19535 w 21600"/>
              <a:gd name="T17" fmla="*/ 13553 h 21600"/>
              <a:gd name="T18" fmla="*/ 2065 w 21600"/>
              <a:gd name="T19" fmla="*/ 13553 h 21600"/>
              <a:gd name="T20" fmla="*/ 2065 w 21600"/>
              <a:gd name="T21" fmla="*/ 6776 h 21600"/>
              <a:gd name="T22" fmla="*/ 19535 w 21600"/>
              <a:gd name="T23" fmla="*/ 6776 h 21600"/>
              <a:gd name="T24" fmla="*/ 0 w 21600"/>
              <a:gd name="T25" fmla="*/ 18494 h 21600"/>
              <a:gd name="T26" fmla="*/ 21600 w 21600"/>
              <a:gd name="T27" fmla="*/ 18494 h 21600"/>
              <a:gd name="T28" fmla="*/ 4923 w 21600"/>
              <a:gd name="T29" fmla="*/ 2541 h 21600"/>
              <a:gd name="T30" fmla="*/ 16756 w 21600"/>
              <a:gd name="T31" fmla="*/ 1115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T28" t="T29" r="T30" b="T31"/>
            <a:pathLst>
              <a:path w="21600" h="21600" extrusionOk="0">
                <a:moveTo>
                  <a:pt x="16994" y="15388"/>
                </a:moveTo>
                <a:lnTo>
                  <a:pt x="16994" y="13553"/>
                </a:lnTo>
                <a:lnTo>
                  <a:pt x="19535" y="13553"/>
                </a:lnTo>
                <a:lnTo>
                  <a:pt x="19535" y="10729"/>
                </a:lnTo>
                <a:lnTo>
                  <a:pt x="19535" y="6776"/>
                </a:lnTo>
                <a:lnTo>
                  <a:pt x="19535" y="0"/>
                </a:lnTo>
                <a:lnTo>
                  <a:pt x="10800" y="0"/>
                </a:lnTo>
                <a:lnTo>
                  <a:pt x="2065" y="0"/>
                </a:lnTo>
                <a:lnTo>
                  <a:pt x="2065" y="6776"/>
                </a:lnTo>
                <a:lnTo>
                  <a:pt x="2065" y="10729"/>
                </a:lnTo>
                <a:lnTo>
                  <a:pt x="2065" y="13553"/>
                </a:lnTo>
                <a:lnTo>
                  <a:pt x="4606" y="13553"/>
                </a:lnTo>
                <a:lnTo>
                  <a:pt x="4606" y="15388"/>
                </a:lnTo>
                <a:lnTo>
                  <a:pt x="0" y="15388"/>
                </a:lnTo>
                <a:lnTo>
                  <a:pt x="0" y="21600"/>
                </a:lnTo>
                <a:lnTo>
                  <a:pt x="10800" y="21600"/>
                </a:lnTo>
                <a:lnTo>
                  <a:pt x="21600" y="21600"/>
                </a:lnTo>
                <a:lnTo>
                  <a:pt x="21600" y="15388"/>
                </a:lnTo>
                <a:lnTo>
                  <a:pt x="16994" y="15388"/>
                </a:lnTo>
                <a:close/>
              </a:path>
              <a:path w="21600" h="21600" extrusionOk="0">
                <a:moveTo>
                  <a:pt x="4606" y="15388"/>
                </a:moveTo>
                <a:lnTo>
                  <a:pt x="4606" y="13553"/>
                </a:lnTo>
                <a:lnTo>
                  <a:pt x="16994" y="13553"/>
                </a:lnTo>
                <a:lnTo>
                  <a:pt x="16994" y="15388"/>
                </a:lnTo>
                <a:lnTo>
                  <a:pt x="4606" y="15388"/>
                </a:lnTo>
              </a:path>
              <a:path w="21600" h="21600" extrusionOk="0">
                <a:moveTo>
                  <a:pt x="4606" y="11294"/>
                </a:moveTo>
                <a:lnTo>
                  <a:pt x="4606" y="2259"/>
                </a:lnTo>
                <a:lnTo>
                  <a:pt x="16994" y="2259"/>
                </a:lnTo>
                <a:lnTo>
                  <a:pt x="16994" y="11294"/>
                </a:lnTo>
                <a:lnTo>
                  <a:pt x="4606" y="11294"/>
                </a:lnTo>
                <a:moveTo>
                  <a:pt x="13976" y="17082"/>
                </a:moveTo>
                <a:lnTo>
                  <a:pt x="13976" y="16376"/>
                </a:lnTo>
                <a:lnTo>
                  <a:pt x="20171" y="16376"/>
                </a:lnTo>
                <a:lnTo>
                  <a:pt x="20171" y="17082"/>
                </a:lnTo>
                <a:lnTo>
                  <a:pt x="13976" y="17082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524000" y="2209800"/>
            <a:ext cx="2209800" cy="27699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Subnet ID: </a:t>
            </a:r>
            <a:r>
              <a:rPr lang="en-US" sz="1200" b="1" dirty="0" smtClean="0">
                <a:solidFill>
                  <a:srgbClr val="F0AD00">
                    <a:satMod val="150000"/>
                  </a:srgbClr>
                </a:solidFill>
                <a:latin typeface="Arial" pitchFamily="34" charset="0"/>
                <a:ea typeface="+mj-ea"/>
                <a:cs typeface="Arial" pitchFamily="34" charset="0"/>
              </a:rPr>
              <a:t>182.250.200.024</a:t>
            </a:r>
            <a:endParaRPr lang="ar-SA" sz="12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9" name="Straight Arrow Connector 18"/>
          <p:cNvCxnSpPr>
            <a:stCxn id="17" idx="2"/>
            <a:endCxn id="16" idx="1"/>
          </p:cNvCxnSpPr>
          <p:nvPr/>
        </p:nvCxnSpPr>
        <p:spPr>
          <a:xfrm>
            <a:off x="2628900" y="2486799"/>
            <a:ext cx="688836" cy="2455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04800" y="5209401"/>
            <a:ext cx="2362200" cy="276999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Network Address: </a:t>
            </a:r>
            <a:r>
              <a:rPr lang="en-US" sz="1200" b="1" dirty="0" smtClean="0">
                <a:solidFill>
                  <a:schemeClr val="accent4"/>
                </a:solidFill>
                <a:latin typeface="Arial" pitchFamily="34" charset="0"/>
                <a:ea typeface="+mj-ea"/>
                <a:cs typeface="Arial" pitchFamily="34" charset="0"/>
              </a:rPr>
              <a:t>182.250.0.0</a:t>
            </a:r>
            <a:endParaRPr lang="ar-SA" sz="1200" dirty="0">
              <a:solidFill>
                <a:schemeClr val="accent4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2" name="Straight Arrow Connector 21"/>
          <p:cNvCxnSpPr>
            <a:stCxn id="20" idx="2"/>
            <a:endCxn id="5" idx="3"/>
          </p:cNvCxnSpPr>
          <p:nvPr/>
        </p:nvCxnSpPr>
        <p:spPr>
          <a:xfrm>
            <a:off x="1485900" y="5486400"/>
            <a:ext cx="2194676" cy="34563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685800" y="3200400"/>
            <a:ext cx="2209800" cy="27699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12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First IP: </a:t>
            </a:r>
            <a:r>
              <a:rPr lang="en-US" sz="1200" b="1" dirty="0" smtClean="0">
                <a:solidFill>
                  <a:schemeClr val="accent2"/>
                </a:solidFill>
                <a:latin typeface="Arial" pitchFamily="34" charset="0"/>
                <a:ea typeface="+mj-ea"/>
                <a:cs typeface="Arial" pitchFamily="34" charset="0"/>
              </a:rPr>
              <a:t>182.250.200.025</a:t>
            </a:r>
            <a:endParaRPr lang="ar-SA" sz="1200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09600" y="4343400"/>
            <a:ext cx="2209800" cy="27699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12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Last IP: </a:t>
            </a:r>
            <a:r>
              <a:rPr lang="en-US" sz="1200" b="1" dirty="0" smtClean="0">
                <a:solidFill>
                  <a:schemeClr val="accent2"/>
                </a:solidFill>
                <a:latin typeface="Arial" pitchFamily="34" charset="0"/>
                <a:ea typeface="+mj-ea"/>
                <a:cs typeface="Arial" pitchFamily="34" charset="0"/>
              </a:rPr>
              <a:t>182.250.200.030</a:t>
            </a:r>
            <a:endParaRPr lang="ar-SA" sz="1200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6" name="Straight Arrow Connector 25"/>
          <p:cNvCxnSpPr>
            <a:stCxn id="24" idx="3"/>
            <a:endCxn id="7" idx="10"/>
          </p:cNvCxnSpPr>
          <p:nvPr/>
        </p:nvCxnSpPr>
        <p:spPr>
          <a:xfrm>
            <a:off x="2895600" y="3338900"/>
            <a:ext cx="453740" cy="139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cxnSp>
      <p:cxnSp>
        <p:nvCxnSpPr>
          <p:cNvPr id="29" name="Straight Arrow Connector 28"/>
          <p:cNvCxnSpPr>
            <a:stCxn id="25" idx="3"/>
            <a:endCxn id="15" idx="10"/>
          </p:cNvCxnSpPr>
          <p:nvPr/>
        </p:nvCxnSpPr>
        <p:spPr>
          <a:xfrm>
            <a:off x="2819400" y="4481900"/>
            <a:ext cx="834740" cy="139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cxn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b="1" dirty="0" smtClean="0"/>
              <a:t>Public and private IP addresses</a:t>
            </a:r>
            <a:endParaRPr lang="en-US" sz="40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914400" y="1447800"/>
            <a:ext cx="7772400" cy="4953000"/>
          </a:xfrm>
        </p:spPr>
        <p:txBody>
          <a:bodyPr>
            <a:normAutofit/>
          </a:bodyPr>
          <a:lstStyle/>
          <a:p>
            <a:pPr algn="just"/>
            <a:r>
              <a:rPr lang="en-US" sz="2400" dirty="0" smtClean="0">
                <a:solidFill>
                  <a:srgbClr val="FF0000"/>
                </a:solidFill>
              </a:rPr>
              <a:t>Public IP addresses </a:t>
            </a:r>
            <a:r>
              <a:rPr lang="en-US" sz="2400" dirty="0" smtClean="0"/>
              <a:t>are unique and it must be obtained from an Internet service provider (ISP)</a:t>
            </a:r>
          </a:p>
          <a:p>
            <a:pPr algn="just">
              <a:buNone/>
            </a:pPr>
            <a:endParaRPr lang="en-US" sz="2400" dirty="0" smtClean="0"/>
          </a:p>
          <a:p>
            <a:pPr algn="just"/>
            <a:r>
              <a:rPr lang="en-US" sz="2400" dirty="0" smtClean="0"/>
              <a:t>RFC 1918 sets aside three blocks of </a:t>
            </a:r>
            <a:r>
              <a:rPr lang="en-US" sz="2400" dirty="0" smtClean="0">
                <a:solidFill>
                  <a:srgbClr val="FF0000"/>
                </a:solidFill>
              </a:rPr>
              <a:t>IP addresses for private</a:t>
            </a:r>
            <a:r>
              <a:rPr lang="en-US" sz="2400" dirty="0" smtClean="0"/>
              <a:t>, internal use. These three blocks consist of one Class A, a range of Class B addresses, and a range of Class C addresses. Addresses that fall within these ranges are not routed on the Internet backbone. Internet routers immediately discard private addresses.</a:t>
            </a:r>
          </a:p>
          <a:p>
            <a:pPr algn="just"/>
            <a:endParaRPr lang="en-US" sz="2400" dirty="0" smtClean="0"/>
          </a:p>
          <a:p>
            <a:pPr algn="just"/>
            <a:endParaRPr lang="en-US" sz="2400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21</a:t>
            </a:fld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Public and private IP addresses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en-US" sz="2400" dirty="0" smtClean="0"/>
              <a:t>If addressing a nonpublic intranet, a test lab, or a home network, private addresses can be used instead of globally unique addresses. </a:t>
            </a:r>
          </a:p>
          <a:p>
            <a:pPr algn="just"/>
            <a:endParaRPr lang="en-US" sz="2400" dirty="0" smtClean="0"/>
          </a:p>
          <a:p>
            <a:pPr algn="just"/>
            <a:endParaRPr lang="en-US" sz="2400" dirty="0" smtClean="0"/>
          </a:p>
          <a:p>
            <a:pPr algn="just"/>
            <a:r>
              <a:rPr lang="en-US" sz="2400" dirty="0" smtClean="0"/>
              <a:t>Connecting a network using private addresses to the Internet requires translation of the private addresses to public addresses. This translation process is referred to as Network Address Translation (</a:t>
            </a:r>
            <a:r>
              <a:rPr lang="en-US" sz="2400" dirty="0" smtClean="0">
                <a:solidFill>
                  <a:srgbClr val="FF0000"/>
                </a:solidFill>
              </a:rPr>
              <a:t>NAT</a:t>
            </a:r>
            <a:r>
              <a:rPr lang="en-US" sz="2400" dirty="0" smtClean="0"/>
              <a:t>). </a:t>
            </a:r>
          </a:p>
          <a:p>
            <a:pPr algn="just"/>
            <a:endParaRPr lang="ar-SA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6F42FDE4-A7DD-41A7-A0A6-9B649FB43336}" type="slidenum">
              <a:rPr kumimoji="0" lang="en-US" smtClean="0"/>
              <a:pPr algn="ctr" eaLnBrk="1" latinLnBrk="0" hangingPunct="1"/>
              <a:t>22</a:t>
            </a:fld>
            <a:endParaRPr kumimoji="0" lang="en-US" sz="14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914400"/>
            <a:ext cx="8763000" cy="17870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2743200"/>
            <a:ext cx="811413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23</a:t>
            </a:fld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2400" dirty="0" smtClean="0"/>
              <a:t>Converting the binary number 11000110 to decimal number</a:t>
            </a:r>
            <a:endParaRPr lang="ar-SA" sz="2400" baseline="30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376F1-DEF6-4E3D-8294-632F683DAEB8}" type="slidenum">
              <a:rPr lang="en-US" smtClean="0"/>
              <a:pPr/>
              <a:t>3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304800" y="3051810"/>
          <a:ext cx="8305800" cy="2514600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1038225"/>
                <a:gridCol w="1038225"/>
                <a:gridCol w="1038225"/>
                <a:gridCol w="1038225"/>
                <a:gridCol w="1038225"/>
                <a:gridCol w="1038225"/>
                <a:gridCol w="1068362"/>
                <a:gridCol w="1008088"/>
              </a:tblGrid>
              <a:tr h="628650">
                <a:tc>
                  <a:txBody>
                    <a:bodyPr/>
                    <a:lstStyle/>
                    <a:p>
                      <a:pPr algn="ctr" rtl="0">
                        <a:buNone/>
                      </a:pPr>
                      <a:r>
                        <a:rPr lang="en-US" sz="1800" b="1" dirty="0" smtClean="0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>
                        <a:buNone/>
                      </a:pPr>
                      <a:r>
                        <a:rPr lang="en-US" sz="1800" b="1" dirty="0" smtClean="0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>
                        <a:buNone/>
                      </a:pPr>
                      <a:r>
                        <a:rPr lang="en-US" sz="1800" b="1" dirty="0" smtClean="0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>
                        <a:buNone/>
                      </a:pPr>
                      <a:r>
                        <a:rPr lang="en-US" sz="1800" b="1" dirty="0" smtClean="0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>
                        <a:buNone/>
                      </a:pPr>
                      <a:r>
                        <a:rPr lang="en-US" sz="1800" b="1" dirty="0" smtClean="0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>
                        <a:buNone/>
                      </a:pPr>
                      <a:r>
                        <a:rPr lang="en-US" sz="1800" b="1" dirty="0" smtClean="0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>
                        <a:buNone/>
                      </a:pPr>
                      <a:r>
                        <a:rPr lang="en-US" sz="1800" b="1" dirty="0" smtClean="0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>
                        <a:buNone/>
                      </a:pPr>
                      <a:r>
                        <a:rPr lang="en-US" sz="1800" b="1" dirty="0" smtClean="0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28650">
                <a:tc>
                  <a:txBody>
                    <a:bodyPr/>
                    <a:lstStyle/>
                    <a:p>
                      <a:pPr algn="l" rtl="0"/>
                      <a:r>
                        <a:rPr lang="en-US" sz="1800" b="1" dirty="0" smtClean="0">
                          <a:latin typeface="Arial" pitchFamily="34" charset="0"/>
                          <a:cs typeface="Arial" pitchFamily="34" charset="0"/>
                        </a:rPr>
                        <a:t>+</a:t>
                      </a:r>
                      <a:r>
                        <a:rPr lang="en-US" sz="1800" b="1" baseline="0" dirty="0" smtClean="0">
                          <a:latin typeface="Arial" pitchFamily="34" charset="0"/>
                          <a:cs typeface="Arial" pitchFamily="34" charset="0"/>
                        </a:rPr>
                        <a:t>  </a:t>
                      </a:r>
                      <a:r>
                        <a:rPr lang="en-US" sz="1800" b="1" dirty="0" smtClean="0">
                          <a:latin typeface="Arial" pitchFamily="34" charset="0"/>
                          <a:cs typeface="Arial" pitchFamily="34" charset="0"/>
                        </a:rPr>
                        <a:t>0 x 2</a:t>
                      </a:r>
                      <a:r>
                        <a:rPr lang="en-US" sz="1800" b="1" baseline="30000" dirty="0" smtClean="0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ar-SA" sz="1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latin typeface="Arial" pitchFamily="34" charset="0"/>
                          <a:cs typeface="Arial" pitchFamily="34" charset="0"/>
                        </a:rPr>
                        <a:t>+ </a:t>
                      </a:r>
                      <a:r>
                        <a:rPr lang="en-US" sz="1800" b="1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800" b="1" dirty="0" smtClean="0">
                          <a:latin typeface="Arial" pitchFamily="34" charset="0"/>
                          <a:cs typeface="Arial" pitchFamily="34" charset="0"/>
                        </a:rPr>
                        <a:t>1 x 2</a:t>
                      </a:r>
                      <a:r>
                        <a:rPr lang="en-US" sz="1800" b="1" baseline="30000" dirty="0" smtClean="0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ar-SA" sz="1800" b="1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latin typeface="Arial" pitchFamily="34" charset="0"/>
                          <a:cs typeface="Arial" pitchFamily="34" charset="0"/>
                        </a:rPr>
                        <a:t>+ </a:t>
                      </a:r>
                      <a:r>
                        <a:rPr lang="en-US" sz="1800" b="1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800" b="1" dirty="0" smtClean="0">
                          <a:latin typeface="Arial" pitchFamily="34" charset="0"/>
                          <a:cs typeface="Arial" pitchFamily="34" charset="0"/>
                        </a:rPr>
                        <a:t>1 x 2</a:t>
                      </a:r>
                      <a:r>
                        <a:rPr lang="en-US" sz="1800" b="1" baseline="30000" dirty="0" smtClean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ar-SA" sz="1800" b="1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latin typeface="Arial" pitchFamily="34" charset="0"/>
                          <a:cs typeface="Arial" pitchFamily="34" charset="0"/>
                        </a:rPr>
                        <a:t>+ </a:t>
                      </a:r>
                      <a:r>
                        <a:rPr lang="en-US" sz="1800" b="1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800" b="1" dirty="0" smtClean="0">
                          <a:latin typeface="Arial" pitchFamily="34" charset="0"/>
                          <a:cs typeface="Arial" pitchFamily="34" charset="0"/>
                        </a:rPr>
                        <a:t>0 x 2</a:t>
                      </a:r>
                      <a:r>
                        <a:rPr lang="en-US" sz="1800" b="1" baseline="30000" dirty="0" smtClean="0"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ar-SA" sz="1800" b="1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latin typeface="Arial" pitchFamily="34" charset="0"/>
                          <a:cs typeface="Arial" pitchFamily="34" charset="0"/>
                        </a:rPr>
                        <a:t>+ </a:t>
                      </a:r>
                      <a:r>
                        <a:rPr lang="en-US" sz="1800" b="1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800" b="1" dirty="0" smtClean="0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r>
                        <a:rPr lang="en-US" sz="1800" b="1" baseline="0" dirty="0" smtClean="0">
                          <a:latin typeface="Arial" pitchFamily="34" charset="0"/>
                          <a:cs typeface="Arial" pitchFamily="34" charset="0"/>
                        </a:rPr>
                        <a:t> x </a:t>
                      </a:r>
                      <a:r>
                        <a:rPr lang="en-US" sz="1800" b="1" dirty="0" smtClean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r>
                        <a:rPr lang="en-US" sz="1800" b="1" baseline="30000" dirty="0" smtClean="0"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ar-SA" sz="1800" b="1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latin typeface="Arial" pitchFamily="34" charset="0"/>
                          <a:cs typeface="Arial" pitchFamily="34" charset="0"/>
                        </a:rPr>
                        <a:t>+ </a:t>
                      </a:r>
                      <a:r>
                        <a:rPr lang="en-US" sz="1800" b="1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800" b="1" dirty="0" smtClean="0">
                          <a:latin typeface="Arial" pitchFamily="34" charset="0"/>
                          <a:cs typeface="Arial" pitchFamily="34" charset="0"/>
                        </a:rPr>
                        <a:t>0 x 2</a:t>
                      </a:r>
                      <a:r>
                        <a:rPr lang="en-US" sz="1800" b="1" baseline="30000" dirty="0" smtClean="0"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ar-SA" sz="1800" b="1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latin typeface="Arial" pitchFamily="34" charset="0"/>
                          <a:cs typeface="Arial" pitchFamily="34" charset="0"/>
                        </a:rPr>
                        <a:t>+</a:t>
                      </a:r>
                      <a:r>
                        <a:rPr lang="en-US" sz="1800" b="1" baseline="0" dirty="0" smtClean="0">
                          <a:latin typeface="Arial" pitchFamily="34" charset="0"/>
                          <a:cs typeface="Arial" pitchFamily="34" charset="0"/>
                        </a:rPr>
                        <a:t>  </a:t>
                      </a:r>
                      <a:r>
                        <a:rPr lang="en-US" sz="1800" b="1" dirty="0" smtClean="0">
                          <a:latin typeface="Arial" pitchFamily="34" charset="0"/>
                          <a:cs typeface="Arial" pitchFamily="34" charset="0"/>
                        </a:rPr>
                        <a:t>1 x 2</a:t>
                      </a:r>
                      <a:r>
                        <a:rPr lang="en-US" sz="1800" b="1" baseline="30000" dirty="0" smtClean="0"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lang="ar-SA" sz="1800" b="1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latin typeface="Arial" pitchFamily="34" charset="0"/>
                          <a:cs typeface="Arial" pitchFamily="34" charset="0"/>
                        </a:rPr>
                        <a:t>1 x 2</a:t>
                      </a:r>
                      <a:r>
                        <a:rPr lang="en-US" sz="1800" b="1" baseline="30000" dirty="0" smtClean="0"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lang="ar-SA" sz="1800" b="1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28650">
                <a:tc>
                  <a:txBody>
                    <a:bodyPr/>
                    <a:lstStyle/>
                    <a:p>
                      <a:pPr algn="ctr" rtl="0"/>
                      <a:r>
                        <a:rPr lang="en-US" sz="1800" b="1" dirty="0" smtClean="0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ar-SA" sz="1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latin typeface="Arial" pitchFamily="34" charset="0"/>
                          <a:cs typeface="Arial" pitchFamily="34" charset="0"/>
                        </a:rPr>
                        <a:t>2   </a:t>
                      </a:r>
                      <a:r>
                        <a:rPr lang="ar-SA" sz="1800" b="1" dirty="0" smtClean="0">
                          <a:latin typeface="Arial" pitchFamily="34" charset="0"/>
                          <a:cs typeface="Arial" pitchFamily="34" charset="0"/>
                        </a:rPr>
                        <a:t>   +</a:t>
                      </a:r>
                      <a:r>
                        <a:rPr lang="en-US" sz="1800" b="1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endParaRPr lang="ar-SA" sz="1800" b="1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latin typeface="Arial" pitchFamily="34" charset="0"/>
                          <a:cs typeface="Arial" pitchFamily="34" charset="0"/>
                        </a:rPr>
                        <a:t>4   </a:t>
                      </a:r>
                      <a:r>
                        <a:rPr lang="ar-SA" sz="1800" b="1" dirty="0" smtClean="0">
                          <a:latin typeface="Arial" pitchFamily="34" charset="0"/>
                          <a:cs typeface="Arial" pitchFamily="34" charset="0"/>
                        </a:rPr>
                        <a:t>   +</a:t>
                      </a:r>
                      <a:r>
                        <a:rPr lang="en-US" sz="1800" b="1" dirty="0" smtClean="0">
                          <a:latin typeface="Arial" pitchFamily="34" charset="0"/>
                          <a:cs typeface="Arial" pitchFamily="34" charset="0"/>
                        </a:rPr>
                        <a:t>   </a:t>
                      </a:r>
                      <a:endParaRPr lang="ar-SA" sz="1800" b="1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latin typeface="Arial" pitchFamily="34" charset="0"/>
                          <a:cs typeface="Arial" pitchFamily="34" charset="0"/>
                        </a:rPr>
                        <a:t>0    </a:t>
                      </a:r>
                      <a:r>
                        <a:rPr lang="ar-SA" sz="1800" b="1" dirty="0" smtClean="0">
                          <a:latin typeface="Arial" pitchFamily="34" charset="0"/>
                          <a:cs typeface="Arial" pitchFamily="34" charset="0"/>
                        </a:rPr>
                        <a:t>   +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latin typeface="Arial" pitchFamily="34" charset="0"/>
                          <a:cs typeface="Arial" pitchFamily="34" charset="0"/>
                        </a:rPr>
                        <a:t>0   </a:t>
                      </a:r>
                      <a:r>
                        <a:rPr lang="ar-SA" sz="1800" b="1" dirty="0" smtClean="0">
                          <a:latin typeface="Arial" pitchFamily="34" charset="0"/>
                          <a:cs typeface="Arial" pitchFamily="34" charset="0"/>
                        </a:rPr>
                        <a:t>   +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800" b="1" dirty="0" smtClean="0">
                          <a:latin typeface="Arial" pitchFamily="34" charset="0"/>
                          <a:cs typeface="Arial" pitchFamily="34" charset="0"/>
                        </a:rPr>
                        <a:t>  </a:t>
                      </a:r>
                      <a:r>
                        <a:rPr lang="en-US" sz="1800" b="1" dirty="0" smtClean="0">
                          <a:latin typeface="Arial" pitchFamily="34" charset="0"/>
                          <a:cs typeface="Arial" pitchFamily="34" charset="0"/>
                        </a:rPr>
                        <a:t>0   </a:t>
                      </a:r>
                      <a:r>
                        <a:rPr lang="ar-SA" sz="1800" b="1" dirty="0" smtClean="0">
                          <a:latin typeface="Arial" pitchFamily="34" charset="0"/>
                          <a:cs typeface="Arial" pitchFamily="34" charset="0"/>
                        </a:rPr>
                        <a:t>   +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latin typeface="Arial" pitchFamily="34" charset="0"/>
                          <a:cs typeface="Arial" pitchFamily="34" charset="0"/>
                        </a:rPr>
                        <a:t>64   </a:t>
                      </a:r>
                      <a:r>
                        <a:rPr lang="ar-SA" sz="1800" b="1" dirty="0" smtClean="0">
                          <a:latin typeface="Arial" pitchFamily="34" charset="0"/>
                          <a:cs typeface="Arial" pitchFamily="34" charset="0"/>
                        </a:rPr>
                        <a:t>   +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latin typeface="Arial" pitchFamily="34" charset="0"/>
                          <a:cs typeface="Arial" pitchFamily="34" charset="0"/>
                        </a:rPr>
                        <a:t>128  </a:t>
                      </a:r>
                      <a:r>
                        <a:rPr lang="ar-SA" sz="1800" b="1" dirty="0" smtClean="0">
                          <a:latin typeface="Arial" pitchFamily="34" charset="0"/>
                          <a:cs typeface="Arial" pitchFamily="34" charset="0"/>
                        </a:rPr>
                        <a:t>+</a:t>
                      </a:r>
                      <a:r>
                        <a:rPr lang="en-US" sz="1800" b="1" dirty="0" smtClean="0">
                          <a:latin typeface="Arial" pitchFamily="34" charset="0"/>
                          <a:cs typeface="Arial" pitchFamily="34" charset="0"/>
                        </a:rPr>
                        <a:t>  </a:t>
                      </a:r>
                      <a:endParaRPr lang="ar-SA" sz="1800" b="1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28650">
                <a:tc>
                  <a:txBody>
                    <a:bodyPr/>
                    <a:lstStyle/>
                    <a:p>
                      <a:pPr algn="r" rtl="0"/>
                      <a:endParaRPr lang="ar-SA" sz="1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ar-SA" sz="1800" b="1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ar-SA" sz="1800" b="1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ar-SA" sz="1800" b="1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latin typeface="Arial" pitchFamily="34" charset="0"/>
                          <a:cs typeface="Arial" pitchFamily="34" charset="0"/>
                        </a:rPr>
                        <a:t>= 198</a:t>
                      </a:r>
                      <a:endParaRPr lang="ar-SA" sz="1800" b="1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latin typeface="Arial" pitchFamily="34" charset="0"/>
                          <a:cs typeface="Arial" pitchFamily="34" charset="0"/>
                        </a:rPr>
                        <a:t>Number</a:t>
                      </a:r>
                      <a:r>
                        <a:rPr lang="en-US" sz="1400" b="1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endParaRPr lang="ar-SA" sz="1400" b="1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latin typeface="Arial" pitchFamily="34" charset="0"/>
                          <a:cs typeface="Arial" pitchFamily="34" charset="0"/>
                        </a:rPr>
                        <a:t>Decimal</a:t>
                      </a:r>
                      <a:endParaRPr lang="ar-SA" sz="1400" b="1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ar-SA" sz="1800" b="1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0" y="155448"/>
            <a:ext cx="9144000" cy="1252728"/>
          </a:xfrm>
        </p:spPr>
        <p:txBody>
          <a:bodyPr>
            <a:noAutofit/>
          </a:bodyPr>
          <a:lstStyle/>
          <a:p>
            <a:r>
              <a:rPr lang="en-US" sz="3600" dirty="0" smtClean="0"/>
              <a:t>Revision: Converting Binary To Decimal</a:t>
            </a:r>
            <a:endParaRPr lang="ar-SA" sz="3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IP Classes </a:t>
            </a:r>
            <a:endParaRPr lang="ar-SA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457200" y="1470391"/>
            <a:ext cx="8229600" cy="4625609"/>
          </a:xfrm>
        </p:spPr>
        <p:txBody>
          <a:bodyPr>
            <a:normAutofit/>
          </a:bodyPr>
          <a:lstStyle/>
          <a:p>
            <a:r>
              <a:rPr lang="en-US" sz="2400" dirty="0" smtClean="0"/>
              <a:t>Class A</a:t>
            </a:r>
          </a:p>
          <a:p>
            <a:pPr>
              <a:buNone/>
            </a:pPr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smtClean="0"/>
              <a:t>Class B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Class C</a:t>
            </a:r>
            <a:endParaRPr lang="ar-SA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6F42FDE4-A7DD-41A7-A0A6-9B649FB43336}" type="slidenum">
              <a:rPr kumimoji="0" lang="en-US" smtClean="0"/>
              <a:pPr algn="ctr" eaLnBrk="1" latinLnBrk="0" hangingPunct="1"/>
              <a:t>4</a:t>
            </a:fld>
            <a:endParaRPr kumimoji="0" lang="en-US" sz="14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5" name="Picture 3" descr="Fig05-07"/>
          <p:cNvPicPr>
            <a:picLocks noChangeAspect="1" noChangeArrowheads="1"/>
          </p:cNvPicPr>
          <p:nvPr/>
        </p:nvPicPr>
        <p:blipFill>
          <a:blip r:embed="rId2" cstate="print"/>
          <a:srcRect t="36780" r="-1318" b="34728"/>
          <a:stretch>
            <a:fillRect/>
          </a:stretch>
        </p:blipFill>
        <p:spPr>
          <a:xfrm>
            <a:off x="1457498" y="3810000"/>
            <a:ext cx="6833986" cy="1066800"/>
          </a:xfrm>
          <a:prstGeom prst="rect">
            <a:avLst/>
          </a:prstGeom>
          <a:noFill/>
          <a:ln/>
        </p:spPr>
      </p:pic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447800" y="3733800"/>
            <a:ext cx="3429000" cy="11430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7" name="Picture 3" descr="Fig05-06"/>
          <p:cNvPicPr>
            <a:picLocks noChangeAspect="1" noChangeArrowheads="1"/>
          </p:cNvPicPr>
          <p:nvPr/>
        </p:nvPicPr>
        <p:blipFill>
          <a:blip r:embed="rId3" cstate="print"/>
          <a:srcRect t="34470" b="35580"/>
          <a:stretch>
            <a:fillRect/>
          </a:stretch>
        </p:blipFill>
        <p:spPr>
          <a:xfrm>
            <a:off x="1447798" y="2053389"/>
            <a:ext cx="6705602" cy="1147011"/>
          </a:xfrm>
          <a:prstGeom prst="rect">
            <a:avLst/>
          </a:prstGeom>
          <a:noFill/>
          <a:ln/>
        </p:spPr>
      </p:pic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1412630" y="2057400"/>
            <a:ext cx="1863970" cy="11430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1" name="Picture 3" descr="Fig05-08"/>
          <p:cNvPicPr>
            <a:picLocks noChangeAspect="1" noChangeArrowheads="1"/>
          </p:cNvPicPr>
          <p:nvPr/>
        </p:nvPicPr>
        <p:blipFill>
          <a:blip r:embed="rId4" cstate="print"/>
          <a:srcRect t="33963" b="22554"/>
          <a:stretch>
            <a:fillRect/>
          </a:stretch>
        </p:blipFill>
        <p:spPr>
          <a:xfrm>
            <a:off x="1524000" y="5257800"/>
            <a:ext cx="6629400" cy="1600200"/>
          </a:xfrm>
          <a:prstGeom prst="rect">
            <a:avLst/>
          </a:prstGeom>
          <a:noFill/>
          <a:ln/>
        </p:spPr>
      </p:pic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1524000" y="5257800"/>
            <a:ext cx="4913120" cy="12192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Host &amp; Network Portions for the different classes</a:t>
            </a:r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376F1-DEF6-4E3D-8294-632F683DAEB8}" type="slidenum">
              <a:rPr lang="en-US" smtClean="0"/>
              <a:pPr/>
              <a:t>5</a:t>
            </a:fld>
            <a:endParaRPr lang="en-US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/>
        </p:nvGraphicFramePr>
        <p:xfrm>
          <a:off x="72006" y="1828800"/>
          <a:ext cx="9036498" cy="3733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1562"/>
                <a:gridCol w="961166"/>
                <a:gridCol w="1756181"/>
                <a:gridCol w="1683007"/>
                <a:gridCol w="1683007"/>
                <a:gridCol w="1024439"/>
                <a:gridCol w="1317136"/>
              </a:tblGrid>
              <a:tr h="1449258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latin typeface="Arial" pitchFamily="34" charset="0"/>
                          <a:cs typeface="Arial" pitchFamily="34" charset="0"/>
                        </a:rPr>
                        <a:t>Class</a:t>
                      </a:r>
                      <a:endParaRPr lang="zh-CN" alt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itchFamily="34" charset="0"/>
                          <a:cs typeface="Arial" pitchFamily="34" charset="0"/>
                        </a:rPr>
                        <a:t>First octet </a:t>
                      </a:r>
                      <a:endParaRPr lang="zh-CN" alt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latin typeface="Arial" pitchFamily="34" charset="0"/>
                          <a:cs typeface="Arial" pitchFamily="34" charset="0"/>
                        </a:rPr>
                        <a:t>Example</a:t>
                      </a:r>
                      <a:endParaRPr lang="zh-CN" alt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latin typeface="Arial" pitchFamily="34" charset="0"/>
                          <a:cs typeface="Arial" pitchFamily="34" charset="0"/>
                        </a:rPr>
                        <a:t>Network Part</a:t>
                      </a:r>
                      <a:endParaRPr lang="zh-CN" alt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latin typeface="Arial" pitchFamily="34" charset="0"/>
                          <a:cs typeface="Arial" pitchFamily="34" charset="0"/>
                        </a:rPr>
                        <a:t>Host part</a:t>
                      </a:r>
                      <a:endParaRPr lang="zh-CN" alt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latin typeface="Arial" pitchFamily="34" charset="0"/>
                          <a:cs typeface="Arial" pitchFamily="34" charset="0"/>
                        </a:rPr>
                        <a:t>Number of Networks</a:t>
                      </a:r>
                      <a:endParaRPr lang="zh-CN" alt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 smtClean="0">
                          <a:latin typeface="Arial" pitchFamily="34" charset="0"/>
                          <a:cs typeface="Arial" pitchFamily="34" charset="0"/>
                        </a:rPr>
                        <a:t>Number of Hosts *</a:t>
                      </a:r>
                      <a:endParaRPr lang="zh-CN" altLang="en-US" sz="12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/>
                      <a:endParaRPr lang="zh-CN" alt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761514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>
                          <a:latin typeface="Arial" pitchFamily="34" charset="0"/>
                          <a:cs typeface="Arial" pitchFamily="34" charset="0"/>
                        </a:rPr>
                        <a:t>A</a:t>
                      </a:r>
                      <a:endParaRPr lang="zh-CN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>
                          <a:latin typeface="Arial" pitchFamily="34" charset="0"/>
                          <a:cs typeface="Arial" pitchFamily="34" charset="0"/>
                        </a:rPr>
                        <a:t>1-126</a:t>
                      </a:r>
                      <a:endParaRPr lang="zh-CN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en-US" altLang="zh-CN" sz="1400" dirty="0" smtClean="0">
                          <a:latin typeface="Arial" pitchFamily="34" charset="0"/>
                          <a:cs typeface="Arial" pitchFamily="34" charset="0"/>
                        </a:rPr>
                        <a:t>12.240.60.89</a:t>
                      </a:r>
                    </a:p>
                    <a:p>
                      <a:pPr algn="l">
                        <a:buFont typeface="Arial" pitchFamily="34" charset="0"/>
                        <a:buChar char="•"/>
                      </a:pPr>
                      <a:endParaRPr lang="en-US" altLang="zh-CN" sz="14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en-US" altLang="zh-CN" sz="1400" dirty="0" smtClean="0">
                          <a:latin typeface="Arial" pitchFamily="34" charset="0"/>
                          <a:cs typeface="Arial" pitchFamily="34" charset="0"/>
                        </a:rPr>
                        <a:t>127.8.90.2</a:t>
                      </a:r>
                      <a:endParaRPr lang="zh-CN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1" dirty="0" err="1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xxx</a:t>
                      </a:r>
                      <a:r>
                        <a:rPr lang="en-US" altLang="zh-CN" sz="1400" b="1" dirty="0" err="1" smtClean="0">
                          <a:latin typeface="Arial" pitchFamily="34" charset="0"/>
                          <a:cs typeface="Arial" pitchFamily="34" charset="0"/>
                        </a:rPr>
                        <a:t>.xxx.xxx.xxx</a:t>
                      </a:r>
                      <a:endParaRPr lang="zh-CN" altLang="en-US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1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xxx.</a:t>
                      </a:r>
                      <a:r>
                        <a:rPr lang="en-US" altLang="zh-CN" sz="1400" b="1" dirty="0" err="1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xxx.xxx.xxx</a:t>
                      </a:r>
                      <a:endParaRPr lang="zh-CN" altLang="en-US" sz="1400" b="1" dirty="0" smtClean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126 </a:t>
                      </a:r>
                      <a:endParaRPr lang="zh-CN" altLang="en-US" sz="1400" b="1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1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(2</a:t>
                      </a:r>
                      <a:r>
                        <a:rPr lang="en-US" altLang="zh-CN" sz="1400" b="1" baseline="300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r>
                        <a:rPr lang="en-US" altLang="zh-CN" sz="1400" b="1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*2</a:t>
                      </a:r>
                      <a:r>
                        <a:rPr lang="en-US" altLang="zh-CN" sz="1400" b="1" baseline="300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3*</a:t>
                      </a:r>
                      <a:r>
                        <a:rPr lang="en-US" altLang="zh-CN" sz="1400" b="1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r>
                        <a:rPr lang="en-US" altLang="zh-CN" sz="1400" b="1" baseline="300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r>
                        <a:rPr lang="en-US" altLang="zh-CN" sz="1400" b="1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)-2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1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= 16777214</a:t>
                      </a:r>
                      <a:endParaRPr lang="zh-CN" altLang="en-US" sz="1400" b="1" baseline="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761514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>
                          <a:latin typeface="Arial" pitchFamily="34" charset="0"/>
                          <a:cs typeface="Arial" pitchFamily="34" charset="0"/>
                        </a:rPr>
                        <a:t>B</a:t>
                      </a:r>
                      <a:endParaRPr lang="zh-CN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>
                          <a:latin typeface="Arial" pitchFamily="34" charset="0"/>
                          <a:cs typeface="Arial" pitchFamily="34" charset="0"/>
                        </a:rPr>
                        <a:t>128-191</a:t>
                      </a:r>
                      <a:endParaRPr lang="zh-CN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en-US" altLang="zh-CN" sz="1400" dirty="0" smtClean="0">
                          <a:latin typeface="Arial" pitchFamily="34" charset="0"/>
                          <a:cs typeface="Arial" pitchFamily="34" charset="0"/>
                        </a:rPr>
                        <a:t>130.240.60.89</a:t>
                      </a:r>
                    </a:p>
                    <a:p>
                      <a:pPr algn="l">
                        <a:buFont typeface="Arial" pitchFamily="34" charset="0"/>
                        <a:buChar char="•"/>
                      </a:pPr>
                      <a:endParaRPr lang="en-US" altLang="zh-CN" sz="14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en-US" altLang="zh-CN" sz="1400" dirty="0" smtClean="0">
                          <a:latin typeface="Arial" pitchFamily="34" charset="0"/>
                          <a:cs typeface="Arial" pitchFamily="34" charset="0"/>
                        </a:rPr>
                        <a:t>191.8.90.2</a:t>
                      </a:r>
                      <a:endParaRPr lang="zh-CN" altLang="en-US" sz="14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1" dirty="0" err="1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xxx.xxx</a:t>
                      </a:r>
                      <a:r>
                        <a:rPr lang="en-US" altLang="zh-CN" sz="1400" b="1" dirty="0" err="1" smtClean="0">
                          <a:latin typeface="Arial" pitchFamily="34" charset="0"/>
                          <a:cs typeface="Arial" pitchFamily="34" charset="0"/>
                        </a:rPr>
                        <a:t>.xxx.xxx</a:t>
                      </a:r>
                      <a:endParaRPr lang="zh-CN" altLang="en-US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1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xxx.xxx</a:t>
                      </a:r>
                      <a:r>
                        <a:rPr lang="en-US" altLang="zh-CN" sz="1400" b="1" dirty="0" err="1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.xxx.xxx</a:t>
                      </a:r>
                      <a:endParaRPr lang="zh-CN" altLang="en-US" sz="1400" b="1" dirty="0" smtClean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16,384</a:t>
                      </a:r>
                      <a:endParaRPr lang="zh-CN" altLang="en-US" sz="1400" b="1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1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(2</a:t>
                      </a:r>
                      <a:r>
                        <a:rPr lang="en-US" altLang="zh-CN" sz="1400" b="1" baseline="300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r>
                        <a:rPr lang="en-US" altLang="zh-CN" sz="1400" b="1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*2</a:t>
                      </a:r>
                      <a:r>
                        <a:rPr lang="en-US" altLang="zh-CN" sz="1400" b="1" baseline="300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r>
                        <a:rPr lang="en-US" altLang="zh-CN" sz="1400" b="1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)-2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1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= 65,534</a:t>
                      </a:r>
                      <a:endParaRPr lang="zh-CN" altLang="en-US" sz="1400" b="1" baseline="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761514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>
                          <a:latin typeface="Arial" pitchFamily="34" charset="0"/>
                          <a:cs typeface="Arial" pitchFamily="34" charset="0"/>
                        </a:rPr>
                        <a:t>C</a:t>
                      </a:r>
                      <a:endParaRPr lang="zh-CN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>
                          <a:latin typeface="Arial" pitchFamily="34" charset="0"/>
                          <a:cs typeface="Arial" pitchFamily="34" charset="0"/>
                        </a:rPr>
                        <a:t>192-223</a:t>
                      </a:r>
                      <a:endParaRPr lang="zh-CN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en-US" altLang="zh-CN" sz="1400" dirty="0" smtClean="0">
                          <a:latin typeface="Arial" pitchFamily="34" charset="0"/>
                          <a:cs typeface="Arial" pitchFamily="34" charset="0"/>
                        </a:rPr>
                        <a:t>192.240.60.89</a:t>
                      </a:r>
                    </a:p>
                    <a:p>
                      <a:pPr algn="l">
                        <a:buFont typeface="Arial" pitchFamily="34" charset="0"/>
                        <a:buChar char="•"/>
                      </a:pPr>
                      <a:endParaRPr lang="en-US" altLang="zh-CN" sz="14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en-US" altLang="zh-CN" sz="1400" dirty="0" smtClean="0">
                          <a:latin typeface="Arial" pitchFamily="34" charset="0"/>
                          <a:cs typeface="Arial" pitchFamily="34" charset="0"/>
                        </a:rPr>
                        <a:t>223.8.90.2</a:t>
                      </a:r>
                      <a:endParaRPr lang="zh-CN" altLang="en-US" sz="14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1" dirty="0" err="1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xxx.xxx.xxx</a:t>
                      </a:r>
                      <a:r>
                        <a:rPr lang="en-US" altLang="zh-CN" sz="1400" b="1" dirty="0" err="1" smtClean="0">
                          <a:latin typeface="Arial" pitchFamily="34" charset="0"/>
                          <a:cs typeface="Arial" pitchFamily="34" charset="0"/>
                        </a:rPr>
                        <a:t>.xxx</a:t>
                      </a:r>
                      <a:endParaRPr lang="zh-CN" altLang="en-US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1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xxx.xxx.xxx</a:t>
                      </a:r>
                      <a:r>
                        <a:rPr lang="en-US" altLang="zh-CN" sz="1400" b="1" dirty="0" err="1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.xxx</a:t>
                      </a:r>
                      <a:endParaRPr lang="zh-CN" altLang="en-US" sz="1400" b="1" dirty="0" smtClean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 million</a:t>
                      </a:r>
                      <a:endParaRPr lang="zh-CN" altLang="en-US" sz="1400" b="1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1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(2</a:t>
                      </a:r>
                      <a:r>
                        <a:rPr lang="en-US" altLang="zh-CN" sz="1400" b="1" baseline="300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r>
                        <a:rPr lang="en-US" altLang="zh-CN" sz="1400" b="1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)-2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1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= 254</a:t>
                      </a:r>
                      <a:endParaRPr lang="zh-CN" altLang="en-US" sz="1400" b="1" baseline="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28600" y="5791200"/>
            <a:ext cx="8534400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The first address ( xxx.xxx.xxx.0) &amp; the last address (xxx.xxx.xxx.111) are reserved for the network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( xxx.xxx.xxx.0) for the network &amp; (xxx.xxx.xxx.111)  for broadcasting</a:t>
            </a:r>
            <a:endParaRPr lang="ar-S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8"/>
          <p:cNvSpPr/>
          <p:nvPr/>
        </p:nvSpPr>
        <p:spPr>
          <a:xfrm>
            <a:off x="5364088" y="1628800"/>
            <a:ext cx="3779912" cy="3600400"/>
          </a:xfrm>
          <a:prstGeom prst="ellipse">
            <a:avLst/>
          </a:prstGeom>
          <a:solidFill>
            <a:srgbClr val="26E658">
              <a:alpha val="4196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Example1</a:t>
            </a:r>
            <a:endParaRPr lang="ar-SA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376F1-DEF6-4E3D-8294-632F683DAEB8}" type="slidenum">
              <a:rPr lang="en-US" smtClean="0">
                <a:latin typeface="Arial" pitchFamily="34" charset="0"/>
                <a:cs typeface="Arial" pitchFamily="34" charset="0"/>
              </a:rPr>
              <a:pPr/>
              <a:t>6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027" name="computr1"/>
          <p:cNvSpPr>
            <a:spLocks noEditPoints="1" noChangeArrowheads="1"/>
          </p:cNvSpPr>
          <p:nvPr/>
        </p:nvSpPr>
        <p:spPr bwMode="auto">
          <a:xfrm>
            <a:off x="7092280" y="1916832"/>
            <a:ext cx="760859" cy="688851"/>
          </a:xfrm>
          <a:custGeom>
            <a:avLst/>
            <a:gdLst>
              <a:gd name="T0" fmla="*/ 19535 w 21600"/>
              <a:gd name="T1" fmla="*/ 0 h 21600"/>
              <a:gd name="T2" fmla="*/ 10800 w 21600"/>
              <a:gd name="T3" fmla="*/ 0 h 21600"/>
              <a:gd name="T4" fmla="*/ 2065 w 21600"/>
              <a:gd name="T5" fmla="*/ 0 h 21600"/>
              <a:gd name="T6" fmla="*/ 0 w 21600"/>
              <a:gd name="T7" fmla="*/ 15388 h 21600"/>
              <a:gd name="T8" fmla="*/ 0 w 21600"/>
              <a:gd name="T9" fmla="*/ 21600 h 21600"/>
              <a:gd name="T10" fmla="*/ 10800 w 21600"/>
              <a:gd name="T11" fmla="*/ 21600 h 21600"/>
              <a:gd name="T12" fmla="*/ 21600 w 21600"/>
              <a:gd name="T13" fmla="*/ 21600 h 21600"/>
              <a:gd name="T14" fmla="*/ 21600 w 21600"/>
              <a:gd name="T15" fmla="*/ 15388 h 21600"/>
              <a:gd name="T16" fmla="*/ 19535 w 21600"/>
              <a:gd name="T17" fmla="*/ 13553 h 21600"/>
              <a:gd name="T18" fmla="*/ 2065 w 21600"/>
              <a:gd name="T19" fmla="*/ 13553 h 21600"/>
              <a:gd name="T20" fmla="*/ 2065 w 21600"/>
              <a:gd name="T21" fmla="*/ 6776 h 21600"/>
              <a:gd name="T22" fmla="*/ 19535 w 21600"/>
              <a:gd name="T23" fmla="*/ 6776 h 21600"/>
              <a:gd name="T24" fmla="*/ 0 w 21600"/>
              <a:gd name="T25" fmla="*/ 18494 h 21600"/>
              <a:gd name="T26" fmla="*/ 21600 w 21600"/>
              <a:gd name="T27" fmla="*/ 18494 h 21600"/>
              <a:gd name="T28" fmla="*/ 4923 w 21600"/>
              <a:gd name="T29" fmla="*/ 2541 h 21600"/>
              <a:gd name="T30" fmla="*/ 16756 w 21600"/>
              <a:gd name="T31" fmla="*/ 1115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T28" t="T29" r="T30" b="T31"/>
            <a:pathLst>
              <a:path w="21600" h="21600" extrusionOk="0">
                <a:moveTo>
                  <a:pt x="16994" y="15388"/>
                </a:moveTo>
                <a:lnTo>
                  <a:pt x="16994" y="13553"/>
                </a:lnTo>
                <a:lnTo>
                  <a:pt x="19535" y="13553"/>
                </a:lnTo>
                <a:lnTo>
                  <a:pt x="19535" y="10729"/>
                </a:lnTo>
                <a:lnTo>
                  <a:pt x="19535" y="6776"/>
                </a:lnTo>
                <a:lnTo>
                  <a:pt x="19535" y="0"/>
                </a:lnTo>
                <a:lnTo>
                  <a:pt x="10800" y="0"/>
                </a:lnTo>
                <a:lnTo>
                  <a:pt x="2065" y="0"/>
                </a:lnTo>
                <a:lnTo>
                  <a:pt x="2065" y="6776"/>
                </a:lnTo>
                <a:lnTo>
                  <a:pt x="2065" y="10729"/>
                </a:lnTo>
                <a:lnTo>
                  <a:pt x="2065" y="13553"/>
                </a:lnTo>
                <a:lnTo>
                  <a:pt x="4606" y="13553"/>
                </a:lnTo>
                <a:lnTo>
                  <a:pt x="4606" y="15388"/>
                </a:lnTo>
                <a:lnTo>
                  <a:pt x="0" y="15388"/>
                </a:lnTo>
                <a:lnTo>
                  <a:pt x="0" y="21600"/>
                </a:lnTo>
                <a:lnTo>
                  <a:pt x="10800" y="21600"/>
                </a:lnTo>
                <a:lnTo>
                  <a:pt x="21600" y="21600"/>
                </a:lnTo>
                <a:lnTo>
                  <a:pt x="21600" y="15388"/>
                </a:lnTo>
                <a:lnTo>
                  <a:pt x="16994" y="15388"/>
                </a:lnTo>
                <a:close/>
              </a:path>
              <a:path w="21600" h="21600" extrusionOk="0">
                <a:moveTo>
                  <a:pt x="4606" y="15388"/>
                </a:moveTo>
                <a:lnTo>
                  <a:pt x="4606" y="13553"/>
                </a:lnTo>
                <a:lnTo>
                  <a:pt x="16994" y="13553"/>
                </a:lnTo>
                <a:lnTo>
                  <a:pt x="16994" y="15388"/>
                </a:lnTo>
                <a:lnTo>
                  <a:pt x="4606" y="15388"/>
                </a:lnTo>
              </a:path>
              <a:path w="21600" h="21600" extrusionOk="0">
                <a:moveTo>
                  <a:pt x="4606" y="11294"/>
                </a:moveTo>
                <a:lnTo>
                  <a:pt x="4606" y="2259"/>
                </a:lnTo>
                <a:lnTo>
                  <a:pt x="16994" y="2259"/>
                </a:lnTo>
                <a:lnTo>
                  <a:pt x="16994" y="11294"/>
                </a:lnTo>
                <a:lnTo>
                  <a:pt x="4606" y="11294"/>
                </a:lnTo>
                <a:moveTo>
                  <a:pt x="13976" y="17082"/>
                </a:moveTo>
                <a:lnTo>
                  <a:pt x="13976" y="16376"/>
                </a:lnTo>
                <a:lnTo>
                  <a:pt x="20171" y="16376"/>
                </a:lnTo>
                <a:lnTo>
                  <a:pt x="20171" y="17082"/>
                </a:lnTo>
                <a:lnTo>
                  <a:pt x="13976" y="17082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computr1"/>
          <p:cNvSpPr>
            <a:spLocks noEditPoints="1" noChangeArrowheads="1"/>
          </p:cNvSpPr>
          <p:nvPr/>
        </p:nvSpPr>
        <p:spPr bwMode="auto">
          <a:xfrm>
            <a:off x="5940152" y="2204864"/>
            <a:ext cx="760859" cy="688851"/>
          </a:xfrm>
          <a:custGeom>
            <a:avLst/>
            <a:gdLst>
              <a:gd name="T0" fmla="*/ 19535 w 21600"/>
              <a:gd name="T1" fmla="*/ 0 h 21600"/>
              <a:gd name="T2" fmla="*/ 10800 w 21600"/>
              <a:gd name="T3" fmla="*/ 0 h 21600"/>
              <a:gd name="T4" fmla="*/ 2065 w 21600"/>
              <a:gd name="T5" fmla="*/ 0 h 21600"/>
              <a:gd name="T6" fmla="*/ 0 w 21600"/>
              <a:gd name="T7" fmla="*/ 15388 h 21600"/>
              <a:gd name="T8" fmla="*/ 0 w 21600"/>
              <a:gd name="T9" fmla="*/ 21600 h 21600"/>
              <a:gd name="T10" fmla="*/ 10800 w 21600"/>
              <a:gd name="T11" fmla="*/ 21600 h 21600"/>
              <a:gd name="T12" fmla="*/ 21600 w 21600"/>
              <a:gd name="T13" fmla="*/ 21600 h 21600"/>
              <a:gd name="T14" fmla="*/ 21600 w 21600"/>
              <a:gd name="T15" fmla="*/ 15388 h 21600"/>
              <a:gd name="T16" fmla="*/ 19535 w 21600"/>
              <a:gd name="T17" fmla="*/ 13553 h 21600"/>
              <a:gd name="T18" fmla="*/ 2065 w 21600"/>
              <a:gd name="T19" fmla="*/ 13553 h 21600"/>
              <a:gd name="T20" fmla="*/ 2065 w 21600"/>
              <a:gd name="T21" fmla="*/ 6776 h 21600"/>
              <a:gd name="T22" fmla="*/ 19535 w 21600"/>
              <a:gd name="T23" fmla="*/ 6776 h 21600"/>
              <a:gd name="T24" fmla="*/ 0 w 21600"/>
              <a:gd name="T25" fmla="*/ 18494 h 21600"/>
              <a:gd name="T26" fmla="*/ 21600 w 21600"/>
              <a:gd name="T27" fmla="*/ 18494 h 21600"/>
              <a:gd name="T28" fmla="*/ 4923 w 21600"/>
              <a:gd name="T29" fmla="*/ 2541 h 21600"/>
              <a:gd name="T30" fmla="*/ 16756 w 21600"/>
              <a:gd name="T31" fmla="*/ 1115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T28" t="T29" r="T30" b="T31"/>
            <a:pathLst>
              <a:path w="21600" h="21600" extrusionOk="0">
                <a:moveTo>
                  <a:pt x="16994" y="15388"/>
                </a:moveTo>
                <a:lnTo>
                  <a:pt x="16994" y="13553"/>
                </a:lnTo>
                <a:lnTo>
                  <a:pt x="19535" y="13553"/>
                </a:lnTo>
                <a:lnTo>
                  <a:pt x="19535" y="10729"/>
                </a:lnTo>
                <a:lnTo>
                  <a:pt x="19535" y="6776"/>
                </a:lnTo>
                <a:lnTo>
                  <a:pt x="19535" y="0"/>
                </a:lnTo>
                <a:lnTo>
                  <a:pt x="10800" y="0"/>
                </a:lnTo>
                <a:lnTo>
                  <a:pt x="2065" y="0"/>
                </a:lnTo>
                <a:lnTo>
                  <a:pt x="2065" y="6776"/>
                </a:lnTo>
                <a:lnTo>
                  <a:pt x="2065" y="10729"/>
                </a:lnTo>
                <a:lnTo>
                  <a:pt x="2065" y="13553"/>
                </a:lnTo>
                <a:lnTo>
                  <a:pt x="4606" y="13553"/>
                </a:lnTo>
                <a:lnTo>
                  <a:pt x="4606" y="15388"/>
                </a:lnTo>
                <a:lnTo>
                  <a:pt x="0" y="15388"/>
                </a:lnTo>
                <a:lnTo>
                  <a:pt x="0" y="21600"/>
                </a:lnTo>
                <a:lnTo>
                  <a:pt x="10800" y="21600"/>
                </a:lnTo>
                <a:lnTo>
                  <a:pt x="21600" y="21600"/>
                </a:lnTo>
                <a:lnTo>
                  <a:pt x="21600" y="15388"/>
                </a:lnTo>
                <a:lnTo>
                  <a:pt x="16994" y="15388"/>
                </a:lnTo>
                <a:close/>
              </a:path>
              <a:path w="21600" h="21600" extrusionOk="0">
                <a:moveTo>
                  <a:pt x="4606" y="15388"/>
                </a:moveTo>
                <a:lnTo>
                  <a:pt x="4606" y="13553"/>
                </a:lnTo>
                <a:lnTo>
                  <a:pt x="16994" y="13553"/>
                </a:lnTo>
                <a:lnTo>
                  <a:pt x="16994" y="15388"/>
                </a:lnTo>
                <a:lnTo>
                  <a:pt x="4606" y="15388"/>
                </a:lnTo>
              </a:path>
              <a:path w="21600" h="21600" extrusionOk="0">
                <a:moveTo>
                  <a:pt x="4606" y="11294"/>
                </a:moveTo>
                <a:lnTo>
                  <a:pt x="4606" y="2259"/>
                </a:lnTo>
                <a:lnTo>
                  <a:pt x="16994" y="2259"/>
                </a:lnTo>
                <a:lnTo>
                  <a:pt x="16994" y="11294"/>
                </a:lnTo>
                <a:lnTo>
                  <a:pt x="4606" y="11294"/>
                </a:lnTo>
                <a:moveTo>
                  <a:pt x="13976" y="17082"/>
                </a:moveTo>
                <a:lnTo>
                  <a:pt x="13976" y="16376"/>
                </a:lnTo>
                <a:lnTo>
                  <a:pt x="20171" y="16376"/>
                </a:lnTo>
                <a:lnTo>
                  <a:pt x="20171" y="17082"/>
                </a:lnTo>
                <a:lnTo>
                  <a:pt x="13976" y="17082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computr1"/>
          <p:cNvSpPr>
            <a:spLocks noEditPoints="1" noChangeArrowheads="1"/>
          </p:cNvSpPr>
          <p:nvPr/>
        </p:nvSpPr>
        <p:spPr bwMode="auto">
          <a:xfrm>
            <a:off x="7668344" y="3068960"/>
            <a:ext cx="760859" cy="688851"/>
          </a:xfrm>
          <a:custGeom>
            <a:avLst/>
            <a:gdLst>
              <a:gd name="T0" fmla="*/ 19535 w 21600"/>
              <a:gd name="T1" fmla="*/ 0 h 21600"/>
              <a:gd name="T2" fmla="*/ 10800 w 21600"/>
              <a:gd name="T3" fmla="*/ 0 h 21600"/>
              <a:gd name="T4" fmla="*/ 2065 w 21600"/>
              <a:gd name="T5" fmla="*/ 0 h 21600"/>
              <a:gd name="T6" fmla="*/ 0 w 21600"/>
              <a:gd name="T7" fmla="*/ 15388 h 21600"/>
              <a:gd name="T8" fmla="*/ 0 w 21600"/>
              <a:gd name="T9" fmla="*/ 21600 h 21600"/>
              <a:gd name="T10" fmla="*/ 10800 w 21600"/>
              <a:gd name="T11" fmla="*/ 21600 h 21600"/>
              <a:gd name="T12" fmla="*/ 21600 w 21600"/>
              <a:gd name="T13" fmla="*/ 21600 h 21600"/>
              <a:gd name="T14" fmla="*/ 21600 w 21600"/>
              <a:gd name="T15" fmla="*/ 15388 h 21600"/>
              <a:gd name="T16" fmla="*/ 19535 w 21600"/>
              <a:gd name="T17" fmla="*/ 13553 h 21600"/>
              <a:gd name="T18" fmla="*/ 2065 w 21600"/>
              <a:gd name="T19" fmla="*/ 13553 h 21600"/>
              <a:gd name="T20" fmla="*/ 2065 w 21600"/>
              <a:gd name="T21" fmla="*/ 6776 h 21600"/>
              <a:gd name="T22" fmla="*/ 19535 w 21600"/>
              <a:gd name="T23" fmla="*/ 6776 h 21600"/>
              <a:gd name="T24" fmla="*/ 0 w 21600"/>
              <a:gd name="T25" fmla="*/ 18494 h 21600"/>
              <a:gd name="T26" fmla="*/ 21600 w 21600"/>
              <a:gd name="T27" fmla="*/ 18494 h 21600"/>
              <a:gd name="T28" fmla="*/ 4923 w 21600"/>
              <a:gd name="T29" fmla="*/ 2541 h 21600"/>
              <a:gd name="T30" fmla="*/ 16756 w 21600"/>
              <a:gd name="T31" fmla="*/ 1115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T28" t="T29" r="T30" b="T31"/>
            <a:pathLst>
              <a:path w="21600" h="21600" extrusionOk="0">
                <a:moveTo>
                  <a:pt x="16994" y="15388"/>
                </a:moveTo>
                <a:lnTo>
                  <a:pt x="16994" y="13553"/>
                </a:lnTo>
                <a:lnTo>
                  <a:pt x="19535" y="13553"/>
                </a:lnTo>
                <a:lnTo>
                  <a:pt x="19535" y="10729"/>
                </a:lnTo>
                <a:lnTo>
                  <a:pt x="19535" y="6776"/>
                </a:lnTo>
                <a:lnTo>
                  <a:pt x="19535" y="0"/>
                </a:lnTo>
                <a:lnTo>
                  <a:pt x="10800" y="0"/>
                </a:lnTo>
                <a:lnTo>
                  <a:pt x="2065" y="0"/>
                </a:lnTo>
                <a:lnTo>
                  <a:pt x="2065" y="6776"/>
                </a:lnTo>
                <a:lnTo>
                  <a:pt x="2065" y="10729"/>
                </a:lnTo>
                <a:lnTo>
                  <a:pt x="2065" y="13553"/>
                </a:lnTo>
                <a:lnTo>
                  <a:pt x="4606" y="13553"/>
                </a:lnTo>
                <a:lnTo>
                  <a:pt x="4606" y="15388"/>
                </a:lnTo>
                <a:lnTo>
                  <a:pt x="0" y="15388"/>
                </a:lnTo>
                <a:lnTo>
                  <a:pt x="0" y="21600"/>
                </a:lnTo>
                <a:lnTo>
                  <a:pt x="10800" y="21600"/>
                </a:lnTo>
                <a:lnTo>
                  <a:pt x="21600" y="21600"/>
                </a:lnTo>
                <a:lnTo>
                  <a:pt x="21600" y="15388"/>
                </a:lnTo>
                <a:lnTo>
                  <a:pt x="16994" y="15388"/>
                </a:lnTo>
                <a:close/>
              </a:path>
              <a:path w="21600" h="21600" extrusionOk="0">
                <a:moveTo>
                  <a:pt x="4606" y="15388"/>
                </a:moveTo>
                <a:lnTo>
                  <a:pt x="4606" y="13553"/>
                </a:lnTo>
                <a:lnTo>
                  <a:pt x="16994" y="13553"/>
                </a:lnTo>
                <a:lnTo>
                  <a:pt x="16994" y="15388"/>
                </a:lnTo>
                <a:lnTo>
                  <a:pt x="4606" y="15388"/>
                </a:lnTo>
              </a:path>
              <a:path w="21600" h="21600" extrusionOk="0">
                <a:moveTo>
                  <a:pt x="4606" y="11294"/>
                </a:moveTo>
                <a:lnTo>
                  <a:pt x="4606" y="2259"/>
                </a:lnTo>
                <a:lnTo>
                  <a:pt x="16994" y="2259"/>
                </a:lnTo>
                <a:lnTo>
                  <a:pt x="16994" y="11294"/>
                </a:lnTo>
                <a:lnTo>
                  <a:pt x="4606" y="11294"/>
                </a:lnTo>
                <a:moveTo>
                  <a:pt x="13976" y="17082"/>
                </a:moveTo>
                <a:lnTo>
                  <a:pt x="13976" y="16376"/>
                </a:lnTo>
                <a:lnTo>
                  <a:pt x="20171" y="16376"/>
                </a:lnTo>
                <a:lnTo>
                  <a:pt x="20171" y="17082"/>
                </a:lnTo>
                <a:lnTo>
                  <a:pt x="13976" y="17082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computr1"/>
          <p:cNvSpPr>
            <a:spLocks noEditPoints="1" noChangeArrowheads="1"/>
          </p:cNvSpPr>
          <p:nvPr/>
        </p:nvSpPr>
        <p:spPr bwMode="auto">
          <a:xfrm>
            <a:off x="6228184" y="3356992"/>
            <a:ext cx="760859" cy="688851"/>
          </a:xfrm>
          <a:custGeom>
            <a:avLst/>
            <a:gdLst>
              <a:gd name="T0" fmla="*/ 19535 w 21600"/>
              <a:gd name="T1" fmla="*/ 0 h 21600"/>
              <a:gd name="T2" fmla="*/ 10800 w 21600"/>
              <a:gd name="T3" fmla="*/ 0 h 21600"/>
              <a:gd name="T4" fmla="*/ 2065 w 21600"/>
              <a:gd name="T5" fmla="*/ 0 h 21600"/>
              <a:gd name="T6" fmla="*/ 0 w 21600"/>
              <a:gd name="T7" fmla="*/ 15388 h 21600"/>
              <a:gd name="T8" fmla="*/ 0 w 21600"/>
              <a:gd name="T9" fmla="*/ 21600 h 21600"/>
              <a:gd name="T10" fmla="*/ 10800 w 21600"/>
              <a:gd name="T11" fmla="*/ 21600 h 21600"/>
              <a:gd name="T12" fmla="*/ 21600 w 21600"/>
              <a:gd name="T13" fmla="*/ 21600 h 21600"/>
              <a:gd name="T14" fmla="*/ 21600 w 21600"/>
              <a:gd name="T15" fmla="*/ 15388 h 21600"/>
              <a:gd name="T16" fmla="*/ 19535 w 21600"/>
              <a:gd name="T17" fmla="*/ 13553 h 21600"/>
              <a:gd name="T18" fmla="*/ 2065 w 21600"/>
              <a:gd name="T19" fmla="*/ 13553 h 21600"/>
              <a:gd name="T20" fmla="*/ 2065 w 21600"/>
              <a:gd name="T21" fmla="*/ 6776 h 21600"/>
              <a:gd name="T22" fmla="*/ 19535 w 21600"/>
              <a:gd name="T23" fmla="*/ 6776 h 21600"/>
              <a:gd name="T24" fmla="*/ 0 w 21600"/>
              <a:gd name="T25" fmla="*/ 18494 h 21600"/>
              <a:gd name="T26" fmla="*/ 21600 w 21600"/>
              <a:gd name="T27" fmla="*/ 18494 h 21600"/>
              <a:gd name="T28" fmla="*/ 4923 w 21600"/>
              <a:gd name="T29" fmla="*/ 2541 h 21600"/>
              <a:gd name="T30" fmla="*/ 16756 w 21600"/>
              <a:gd name="T31" fmla="*/ 1115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T28" t="T29" r="T30" b="T31"/>
            <a:pathLst>
              <a:path w="21600" h="21600" extrusionOk="0">
                <a:moveTo>
                  <a:pt x="16994" y="15388"/>
                </a:moveTo>
                <a:lnTo>
                  <a:pt x="16994" y="13553"/>
                </a:lnTo>
                <a:lnTo>
                  <a:pt x="19535" y="13553"/>
                </a:lnTo>
                <a:lnTo>
                  <a:pt x="19535" y="10729"/>
                </a:lnTo>
                <a:lnTo>
                  <a:pt x="19535" y="6776"/>
                </a:lnTo>
                <a:lnTo>
                  <a:pt x="19535" y="0"/>
                </a:lnTo>
                <a:lnTo>
                  <a:pt x="10800" y="0"/>
                </a:lnTo>
                <a:lnTo>
                  <a:pt x="2065" y="0"/>
                </a:lnTo>
                <a:lnTo>
                  <a:pt x="2065" y="6776"/>
                </a:lnTo>
                <a:lnTo>
                  <a:pt x="2065" y="10729"/>
                </a:lnTo>
                <a:lnTo>
                  <a:pt x="2065" y="13553"/>
                </a:lnTo>
                <a:lnTo>
                  <a:pt x="4606" y="13553"/>
                </a:lnTo>
                <a:lnTo>
                  <a:pt x="4606" y="15388"/>
                </a:lnTo>
                <a:lnTo>
                  <a:pt x="0" y="15388"/>
                </a:lnTo>
                <a:lnTo>
                  <a:pt x="0" y="21600"/>
                </a:lnTo>
                <a:lnTo>
                  <a:pt x="10800" y="21600"/>
                </a:lnTo>
                <a:lnTo>
                  <a:pt x="21600" y="21600"/>
                </a:lnTo>
                <a:lnTo>
                  <a:pt x="21600" y="15388"/>
                </a:lnTo>
                <a:lnTo>
                  <a:pt x="16994" y="15388"/>
                </a:lnTo>
                <a:close/>
              </a:path>
              <a:path w="21600" h="21600" extrusionOk="0">
                <a:moveTo>
                  <a:pt x="4606" y="15388"/>
                </a:moveTo>
                <a:lnTo>
                  <a:pt x="4606" y="13553"/>
                </a:lnTo>
                <a:lnTo>
                  <a:pt x="16994" y="13553"/>
                </a:lnTo>
                <a:lnTo>
                  <a:pt x="16994" y="15388"/>
                </a:lnTo>
                <a:lnTo>
                  <a:pt x="4606" y="15388"/>
                </a:lnTo>
              </a:path>
              <a:path w="21600" h="21600" extrusionOk="0">
                <a:moveTo>
                  <a:pt x="4606" y="11294"/>
                </a:moveTo>
                <a:lnTo>
                  <a:pt x="4606" y="2259"/>
                </a:lnTo>
                <a:lnTo>
                  <a:pt x="16994" y="2259"/>
                </a:lnTo>
                <a:lnTo>
                  <a:pt x="16994" y="11294"/>
                </a:lnTo>
                <a:lnTo>
                  <a:pt x="4606" y="11294"/>
                </a:lnTo>
                <a:moveTo>
                  <a:pt x="13976" y="17082"/>
                </a:moveTo>
                <a:lnTo>
                  <a:pt x="13976" y="16376"/>
                </a:lnTo>
                <a:lnTo>
                  <a:pt x="20171" y="16376"/>
                </a:lnTo>
                <a:lnTo>
                  <a:pt x="20171" y="17082"/>
                </a:lnTo>
                <a:lnTo>
                  <a:pt x="13976" y="17082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1" name="Straight Arrow Connector 10"/>
          <p:cNvCxnSpPr>
            <a:stCxn id="12" idx="3"/>
            <a:endCxn id="9" idx="1"/>
          </p:cNvCxnSpPr>
          <p:nvPr/>
        </p:nvCxnSpPr>
        <p:spPr>
          <a:xfrm>
            <a:off x="5562600" y="1872734"/>
            <a:ext cx="355044" cy="2833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447800" y="1688068"/>
            <a:ext cx="4114800" cy="369332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1">
            <a:spAutoFit/>
          </a:bodyPr>
          <a:lstStyle/>
          <a:p>
            <a:pPr algn="r"/>
            <a:r>
              <a:rPr lang="en-US" b="1" dirty="0" smtClean="0">
                <a:latin typeface="Arial" pitchFamily="34" charset="0"/>
                <a:cs typeface="Arial" pitchFamily="34" charset="0"/>
              </a:rPr>
              <a:t>Network Address: 72.0.0.0</a:t>
            </a:r>
            <a:endParaRPr lang="ar-SA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36096" y="2915652"/>
            <a:ext cx="2160240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Host1: 72.167.98.77</a:t>
            </a:r>
            <a:endParaRPr lang="ar-SA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983760" y="2636912"/>
            <a:ext cx="2160240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Host2: 72.167.98.70</a:t>
            </a:r>
            <a:endParaRPr lang="ar-SA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868144" y="4077072"/>
            <a:ext cx="2160240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Host3: 72.167.98.75</a:t>
            </a:r>
            <a:endParaRPr lang="ar-SA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236296" y="3717032"/>
            <a:ext cx="2364904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Host4: 72.167.98.71</a:t>
            </a:r>
            <a:endParaRPr lang="ar-SA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51520" y="2060848"/>
            <a:ext cx="7992888" cy="478592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900" b="1" dirty="0" smtClean="0">
                <a:solidFill>
                  <a:srgbClr val="26E658"/>
                </a:solidFill>
                <a:latin typeface="Arial" pitchFamily="34" charset="0"/>
                <a:cs typeface="Arial" pitchFamily="34" charset="0"/>
              </a:rPr>
              <a:t>What is the Network address?</a:t>
            </a:r>
          </a:p>
          <a:p>
            <a:r>
              <a:rPr lang="en-US" sz="1900" b="1" dirty="0" smtClean="0">
                <a:latin typeface="Arial" pitchFamily="34" charset="0"/>
                <a:cs typeface="Arial" pitchFamily="34" charset="0"/>
              </a:rPr>
              <a:t>72.0.0.0</a:t>
            </a:r>
          </a:p>
          <a:p>
            <a:endParaRPr lang="en-US" sz="1900" b="1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1900" b="1" dirty="0" smtClean="0">
                <a:solidFill>
                  <a:srgbClr val="26E658"/>
                </a:solidFill>
                <a:latin typeface="Arial" pitchFamily="34" charset="0"/>
                <a:cs typeface="Arial" pitchFamily="34" charset="0"/>
              </a:rPr>
              <a:t>To which class this network belongs?</a:t>
            </a:r>
          </a:p>
          <a:p>
            <a:r>
              <a:rPr lang="en-US" sz="1900" b="1" dirty="0" smtClean="0">
                <a:latin typeface="Arial" pitchFamily="34" charset="0"/>
                <a:cs typeface="Arial" pitchFamily="34" charset="0"/>
              </a:rPr>
              <a:t>Class A because network number = 72</a:t>
            </a:r>
          </a:p>
          <a:p>
            <a:r>
              <a:rPr lang="en-US" sz="1900" b="1" dirty="0" smtClean="0">
                <a:latin typeface="Arial" pitchFamily="34" charset="0"/>
                <a:cs typeface="Arial" pitchFamily="34" charset="0"/>
              </a:rPr>
              <a:t>72 </a:t>
            </a:r>
            <a:r>
              <a:rPr lang="el-GR" sz="1900" b="1" dirty="0" smtClean="0">
                <a:latin typeface="Arial" pitchFamily="34" charset="0"/>
                <a:cs typeface="Arial" pitchFamily="34" charset="0"/>
              </a:rPr>
              <a:t>ϵ</a:t>
            </a:r>
            <a:r>
              <a:rPr lang="en-US" sz="1900" b="1" dirty="0" smtClean="0">
                <a:latin typeface="Arial" pitchFamily="34" charset="0"/>
                <a:cs typeface="Arial" pitchFamily="34" charset="0"/>
              </a:rPr>
              <a:t> {1-126}</a:t>
            </a:r>
          </a:p>
          <a:p>
            <a:endParaRPr lang="en-US" sz="1900" b="1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1900" b="1" dirty="0" smtClean="0">
                <a:solidFill>
                  <a:srgbClr val="26E658"/>
                </a:solidFill>
                <a:latin typeface="Arial" pitchFamily="34" charset="0"/>
                <a:cs typeface="Arial" pitchFamily="34" charset="0"/>
              </a:rPr>
              <a:t>What is the broadcast address?</a:t>
            </a:r>
          </a:p>
          <a:p>
            <a:r>
              <a:rPr lang="en-US" sz="2000" b="1" dirty="0" smtClean="0">
                <a:latin typeface="Arial" pitchFamily="34" charset="0"/>
                <a:cs typeface="Arial" pitchFamily="34" charset="0"/>
              </a:rPr>
              <a:t>72.255.255.255</a:t>
            </a:r>
          </a:p>
          <a:p>
            <a:endParaRPr lang="en-US" sz="1900" b="1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1900" b="1" dirty="0" smtClean="0">
                <a:solidFill>
                  <a:srgbClr val="26E658"/>
                </a:solidFill>
                <a:latin typeface="Arial" pitchFamily="34" charset="0"/>
                <a:cs typeface="Arial" pitchFamily="34" charset="0"/>
              </a:rPr>
              <a:t>What is the IP addresses of the hosts?</a:t>
            </a:r>
          </a:p>
          <a:p>
            <a:pPr>
              <a:buFont typeface="Arial" pitchFamily="34" charset="0"/>
              <a:buChar char="•"/>
            </a:pPr>
            <a:r>
              <a:rPr lang="en-US" sz="1900" b="1" dirty="0" smtClean="0">
                <a:latin typeface="Arial" pitchFamily="34" charset="0"/>
                <a:cs typeface="Arial" pitchFamily="34" charset="0"/>
              </a:rPr>
              <a:t>IP Address of host1: 72.167.98.77</a:t>
            </a:r>
          </a:p>
          <a:p>
            <a:pPr>
              <a:buFont typeface="Arial" pitchFamily="34" charset="0"/>
              <a:buChar char="•"/>
            </a:pPr>
            <a:r>
              <a:rPr lang="en-US" sz="1900" b="1" dirty="0" smtClean="0">
                <a:latin typeface="Arial" pitchFamily="34" charset="0"/>
                <a:cs typeface="Arial" pitchFamily="34" charset="0"/>
              </a:rPr>
              <a:t>IP Address of host2: 72.167.98.70</a:t>
            </a:r>
          </a:p>
          <a:p>
            <a:pPr>
              <a:buFont typeface="Arial" pitchFamily="34" charset="0"/>
              <a:buChar char="•"/>
            </a:pPr>
            <a:r>
              <a:rPr lang="en-US" sz="1900" b="1" dirty="0" smtClean="0">
                <a:latin typeface="Arial" pitchFamily="34" charset="0"/>
                <a:cs typeface="Arial" pitchFamily="34" charset="0"/>
              </a:rPr>
              <a:t>IP Address of host3: 72.167.98.75</a:t>
            </a:r>
          </a:p>
          <a:p>
            <a:pPr>
              <a:buFont typeface="Arial" pitchFamily="34" charset="0"/>
              <a:buChar char="•"/>
            </a:pPr>
            <a:r>
              <a:rPr lang="en-US" sz="1900" b="1" dirty="0" smtClean="0">
                <a:latin typeface="Arial" pitchFamily="34" charset="0"/>
                <a:cs typeface="Arial" pitchFamily="34" charset="0"/>
              </a:rPr>
              <a:t>IP Address of host4: 72.167.98.71</a:t>
            </a:r>
          </a:p>
          <a:p>
            <a:endParaRPr lang="en-US" sz="19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934200" y="5334000"/>
            <a:ext cx="7620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dirty="0" smtClean="0"/>
              <a:t>LAN</a:t>
            </a:r>
            <a:endParaRPr lang="ar-SA" sz="20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</a:t>
            </a:r>
            <a:r>
              <a:rPr lang="en-US" dirty="0" err="1" smtClean="0"/>
              <a:t>subnetting</a:t>
            </a:r>
            <a:r>
              <a:rPr lang="en-US" dirty="0" smtClean="0"/>
              <a:t>?</a:t>
            </a:r>
            <a:endParaRPr lang="ar-SA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800" dirty="0" err="1" smtClean="0"/>
              <a:t>Subnetting</a:t>
            </a:r>
            <a:r>
              <a:rPr lang="en-US" sz="2800" dirty="0" smtClean="0"/>
              <a:t> is the process of borrowing bits from the HOST bits, in order to divide the larger network into small subnets.</a:t>
            </a:r>
          </a:p>
          <a:p>
            <a:pPr>
              <a:lnSpc>
                <a:spcPct val="90000"/>
              </a:lnSpc>
            </a:pPr>
            <a:endParaRPr lang="en-US" sz="2800" dirty="0" smtClean="0"/>
          </a:p>
          <a:p>
            <a:pPr>
              <a:lnSpc>
                <a:spcPct val="90000"/>
              </a:lnSpc>
            </a:pPr>
            <a:r>
              <a:rPr lang="en-US" sz="2800" dirty="0" err="1" smtClean="0"/>
              <a:t>Subnetting</a:t>
            </a:r>
            <a:r>
              <a:rPr lang="en-US" sz="2800" dirty="0" smtClean="0"/>
              <a:t> does </a:t>
            </a:r>
            <a:r>
              <a:rPr lang="en-US" sz="2800" b="1" u="sng" dirty="0" smtClean="0"/>
              <a:t>NOT</a:t>
            </a:r>
            <a:r>
              <a:rPr lang="en-US" sz="2800" dirty="0" smtClean="0"/>
              <a:t> give you more hosts, but actually costs you hosts (decrease number of hosts).</a:t>
            </a:r>
          </a:p>
          <a:p>
            <a:pPr>
              <a:lnSpc>
                <a:spcPct val="90000"/>
              </a:lnSpc>
              <a:buNone/>
            </a:pPr>
            <a:endParaRPr lang="en-US" sz="2800" dirty="0" smtClean="0"/>
          </a:p>
          <a:p>
            <a:pPr>
              <a:lnSpc>
                <a:spcPct val="90000"/>
              </a:lnSpc>
            </a:pPr>
            <a:r>
              <a:rPr lang="en-US" sz="2800" dirty="0" smtClean="0"/>
              <a:t>You lose two host IP Addresses for each subnet, and </a:t>
            </a:r>
            <a:r>
              <a:rPr lang="en-US" sz="2800" i="1" dirty="0" smtClean="0"/>
              <a:t>perhaps</a:t>
            </a:r>
            <a:r>
              <a:rPr lang="en-US" sz="2800" dirty="0" smtClean="0"/>
              <a:t> one for the subnet IP address and one for the subnet broadcast IP address.</a:t>
            </a:r>
          </a:p>
          <a:p>
            <a:endParaRPr lang="ar-SA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6F42FDE4-A7DD-41A7-A0A6-9B649FB43336}" type="slidenum">
              <a:rPr kumimoji="0" lang="en-US" smtClean="0"/>
              <a:pPr algn="ctr" eaLnBrk="1" latinLnBrk="0" hangingPunct="1"/>
              <a:t>7</a:t>
            </a:fld>
            <a:endParaRPr kumimoji="0" lang="en-US" sz="14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Do We Use </a:t>
            </a:r>
            <a:r>
              <a:rPr lang="en-US" dirty="0" err="1" smtClean="0"/>
              <a:t>Subnetting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25609"/>
          </a:xfrm>
        </p:spPr>
        <p:txBody>
          <a:bodyPr>
            <a:noAutofit/>
          </a:bodyPr>
          <a:lstStyle/>
          <a:p>
            <a:r>
              <a:rPr lang="en-US" sz="2300" dirty="0" smtClean="0"/>
              <a:t>A company uses two or more types of LAN technology (for example, Ethernet, Token Ring) on their network or different physical media (such as Ethernet, FDDI, WAN, etc.)  </a:t>
            </a:r>
          </a:p>
          <a:p>
            <a:r>
              <a:rPr lang="en-US" sz="2300" dirty="0" smtClean="0"/>
              <a:t>Two network segments are restricted by distance limitations (for example, remote offices linked via point-to-point circuit). </a:t>
            </a:r>
          </a:p>
          <a:p>
            <a:r>
              <a:rPr lang="en-US" sz="2300" dirty="0" smtClean="0"/>
              <a:t>Segments need to be localized for network management reasons (accounting segment, sales segment, etc.).</a:t>
            </a:r>
          </a:p>
          <a:p>
            <a:r>
              <a:rPr lang="en-US" sz="2300" dirty="0" smtClean="0"/>
              <a:t>Hosts which dominate most of the LAN bandwidth need to be isolated.</a:t>
            </a:r>
          </a:p>
          <a:p>
            <a:r>
              <a:rPr lang="en-US" sz="2300" dirty="0" smtClean="0"/>
              <a:t>Security.</a:t>
            </a:r>
          </a:p>
          <a:p>
            <a:r>
              <a:rPr lang="en-US" sz="2300" b="1" dirty="0" smtClean="0">
                <a:solidFill>
                  <a:srgbClr val="D60093"/>
                </a:solidFill>
              </a:rPr>
              <a:t>The most common reason is to control network traffic. </a:t>
            </a:r>
          </a:p>
          <a:p>
            <a:endParaRPr lang="en-US" sz="23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376F1-DEF6-4E3D-8294-632F683DAEB8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it works?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IP address is split into a network and host portion.</a:t>
            </a:r>
          </a:p>
          <a:p>
            <a:r>
              <a:rPr lang="en-US" dirty="0" smtClean="0"/>
              <a:t>The network portion always remains fixed for a particular network, while the remaining bits which make up the host portion can be altered to give the range of addresses to assign to hosts.</a:t>
            </a:r>
          </a:p>
          <a:p>
            <a:r>
              <a:rPr lang="en-US" dirty="0" smtClean="0"/>
              <a:t>To determine where the network portion ends and the host portion begins, a subnet mask is used.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376F1-DEF6-4E3D-8294-632F683DAEB8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E0815E0B5366E4982A95604A3C06EB7" ma:contentTypeVersion="0" ma:contentTypeDescription="Create a new document." ma:contentTypeScope="" ma:versionID="c8d8dcbdfe61c3ff16296be6bf24699e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AAF53A9-503F-47F2-BA69-C6C7BD66852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A20C481-5F4C-49B3-A059-92AC284BB55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FB6300D4-119B-454F-8E97-6AD4F999F2E2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9639</TotalTime>
  <Words>1289</Words>
  <Application>Microsoft Office PowerPoint</Application>
  <PresentationFormat>On-screen Show (4:3)</PresentationFormat>
  <Paragraphs>322</Paragraphs>
  <Slides>23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Module</vt:lpstr>
      <vt:lpstr>Classful Subnetting IPv4</vt:lpstr>
      <vt:lpstr>Revision: Converting Decimal To Binary</vt:lpstr>
      <vt:lpstr>Revision: Converting Binary To Decimal</vt:lpstr>
      <vt:lpstr>IP Classes </vt:lpstr>
      <vt:lpstr>Host &amp; Network Portions for the different classes</vt:lpstr>
      <vt:lpstr>Example1</vt:lpstr>
      <vt:lpstr>What is subnetting?</vt:lpstr>
      <vt:lpstr>Why Do We Use Subnetting?</vt:lpstr>
      <vt:lpstr>How it works?</vt:lpstr>
      <vt:lpstr>Example (1)</vt:lpstr>
      <vt:lpstr>Example (1)</vt:lpstr>
      <vt:lpstr>Example (1)</vt:lpstr>
      <vt:lpstr>Example (1)</vt:lpstr>
      <vt:lpstr>Example (1)</vt:lpstr>
      <vt:lpstr>Example (1)</vt:lpstr>
      <vt:lpstr>Example (1)</vt:lpstr>
      <vt:lpstr>Example (1)</vt:lpstr>
      <vt:lpstr>Example (2): IP=182.250.200.028,                SM= 255.255.255.248</vt:lpstr>
      <vt:lpstr> In Decimal Example (2): IP=182.250.200.28,                SM= 255.255.255.248</vt:lpstr>
      <vt:lpstr>Demonstrating the different type of IPs in Example (2) </vt:lpstr>
      <vt:lpstr>Public and private IP addresses</vt:lpstr>
      <vt:lpstr>Public and private IP addresses</vt:lpstr>
      <vt:lpstr>Slide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Experiment 1</dc:title>
  <dc:creator>Mohamed</dc:creator>
  <cp:lastModifiedBy>Asma</cp:lastModifiedBy>
  <cp:revision>235</cp:revision>
  <dcterms:created xsi:type="dcterms:W3CDTF">2011-09-24T11:59:20Z</dcterms:created>
  <dcterms:modified xsi:type="dcterms:W3CDTF">2017-02-28T06:22:05Z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0x0101001E0815E0B5366E4982A95604A3C06EB7</vt:lpwstr>
  </property>
</Properties>
</file>