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5" r:id="rId2"/>
    <p:sldId id="288" r:id="rId3"/>
    <p:sldId id="257" r:id="rId4"/>
    <p:sldId id="313" r:id="rId5"/>
    <p:sldId id="277" r:id="rId6"/>
    <p:sldId id="289" r:id="rId7"/>
    <p:sldId id="314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</p:sldIdLst>
  <p:sldSz cx="6858000" cy="9906000" type="A4"/>
  <p:notesSz cx="6669088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91" autoAdjust="0"/>
    <p:restoredTop sz="94660"/>
  </p:normalViewPr>
  <p:slideViewPr>
    <p:cSldViewPr snapToGrid="0">
      <p:cViewPr>
        <p:scale>
          <a:sx n="118" d="100"/>
          <a:sy n="118" d="100"/>
        </p:scale>
        <p:origin x="2190" y="8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937F2-A636-4BAA-9286-71D7BE58C971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18AA6-5A48-41CE-8D26-F74F0C569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354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937F2-A636-4BAA-9286-71D7BE58C971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18AA6-5A48-41CE-8D26-F74F0C569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400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937F2-A636-4BAA-9286-71D7BE58C971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18AA6-5A48-41CE-8D26-F74F0C569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734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937F2-A636-4BAA-9286-71D7BE58C971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18AA6-5A48-41CE-8D26-F74F0C569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479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937F2-A636-4BAA-9286-71D7BE58C971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18AA6-5A48-41CE-8D26-F74F0C569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939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937F2-A636-4BAA-9286-71D7BE58C971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18AA6-5A48-41CE-8D26-F74F0C569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595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937F2-A636-4BAA-9286-71D7BE58C971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18AA6-5A48-41CE-8D26-F74F0C569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830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937F2-A636-4BAA-9286-71D7BE58C971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18AA6-5A48-41CE-8D26-F74F0C569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735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937F2-A636-4BAA-9286-71D7BE58C971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18AA6-5A48-41CE-8D26-F74F0C569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288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937F2-A636-4BAA-9286-71D7BE58C971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18AA6-5A48-41CE-8D26-F74F0C569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252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937F2-A636-4BAA-9286-71D7BE58C971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18AA6-5A48-41CE-8D26-F74F0C569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142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937F2-A636-4BAA-9286-71D7BE58C971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18AA6-5A48-41CE-8D26-F74F0C569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319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6184" y="0"/>
            <a:ext cx="4151262" cy="98789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400" spc="45" dirty="0" smtClean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GE SS Text Bold" panose="020A0503020102020204" pitchFamily="18" charset="-78"/>
                <a:ea typeface="GE SS Text Bold" panose="020A0503020102020204" pitchFamily="18" charset="-78"/>
                <a:cs typeface="GE SS Text Bold" panose="020A0503020102020204" pitchFamily="18" charset="-78"/>
              </a:rPr>
              <a:t>تـقــريــر  </a:t>
            </a:r>
            <a:endParaRPr lang="en-US" sz="4400" spc="45" dirty="0">
              <a:ln w="0"/>
              <a:solidFill>
                <a:schemeClr val="tx1">
                  <a:lumMod val="95000"/>
                  <a:lumOff val="5000"/>
                </a:schemeClr>
              </a:solidFill>
              <a:latin typeface="GE SS Text Bold" panose="020A0503020102020204" pitchFamily="18" charset="-78"/>
              <a:ea typeface="GE SS Text Bold" panose="020A0503020102020204" pitchFamily="18" charset="-78"/>
              <a:cs typeface="GE SS Text Bold" panose="020A0503020102020204" pitchFamily="18" charset="-7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137290" y="0"/>
            <a:ext cx="2704788" cy="9878913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2723" y="384975"/>
            <a:ext cx="2309025" cy="9787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652157" y="5892821"/>
            <a:ext cx="5620877" cy="760871"/>
          </a:xfrm>
          <a:prstGeom prst="rect">
            <a:avLst/>
          </a:prstGeom>
          <a:noFill/>
          <a:effectLst/>
        </p:spPr>
        <p:txBody>
          <a:bodyPr wrap="square" lIns="82953" tIns="41476" rIns="82953" bIns="41476">
            <a:spAutoFit/>
          </a:bodyPr>
          <a:lstStyle/>
          <a:p>
            <a:pPr algn="ctr"/>
            <a:r>
              <a:rPr lang="ar-SA" sz="4400" spc="45" dirty="0" smtClean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GE SS Text Bold" panose="020A0503020102020204" pitchFamily="18" charset="-78"/>
                <a:ea typeface="GE SS Text Bold" panose="020A0503020102020204" pitchFamily="18" charset="-78"/>
                <a:cs typeface="GE SS Text Bold" panose="020A0503020102020204" pitchFamily="18" charset="-78"/>
              </a:rPr>
              <a:t>ــتدريب </a:t>
            </a:r>
            <a:r>
              <a:rPr lang="ar-SA" sz="4400" spc="45" dirty="0" smtClean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GE SS Text Bold" panose="020A0503020102020204" pitchFamily="18" charset="-78"/>
                <a:ea typeface="GE SS Text Bold" panose="020A0503020102020204" pitchFamily="18" charset="-78"/>
                <a:cs typeface="GE SS Text Bold" panose="020A0503020102020204" pitchFamily="18" charset="-78"/>
              </a:rPr>
              <a:t>العملي</a:t>
            </a:r>
            <a:endParaRPr lang="en-US" sz="4400" spc="45" dirty="0">
              <a:ln w="0"/>
              <a:solidFill>
                <a:schemeClr val="tx1">
                  <a:lumMod val="95000"/>
                  <a:lumOff val="5000"/>
                </a:schemeClr>
              </a:solidFill>
              <a:latin typeface="GE SS Text Bold" panose="020A0503020102020204" pitchFamily="18" charset="-78"/>
              <a:ea typeface="GE SS Text Bold" panose="020A0503020102020204" pitchFamily="18" charset="-78"/>
              <a:cs typeface="GE SS Text Bold" panose="020A0503020102020204" pitchFamily="18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15637" y="5022581"/>
            <a:ext cx="2777112" cy="209288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ar-SA" sz="13000" dirty="0" smtClean="0">
                <a:solidFill>
                  <a:srgbClr val="ED7D31"/>
                </a:solidFill>
                <a:latin typeface="David" panose="020E0502060401010101" pitchFamily="34" charset="-79"/>
              </a:rPr>
              <a:t>الـ</a:t>
            </a:r>
            <a:endParaRPr lang="en-US" sz="18700" dirty="0">
              <a:solidFill>
                <a:srgbClr val="ED7D31"/>
              </a:solidFill>
              <a:latin typeface="David" panose="020E0502060401010101" pitchFamily="34" charset="-79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24792" y="6885512"/>
            <a:ext cx="5620877" cy="418790"/>
          </a:xfrm>
          <a:prstGeom prst="rect">
            <a:avLst/>
          </a:prstGeom>
          <a:noFill/>
          <a:effectLst/>
        </p:spPr>
        <p:txBody>
          <a:bodyPr wrap="square" lIns="82953" tIns="41476" rIns="82953" bIns="41476">
            <a:spAutoFit/>
          </a:bodyPr>
          <a:lstStyle/>
          <a:p>
            <a:pPr algn="ctr"/>
            <a:r>
              <a:rPr lang="ar-SA" sz="2177" spc="45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GE SS Text Bold" panose="020A0503020102020204" pitchFamily="18" charset="-78"/>
                <a:ea typeface="GE SS Text Bold" panose="020A0503020102020204" pitchFamily="18" charset="-78"/>
                <a:cs typeface="GE SS Text Bold" panose="020A0503020102020204" pitchFamily="18" charset="-78"/>
              </a:rPr>
              <a:t>اسم الطالب:</a:t>
            </a:r>
            <a:endParaRPr lang="en-US" sz="2177" spc="45" dirty="0">
              <a:ln w="0"/>
              <a:solidFill>
                <a:schemeClr val="tx1">
                  <a:lumMod val="65000"/>
                  <a:lumOff val="35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GE SS Text Bold" panose="020A0503020102020204" pitchFamily="18" charset="-78"/>
              <a:ea typeface="GE SS Text Bold" panose="020A0503020102020204" pitchFamily="18" charset="-78"/>
              <a:cs typeface="GE SS Text Bold" panose="020A0503020102020204" pitchFamily="18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5320" y="7669472"/>
            <a:ext cx="5620877" cy="418790"/>
          </a:xfrm>
          <a:prstGeom prst="rect">
            <a:avLst/>
          </a:prstGeom>
          <a:noFill/>
          <a:effectLst/>
        </p:spPr>
        <p:txBody>
          <a:bodyPr wrap="square" lIns="82953" tIns="41476" rIns="82953" bIns="41476">
            <a:spAutoFit/>
          </a:bodyPr>
          <a:lstStyle/>
          <a:p>
            <a:pPr algn="ctr"/>
            <a:r>
              <a:rPr lang="ar-SA" sz="2177" spc="45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GE SS Text Bold" panose="020A0503020102020204" pitchFamily="18" charset="-78"/>
                <a:ea typeface="GE SS Text Bold" panose="020A0503020102020204" pitchFamily="18" charset="-78"/>
                <a:cs typeface="GE SS Text Bold" panose="020A0503020102020204" pitchFamily="18" charset="-78"/>
              </a:rPr>
              <a:t>الرقم الجامعي:</a:t>
            </a:r>
            <a:endParaRPr lang="en-US" sz="2177" spc="45" dirty="0">
              <a:ln w="0"/>
              <a:solidFill>
                <a:schemeClr val="tx1">
                  <a:lumMod val="65000"/>
                  <a:lumOff val="35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GE SS Text Bold" panose="020A0503020102020204" pitchFamily="18" charset="-78"/>
              <a:ea typeface="GE SS Text Bold" panose="020A0503020102020204" pitchFamily="18" charset="-78"/>
              <a:cs typeface="GE SS Text Bold" panose="020A05030201020202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726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" y="8566433"/>
            <a:ext cx="6858000" cy="5184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7" name="Rectangle 6"/>
          <p:cNvSpPr/>
          <p:nvPr/>
        </p:nvSpPr>
        <p:spPr>
          <a:xfrm>
            <a:off x="4" y="8670126"/>
            <a:ext cx="6858000" cy="10807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8" name="Rectangle 7"/>
          <p:cNvSpPr/>
          <p:nvPr/>
        </p:nvSpPr>
        <p:spPr>
          <a:xfrm>
            <a:off x="3" y="415428"/>
            <a:ext cx="6858000" cy="5184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5" name="Rectangle 4"/>
          <p:cNvSpPr/>
          <p:nvPr/>
        </p:nvSpPr>
        <p:spPr>
          <a:xfrm>
            <a:off x="6205124" y="103293"/>
            <a:ext cx="180335" cy="96475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9" name="TextBox 8"/>
          <p:cNvSpPr txBox="1"/>
          <p:nvPr/>
        </p:nvSpPr>
        <p:spPr>
          <a:xfrm>
            <a:off x="6205124" y="291784"/>
            <a:ext cx="180335" cy="25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8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0646" y="855209"/>
            <a:ext cx="59695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9235" indent="-259235" algn="r" rtl="1">
              <a:buFont typeface="Wingdings" panose="05000000000000000000" pitchFamily="2" charset="2"/>
              <a:buChar char="q"/>
            </a:pPr>
            <a:r>
              <a:rPr lang="ar-SA" sz="1500" dirty="0" smtClean="0">
                <a:latin typeface="GE SS Text Medium" panose="020A0503020102020204" pitchFamily="18" charset="-78"/>
                <a:ea typeface="GE SS Text Medium" panose="020A0503020102020204" pitchFamily="18" charset="-78"/>
                <a:cs typeface="GE SS Text Medium" panose="020A0503020102020204" pitchFamily="18" charset="-78"/>
              </a:rPr>
              <a:t>المهام الموكلة لك:</a:t>
            </a:r>
            <a:endParaRPr lang="en-US" sz="1500" dirty="0">
              <a:latin typeface="GE SS Text Medium" panose="020A0503020102020204" pitchFamily="18" charset="-78"/>
              <a:ea typeface="GE SS Text Medium" panose="020A0503020102020204" pitchFamily="18" charset="-78"/>
              <a:cs typeface="GE SS Text Medium" panose="020A0503020102020204" pitchFamily="18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0836" y="6942667"/>
            <a:ext cx="1749740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1500" dirty="0">
                <a:solidFill>
                  <a:schemeClr val="bg2">
                    <a:lumMod val="75000"/>
                  </a:schemeClr>
                </a:solidFill>
                <a:latin typeface="GE SS Text Medium" panose="020A0503020102020204" pitchFamily="18" charset="-78"/>
                <a:ea typeface="GE SS Text Medium" panose="020A0503020102020204" pitchFamily="18" charset="-78"/>
                <a:cs typeface="GE SS Text Medium" panose="020A0503020102020204" pitchFamily="18" charset="-78"/>
              </a:rPr>
              <a:t>مساحة مخصصة لكتابة النص</a:t>
            </a:r>
            <a:endParaRPr lang="en-US" sz="1500" dirty="0">
              <a:solidFill>
                <a:schemeClr val="bg2">
                  <a:lumMod val="75000"/>
                </a:schemeClr>
              </a:solidFill>
              <a:latin typeface="GE SS Text Medium" panose="020A0503020102020204" pitchFamily="18" charset="-78"/>
              <a:ea typeface="GE SS Text Medium" panose="020A0503020102020204" pitchFamily="18" charset="-78"/>
              <a:cs typeface="GE SS Text Medium" panose="020A0503020102020204" pitchFamily="18" charset="-7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47390" y="1223057"/>
            <a:ext cx="2236636" cy="6903993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3" name="Rectangle 12"/>
          <p:cNvSpPr/>
          <p:nvPr/>
        </p:nvSpPr>
        <p:spPr>
          <a:xfrm>
            <a:off x="3209914" y="1223059"/>
            <a:ext cx="3227943" cy="320820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4" name="Rectangle 13"/>
          <p:cNvSpPr/>
          <p:nvPr/>
        </p:nvSpPr>
        <p:spPr>
          <a:xfrm>
            <a:off x="3209913" y="4894747"/>
            <a:ext cx="3227943" cy="320820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5" name="TextBox 14"/>
          <p:cNvSpPr txBox="1"/>
          <p:nvPr/>
        </p:nvSpPr>
        <p:spPr>
          <a:xfrm>
            <a:off x="3949009" y="2533988"/>
            <a:ext cx="1749740" cy="3231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1500" dirty="0">
                <a:solidFill>
                  <a:schemeClr val="bg2">
                    <a:lumMod val="75000"/>
                  </a:schemeClr>
                </a:solidFill>
                <a:latin typeface="GE SS Text Medium" panose="020A0503020102020204" pitchFamily="18" charset="-78"/>
                <a:ea typeface="GE SS Text Medium" panose="020A0503020102020204" pitchFamily="18" charset="-78"/>
                <a:cs typeface="GE SS Text Medium" panose="020A0503020102020204" pitchFamily="18" charset="-78"/>
              </a:rPr>
              <a:t>إضافة صورة</a:t>
            </a:r>
            <a:endParaRPr lang="en-US" sz="1500" dirty="0">
              <a:solidFill>
                <a:schemeClr val="bg2">
                  <a:lumMod val="75000"/>
                </a:schemeClr>
              </a:solidFill>
              <a:latin typeface="GE SS Text Medium" panose="020A0503020102020204" pitchFamily="18" charset="-78"/>
              <a:ea typeface="GE SS Text Medium" panose="020A0503020102020204" pitchFamily="18" charset="-78"/>
              <a:cs typeface="GE SS Text Medium" panose="020A0503020102020204" pitchFamily="18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49009" y="6406002"/>
            <a:ext cx="1749740" cy="3231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1500" dirty="0">
                <a:solidFill>
                  <a:schemeClr val="bg2">
                    <a:lumMod val="75000"/>
                  </a:schemeClr>
                </a:solidFill>
                <a:latin typeface="GE SS Text Medium" panose="020A0503020102020204" pitchFamily="18" charset="-78"/>
                <a:ea typeface="GE SS Text Medium" panose="020A0503020102020204" pitchFamily="18" charset="-78"/>
                <a:cs typeface="GE SS Text Medium" panose="020A0503020102020204" pitchFamily="18" charset="-78"/>
              </a:rPr>
              <a:t>إضافة صورة</a:t>
            </a:r>
            <a:endParaRPr lang="en-US" sz="1500" dirty="0">
              <a:solidFill>
                <a:schemeClr val="bg2">
                  <a:lumMod val="75000"/>
                </a:schemeClr>
              </a:solidFill>
              <a:latin typeface="GE SS Text Medium" panose="020A0503020102020204" pitchFamily="18" charset="-78"/>
              <a:ea typeface="GE SS Text Medium" panose="020A0503020102020204" pitchFamily="18" charset="-78"/>
              <a:cs typeface="GE SS Text Medium" panose="020A0503020102020204" pitchFamily="18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7390" y="8642233"/>
            <a:ext cx="59695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* NOTES :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47389" y="1242108"/>
            <a:ext cx="2236635" cy="339323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59235" indent="-259235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ar-SA" sz="12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أكتب وصفاً واضحاً وموجزاً للمهمة الموكلة إليك من قبل </a:t>
            </a:r>
            <a:r>
              <a:rPr lang="ar-SA" sz="12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مشرف التدريب.</a:t>
            </a:r>
            <a:endParaRPr lang="ar-SA" sz="1200" dirty="0">
              <a:solidFill>
                <a:srgbClr val="FF0000"/>
              </a:solidFill>
              <a:latin typeface="GE SS Text Light" panose="020A0503020102020204" pitchFamily="18" charset="-78"/>
              <a:ea typeface="GE SS Text Light" panose="020A0503020102020204" pitchFamily="18" charset="-78"/>
              <a:cs typeface="GE SS Text Light" panose="020A0503020102020204" pitchFamily="18" charset="-78"/>
            </a:endParaRPr>
          </a:p>
          <a:p>
            <a:pPr marL="259235" indent="-259235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ar-SA" sz="12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أذكر المعلومات الأساسية </a:t>
            </a:r>
            <a:r>
              <a:rPr lang="ar-SA" sz="1200" dirty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عن المشروع، الموقع والحجم، </a:t>
            </a:r>
            <a:r>
              <a:rPr lang="ar-SA" sz="12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والعملاء.</a:t>
            </a:r>
            <a:endParaRPr lang="ar-SA" sz="1200" dirty="0">
              <a:solidFill>
                <a:srgbClr val="FF0000"/>
              </a:solidFill>
              <a:latin typeface="GE SS Text Light" panose="020A0503020102020204" pitchFamily="18" charset="-78"/>
              <a:ea typeface="GE SS Text Light" panose="020A0503020102020204" pitchFamily="18" charset="-78"/>
              <a:cs typeface="GE SS Text Light" panose="020A0503020102020204" pitchFamily="18" charset="-78"/>
            </a:endParaRPr>
          </a:p>
          <a:p>
            <a:pPr marL="259235" indent="-259235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ar-SA" sz="1200" dirty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دورك </a:t>
            </a:r>
            <a:r>
              <a:rPr lang="ar-SA" sz="12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في هذا المشروع.</a:t>
            </a:r>
            <a:endParaRPr lang="ar-SA" sz="1200" dirty="0">
              <a:solidFill>
                <a:srgbClr val="FF0000"/>
              </a:solidFill>
              <a:latin typeface="GE SS Text Light" panose="020A0503020102020204" pitchFamily="18" charset="-78"/>
              <a:ea typeface="GE SS Text Light" panose="020A0503020102020204" pitchFamily="18" charset="-78"/>
              <a:cs typeface="GE SS Text Light" panose="020A0503020102020204" pitchFamily="18" charset="-78"/>
            </a:endParaRPr>
          </a:p>
          <a:p>
            <a:pPr marL="259235" indent="-259235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ar-SA" sz="1200" dirty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ما </a:t>
            </a:r>
            <a:r>
              <a:rPr lang="ar-SA" sz="12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الذي كان </a:t>
            </a:r>
            <a:r>
              <a:rPr lang="ar-SA" sz="1200" dirty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متوقعا </a:t>
            </a:r>
            <a:r>
              <a:rPr lang="ar-SA" sz="12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منك، </a:t>
            </a:r>
            <a:r>
              <a:rPr lang="ar-SA" sz="1200" dirty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وماذا </a:t>
            </a:r>
            <a:r>
              <a:rPr lang="ar-SA" sz="12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أنجزت في هذا الشأن.</a:t>
            </a:r>
            <a:endParaRPr lang="ar-SA" sz="1200" dirty="0">
              <a:solidFill>
                <a:srgbClr val="FF0000"/>
              </a:solidFill>
              <a:latin typeface="GE SS Text Light" panose="020A0503020102020204" pitchFamily="18" charset="-78"/>
              <a:ea typeface="GE SS Text Light" panose="020A0503020102020204" pitchFamily="18" charset="-78"/>
              <a:cs typeface="GE SS Text Light" panose="020A0503020102020204" pitchFamily="18" charset="-78"/>
            </a:endParaRPr>
          </a:p>
          <a:p>
            <a:pPr marL="259235" indent="-259235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ar-SA" sz="12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حدد فترة إنجاز هذه المهمة (وكذلك بقية المهام </a:t>
            </a:r>
            <a:r>
              <a:rPr lang="ar-SA" sz="1200" dirty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إن </a:t>
            </a:r>
            <a:r>
              <a:rPr lang="ar-SA" sz="12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لزم).</a:t>
            </a:r>
            <a:endParaRPr lang="en-US" sz="1200" dirty="0">
              <a:solidFill>
                <a:srgbClr val="FF0000"/>
              </a:solidFill>
              <a:latin typeface="GE SS Text Light" panose="020A0503020102020204" pitchFamily="18" charset="-78"/>
              <a:ea typeface="GE SS Text Light" panose="020A0503020102020204" pitchFamily="18" charset="-78"/>
              <a:cs typeface="GE SS Text Light" panose="020A0503020102020204" pitchFamily="18" charset="-78"/>
            </a:endParaRPr>
          </a:p>
          <a:p>
            <a:pPr marL="259235" indent="-259235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FF0000"/>
              </a:solidFill>
              <a:latin typeface="GE SS Text Light" panose="020A0503020102020204" pitchFamily="18" charset="-78"/>
              <a:ea typeface="GE SS Text Light" panose="020A0503020102020204" pitchFamily="18" charset="-78"/>
              <a:cs typeface="GE SS Text Light" panose="020A05030201020202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0426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" y="8566433"/>
            <a:ext cx="6858000" cy="5184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7" name="Rectangle 6"/>
          <p:cNvSpPr/>
          <p:nvPr/>
        </p:nvSpPr>
        <p:spPr>
          <a:xfrm>
            <a:off x="4" y="8670126"/>
            <a:ext cx="6858000" cy="10807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8" name="Rectangle 7"/>
          <p:cNvSpPr/>
          <p:nvPr/>
        </p:nvSpPr>
        <p:spPr>
          <a:xfrm>
            <a:off x="3" y="415428"/>
            <a:ext cx="6858000" cy="5184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5" name="Rectangle 4"/>
          <p:cNvSpPr/>
          <p:nvPr/>
        </p:nvSpPr>
        <p:spPr>
          <a:xfrm>
            <a:off x="457220" y="103293"/>
            <a:ext cx="180335" cy="96475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9" name="TextBox 8"/>
          <p:cNvSpPr txBox="1"/>
          <p:nvPr/>
        </p:nvSpPr>
        <p:spPr>
          <a:xfrm>
            <a:off x="450307" y="291784"/>
            <a:ext cx="180335" cy="25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8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0646" y="855209"/>
            <a:ext cx="59695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9235" indent="-259235" algn="r" rtl="1">
              <a:buFont typeface="Wingdings" panose="05000000000000000000" pitchFamily="2" charset="2"/>
              <a:buChar char="q"/>
            </a:pPr>
            <a:r>
              <a:rPr lang="ar-SA" sz="1500" dirty="0" smtClean="0">
                <a:latin typeface="GE SS Text Medium" panose="020A0503020102020204" pitchFamily="18" charset="-78"/>
                <a:ea typeface="GE SS Text Medium" panose="020A0503020102020204" pitchFamily="18" charset="-78"/>
                <a:cs typeface="GE SS Text Medium" panose="020A0503020102020204" pitchFamily="18" charset="-78"/>
              </a:rPr>
              <a:t>الخبرة المكتسبة</a:t>
            </a:r>
            <a:endParaRPr lang="en-US" sz="1500" dirty="0">
              <a:latin typeface="GE SS Text Medium" panose="020A0503020102020204" pitchFamily="18" charset="-78"/>
              <a:ea typeface="GE SS Text Medium" panose="020A0503020102020204" pitchFamily="18" charset="-78"/>
              <a:cs typeface="GE SS Text Medium" panose="020A0503020102020204" pitchFamily="18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35919" y="4665910"/>
            <a:ext cx="1749740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1500" dirty="0">
                <a:solidFill>
                  <a:schemeClr val="bg2">
                    <a:lumMod val="75000"/>
                  </a:schemeClr>
                </a:solidFill>
                <a:latin typeface="GE SS Text Medium" panose="020A0503020102020204" pitchFamily="18" charset="-78"/>
                <a:ea typeface="GE SS Text Medium" panose="020A0503020102020204" pitchFamily="18" charset="-78"/>
                <a:cs typeface="GE SS Text Medium" panose="020A0503020102020204" pitchFamily="18" charset="-78"/>
              </a:rPr>
              <a:t>مساحة مخصصة لكتابة النص</a:t>
            </a:r>
            <a:endParaRPr lang="en-US" sz="1500" dirty="0">
              <a:solidFill>
                <a:schemeClr val="bg2">
                  <a:lumMod val="75000"/>
                </a:schemeClr>
              </a:solidFill>
              <a:latin typeface="GE SS Text Medium" panose="020A0503020102020204" pitchFamily="18" charset="-78"/>
              <a:ea typeface="GE SS Text Medium" panose="020A0503020102020204" pitchFamily="18" charset="-78"/>
              <a:cs typeface="GE SS Text Medium" panose="020A0503020102020204" pitchFamily="18" charset="-78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47390" y="1223057"/>
            <a:ext cx="2236636" cy="6903993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9" name="Rectangle 18"/>
          <p:cNvSpPr/>
          <p:nvPr/>
        </p:nvSpPr>
        <p:spPr>
          <a:xfrm>
            <a:off x="3209914" y="1223059"/>
            <a:ext cx="3227943" cy="320820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20" name="Rectangle 19"/>
          <p:cNvSpPr/>
          <p:nvPr/>
        </p:nvSpPr>
        <p:spPr>
          <a:xfrm>
            <a:off x="3209913" y="4894747"/>
            <a:ext cx="3227943" cy="320820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21" name="TextBox 20"/>
          <p:cNvSpPr txBox="1"/>
          <p:nvPr/>
        </p:nvSpPr>
        <p:spPr>
          <a:xfrm>
            <a:off x="3949009" y="2533988"/>
            <a:ext cx="1749740" cy="3231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1500" dirty="0">
                <a:solidFill>
                  <a:schemeClr val="bg2">
                    <a:lumMod val="75000"/>
                  </a:schemeClr>
                </a:solidFill>
                <a:latin typeface="GE SS Text Medium" panose="020A0503020102020204" pitchFamily="18" charset="-78"/>
                <a:ea typeface="GE SS Text Medium" panose="020A0503020102020204" pitchFamily="18" charset="-78"/>
                <a:cs typeface="GE SS Text Medium" panose="020A0503020102020204" pitchFamily="18" charset="-78"/>
              </a:rPr>
              <a:t>إضافة صورة</a:t>
            </a:r>
            <a:endParaRPr lang="en-US" sz="1500" dirty="0">
              <a:solidFill>
                <a:schemeClr val="bg2">
                  <a:lumMod val="75000"/>
                </a:schemeClr>
              </a:solidFill>
              <a:latin typeface="GE SS Text Medium" panose="020A0503020102020204" pitchFamily="18" charset="-78"/>
              <a:ea typeface="GE SS Text Medium" panose="020A0503020102020204" pitchFamily="18" charset="-78"/>
              <a:cs typeface="GE SS Text Medium" panose="020A0503020102020204" pitchFamily="18" charset="-78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49009" y="6406002"/>
            <a:ext cx="1749740" cy="3231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1500" dirty="0">
                <a:solidFill>
                  <a:schemeClr val="bg2">
                    <a:lumMod val="75000"/>
                  </a:schemeClr>
                </a:solidFill>
                <a:latin typeface="GE SS Text Medium" panose="020A0503020102020204" pitchFamily="18" charset="-78"/>
                <a:ea typeface="GE SS Text Medium" panose="020A0503020102020204" pitchFamily="18" charset="-78"/>
                <a:cs typeface="GE SS Text Medium" panose="020A0503020102020204" pitchFamily="18" charset="-78"/>
              </a:rPr>
              <a:t>إضافة صورة</a:t>
            </a:r>
            <a:endParaRPr lang="en-US" sz="1500" dirty="0">
              <a:solidFill>
                <a:schemeClr val="bg2">
                  <a:lumMod val="75000"/>
                </a:schemeClr>
              </a:solidFill>
              <a:latin typeface="GE SS Text Medium" panose="020A0503020102020204" pitchFamily="18" charset="-78"/>
              <a:ea typeface="GE SS Text Medium" panose="020A0503020102020204" pitchFamily="18" charset="-78"/>
              <a:cs typeface="GE SS Text Medium" panose="020A0503020102020204" pitchFamily="18" charset="-78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7390" y="8642233"/>
            <a:ext cx="59695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* NOTES :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7389" y="1242106"/>
            <a:ext cx="2236635" cy="200824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259235" indent="-259235" algn="r" rtl="1">
              <a:lnSpc>
                <a:spcPct val="150000"/>
              </a:lnSpc>
              <a:buFont typeface="Arial" panose="020B0604020202020204" pitchFamily="34" charset="0"/>
              <a:buChar char="•"/>
              <a:defRPr sz="120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defRPr>
            </a:lvl1pPr>
          </a:lstStyle>
          <a:p>
            <a:r>
              <a:rPr lang="ar-SA" dirty="0"/>
              <a:t>اذكر الخبرات التي اكتسبتها خلال فترة التدريب.</a:t>
            </a:r>
          </a:p>
          <a:p>
            <a:r>
              <a:rPr lang="ar-SA" dirty="0"/>
              <a:t>ماهي الجوانب الفنية التي عملت عليها.</a:t>
            </a:r>
          </a:p>
          <a:p>
            <a:r>
              <a:rPr lang="ar-SA" dirty="0"/>
              <a:t>في حال اكتسابك لمهارات جديدة، اذكرها.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10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" y="8566433"/>
            <a:ext cx="6858000" cy="5184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7" name="Rectangle 6"/>
          <p:cNvSpPr/>
          <p:nvPr/>
        </p:nvSpPr>
        <p:spPr>
          <a:xfrm>
            <a:off x="4" y="8670126"/>
            <a:ext cx="6858000" cy="10807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8" name="Rectangle 7"/>
          <p:cNvSpPr/>
          <p:nvPr/>
        </p:nvSpPr>
        <p:spPr>
          <a:xfrm>
            <a:off x="3" y="415428"/>
            <a:ext cx="6858000" cy="5184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5" name="Rectangle 4"/>
          <p:cNvSpPr/>
          <p:nvPr/>
        </p:nvSpPr>
        <p:spPr>
          <a:xfrm>
            <a:off x="6205124" y="103293"/>
            <a:ext cx="180335" cy="96475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9" name="TextBox 8"/>
          <p:cNvSpPr txBox="1"/>
          <p:nvPr/>
        </p:nvSpPr>
        <p:spPr>
          <a:xfrm>
            <a:off x="6205124" y="291784"/>
            <a:ext cx="180335" cy="25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8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0646" y="855209"/>
            <a:ext cx="59695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9235" indent="-259235" algn="r" rtl="1">
              <a:buFont typeface="Wingdings" panose="05000000000000000000" pitchFamily="2" charset="2"/>
              <a:buChar char="q"/>
            </a:pPr>
            <a:r>
              <a:rPr lang="ar-SA" sz="1500" dirty="0" smtClean="0">
                <a:latin typeface="GE SS Text Medium" panose="020A0503020102020204" pitchFamily="18" charset="-78"/>
                <a:ea typeface="GE SS Text Medium" panose="020A0503020102020204" pitchFamily="18" charset="-78"/>
                <a:cs typeface="GE SS Text Medium" panose="020A0503020102020204" pitchFamily="18" charset="-78"/>
              </a:rPr>
              <a:t>الشهادة:</a:t>
            </a:r>
            <a:endParaRPr lang="en-US" sz="1500" dirty="0">
              <a:latin typeface="GE SS Text Medium" panose="020A0503020102020204" pitchFamily="18" charset="-78"/>
              <a:ea typeface="GE SS Text Medium" panose="020A0503020102020204" pitchFamily="18" charset="-78"/>
              <a:cs typeface="GE SS Text Medium" panose="020A0503020102020204" pitchFamily="18" charset="-7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7389" y="1223059"/>
            <a:ext cx="5890464" cy="687989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2" name="TextBox 11"/>
          <p:cNvSpPr txBox="1"/>
          <p:nvPr/>
        </p:nvSpPr>
        <p:spPr>
          <a:xfrm>
            <a:off x="2554130" y="4495478"/>
            <a:ext cx="1749740" cy="3231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1500" dirty="0">
                <a:solidFill>
                  <a:schemeClr val="bg2">
                    <a:lumMod val="75000"/>
                  </a:schemeClr>
                </a:solidFill>
                <a:latin typeface="GE SS Text Medium" panose="020A0503020102020204" pitchFamily="18" charset="-78"/>
                <a:ea typeface="GE SS Text Medium" panose="020A0503020102020204" pitchFamily="18" charset="-78"/>
                <a:cs typeface="GE SS Text Medium" panose="020A0503020102020204" pitchFamily="18" charset="-78"/>
              </a:rPr>
              <a:t>إضافة</a:t>
            </a:r>
            <a:r>
              <a:rPr lang="ar-SA" sz="1500" dirty="0">
                <a:solidFill>
                  <a:schemeClr val="bg2">
                    <a:lumMod val="75000"/>
                  </a:schemeClr>
                </a:solidFill>
                <a:latin typeface="GE Dinar Two" panose="020A0503020102020204" pitchFamily="18" charset="-78"/>
                <a:ea typeface="GE Dinar Two" panose="020A0503020102020204" pitchFamily="18" charset="-78"/>
                <a:cs typeface="GE Dinar Two" panose="020A0503020102020204" pitchFamily="18" charset="-78"/>
              </a:rPr>
              <a:t> </a:t>
            </a:r>
            <a:r>
              <a:rPr lang="ar-SA" sz="1500" dirty="0">
                <a:solidFill>
                  <a:schemeClr val="bg2">
                    <a:lumMod val="75000"/>
                  </a:schemeClr>
                </a:solidFill>
                <a:latin typeface="GE SS Text Medium" panose="020A0503020102020204" pitchFamily="18" charset="-78"/>
                <a:ea typeface="GE SS Text Medium" panose="020A0503020102020204" pitchFamily="18" charset="-78"/>
                <a:cs typeface="GE SS Text Medium" panose="020A0503020102020204" pitchFamily="18" charset="-78"/>
              </a:rPr>
              <a:t>صورة</a:t>
            </a:r>
            <a:endParaRPr lang="en-US" sz="1500" dirty="0">
              <a:solidFill>
                <a:schemeClr val="bg2">
                  <a:lumMod val="75000"/>
                </a:schemeClr>
              </a:solidFill>
              <a:latin typeface="GE SS Text Medium" panose="020A0503020102020204" pitchFamily="18" charset="-78"/>
              <a:ea typeface="GE SS Text Medium" panose="020A0503020102020204" pitchFamily="18" charset="-78"/>
              <a:cs typeface="GE SS Text Medium" panose="020A0503020102020204" pitchFamily="18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7390" y="8642233"/>
            <a:ext cx="59695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* NOTES :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378959" y="1610990"/>
            <a:ext cx="4611478" cy="34624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259235" indent="-259235" algn="r" rtl="1">
              <a:lnSpc>
                <a:spcPct val="150000"/>
              </a:lnSpc>
              <a:buFont typeface="Arial" panose="020B0604020202020204" pitchFamily="34" charset="0"/>
              <a:buChar char="•"/>
              <a:defRPr sz="120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defRPr>
            </a:lvl1pPr>
          </a:lstStyle>
          <a:p>
            <a:pPr marL="0" indent="0" algn="ctr">
              <a:buNone/>
            </a:pPr>
            <a:r>
              <a:rPr lang="ar-SA" dirty="0"/>
              <a:t>أرفق نسخة من الشهادة في هذه المساحة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30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" y="8566433"/>
            <a:ext cx="6858000" cy="5184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7" name="Rectangle 6"/>
          <p:cNvSpPr/>
          <p:nvPr/>
        </p:nvSpPr>
        <p:spPr>
          <a:xfrm>
            <a:off x="4" y="8670126"/>
            <a:ext cx="6858000" cy="10807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8" name="Rectangle 7"/>
          <p:cNvSpPr/>
          <p:nvPr/>
        </p:nvSpPr>
        <p:spPr>
          <a:xfrm>
            <a:off x="3" y="415428"/>
            <a:ext cx="6858000" cy="5184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5" name="Rectangle 4"/>
          <p:cNvSpPr/>
          <p:nvPr/>
        </p:nvSpPr>
        <p:spPr>
          <a:xfrm>
            <a:off x="457220" y="103293"/>
            <a:ext cx="180335" cy="96475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9" name="TextBox 8"/>
          <p:cNvSpPr txBox="1"/>
          <p:nvPr/>
        </p:nvSpPr>
        <p:spPr>
          <a:xfrm>
            <a:off x="450307" y="291784"/>
            <a:ext cx="180335" cy="25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8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9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0646" y="855209"/>
            <a:ext cx="59695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9235" indent="-259235" algn="r" rtl="1">
              <a:buFont typeface="Wingdings" panose="05000000000000000000" pitchFamily="2" charset="2"/>
              <a:buChar char="Ø"/>
            </a:pPr>
            <a:r>
              <a:rPr lang="ar-SA" sz="1500" dirty="0" smtClean="0">
                <a:latin typeface="GE SS Text Medium" panose="020A0503020102020204" pitchFamily="18" charset="-78"/>
                <a:ea typeface="GE SS Text Medium" panose="020A0503020102020204" pitchFamily="18" charset="-78"/>
                <a:cs typeface="GE SS Text Medium" panose="020A0503020102020204" pitchFamily="18" charset="-78"/>
              </a:rPr>
              <a:t>زيارات العمل الميدانية (</a:t>
            </a:r>
            <a:r>
              <a:rPr lang="ar-SA" sz="1500" dirty="0" smtClean="0">
                <a:solidFill>
                  <a:srgbClr val="FF0000"/>
                </a:solidFill>
                <a:latin typeface="GE SS Text Medium" panose="020A0503020102020204" pitchFamily="18" charset="-78"/>
                <a:ea typeface="GE SS Text Medium" panose="020A0503020102020204" pitchFamily="18" charset="-78"/>
                <a:cs typeface="GE SS Text Medium" panose="020A0503020102020204" pitchFamily="18" charset="-78"/>
              </a:rPr>
              <a:t>بحسب الموضوع أو التوقيت</a:t>
            </a:r>
            <a:r>
              <a:rPr lang="ar-SA" sz="1500" dirty="0" smtClean="0">
                <a:latin typeface="GE SS Text Medium" panose="020A0503020102020204" pitchFamily="18" charset="-78"/>
                <a:ea typeface="GE SS Text Medium" panose="020A0503020102020204" pitchFamily="18" charset="-78"/>
                <a:cs typeface="GE SS Text Medium" panose="020A0503020102020204" pitchFamily="18" charset="-78"/>
              </a:rPr>
              <a:t>):</a:t>
            </a:r>
            <a:endParaRPr lang="en-US" sz="1500" dirty="0">
              <a:latin typeface="GE SS Text Medium" panose="020A0503020102020204" pitchFamily="18" charset="-78"/>
              <a:ea typeface="GE SS Text Medium" panose="020A0503020102020204" pitchFamily="18" charset="-78"/>
              <a:cs typeface="GE SS Text Medium" panose="020A0503020102020204" pitchFamily="18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0836" y="5310250"/>
            <a:ext cx="1749740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1500" dirty="0">
                <a:solidFill>
                  <a:schemeClr val="bg2">
                    <a:lumMod val="75000"/>
                  </a:schemeClr>
                </a:solidFill>
                <a:latin typeface="GE SS Text Medium" panose="020A0503020102020204" pitchFamily="18" charset="-78"/>
                <a:ea typeface="GE SS Text Medium" panose="020A0503020102020204" pitchFamily="18" charset="-78"/>
                <a:cs typeface="GE SS Text Medium" panose="020A0503020102020204" pitchFamily="18" charset="-78"/>
              </a:rPr>
              <a:t>مساحة مخصصة لكتابة النص</a:t>
            </a:r>
            <a:endParaRPr lang="en-US" sz="1500" dirty="0">
              <a:solidFill>
                <a:schemeClr val="bg2">
                  <a:lumMod val="75000"/>
                </a:schemeClr>
              </a:solidFill>
              <a:latin typeface="GE SS Text Medium" panose="020A0503020102020204" pitchFamily="18" charset="-78"/>
              <a:ea typeface="GE SS Text Medium" panose="020A0503020102020204" pitchFamily="18" charset="-78"/>
              <a:cs typeface="GE SS Text Medium" panose="020A0503020102020204" pitchFamily="18" charset="-7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47390" y="1223057"/>
            <a:ext cx="2236636" cy="6903993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3" name="Rectangle 12"/>
          <p:cNvSpPr/>
          <p:nvPr/>
        </p:nvSpPr>
        <p:spPr>
          <a:xfrm>
            <a:off x="3209914" y="1223059"/>
            <a:ext cx="3227943" cy="320820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4" name="Rectangle 13"/>
          <p:cNvSpPr/>
          <p:nvPr/>
        </p:nvSpPr>
        <p:spPr>
          <a:xfrm>
            <a:off x="3209913" y="4894747"/>
            <a:ext cx="3227943" cy="320820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5" name="TextBox 14"/>
          <p:cNvSpPr txBox="1"/>
          <p:nvPr/>
        </p:nvSpPr>
        <p:spPr>
          <a:xfrm>
            <a:off x="3949009" y="2533988"/>
            <a:ext cx="1749740" cy="3231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1500" dirty="0">
                <a:solidFill>
                  <a:schemeClr val="bg2">
                    <a:lumMod val="75000"/>
                  </a:schemeClr>
                </a:solidFill>
                <a:latin typeface="GE SS Text Medium" panose="020A0503020102020204" pitchFamily="18" charset="-78"/>
                <a:ea typeface="GE SS Text Medium" panose="020A0503020102020204" pitchFamily="18" charset="-78"/>
                <a:cs typeface="GE SS Text Medium" panose="020A0503020102020204" pitchFamily="18" charset="-78"/>
              </a:rPr>
              <a:t>إضافة صورة</a:t>
            </a:r>
            <a:endParaRPr lang="en-US" sz="1500" dirty="0">
              <a:solidFill>
                <a:schemeClr val="bg2">
                  <a:lumMod val="75000"/>
                </a:schemeClr>
              </a:solidFill>
              <a:latin typeface="GE SS Text Medium" panose="020A0503020102020204" pitchFamily="18" charset="-78"/>
              <a:ea typeface="GE SS Text Medium" panose="020A0503020102020204" pitchFamily="18" charset="-78"/>
              <a:cs typeface="GE SS Text Medium" panose="020A0503020102020204" pitchFamily="18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49009" y="6406002"/>
            <a:ext cx="1749740" cy="3231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1500" dirty="0">
                <a:solidFill>
                  <a:schemeClr val="bg2">
                    <a:lumMod val="75000"/>
                  </a:schemeClr>
                </a:solidFill>
                <a:latin typeface="GE SS Text Medium" panose="020A0503020102020204" pitchFamily="18" charset="-78"/>
                <a:ea typeface="GE SS Text Medium" panose="020A0503020102020204" pitchFamily="18" charset="-78"/>
                <a:cs typeface="GE SS Text Medium" panose="020A0503020102020204" pitchFamily="18" charset="-78"/>
              </a:rPr>
              <a:t>إضافة صورة</a:t>
            </a:r>
            <a:endParaRPr lang="en-US" sz="1500" dirty="0">
              <a:solidFill>
                <a:schemeClr val="bg2">
                  <a:lumMod val="75000"/>
                </a:schemeClr>
              </a:solidFill>
              <a:latin typeface="GE SS Text Medium" panose="020A0503020102020204" pitchFamily="18" charset="-78"/>
              <a:ea typeface="GE SS Text Medium" panose="020A0503020102020204" pitchFamily="18" charset="-78"/>
              <a:cs typeface="GE SS Text Medium" panose="020A0503020102020204" pitchFamily="18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7390" y="8642233"/>
            <a:ext cx="59695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* NOTES :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47389" y="1242106"/>
            <a:ext cx="2236635" cy="90024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59235" indent="-259235" algn="r" rt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ar-SA" sz="1200" dirty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في حال قيامك بزيارات ميدانية صف </a:t>
            </a:r>
            <a:r>
              <a:rPr lang="ar-SA" sz="1200" dirty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كل زيارة </a:t>
            </a:r>
            <a:r>
              <a:rPr lang="ar-SA" sz="1200" dirty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في شريحة منفصلة، على </a:t>
            </a:r>
            <a:r>
              <a:rPr lang="ar-SA" sz="1200" dirty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النحو التالي:</a:t>
            </a:r>
            <a:endParaRPr lang="en-US" sz="1200" dirty="0">
              <a:solidFill>
                <a:srgbClr val="FF0000"/>
              </a:solidFill>
              <a:latin typeface="GE SS Text Light" panose="020A0503020102020204" pitchFamily="18" charset="-78"/>
              <a:ea typeface="GE SS Text Light" panose="020A0503020102020204" pitchFamily="18" charset="-78"/>
              <a:cs typeface="GE SS Text Light" panose="020A0503020102020204" pitchFamily="18" charset="-7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7389" y="2293852"/>
            <a:ext cx="2236635" cy="17312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259235" indent="-259235" algn="r" rtl="1">
              <a:lnSpc>
                <a:spcPct val="150000"/>
              </a:lnSpc>
              <a:buFont typeface="Arial" panose="020B0604020202020204" pitchFamily="34" charset="0"/>
              <a:buChar char="•"/>
              <a:defRPr sz="120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defRPr>
            </a:lvl1pPr>
          </a:lstStyle>
          <a:p>
            <a:r>
              <a:rPr lang="ar-SA" dirty="0"/>
              <a:t>صف الرحلة الميدانية (المدينة، الموقع ... الخ.)</a:t>
            </a:r>
          </a:p>
          <a:p>
            <a:r>
              <a:rPr lang="ar-SA" dirty="0"/>
              <a:t>صف موقع العمل وماذا كان دورك فيه.</a:t>
            </a:r>
          </a:p>
          <a:p>
            <a:r>
              <a:rPr lang="ar-SA" dirty="0"/>
              <a:t>ما هي الخبرات أو المعلومات المكتسبة.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0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" y="8566433"/>
            <a:ext cx="6858000" cy="5184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7" name="Rectangle 6"/>
          <p:cNvSpPr/>
          <p:nvPr/>
        </p:nvSpPr>
        <p:spPr>
          <a:xfrm>
            <a:off x="4" y="8670126"/>
            <a:ext cx="6858000" cy="10807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8" name="Rectangle 7"/>
          <p:cNvSpPr/>
          <p:nvPr/>
        </p:nvSpPr>
        <p:spPr>
          <a:xfrm>
            <a:off x="3" y="415428"/>
            <a:ext cx="6858000" cy="5184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5" name="Rectangle 4"/>
          <p:cNvSpPr/>
          <p:nvPr/>
        </p:nvSpPr>
        <p:spPr>
          <a:xfrm>
            <a:off x="6205124" y="103293"/>
            <a:ext cx="180335" cy="96475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9" name="TextBox 8"/>
          <p:cNvSpPr txBox="1"/>
          <p:nvPr/>
        </p:nvSpPr>
        <p:spPr>
          <a:xfrm>
            <a:off x="6109855" y="319494"/>
            <a:ext cx="355160" cy="25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8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0646" y="869064"/>
            <a:ext cx="59695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9235" indent="-259235" algn="r" rtl="1">
              <a:buFont typeface="Wingdings" panose="05000000000000000000" pitchFamily="2" charset="2"/>
              <a:buChar char="Ø"/>
            </a:pPr>
            <a:r>
              <a:rPr lang="ar-SA" sz="1500" dirty="0">
                <a:latin typeface="GE SS Text Medium" panose="020A0503020102020204" pitchFamily="18" charset="-78"/>
                <a:ea typeface="GE SS Text Medium" panose="020A0503020102020204" pitchFamily="18" charset="-78"/>
                <a:cs typeface="GE SS Text Medium" panose="020A0503020102020204" pitchFamily="18" charset="-78"/>
              </a:rPr>
              <a:t>زيارات العمل الميدانية (</a:t>
            </a:r>
            <a:r>
              <a:rPr lang="ar-SA" sz="1500" dirty="0">
                <a:solidFill>
                  <a:srgbClr val="FF0000"/>
                </a:solidFill>
                <a:latin typeface="GE SS Text Medium" panose="020A0503020102020204" pitchFamily="18" charset="-78"/>
                <a:ea typeface="GE SS Text Medium" panose="020A0503020102020204" pitchFamily="18" charset="-78"/>
                <a:cs typeface="GE SS Text Medium" panose="020A0503020102020204" pitchFamily="18" charset="-78"/>
              </a:rPr>
              <a:t>بحسب الموضوع أو التوقيت</a:t>
            </a:r>
            <a:r>
              <a:rPr lang="ar-SA" sz="1500" dirty="0">
                <a:latin typeface="GE SS Text Medium" panose="020A0503020102020204" pitchFamily="18" charset="-78"/>
                <a:ea typeface="GE SS Text Medium" panose="020A0503020102020204" pitchFamily="18" charset="-78"/>
                <a:cs typeface="GE SS Text Medium" panose="020A0503020102020204" pitchFamily="18" charset="-78"/>
              </a:rPr>
              <a:t>):</a:t>
            </a:r>
            <a:endParaRPr lang="en-US" sz="1500" dirty="0">
              <a:latin typeface="GE SS Text Medium" panose="020A0503020102020204" pitchFamily="18" charset="-78"/>
              <a:ea typeface="GE SS Text Medium" panose="020A0503020102020204" pitchFamily="18" charset="-78"/>
              <a:cs typeface="GE SS Text Medium" panose="020A0503020102020204" pitchFamily="18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5919" y="4665910"/>
            <a:ext cx="1749740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1500" dirty="0">
                <a:solidFill>
                  <a:schemeClr val="bg2">
                    <a:lumMod val="75000"/>
                  </a:schemeClr>
                </a:solidFill>
                <a:latin typeface="GE SS Text Medium" panose="020A0503020102020204" pitchFamily="18" charset="-78"/>
                <a:ea typeface="GE SS Text Medium" panose="020A0503020102020204" pitchFamily="18" charset="-78"/>
                <a:cs typeface="GE SS Text Medium" panose="020A0503020102020204" pitchFamily="18" charset="-78"/>
              </a:rPr>
              <a:t>مساحة مخصصة لكتابة النص</a:t>
            </a:r>
            <a:endParaRPr lang="en-US" sz="1500" dirty="0">
              <a:solidFill>
                <a:schemeClr val="bg2">
                  <a:lumMod val="75000"/>
                </a:schemeClr>
              </a:solidFill>
              <a:latin typeface="GE SS Text Medium" panose="020A0503020102020204" pitchFamily="18" charset="-78"/>
              <a:ea typeface="GE SS Text Medium" panose="020A0503020102020204" pitchFamily="18" charset="-78"/>
              <a:cs typeface="GE SS Text Medium" panose="020A0503020102020204" pitchFamily="18" charset="-7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47390" y="1223057"/>
            <a:ext cx="2236636" cy="6903993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3" name="Rectangle 12"/>
          <p:cNvSpPr/>
          <p:nvPr/>
        </p:nvSpPr>
        <p:spPr>
          <a:xfrm>
            <a:off x="3209914" y="1223059"/>
            <a:ext cx="3227943" cy="320820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4" name="Rectangle 13"/>
          <p:cNvSpPr/>
          <p:nvPr/>
        </p:nvSpPr>
        <p:spPr>
          <a:xfrm>
            <a:off x="3209913" y="4894747"/>
            <a:ext cx="3227943" cy="320820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5" name="TextBox 14"/>
          <p:cNvSpPr txBox="1"/>
          <p:nvPr/>
        </p:nvSpPr>
        <p:spPr>
          <a:xfrm>
            <a:off x="3949009" y="2533988"/>
            <a:ext cx="1749740" cy="3231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1500" dirty="0">
                <a:solidFill>
                  <a:schemeClr val="bg2">
                    <a:lumMod val="75000"/>
                  </a:schemeClr>
                </a:solidFill>
                <a:latin typeface="GE SS Text Medium" panose="020A0503020102020204" pitchFamily="18" charset="-78"/>
                <a:ea typeface="GE SS Text Medium" panose="020A0503020102020204" pitchFamily="18" charset="-78"/>
                <a:cs typeface="GE SS Text Medium" panose="020A0503020102020204" pitchFamily="18" charset="-78"/>
              </a:rPr>
              <a:t>إضافة صورة</a:t>
            </a:r>
            <a:endParaRPr lang="en-US" sz="1500" dirty="0">
              <a:solidFill>
                <a:schemeClr val="bg2">
                  <a:lumMod val="75000"/>
                </a:schemeClr>
              </a:solidFill>
              <a:latin typeface="GE SS Text Medium" panose="020A0503020102020204" pitchFamily="18" charset="-78"/>
              <a:ea typeface="GE SS Text Medium" panose="020A0503020102020204" pitchFamily="18" charset="-78"/>
              <a:cs typeface="GE SS Text Medium" panose="020A0503020102020204" pitchFamily="18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49009" y="6406002"/>
            <a:ext cx="1749740" cy="3231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1500" dirty="0">
                <a:solidFill>
                  <a:schemeClr val="bg2">
                    <a:lumMod val="75000"/>
                  </a:schemeClr>
                </a:solidFill>
                <a:latin typeface="GE SS Text Medium" panose="020A0503020102020204" pitchFamily="18" charset="-78"/>
                <a:ea typeface="GE SS Text Medium" panose="020A0503020102020204" pitchFamily="18" charset="-78"/>
                <a:cs typeface="GE SS Text Medium" panose="020A0503020102020204" pitchFamily="18" charset="-78"/>
              </a:rPr>
              <a:t>إضافة صورة</a:t>
            </a:r>
            <a:endParaRPr lang="en-US" sz="1500" dirty="0">
              <a:solidFill>
                <a:schemeClr val="bg2">
                  <a:lumMod val="75000"/>
                </a:schemeClr>
              </a:solidFill>
              <a:latin typeface="GE SS Text Medium" panose="020A0503020102020204" pitchFamily="18" charset="-78"/>
              <a:ea typeface="GE SS Text Medium" panose="020A0503020102020204" pitchFamily="18" charset="-78"/>
              <a:cs typeface="GE SS Text Medium" panose="020A0503020102020204" pitchFamily="18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7390" y="8642233"/>
            <a:ext cx="59695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* NOTES :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47389" y="1242108"/>
            <a:ext cx="2236635" cy="11772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259235" indent="-259235" algn="r" rtl="1">
              <a:lnSpc>
                <a:spcPct val="150000"/>
              </a:lnSpc>
              <a:buFont typeface="Arial" panose="020B0604020202020204" pitchFamily="34" charset="0"/>
              <a:buChar char="•"/>
              <a:defRPr sz="120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defRPr>
            </a:lvl1pPr>
          </a:lstStyle>
          <a:p>
            <a:r>
              <a:rPr lang="ar-SA" dirty="0"/>
              <a:t>انظر التعليمات في الشريحة السابقة وفي حال قمت بزيارات إضافية سجل كل زياره في مثل الشريحة، وإلا قم بحذفها.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045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" y="8566433"/>
            <a:ext cx="6858000" cy="5184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7" name="Rectangle 6"/>
          <p:cNvSpPr/>
          <p:nvPr/>
        </p:nvSpPr>
        <p:spPr>
          <a:xfrm>
            <a:off x="4" y="8670126"/>
            <a:ext cx="6858000" cy="10807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8" name="Rectangle 7"/>
          <p:cNvSpPr/>
          <p:nvPr/>
        </p:nvSpPr>
        <p:spPr>
          <a:xfrm>
            <a:off x="3" y="415428"/>
            <a:ext cx="6858000" cy="5184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5" name="Rectangle 4"/>
          <p:cNvSpPr/>
          <p:nvPr/>
        </p:nvSpPr>
        <p:spPr>
          <a:xfrm>
            <a:off x="457220" y="103293"/>
            <a:ext cx="180335" cy="96475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9" name="TextBox 8"/>
          <p:cNvSpPr txBox="1"/>
          <p:nvPr/>
        </p:nvSpPr>
        <p:spPr>
          <a:xfrm>
            <a:off x="346617" y="291784"/>
            <a:ext cx="385612" cy="25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8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0646" y="855209"/>
            <a:ext cx="59695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9235" indent="-259235" algn="r" rtl="1">
              <a:buFont typeface="Wingdings" panose="05000000000000000000" pitchFamily="2" charset="2"/>
              <a:buChar char="Ø"/>
            </a:pPr>
            <a:r>
              <a:rPr lang="ar-SA" sz="1500" dirty="0">
                <a:latin typeface="GE SS Text Medium" panose="020A0503020102020204" pitchFamily="18" charset="-78"/>
                <a:ea typeface="GE SS Text Medium" panose="020A0503020102020204" pitchFamily="18" charset="-78"/>
                <a:cs typeface="GE SS Text Medium" panose="020A0503020102020204" pitchFamily="18" charset="-78"/>
              </a:rPr>
              <a:t>زيارات العمل الميدانية (</a:t>
            </a:r>
            <a:r>
              <a:rPr lang="ar-SA" sz="1500" dirty="0">
                <a:solidFill>
                  <a:srgbClr val="FF0000"/>
                </a:solidFill>
                <a:latin typeface="GE SS Text Medium" panose="020A0503020102020204" pitchFamily="18" charset="-78"/>
                <a:ea typeface="GE SS Text Medium" panose="020A0503020102020204" pitchFamily="18" charset="-78"/>
                <a:cs typeface="GE SS Text Medium" panose="020A0503020102020204" pitchFamily="18" charset="-78"/>
              </a:rPr>
              <a:t>بحسب الموضوع أو التوقيت</a:t>
            </a:r>
            <a:r>
              <a:rPr lang="ar-SA" sz="1500" dirty="0">
                <a:latin typeface="GE SS Text Medium" panose="020A0503020102020204" pitchFamily="18" charset="-78"/>
                <a:ea typeface="GE SS Text Medium" panose="020A0503020102020204" pitchFamily="18" charset="-78"/>
                <a:cs typeface="GE SS Text Medium" panose="020A0503020102020204" pitchFamily="18" charset="-78"/>
              </a:rPr>
              <a:t>):</a:t>
            </a:r>
            <a:endParaRPr lang="en-US" sz="1500" dirty="0">
              <a:latin typeface="GE SS Text Medium" panose="020A0503020102020204" pitchFamily="18" charset="-78"/>
              <a:ea typeface="GE SS Text Medium" panose="020A0503020102020204" pitchFamily="18" charset="-78"/>
              <a:cs typeface="GE SS Text Medium" panose="020A0503020102020204" pitchFamily="18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5919" y="4665910"/>
            <a:ext cx="1749740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1500" dirty="0">
                <a:solidFill>
                  <a:schemeClr val="bg2">
                    <a:lumMod val="75000"/>
                  </a:schemeClr>
                </a:solidFill>
                <a:latin typeface="GE SS Text Medium" panose="020A0503020102020204" pitchFamily="18" charset="-78"/>
                <a:ea typeface="GE SS Text Medium" panose="020A0503020102020204" pitchFamily="18" charset="-78"/>
                <a:cs typeface="GE SS Text Medium" panose="020A0503020102020204" pitchFamily="18" charset="-78"/>
              </a:rPr>
              <a:t>مساحة مخصصة لكتابة النص</a:t>
            </a:r>
            <a:endParaRPr lang="en-US" sz="1500" dirty="0">
              <a:solidFill>
                <a:schemeClr val="bg2">
                  <a:lumMod val="75000"/>
                </a:schemeClr>
              </a:solidFill>
              <a:latin typeface="GE SS Text Medium" panose="020A0503020102020204" pitchFamily="18" charset="-78"/>
              <a:ea typeface="GE SS Text Medium" panose="020A0503020102020204" pitchFamily="18" charset="-78"/>
              <a:cs typeface="GE SS Text Medium" panose="020A0503020102020204" pitchFamily="18" charset="-7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47390" y="1223057"/>
            <a:ext cx="2236636" cy="6903993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3" name="Rectangle 12"/>
          <p:cNvSpPr/>
          <p:nvPr/>
        </p:nvSpPr>
        <p:spPr>
          <a:xfrm>
            <a:off x="3209914" y="1223059"/>
            <a:ext cx="3227943" cy="320820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4" name="Rectangle 13"/>
          <p:cNvSpPr/>
          <p:nvPr/>
        </p:nvSpPr>
        <p:spPr>
          <a:xfrm>
            <a:off x="3209913" y="4894747"/>
            <a:ext cx="3227943" cy="320820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5" name="TextBox 14"/>
          <p:cNvSpPr txBox="1"/>
          <p:nvPr/>
        </p:nvSpPr>
        <p:spPr>
          <a:xfrm>
            <a:off x="3949009" y="2533988"/>
            <a:ext cx="1749740" cy="3231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1500" dirty="0">
                <a:solidFill>
                  <a:schemeClr val="bg2">
                    <a:lumMod val="75000"/>
                  </a:schemeClr>
                </a:solidFill>
                <a:latin typeface="GE SS Text Medium" panose="020A0503020102020204" pitchFamily="18" charset="-78"/>
                <a:ea typeface="GE SS Text Medium" panose="020A0503020102020204" pitchFamily="18" charset="-78"/>
                <a:cs typeface="GE SS Text Medium" panose="020A0503020102020204" pitchFamily="18" charset="-78"/>
              </a:rPr>
              <a:t>إضافة صورة</a:t>
            </a:r>
            <a:endParaRPr lang="en-US" sz="1500" dirty="0">
              <a:solidFill>
                <a:schemeClr val="bg2">
                  <a:lumMod val="75000"/>
                </a:schemeClr>
              </a:solidFill>
              <a:latin typeface="GE SS Text Medium" panose="020A0503020102020204" pitchFamily="18" charset="-78"/>
              <a:ea typeface="GE SS Text Medium" panose="020A0503020102020204" pitchFamily="18" charset="-78"/>
              <a:cs typeface="GE SS Text Medium" panose="020A0503020102020204" pitchFamily="18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49009" y="6406002"/>
            <a:ext cx="1749740" cy="3231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1500" dirty="0">
                <a:solidFill>
                  <a:schemeClr val="bg2">
                    <a:lumMod val="75000"/>
                  </a:schemeClr>
                </a:solidFill>
                <a:latin typeface="GE SS Text Medium" panose="020A0503020102020204" pitchFamily="18" charset="-78"/>
                <a:ea typeface="GE SS Text Medium" panose="020A0503020102020204" pitchFamily="18" charset="-78"/>
                <a:cs typeface="GE SS Text Medium" panose="020A0503020102020204" pitchFamily="18" charset="-78"/>
              </a:rPr>
              <a:t>إضافة صورة</a:t>
            </a:r>
            <a:endParaRPr lang="en-US" sz="1500" dirty="0">
              <a:solidFill>
                <a:schemeClr val="bg2">
                  <a:lumMod val="75000"/>
                </a:schemeClr>
              </a:solidFill>
              <a:latin typeface="GE SS Text Medium" panose="020A0503020102020204" pitchFamily="18" charset="-78"/>
              <a:ea typeface="GE SS Text Medium" panose="020A0503020102020204" pitchFamily="18" charset="-78"/>
              <a:cs typeface="GE SS Text Medium" panose="020A0503020102020204" pitchFamily="18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7390" y="8642233"/>
            <a:ext cx="59695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* NOTES :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47389" y="1242108"/>
            <a:ext cx="2236635" cy="11772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259235" indent="-259235" algn="r" rtl="1">
              <a:lnSpc>
                <a:spcPct val="150000"/>
              </a:lnSpc>
              <a:buFont typeface="Arial" panose="020B0604020202020204" pitchFamily="34" charset="0"/>
              <a:buChar char="•"/>
              <a:defRPr sz="120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defRPr>
            </a:lvl1pPr>
          </a:lstStyle>
          <a:p>
            <a:r>
              <a:rPr lang="ar-SA" dirty="0"/>
              <a:t>انظر التعليمات في الشريحة السابقة وفي حال قمت بزيارات إضافية سجل كل زياره في مثل الشريحة، وإلا قم بحذفها.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45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" y="8566433"/>
            <a:ext cx="6858000" cy="5184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7" name="Rectangle 6"/>
          <p:cNvSpPr/>
          <p:nvPr/>
        </p:nvSpPr>
        <p:spPr>
          <a:xfrm>
            <a:off x="4" y="8670126"/>
            <a:ext cx="6858000" cy="10807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8" name="Rectangle 7"/>
          <p:cNvSpPr/>
          <p:nvPr/>
        </p:nvSpPr>
        <p:spPr>
          <a:xfrm>
            <a:off x="3" y="415428"/>
            <a:ext cx="6858000" cy="5184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5" name="Rectangle 4"/>
          <p:cNvSpPr/>
          <p:nvPr/>
        </p:nvSpPr>
        <p:spPr>
          <a:xfrm>
            <a:off x="6205124" y="103293"/>
            <a:ext cx="180335" cy="96475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0" name="TextBox 9"/>
          <p:cNvSpPr txBox="1"/>
          <p:nvPr/>
        </p:nvSpPr>
        <p:spPr>
          <a:xfrm>
            <a:off x="630646" y="855209"/>
            <a:ext cx="59695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9235" indent="-259235" algn="r" rtl="1">
              <a:buFont typeface="Wingdings" panose="05000000000000000000" pitchFamily="2" charset="2"/>
              <a:buChar char="q"/>
            </a:pPr>
            <a:r>
              <a:rPr lang="ar-SA" sz="1500" dirty="0" smtClean="0">
                <a:latin typeface="GE SS Text Medium" panose="020A0503020102020204" pitchFamily="18" charset="-78"/>
                <a:ea typeface="GE SS Text Medium" panose="020A0503020102020204" pitchFamily="18" charset="-78"/>
                <a:cs typeface="GE SS Text Medium" panose="020A0503020102020204" pitchFamily="18" charset="-78"/>
              </a:rPr>
              <a:t>تقييم الطالب (</a:t>
            </a:r>
            <a:r>
              <a:rPr lang="ar-SA" sz="1500" dirty="0" smtClean="0">
                <a:solidFill>
                  <a:srgbClr val="FF0000"/>
                </a:solidFill>
                <a:latin typeface="GE SS Text Medium" panose="020A0503020102020204" pitchFamily="18" charset="-78"/>
                <a:ea typeface="GE SS Text Medium" panose="020A0503020102020204" pitchFamily="18" charset="-78"/>
                <a:cs typeface="GE SS Text Medium" panose="020A0503020102020204" pitchFamily="18" charset="-78"/>
              </a:rPr>
              <a:t>سجل تقييمك العام للتدريب الذي قمت به</a:t>
            </a:r>
            <a:r>
              <a:rPr lang="ar-SA" sz="1500" dirty="0" smtClean="0">
                <a:latin typeface="GE SS Text Medium" panose="020A0503020102020204" pitchFamily="18" charset="-78"/>
                <a:ea typeface="GE SS Text Medium" panose="020A0503020102020204" pitchFamily="18" charset="-78"/>
                <a:cs typeface="GE SS Text Medium" panose="020A0503020102020204" pitchFamily="18" charset="-78"/>
              </a:rPr>
              <a:t>)</a:t>
            </a:r>
            <a:endParaRPr lang="en-US" sz="1500" dirty="0">
              <a:latin typeface="GE SS Text Medium" panose="020A0503020102020204" pitchFamily="18" charset="-78"/>
              <a:ea typeface="GE SS Text Medium" panose="020A0503020102020204" pitchFamily="18" charset="-78"/>
              <a:cs typeface="GE SS Text Medium" panose="020A0503020102020204" pitchFamily="18" charset="-7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7389" y="1223059"/>
            <a:ext cx="5890464" cy="687989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2" name="TextBox 11"/>
          <p:cNvSpPr txBox="1"/>
          <p:nvPr/>
        </p:nvSpPr>
        <p:spPr>
          <a:xfrm>
            <a:off x="2554130" y="4495479"/>
            <a:ext cx="1749740" cy="13711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1500" dirty="0">
                <a:solidFill>
                  <a:schemeClr val="bg2">
                    <a:lumMod val="75000"/>
                  </a:schemeClr>
                </a:solidFill>
                <a:latin typeface="GE SS Text Medium" panose="020A0503020102020204" pitchFamily="18" charset="-78"/>
                <a:ea typeface="GE SS Text Medium" panose="020A0503020102020204" pitchFamily="18" charset="-78"/>
                <a:cs typeface="GE SS Text Medium" panose="020A0503020102020204" pitchFamily="18" charset="-78"/>
              </a:rPr>
              <a:t>مساحة مخصصة لكتابة النص</a:t>
            </a:r>
            <a:endParaRPr lang="en-US" sz="1500" dirty="0">
              <a:solidFill>
                <a:schemeClr val="bg2">
                  <a:lumMod val="75000"/>
                </a:schemeClr>
              </a:solidFill>
              <a:latin typeface="GE SS Text Medium" panose="020A0503020102020204" pitchFamily="18" charset="-78"/>
              <a:ea typeface="GE SS Text Medium" panose="020A0503020102020204" pitchFamily="18" charset="-78"/>
              <a:cs typeface="GE SS Text Medium" panose="020A0503020102020204" pitchFamily="18" charset="-78"/>
            </a:endParaRPr>
          </a:p>
          <a:p>
            <a:pPr algn="ctr"/>
            <a:endParaRPr lang="en-US" sz="1500" dirty="0">
              <a:solidFill>
                <a:schemeClr val="bg2">
                  <a:lumMod val="75000"/>
                </a:schemeClr>
              </a:solidFill>
            </a:endParaRPr>
          </a:p>
          <a:p>
            <a:pPr algn="r" rtl="1"/>
            <a:r>
              <a:rPr lang="ar-SA" sz="1270" dirty="0" smtClean="0">
                <a:solidFill>
                  <a:schemeClr val="bg2">
                    <a:lumMod val="75000"/>
                  </a:schemeClr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على شكل نقاط أو نص عادي، كما يمكن تدعيمه بالصور إن لزم.</a:t>
            </a:r>
            <a:endParaRPr lang="en-US" sz="1270" dirty="0">
              <a:solidFill>
                <a:schemeClr val="bg2">
                  <a:lumMod val="75000"/>
                </a:schemeClr>
              </a:solidFill>
              <a:latin typeface="GE SS Text Light" panose="020A0503020102020204" pitchFamily="18" charset="-78"/>
              <a:ea typeface="GE SS Text Light" panose="020A0503020102020204" pitchFamily="18" charset="-78"/>
              <a:cs typeface="GE SS Text Light" panose="020A0503020102020204" pitchFamily="18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68293" y="319494"/>
            <a:ext cx="424432" cy="25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8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7390" y="8642233"/>
            <a:ext cx="59695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* NOTES 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7389" y="1242108"/>
            <a:ext cx="5889916" cy="14542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259235" indent="-259235" algn="r" rtl="1">
              <a:lnSpc>
                <a:spcPct val="150000"/>
              </a:lnSpc>
              <a:buFont typeface="Arial" panose="020B0604020202020204" pitchFamily="34" charset="0"/>
              <a:buChar char="•"/>
              <a:defRPr sz="120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defRPr>
            </a:lvl1pPr>
          </a:lstStyle>
          <a:p>
            <a:r>
              <a:rPr lang="en-US" dirty="0"/>
              <a:t> </a:t>
            </a:r>
            <a:r>
              <a:rPr lang="ar-SA" dirty="0"/>
              <a:t>أذكر إيجابيات وسلبيات التدريب الذي حصلت عليه ( على شكل جدول أو نقاط).</a:t>
            </a:r>
          </a:p>
          <a:p>
            <a:r>
              <a:rPr lang="ar-SA" dirty="0"/>
              <a:t>أذكر الخبرات التي مارستها.</a:t>
            </a:r>
          </a:p>
          <a:p>
            <a:r>
              <a:rPr lang="ar-SA" dirty="0"/>
              <a:t>أذكر المهارات التي حصلت عليها.</a:t>
            </a:r>
          </a:p>
          <a:p>
            <a:r>
              <a:rPr lang="ar-SA" dirty="0"/>
              <a:t>ما هو مستوى رضاك عن التدريب.</a:t>
            </a:r>
          </a:p>
          <a:p>
            <a:r>
              <a:rPr lang="ar-SA" dirty="0"/>
              <a:t>هل تنصح بقية الطلاب بالتدرب في نفس المكان؟ (ما هي أسباب ذلك)</a:t>
            </a:r>
          </a:p>
        </p:txBody>
      </p:sp>
    </p:spTree>
    <p:extLst>
      <p:ext uri="{BB962C8B-B14F-4D97-AF65-F5344CB8AC3E}">
        <p14:creationId xmlns:p14="http://schemas.microsoft.com/office/powerpoint/2010/main" val="4901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88535" y="779413"/>
            <a:ext cx="6311619" cy="736668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6" name="Rectangle 5"/>
          <p:cNvSpPr/>
          <p:nvPr/>
        </p:nvSpPr>
        <p:spPr>
          <a:xfrm>
            <a:off x="4" y="8566433"/>
            <a:ext cx="6858000" cy="5184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7" name="Rectangle 6"/>
          <p:cNvSpPr/>
          <p:nvPr/>
        </p:nvSpPr>
        <p:spPr>
          <a:xfrm>
            <a:off x="4" y="8670126"/>
            <a:ext cx="6858000" cy="10807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8" name="Rectangle 7"/>
          <p:cNvSpPr/>
          <p:nvPr/>
        </p:nvSpPr>
        <p:spPr>
          <a:xfrm>
            <a:off x="3" y="415428"/>
            <a:ext cx="6858000" cy="5184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5" name="Rectangle 4"/>
          <p:cNvSpPr/>
          <p:nvPr/>
        </p:nvSpPr>
        <p:spPr>
          <a:xfrm>
            <a:off x="457220" y="103293"/>
            <a:ext cx="180335" cy="96475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9" name="TextBox 8"/>
          <p:cNvSpPr txBox="1"/>
          <p:nvPr/>
        </p:nvSpPr>
        <p:spPr>
          <a:xfrm>
            <a:off x="450307" y="291784"/>
            <a:ext cx="180335" cy="25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8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30646" y="855210"/>
            <a:ext cx="5969508" cy="6901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50000"/>
              </a:lnSpc>
            </a:pPr>
            <a:endParaRPr lang="en-US" sz="1400" dirty="0" smtClean="0">
              <a:solidFill>
                <a:srgbClr val="FF0000"/>
              </a:solidFill>
              <a:latin typeface="GE SS Text Light" panose="020A0503020102020204" pitchFamily="18" charset="-78"/>
              <a:ea typeface="GE SS Text Light" panose="020A0503020102020204" pitchFamily="18" charset="-78"/>
              <a:cs typeface="GE SS Text Light" panose="020A0503020102020204" pitchFamily="18" charset="-78"/>
            </a:endParaRPr>
          </a:p>
          <a:p>
            <a:pPr algn="ctr" rtl="1">
              <a:lnSpc>
                <a:spcPct val="250000"/>
              </a:lnSpc>
            </a:pPr>
            <a:r>
              <a:rPr lang="ar-SA" sz="1400" dirty="0" smtClean="0">
                <a:latin typeface="GE SS Text Bold" panose="020A0503020102020204" pitchFamily="18" charset="-78"/>
                <a:ea typeface="GE SS Text Bold" panose="020A0503020102020204" pitchFamily="18" charset="-78"/>
                <a:cs typeface="GE SS Text Bold" panose="020A0503020102020204" pitchFamily="18" charset="-78"/>
              </a:rPr>
              <a:t>التعليمات</a:t>
            </a:r>
          </a:p>
          <a:p>
            <a:pPr marL="259235" indent="-259235" algn="ctr" rtl="1">
              <a:lnSpc>
                <a:spcPct val="250000"/>
              </a:lnSpc>
              <a:buFont typeface="Wingdings" panose="05000000000000000000" pitchFamily="2" charset="2"/>
              <a:buChar char="v"/>
            </a:pPr>
            <a:r>
              <a:rPr lang="ar-SA" sz="1400" b="1" u="sng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يرجى </a:t>
            </a:r>
            <a:r>
              <a:rPr lang="ar-SA" sz="1400" b="1" u="sng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قراءة التعليمات التالية بعناية قبل ملء التقرير التدريبي</a:t>
            </a:r>
            <a:r>
              <a:rPr lang="en-US" sz="1400" b="1" u="sng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.</a:t>
            </a:r>
            <a:endParaRPr lang="en-US" sz="1400" b="1" u="sng" dirty="0">
              <a:solidFill>
                <a:srgbClr val="FF0000"/>
              </a:solidFill>
              <a:latin typeface="GE SS Text Light" panose="020A0503020102020204" pitchFamily="18" charset="-78"/>
              <a:ea typeface="GE SS Text Light" panose="020A0503020102020204" pitchFamily="18" charset="-78"/>
              <a:cs typeface="GE SS Text Light" panose="020A0503020102020204" pitchFamily="18" charset="-78"/>
            </a:endParaRPr>
          </a:p>
          <a:p>
            <a:pPr marL="259235" indent="-259235">
              <a:lnSpc>
                <a:spcPct val="250000"/>
              </a:lnSpc>
              <a:buFont typeface="Arial" panose="020B0604020202020204" pitchFamily="34" charset="0"/>
              <a:buChar char="•"/>
            </a:pPr>
            <a:endParaRPr lang="en-US" sz="1400" dirty="0" smtClean="0">
              <a:solidFill>
                <a:srgbClr val="FF0000"/>
              </a:solidFill>
              <a:latin typeface="GE SS Text Light" panose="020A0503020102020204" pitchFamily="18" charset="-78"/>
              <a:ea typeface="GE SS Text Light" panose="020A0503020102020204" pitchFamily="18" charset="-78"/>
              <a:cs typeface="GE SS Text Light" panose="020A0503020102020204" pitchFamily="18" charset="-78"/>
            </a:endParaRPr>
          </a:p>
          <a:p>
            <a:pPr marL="259235" indent="-259235" algn="justLow" rtl="1">
              <a:lnSpc>
                <a:spcPct val="250000"/>
              </a:lnSpc>
              <a:buFont typeface="+mj-lt"/>
              <a:buAutoNum type="arabicPeriod"/>
            </a:pPr>
            <a:r>
              <a:rPr lang="ar-SA" sz="12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ينبغي </a:t>
            </a:r>
            <a:r>
              <a:rPr lang="ar-SA" sz="12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ملاحظة أن هذا التقرير يعتبر متطلباً رئيسياً لاجتياز مقرر (التدريب العملي </a:t>
            </a:r>
            <a:r>
              <a:rPr lang="ar-SA" sz="12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لقسمي العمارة والتخطيط العمراني).</a:t>
            </a:r>
            <a:endParaRPr lang="ar-SA" sz="1200" dirty="0" smtClean="0">
              <a:solidFill>
                <a:srgbClr val="FF0000"/>
              </a:solidFill>
              <a:latin typeface="GE SS Text Light" panose="020A0503020102020204" pitchFamily="18" charset="-78"/>
              <a:ea typeface="GE SS Text Light" panose="020A0503020102020204" pitchFamily="18" charset="-78"/>
              <a:cs typeface="GE SS Text Light" panose="020A0503020102020204" pitchFamily="18" charset="-78"/>
            </a:endParaRPr>
          </a:p>
          <a:p>
            <a:pPr marL="259235" indent="-259235" algn="justLow" rtl="1">
              <a:lnSpc>
                <a:spcPct val="250000"/>
              </a:lnSpc>
              <a:buFont typeface="+mj-lt"/>
              <a:buAutoNum type="arabicPeriod"/>
            </a:pPr>
            <a:r>
              <a:rPr lang="ar-SA" sz="1200" dirty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جميع المعلومات </a:t>
            </a:r>
            <a:r>
              <a:rPr lang="ar-SA" sz="12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المكتوبة باللون </a:t>
            </a:r>
            <a:r>
              <a:rPr lang="ar-SA" sz="1200" dirty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الأحمر </a:t>
            </a:r>
            <a:r>
              <a:rPr lang="ar-SA" sz="12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تعتبر بمثابة توجيهات لك</a:t>
            </a:r>
            <a:r>
              <a:rPr lang="ar-SA" sz="1200" dirty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. ويجب </a:t>
            </a:r>
            <a:r>
              <a:rPr lang="ar-SA" sz="12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حذفها </a:t>
            </a:r>
            <a:r>
              <a:rPr lang="ar-SA" sz="1200" dirty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(بما في ذلك في هذه </a:t>
            </a:r>
            <a:r>
              <a:rPr lang="ar-SA" sz="12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الصفحة) من النسخة الإلكترونية للتقرير قبل </a:t>
            </a:r>
            <a:r>
              <a:rPr lang="ar-SA" sz="12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تقديمه وطباعته </a:t>
            </a:r>
            <a:r>
              <a:rPr lang="ar-SA" sz="12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بصورته النهائية.</a:t>
            </a:r>
          </a:p>
          <a:p>
            <a:pPr marL="259235" indent="-259235" algn="justLow" rtl="1">
              <a:lnSpc>
                <a:spcPct val="250000"/>
              </a:lnSpc>
              <a:buFont typeface="+mj-lt"/>
              <a:buAutoNum type="arabicPeriod"/>
            </a:pPr>
            <a:r>
              <a:rPr lang="ar-SA" sz="12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ينبغي اختيار القالب المناسب للتقرير كـ (الخط </a:t>
            </a:r>
            <a:r>
              <a:rPr lang="ar-SA" sz="1200" dirty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وحجم </a:t>
            </a:r>
            <a:r>
              <a:rPr lang="ar-SA" sz="12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النص والألوان ووضوح الصور... </a:t>
            </a:r>
            <a:r>
              <a:rPr lang="ar-SA" sz="1200" dirty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الخ.).</a:t>
            </a:r>
          </a:p>
          <a:p>
            <a:pPr marL="259235" indent="-259235" algn="justLow" rtl="1">
              <a:lnSpc>
                <a:spcPct val="250000"/>
              </a:lnSpc>
              <a:buFont typeface="+mj-lt"/>
              <a:buAutoNum type="arabicPeriod"/>
            </a:pPr>
            <a:r>
              <a:rPr lang="ar-SA" sz="12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يلزم أن تكون جميع الأعمال المقدمة في هذا التقدير من إعدادك </a:t>
            </a:r>
            <a:r>
              <a:rPr lang="ar-SA" sz="12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شخصياً، وإلا فيجب </a:t>
            </a:r>
            <a:r>
              <a:rPr lang="ar-SA" sz="12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ذكر مصدر يمكن الرجوع إليه، ولن يتم </a:t>
            </a:r>
            <a:r>
              <a:rPr lang="ar-SA" sz="12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التسامح </a:t>
            </a:r>
            <a:r>
              <a:rPr lang="ar-SA" sz="12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مع الانتحال (السرقة الأدبية</a:t>
            </a:r>
            <a:r>
              <a:rPr lang="ar-SA" sz="12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)، ولا يسمح بعمل تقرير مشترك بين طالبين فأكثر.</a:t>
            </a:r>
            <a:endParaRPr lang="ar-SA" sz="1200" dirty="0" smtClean="0">
              <a:solidFill>
                <a:srgbClr val="FF0000"/>
              </a:solidFill>
              <a:latin typeface="GE SS Text Light" panose="020A0503020102020204" pitchFamily="18" charset="-78"/>
              <a:ea typeface="GE SS Text Light" panose="020A0503020102020204" pitchFamily="18" charset="-78"/>
              <a:cs typeface="GE SS Text Light" panose="020A0503020102020204" pitchFamily="18" charset="-78"/>
            </a:endParaRPr>
          </a:p>
          <a:p>
            <a:pPr marL="259235" indent="-259235" algn="justLow" rtl="1">
              <a:lnSpc>
                <a:spcPct val="250000"/>
              </a:lnSpc>
              <a:buFont typeface="+mj-lt"/>
              <a:buAutoNum type="arabicPeriod"/>
            </a:pPr>
            <a:r>
              <a:rPr lang="ar-SA" sz="12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يجب ترقيم كل صفحات التقرير.</a:t>
            </a:r>
          </a:p>
          <a:p>
            <a:pPr marL="259235" indent="-259235" algn="justLow" rtl="1">
              <a:lnSpc>
                <a:spcPct val="250000"/>
              </a:lnSpc>
              <a:buFont typeface="+mj-lt"/>
              <a:buAutoNum type="arabicPeriod"/>
            </a:pPr>
            <a:r>
              <a:rPr lang="ar-SA" sz="12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يجب كتابة جميع النصوص إلكترونياً ماعدا </a:t>
            </a:r>
            <a:r>
              <a:rPr lang="ar-SA" sz="12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الرسومات المعمارية و </a:t>
            </a:r>
            <a:r>
              <a:rPr lang="ar-SA" sz="12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التخطيطية والصور</a:t>
            </a:r>
            <a:r>
              <a:rPr lang="ar-SA" sz="13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.</a:t>
            </a:r>
            <a:endParaRPr lang="en-US" sz="1300" dirty="0">
              <a:solidFill>
                <a:srgbClr val="FF0000"/>
              </a:solidFill>
              <a:latin typeface="GE SS Text Light" panose="020A0503020102020204" pitchFamily="18" charset="-78"/>
              <a:ea typeface="GE SS Text Light" panose="020A0503020102020204" pitchFamily="18" charset="-78"/>
              <a:cs typeface="GE SS Text Light" panose="020A0503020102020204" pitchFamily="18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7390" y="8642233"/>
            <a:ext cx="59695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* NOTES :</a:t>
            </a:r>
          </a:p>
        </p:txBody>
      </p:sp>
    </p:spTree>
    <p:extLst>
      <p:ext uri="{BB962C8B-B14F-4D97-AF65-F5344CB8AC3E}">
        <p14:creationId xmlns:p14="http://schemas.microsoft.com/office/powerpoint/2010/main" val="382844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" y="103291"/>
            <a:ext cx="6858000" cy="53573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6" name="Rectangle 5"/>
          <p:cNvSpPr/>
          <p:nvPr/>
        </p:nvSpPr>
        <p:spPr>
          <a:xfrm>
            <a:off x="4" y="8566433"/>
            <a:ext cx="6858000" cy="5184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>
              <a:latin typeface="GE SS Text Bold" panose="020A0503020102020204" pitchFamily="18" charset="-78"/>
              <a:ea typeface="GE SS Text Bold" panose="020A0503020102020204" pitchFamily="18" charset="-78"/>
              <a:cs typeface="GE SS Text Bold" panose="020A0503020102020204" pitchFamily="18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" y="8670126"/>
            <a:ext cx="6858000" cy="10807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90873"/>
            <a:ext cx="2309025" cy="9787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18562" y="3151757"/>
            <a:ext cx="5620877" cy="642248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lIns="82953" tIns="41476" rIns="82953" bIns="41476">
            <a:spAutoFit/>
          </a:bodyPr>
          <a:lstStyle/>
          <a:p>
            <a:pPr algn="ctr"/>
            <a:r>
              <a:rPr lang="ar-SA" sz="3629" b="1" spc="45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GE SS Text Bold" panose="020A0503020102020204" pitchFamily="18" charset="-78"/>
                <a:ea typeface="GE SS Text Bold" panose="020A0503020102020204" pitchFamily="18" charset="-78"/>
                <a:cs typeface="GE SS Text Bold" panose="020A0503020102020204" pitchFamily="18" charset="-78"/>
              </a:rPr>
              <a:t>اسم المكتب</a:t>
            </a:r>
            <a:endParaRPr lang="en-US" sz="3629" b="1" spc="45" dirty="0">
              <a:ln w="0"/>
              <a:solidFill>
                <a:schemeClr val="tx1">
                  <a:lumMod val="65000"/>
                  <a:lumOff val="35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GE SS Text Bold" panose="020A0503020102020204" pitchFamily="18" charset="-78"/>
              <a:ea typeface="GE SS Text Bold" panose="020A0503020102020204" pitchFamily="18" charset="-78"/>
              <a:cs typeface="GE SS Text Bold" panose="020A05030201020202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7444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88535" y="779413"/>
            <a:ext cx="6311619" cy="736668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6" name="Rectangle 5"/>
          <p:cNvSpPr/>
          <p:nvPr/>
        </p:nvSpPr>
        <p:spPr>
          <a:xfrm>
            <a:off x="4" y="8566433"/>
            <a:ext cx="6858000" cy="5184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7" name="Rectangle 6"/>
          <p:cNvSpPr/>
          <p:nvPr/>
        </p:nvSpPr>
        <p:spPr>
          <a:xfrm>
            <a:off x="4" y="8670126"/>
            <a:ext cx="6858000" cy="10807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8" name="Rectangle 7"/>
          <p:cNvSpPr/>
          <p:nvPr/>
        </p:nvSpPr>
        <p:spPr>
          <a:xfrm>
            <a:off x="3" y="415428"/>
            <a:ext cx="6858000" cy="5184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5" name="Rectangle 4"/>
          <p:cNvSpPr/>
          <p:nvPr/>
        </p:nvSpPr>
        <p:spPr>
          <a:xfrm>
            <a:off x="457220" y="103293"/>
            <a:ext cx="180335" cy="96475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9" name="TextBox 8"/>
          <p:cNvSpPr txBox="1"/>
          <p:nvPr/>
        </p:nvSpPr>
        <p:spPr>
          <a:xfrm>
            <a:off x="450307" y="291784"/>
            <a:ext cx="180335" cy="25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8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47390" y="1163968"/>
            <a:ext cx="5969508" cy="1748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ar-SA" sz="1500" dirty="0" smtClean="0">
                <a:latin typeface="GE SS Text Bold" panose="020A0503020102020204" pitchFamily="18" charset="-78"/>
                <a:ea typeface="GE SS Text Bold" panose="020A0503020102020204" pitchFamily="18" charset="-78"/>
                <a:cs typeface="GE SS Text Bold" panose="020A0503020102020204" pitchFamily="18" charset="-78"/>
              </a:rPr>
              <a:t>شكر وتقدير: </a:t>
            </a:r>
          </a:p>
          <a:p>
            <a:pPr algn="ctr" rtl="1">
              <a:lnSpc>
                <a:spcPct val="150000"/>
              </a:lnSpc>
            </a:pPr>
            <a:endParaRPr lang="ar-SA" sz="1500" dirty="0">
              <a:latin typeface="GE SS Text Light" panose="020A0503020102020204" pitchFamily="18" charset="-78"/>
              <a:ea typeface="GE SS Text Light" panose="020A0503020102020204" pitchFamily="18" charset="-78"/>
              <a:cs typeface="GE SS Text Light" panose="020A0503020102020204" pitchFamily="18" charset="-78"/>
            </a:endParaRPr>
          </a:p>
          <a:p>
            <a:pPr algn="ctr" rtl="1">
              <a:lnSpc>
                <a:spcPct val="150000"/>
              </a:lnSpc>
            </a:pPr>
            <a:r>
              <a:rPr lang="ar-SA" sz="14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أكتب في هذه المساحة رسالة شكر وتقدير لأستاذك</a:t>
            </a:r>
            <a:r>
              <a:rPr lang="ar-SA" sz="1400" dirty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، </a:t>
            </a:r>
            <a:r>
              <a:rPr lang="ar-SA" sz="1400" dirty="0" err="1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مشرفك،غيرهما</a:t>
            </a:r>
            <a:r>
              <a:rPr lang="ar-SA" sz="14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.. بحيث لا يتجاوز نص هذه الرسالة صفحة </a:t>
            </a:r>
            <a:r>
              <a:rPr lang="ar-SA" sz="1400" dirty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واحدة.</a:t>
            </a:r>
          </a:p>
          <a:p>
            <a:pPr algn="ctr" rtl="1">
              <a:lnSpc>
                <a:spcPct val="150000"/>
              </a:lnSpc>
            </a:pPr>
            <a:endParaRPr lang="ar-SA" sz="1500" dirty="0">
              <a:latin typeface="GE SS Text Light" panose="020A0503020102020204" pitchFamily="18" charset="-78"/>
              <a:ea typeface="GE SS Text Light" panose="020A0503020102020204" pitchFamily="18" charset="-78"/>
              <a:cs typeface="GE SS Text Light" panose="020A0503020102020204" pitchFamily="18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7390" y="8642233"/>
            <a:ext cx="59695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* NOTES :</a:t>
            </a:r>
          </a:p>
        </p:txBody>
      </p:sp>
    </p:spTree>
    <p:extLst>
      <p:ext uri="{BB962C8B-B14F-4D97-AF65-F5344CB8AC3E}">
        <p14:creationId xmlns:p14="http://schemas.microsoft.com/office/powerpoint/2010/main" val="357106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" y="8566433"/>
            <a:ext cx="6858000" cy="5184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7" name="Rectangle 6"/>
          <p:cNvSpPr/>
          <p:nvPr/>
        </p:nvSpPr>
        <p:spPr>
          <a:xfrm>
            <a:off x="4" y="8670126"/>
            <a:ext cx="6858000" cy="10807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8" name="Rectangle 7"/>
          <p:cNvSpPr/>
          <p:nvPr/>
        </p:nvSpPr>
        <p:spPr>
          <a:xfrm>
            <a:off x="3" y="415428"/>
            <a:ext cx="6858000" cy="5184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5" name="Rectangle 4"/>
          <p:cNvSpPr/>
          <p:nvPr/>
        </p:nvSpPr>
        <p:spPr>
          <a:xfrm>
            <a:off x="6205124" y="103293"/>
            <a:ext cx="180335" cy="96475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9" name="TextBox 8"/>
          <p:cNvSpPr txBox="1"/>
          <p:nvPr/>
        </p:nvSpPr>
        <p:spPr>
          <a:xfrm>
            <a:off x="6205124" y="291784"/>
            <a:ext cx="180335" cy="25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8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</a:p>
        </p:txBody>
      </p:sp>
      <p:sp>
        <p:nvSpPr>
          <p:cNvPr id="10" name="Rectangle 9"/>
          <p:cNvSpPr/>
          <p:nvPr/>
        </p:nvSpPr>
        <p:spPr>
          <a:xfrm>
            <a:off x="288535" y="779413"/>
            <a:ext cx="6311619" cy="736668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1" name="TextBox 10"/>
          <p:cNvSpPr txBox="1"/>
          <p:nvPr/>
        </p:nvSpPr>
        <p:spPr>
          <a:xfrm>
            <a:off x="630646" y="972060"/>
            <a:ext cx="59695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1500" dirty="0" smtClean="0">
                <a:latin typeface="GE SS Text Bold" panose="020A0503020102020204" pitchFamily="18" charset="-78"/>
                <a:ea typeface="GE SS Text Bold" panose="020A0503020102020204" pitchFamily="18" charset="-78"/>
                <a:cs typeface="GE SS Text Bold" panose="020A0503020102020204" pitchFamily="18" charset="-78"/>
              </a:rPr>
              <a:t>جدول المحتويات (الفهرس):</a:t>
            </a:r>
            <a:endParaRPr lang="en-US" sz="1500" dirty="0">
              <a:latin typeface="GE SS Text Bold" panose="020A0503020102020204" pitchFamily="18" charset="-78"/>
              <a:ea typeface="GE SS Text Bold" panose="020A0503020102020204" pitchFamily="18" charset="-78"/>
              <a:cs typeface="GE SS Text Bold" panose="020A0503020102020204" pitchFamily="18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0646" y="1527073"/>
            <a:ext cx="544773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9235" indent="-259235" algn="r" rtl="1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ar-SA" sz="14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سجل فيما يلي فهرس التقرير على شكل نقاط</a:t>
            </a:r>
            <a:r>
              <a:rPr lang="en-US" sz="14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.</a:t>
            </a:r>
            <a:endParaRPr lang="en-US" sz="1400" dirty="0">
              <a:solidFill>
                <a:srgbClr val="FF0000"/>
              </a:solidFill>
              <a:latin typeface="GE SS Text Light" panose="020A0503020102020204" pitchFamily="18" charset="-78"/>
              <a:ea typeface="GE SS Text Light" panose="020A0503020102020204" pitchFamily="18" charset="-78"/>
              <a:cs typeface="GE SS Text Light" panose="020A0503020102020204" pitchFamily="18" charset="-78"/>
            </a:endParaRPr>
          </a:p>
          <a:p>
            <a:pPr marL="259235" indent="-259235" algn="r" rtl="1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ar-SA" sz="1400" dirty="0" smtClean="0"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لمحة عامة.</a:t>
            </a:r>
            <a:endParaRPr lang="en-US" sz="1400" dirty="0">
              <a:latin typeface="GE SS Text Light" panose="020A0503020102020204" pitchFamily="18" charset="-78"/>
              <a:ea typeface="GE SS Text Light" panose="020A0503020102020204" pitchFamily="18" charset="-78"/>
              <a:cs typeface="GE SS Text Light" panose="020A0503020102020204" pitchFamily="18" charset="-78"/>
            </a:endParaRPr>
          </a:p>
          <a:p>
            <a:pPr marL="259235" indent="-259235" algn="r" rtl="1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ar-SA" sz="1400" dirty="0" smtClean="0"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العمل المكتبي:</a:t>
            </a:r>
            <a:endParaRPr lang="en-US" sz="1400" dirty="0">
              <a:latin typeface="GE SS Text Light" panose="020A0503020102020204" pitchFamily="18" charset="-78"/>
              <a:ea typeface="GE SS Text Light" panose="020A0503020102020204" pitchFamily="18" charset="-78"/>
              <a:cs typeface="GE SS Text Light" panose="020A0503020102020204" pitchFamily="18" charset="-78"/>
            </a:endParaRPr>
          </a:p>
          <a:p>
            <a:pPr marL="674013" lvl="1" indent="-259235" algn="r" rt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ar-SA" sz="1400" dirty="0" smtClean="0"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مجال </a:t>
            </a:r>
            <a:r>
              <a:rPr lang="ar-SA" sz="1400" dirty="0" smtClean="0"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العمل.</a:t>
            </a:r>
            <a:endParaRPr lang="en-US" sz="1400" dirty="0">
              <a:latin typeface="GE SS Text Light" panose="020A0503020102020204" pitchFamily="18" charset="-78"/>
              <a:ea typeface="GE SS Text Light" panose="020A0503020102020204" pitchFamily="18" charset="-78"/>
              <a:cs typeface="GE SS Text Light" panose="020A0503020102020204" pitchFamily="18" charset="-78"/>
            </a:endParaRPr>
          </a:p>
          <a:p>
            <a:pPr marL="674013" lvl="1" indent="-259235" algn="r" rt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ar-SA" sz="1400" dirty="0" smtClean="0"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تفصيل المهام.</a:t>
            </a:r>
            <a:endParaRPr lang="en-US" sz="1400" dirty="0">
              <a:latin typeface="GE SS Text Light" panose="020A0503020102020204" pitchFamily="18" charset="-78"/>
              <a:ea typeface="GE SS Text Light" panose="020A0503020102020204" pitchFamily="18" charset="-78"/>
              <a:cs typeface="GE SS Text Light" panose="020A0503020102020204" pitchFamily="18" charset="-78"/>
            </a:endParaRPr>
          </a:p>
          <a:p>
            <a:pPr marL="674013" lvl="1" indent="-259235" algn="r" rt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ar-SA" sz="1400" dirty="0" smtClean="0"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الخبرات المكتسبة.</a:t>
            </a:r>
            <a:endParaRPr lang="en-US" sz="1400" dirty="0">
              <a:latin typeface="GE SS Text Light" panose="020A0503020102020204" pitchFamily="18" charset="-78"/>
              <a:ea typeface="GE SS Text Light" panose="020A0503020102020204" pitchFamily="18" charset="-78"/>
              <a:cs typeface="GE SS Text Light" panose="020A0503020102020204" pitchFamily="18" charset="-78"/>
            </a:endParaRPr>
          </a:p>
          <a:p>
            <a:pPr marL="674013" lvl="1" indent="-259235" algn="r" rt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ar-SA" sz="1400" dirty="0" smtClean="0"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الشهادة.</a:t>
            </a:r>
            <a:endParaRPr lang="en-US" sz="1400" dirty="0">
              <a:latin typeface="GE SS Text Light" panose="020A0503020102020204" pitchFamily="18" charset="-78"/>
              <a:ea typeface="GE SS Text Light" panose="020A0503020102020204" pitchFamily="18" charset="-78"/>
              <a:cs typeface="GE SS Text Light" panose="020A0503020102020204" pitchFamily="18" charset="-78"/>
            </a:endParaRPr>
          </a:p>
          <a:p>
            <a:pPr marL="259235" indent="-259235" algn="r" rtl="1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ar-SA" sz="1400" dirty="0" smtClean="0"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رحلات العمل الميدانية.</a:t>
            </a:r>
            <a:endParaRPr lang="en-US" sz="1400" dirty="0">
              <a:latin typeface="GE SS Text Light" panose="020A0503020102020204" pitchFamily="18" charset="-78"/>
              <a:ea typeface="GE SS Text Light" panose="020A0503020102020204" pitchFamily="18" charset="-78"/>
              <a:cs typeface="GE SS Text Light" panose="020A0503020102020204" pitchFamily="18" charset="-78"/>
            </a:endParaRPr>
          </a:p>
          <a:p>
            <a:pPr marL="259235" indent="-259235" algn="r" rtl="1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ar-SA" sz="1400" dirty="0" smtClean="0"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تقييم المتدرب.</a:t>
            </a:r>
            <a:endParaRPr lang="en-US" sz="1400" dirty="0">
              <a:latin typeface="GE SS Text Light" panose="020A0503020102020204" pitchFamily="18" charset="-78"/>
              <a:ea typeface="GE SS Text Light" panose="020A0503020102020204" pitchFamily="18" charset="-78"/>
              <a:cs typeface="GE SS Text Light" panose="020A0503020102020204" pitchFamily="18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7390" y="8642233"/>
            <a:ext cx="59695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* NOTES :</a:t>
            </a:r>
          </a:p>
        </p:txBody>
      </p:sp>
    </p:spTree>
    <p:extLst>
      <p:ext uri="{BB962C8B-B14F-4D97-AF65-F5344CB8AC3E}">
        <p14:creationId xmlns:p14="http://schemas.microsoft.com/office/powerpoint/2010/main" val="365169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" y="8566433"/>
            <a:ext cx="6858000" cy="5184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7" name="Rectangle 6"/>
          <p:cNvSpPr/>
          <p:nvPr/>
        </p:nvSpPr>
        <p:spPr>
          <a:xfrm>
            <a:off x="4" y="8670126"/>
            <a:ext cx="6858000" cy="10807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8" name="Rectangle 7"/>
          <p:cNvSpPr/>
          <p:nvPr/>
        </p:nvSpPr>
        <p:spPr>
          <a:xfrm>
            <a:off x="3" y="415428"/>
            <a:ext cx="6858000" cy="5184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5" name="Rectangle 4"/>
          <p:cNvSpPr/>
          <p:nvPr/>
        </p:nvSpPr>
        <p:spPr>
          <a:xfrm>
            <a:off x="457220" y="103293"/>
            <a:ext cx="180335" cy="96475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9" name="TextBox 8"/>
          <p:cNvSpPr txBox="1"/>
          <p:nvPr/>
        </p:nvSpPr>
        <p:spPr>
          <a:xfrm>
            <a:off x="450307" y="291784"/>
            <a:ext cx="180335" cy="25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8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</a:p>
        </p:txBody>
      </p:sp>
      <p:sp>
        <p:nvSpPr>
          <p:cNvPr id="10" name="Rectangle 9"/>
          <p:cNvSpPr/>
          <p:nvPr/>
        </p:nvSpPr>
        <p:spPr>
          <a:xfrm>
            <a:off x="288535" y="779413"/>
            <a:ext cx="6311619" cy="736668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1" name="TextBox 10"/>
          <p:cNvSpPr txBox="1"/>
          <p:nvPr/>
        </p:nvSpPr>
        <p:spPr>
          <a:xfrm>
            <a:off x="585564" y="978745"/>
            <a:ext cx="59695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1500" dirty="0" smtClean="0">
                <a:latin typeface="GE SS Text Medium" panose="020A0503020102020204" pitchFamily="18" charset="-78"/>
                <a:ea typeface="GE SS Text Medium" panose="020A0503020102020204" pitchFamily="18" charset="-78"/>
                <a:cs typeface="GE SS Text Medium" panose="020A0503020102020204" pitchFamily="18" charset="-78"/>
              </a:rPr>
              <a:t>لمحة عامة عن مكان التدريب (الشركة والدولة):</a:t>
            </a:r>
            <a:endParaRPr lang="en-US" sz="1500" dirty="0">
              <a:latin typeface="GE SS Text Medium" panose="020A0503020102020204" pitchFamily="18" charset="-78"/>
              <a:ea typeface="GE SS Text Medium" panose="020A0503020102020204" pitchFamily="18" charset="-78"/>
              <a:cs typeface="GE SS Text Medium" panose="020A0503020102020204" pitchFamily="18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0642" y="1661695"/>
            <a:ext cx="5667432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9235" indent="-259235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US" sz="1500" dirty="0" smtClean="0">
              <a:solidFill>
                <a:srgbClr val="FF0000"/>
              </a:solidFill>
              <a:latin typeface="GE SS Text Light" panose="020A0503020102020204" pitchFamily="18" charset="-78"/>
              <a:ea typeface="GE SS Text Light" panose="020A0503020102020204" pitchFamily="18" charset="-78"/>
              <a:cs typeface="GE SS Text Light" panose="020A0503020102020204" pitchFamily="18" charset="-78"/>
            </a:endParaRPr>
          </a:p>
          <a:p>
            <a:pPr marL="259235" indent="-259235" algn="r" rtl="1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ar-SA" sz="14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وصف موجز </a:t>
            </a:r>
            <a:r>
              <a:rPr lang="ar-SA" sz="1400" dirty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عن </a:t>
            </a:r>
            <a:r>
              <a:rPr lang="ar-SA" sz="14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الدولة (في حال كان التدريب خارج المملكة </a:t>
            </a:r>
            <a:r>
              <a:rPr lang="ar-SA" sz="1400" dirty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العربية السعودية).</a:t>
            </a:r>
          </a:p>
          <a:p>
            <a:pPr marL="259235" indent="-259235" algn="r" rtl="1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ar-SA" sz="14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وصف موجز عن مقر التدريب (المكتب</a:t>
            </a:r>
            <a:r>
              <a:rPr lang="ar-SA" sz="1400" dirty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، </a:t>
            </a:r>
            <a:r>
              <a:rPr lang="ar-SA" sz="14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الشركة</a:t>
            </a:r>
            <a:r>
              <a:rPr lang="ar-SA" sz="1400" dirty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، ... </a:t>
            </a:r>
            <a:r>
              <a:rPr lang="ar-SA" sz="14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الخ).</a:t>
            </a:r>
            <a:endParaRPr lang="ar-SA" sz="1400" dirty="0">
              <a:solidFill>
                <a:srgbClr val="FF0000"/>
              </a:solidFill>
              <a:latin typeface="GE SS Text Light" panose="020A0503020102020204" pitchFamily="18" charset="-78"/>
              <a:ea typeface="GE SS Text Light" panose="020A0503020102020204" pitchFamily="18" charset="-78"/>
              <a:cs typeface="GE SS Text Light" panose="020A0503020102020204" pitchFamily="18" charset="-78"/>
            </a:endParaRPr>
          </a:p>
          <a:p>
            <a:pPr marL="259235" indent="-259235" algn="r" rtl="1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ar-SA" sz="1400" dirty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معلومات أساسية عن المشروع (إن </a:t>
            </a:r>
            <a:r>
              <a:rPr lang="ar-SA" sz="14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تطلب التدريب تنفيذ مشروع).</a:t>
            </a:r>
            <a:endParaRPr lang="ar-SA" sz="1400" dirty="0">
              <a:solidFill>
                <a:srgbClr val="FF0000"/>
              </a:solidFill>
              <a:latin typeface="GE SS Text Light" panose="020A0503020102020204" pitchFamily="18" charset="-78"/>
              <a:ea typeface="GE SS Text Light" panose="020A0503020102020204" pitchFamily="18" charset="-78"/>
              <a:cs typeface="GE SS Text Light" panose="020A0503020102020204" pitchFamily="18" charset="-78"/>
            </a:endParaRPr>
          </a:p>
          <a:p>
            <a:pPr marL="259235" indent="-259235" algn="r" rtl="1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ar-SA" sz="14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ما هو الهدف العام من التدريب الذي تقوم به.</a:t>
            </a:r>
            <a:endParaRPr lang="en-US" sz="1400" dirty="0" smtClean="0">
              <a:solidFill>
                <a:srgbClr val="FF0000"/>
              </a:solidFill>
              <a:latin typeface="GE SS Text Light" panose="020A0503020102020204" pitchFamily="18" charset="-78"/>
              <a:ea typeface="GE SS Text Light" panose="020A0503020102020204" pitchFamily="18" charset="-78"/>
              <a:cs typeface="GE SS Text Light" panose="020A0503020102020204" pitchFamily="18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7390" y="8642233"/>
            <a:ext cx="59695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* NOTES :</a:t>
            </a:r>
          </a:p>
        </p:txBody>
      </p:sp>
    </p:spTree>
    <p:extLst>
      <p:ext uri="{BB962C8B-B14F-4D97-AF65-F5344CB8AC3E}">
        <p14:creationId xmlns:p14="http://schemas.microsoft.com/office/powerpoint/2010/main" val="385302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" y="8566433"/>
            <a:ext cx="6858000" cy="5184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7" name="Rectangle 6"/>
          <p:cNvSpPr/>
          <p:nvPr/>
        </p:nvSpPr>
        <p:spPr>
          <a:xfrm>
            <a:off x="4" y="8670126"/>
            <a:ext cx="6858000" cy="10807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8" name="Rectangle 7"/>
          <p:cNvSpPr/>
          <p:nvPr/>
        </p:nvSpPr>
        <p:spPr>
          <a:xfrm>
            <a:off x="3" y="415428"/>
            <a:ext cx="6858000" cy="5184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5" name="Rectangle 4"/>
          <p:cNvSpPr/>
          <p:nvPr/>
        </p:nvSpPr>
        <p:spPr>
          <a:xfrm>
            <a:off x="457220" y="103293"/>
            <a:ext cx="180335" cy="96475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9" name="TextBox 8"/>
          <p:cNvSpPr txBox="1"/>
          <p:nvPr/>
        </p:nvSpPr>
        <p:spPr>
          <a:xfrm>
            <a:off x="450307" y="291784"/>
            <a:ext cx="180335" cy="25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8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</a:p>
        </p:txBody>
      </p:sp>
      <p:sp>
        <p:nvSpPr>
          <p:cNvPr id="10" name="Rectangle 9"/>
          <p:cNvSpPr/>
          <p:nvPr/>
        </p:nvSpPr>
        <p:spPr>
          <a:xfrm>
            <a:off x="288535" y="779413"/>
            <a:ext cx="6311619" cy="736668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3" name="TextBox 12"/>
          <p:cNvSpPr txBox="1"/>
          <p:nvPr/>
        </p:nvSpPr>
        <p:spPr>
          <a:xfrm>
            <a:off x="547390" y="8642233"/>
            <a:ext cx="59695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* NOTES :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30646" y="1696777"/>
            <a:ext cx="59695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 rtl="1">
              <a:defRPr sz="1500">
                <a:latin typeface="GE SS Text Medium" panose="020A0503020102020204" pitchFamily="18" charset="-78"/>
                <a:ea typeface="GE SS Text Medium" panose="020A0503020102020204" pitchFamily="18" charset="-78"/>
                <a:cs typeface="GE SS Text Medium" panose="020A0503020102020204" pitchFamily="18" charset="-78"/>
              </a:defRPr>
            </a:lvl1pPr>
          </a:lstStyle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ar-SA" dirty="0"/>
              <a:t>العمل المكتبي: </a:t>
            </a:r>
            <a:r>
              <a:rPr lang="ar-SA" dirty="0" smtClean="0">
                <a:solidFill>
                  <a:srgbClr val="FF0000"/>
                </a:solidFill>
              </a:rPr>
              <a:t>كتابة التفاصيل مرتبة سواء </a:t>
            </a:r>
            <a:r>
              <a:rPr lang="ar-SA" dirty="0">
                <a:solidFill>
                  <a:srgbClr val="FF0000"/>
                </a:solidFill>
              </a:rPr>
              <a:t>بالموضوع أو </a:t>
            </a:r>
            <a:r>
              <a:rPr lang="ar-SA" dirty="0" smtClean="0">
                <a:solidFill>
                  <a:srgbClr val="FF0000"/>
                </a:solidFill>
              </a:rPr>
              <a:t>التوقيت الزمني</a:t>
            </a:r>
            <a:r>
              <a:rPr lang="ar-SA" dirty="0" smtClean="0"/>
              <a:t>: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53361" y="2700971"/>
            <a:ext cx="544773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9235" indent="-259235" algn="r" rtl="1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ar-SA" sz="1400" dirty="0"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مجال </a:t>
            </a:r>
            <a:r>
              <a:rPr lang="ar-SA" sz="1400" dirty="0" smtClean="0"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التدريب، </a:t>
            </a:r>
            <a:r>
              <a:rPr lang="ar-SA" sz="1400" dirty="0" smtClean="0"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مثلاً </a:t>
            </a:r>
            <a:r>
              <a:rPr lang="ar-SA" sz="1400" dirty="0" smtClean="0"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(</a:t>
            </a:r>
            <a:r>
              <a:rPr lang="ar-SA" sz="1400" dirty="0" smtClean="0"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دراسات</a:t>
            </a:r>
            <a:r>
              <a:rPr lang="ar-SA" sz="1400" dirty="0" smtClean="0"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، تصميم معماري، تخطيط عمراني، تصميم عمراني... </a:t>
            </a:r>
            <a:r>
              <a:rPr lang="ar-SA" sz="1400" dirty="0" smtClean="0"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الخ).</a:t>
            </a:r>
            <a:endParaRPr lang="ar-SA" sz="1400" dirty="0">
              <a:latin typeface="GE SS Text Light" panose="020A0503020102020204" pitchFamily="18" charset="-78"/>
              <a:ea typeface="GE SS Text Light" panose="020A0503020102020204" pitchFamily="18" charset="-78"/>
              <a:cs typeface="GE SS Text Light" panose="020A0503020102020204" pitchFamily="18" charset="-78"/>
            </a:endParaRPr>
          </a:p>
          <a:p>
            <a:pPr marL="259235" indent="-259235" algn="r" rtl="1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ar-SA" sz="1400" dirty="0" smtClean="0"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المهمة بالتحديد (تنفيذ مشروع</a:t>
            </a:r>
            <a:r>
              <a:rPr lang="en-US" sz="1400" dirty="0" smtClean="0"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، </a:t>
            </a:r>
            <a:r>
              <a:rPr lang="ar-SA" sz="1400" dirty="0" smtClean="0"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صور</a:t>
            </a:r>
            <a:r>
              <a:rPr lang="ar-SA" sz="1400" dirty="0"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، </a:t>
            </a:r>
            <a:r>
              <a:rPr lang="ar-SA" sz="1400" dirty="0" smtClean="0"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شروحات </a:t>
            </a:r>
            <a:r>
              <a:rPr lang="ar-SA" sz="1400" dirty="0"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... الخ</a:t>
            </a:r>
            <a:r>
              <a:rPr lang="ar-SA" sz="1400" dirty="0" smtClean="0"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).</a:t>
            </a:r>
            <a:endParaRPr lang="ar-SA" sz="1400" dirty="0">
              <a:latin typeface="GE SS Text Light" panose="020A0503020102020204" pitchFamily="18" charset="-78"/>
              <a:ea typeface="GE SS Text Light" panose="020A0503020102020204" pitchFamily="18" charset="-78"/>
              <a:cs typeface="GE SS Text Light" panose="020A0503020102020204" pitchFamily="18" charset="-78"/>
            </a:endParaRPr>
          </a:p>
          <a:p>
            <a:pPr marL="259235" indent="-259235" algn="r" rtl="1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ar-SA" sz="1400" dirty="0"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الخبرات </a:t>
            </a:r>
            <a:r>
              <a:rPr lang="ar-SA" sz="1400" dirty="0" smtClean="0"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المكتسبة من التدريب </a:t>
            </a:r>
            <a:r>
              <a:rPr lang="ar-SA" sz="1400" dirty="0"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(خلاصة </a:t>
            </a:r>
            <a:r>
              <a:rPr lang="ar-SA" sz="1400" dirty="0" smtClean="0"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تجربتك).</a:t>
            </a:r>
            <a:endParaRPr lang="ar-SA" sz="1400" dirty="0">
              <a:latin typeface="GE SS Text Light" panose="020A0503020102020204" pitchFamily="18" charset="-78"/>
              <a:ea typeface="GE SS Text Light" panose="020A0503020102020204" pitchFamily="18" charset="-78"/>
              <a:cs typeface="GE SS Text Light" panose="020A0503020102020204" pitchFamily="18" charset="-78"/>
            </a:endParaRPr>
          </a:p>
          <a:p>
            <a:pPr marL="259235" indent="-259235" algn="r" rtl="1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ar-SA" sz="1400" dirty="0" smtClean="0"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نسخة من الشهادة (بصيغة </a:t>
            </a:r>
            <a:r>
              <a:rPr lang="en-US" sz="1400" dirty="0" smtClean="0"/>
              <a:t>PDF</a:t>
            </a:r>
            <a:r>
              <a:rPr lang="ar-SA" sz="1400" dirty="0" smtClean="0"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).</a:t>
            </a:r>
            <a:endParaRPr lang="en-US" sz="1400" dirty="0">
              <a:latin typeface="GE SS Text Light" panose="020A0503020102020204" pitchFamily="18" charset="-78"/>
              <a:ea typeface="GE SS Text Light" panose="020A0503020102020204" pitchFamily="18" charset="-78"/>
              <a:cs typeface="GE SS Text Light" panose="020A05030201020202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4955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" y="8566433"/>
            <a:ext cx="6858000" cy="5184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7" name="Rectangle 6"/>
          <p:cNvSpPr/>
          <p:nvPr/>
        </p:nvSpPr>
        <p:spPr>
          <a:xfrm>
            <a:off x="4" y="8670126"/>
            <a:ext cx="6858000" cy="10807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8" name="Rectangle 7"/>
          <p:cNvSpPr/>
          <p:nvPr/>
        </p:nvSpPr>
        <p:spPr>
          <a:xfrm>
            <a:off x="3" y="415428"/>
            <a:ext cx="6858000" cy="5184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5" name="Rectangle 4"/>
          <p:cNvSpPr/>
          <p:nvPr/>
        </p:nvSpPr>
        <p:spPr>
          <a:xfrm>
            <a:off x="6205124" y="103293"/>
            <a:ext cx="180335" cy="96475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9" name="TextBox 8"/>
          <p:cNvSpPr txBox="1"/>
          <p:nvPr/>
        </p:nvSpPr>
        <p:spPr>
          <a:xfrm>
            <a:off x="6205124" y="291784"/>
            <a:ext cx="180335" cy="25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8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7390" y="8642233"/>
            <a:ext cx="59695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* NOTES :</a:t>
            </a:r>
          </a:p>
        </p:txBody>
      </p:sp>
    </p:spTree>
    <p:extLst>
      <p:ext uri="{BB962C8B-B14F-4D97-AF65-F5344CB8AC3E}">
        <p14:creationId xmlns:p14="http://schemas.microsoft.com/office/powerpoint/2010/main" val="82603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" y="8566433"/>
            <a:ext cx="6858000" cy="5184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7" name="Rectangle 6"/>
          <p:cNvSpPr/>
          <p:nvPr/>
        </p:nvSpPr>
        <p:spPr>
          <a:xfrm>
            <a:off x="4" y="8670126"/>
            <a:ext cx="6858000" cy="10807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8" name="Rectangle 7"/>
          <p:cNvSpPr/>
          <p:nvPr/>
        </p:nvSpPr>
        <p:spPr>
          <a:xfrm>
            <a:off x="3" y="415428"/>
            <a:ext cx="6858000" cy="5184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5" name="Rectangle 4"/>
          <p:cNvSpPr/>
          <p:nvPr/>
        </p:nvSpPr>
        <p:spPr>
          <a:xfrm>
            <a:off x="457220" y="103293"/>
            <a:ext cx="180335" cy="96475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9" name="TextBox 8"/>
          <p:cNvSpPr txBox="1"/>
          <p:nvPr/>
        </p:nvSpPr>
        <p:spPr>
          <a:xfrm>
            <a:off x="450307" y="291784"/>
            <a:ext cx="180335" cy="25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8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0646" y="855209"/>
            <a:ext cx="59695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9235" indent="-259235" algn="r" rtl="1">
              <a:buFont typeface="Wingdings" panose="05000000000000000000" pitchFamily="2" charset="2"/>
              <a:buChar char="q"/>
            </a:pPr>
            <a:r>
              <a:rPr lang="ar-SA" sz="1500" dirty="0" smtClean="0">
                <a:latin typeface="GE SS Text Medium" panose="020A0503020102020204" pitchFamily="18" charset="-78"/>
                <a:ea typeface="GE SS Text Medium" panose="020A0503020102020204" pitchFamily="18" charset="-78"/>
                <a:cs typeface="GE SS Text Medium" panose="020A0503020102020204" pitchFamily="18" charset="-78"/>
              </a:rPr>
              <a:t>مجال التدريب:</a:t>
            </a:r>
            <a:endParaRPr lang="en-US" sz="1500" dirty="0">
              <a:latin typeface="GE SS Text Medium" panose="020A0503020102020204" pitchFamily="18" charset="-78"/>
              <a:ea typeface="GE SS Text Medium" panose="020A0503020102020204" pitchFamily="18" charset="-78"/>
              <a:cs typeface="GE SS Text Medium" panose="020A0503020102020204" pitchFamily="18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5919" y="4665910"/>
            <a:ext cx="1749740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1500" dirty="0" smtClean="0">
                <a:solidFill>
                  <a:schemeClr val="bg2">
                    <a:lumMod val="75000"/>
                  </a:schemeClr>
                </a:solidFill>
                <a:latin typeface="GE SS Text Medium" panose="020A0503020102020204" pitchFamily="18" charset="-78"/>
                <a:ea typeface="GE SS Text Medium" panose="020A0503020102020204" pitchFamily="18" charset="-78"/>
                <a:cs typeface="GE SS Text Medium" panose="020A0503020102020204" pitchFamily="18" charset="-78"/>
              </a:rPr>
              <a:t>مساحة مخصصة لكتابة النص</a:t>
            </a:r>
            <a:endParaRPr lang="en-US" sz="1500" dirty="0">
              <a:solidFill>
                <a:schemeClr val="bg2">
                  <a:lumMod val="75000"/>
                </a:schemeClr>
              </a:solidFill>
              <a:latin typeface="GE SS Text Medium" panose="020A0503020102020204" pitchFamily="18" charset="-78"/>
              <a:ea typeface="GE SS Text Medium" panose="020A0503020102020204" pitchFamily="18" charset="-78"/>
              <a:cs typeface="GE SS Text Medium" panose="020A0503020102020204" pitchFamily="18" charset="-7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47390" y="1223057"/>
            <a:ext cx="2236636" cy="6903993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4" name="Rectangle 3"/>
          <p:cNvSpPr/>
          <p:nvPr/>
        </p:nvSpPr>
        <p:spPr>
          <a:xfrm>
            <a:off x="3209914" y="1223059"/>
            <a:ext cx="3227943" cy="320820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3" name="Rectangle 12"/>
          <p:cNvSpPr/>
          <p:nvPr/>
        </p:nvSpPr>
        <p:spPr>
          <a:xfrm>
            <a:off x="3209913" y="4894747"/>
            <a:ext cx="3227943" cy="320820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4" name="TextBox 13"/>
          <p:cNvSpPr txBox="1"/>
          <p:nvPr/>
        </p:nvSpPr>
        <p:spPr>
          <a:xfrm>
            <a:off x="3949009" y="2533988"/>
            <a:ext cx="1749740" cy="3231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1500" dirty="0" smtClean="0">
                <a:solidFill>
                  <a:schemeClr val="bg2">
                    <a:lumMod val="75000"/>
                  </a:schemeClr>
                </a:solidFill>
                <a:latin typeface="GE SS Text Medium" panose="020A0503020102020204" pitchFamily="18" charset="-78"/>
                <a:ea typeface="GE SS Text Medium" panose="020A0503020102020204" pitchFamily="18" charset="-78"/>
                <a:cs typeface="GE SS Text Medium" panose="020A0503020102020204" pitchFamily="18" charset="-78"/>
              </a:rPr>
              <a:t>إضافة صورة</a:t>
            </a:r>
            <a:endParaRPr lang="en-US" sz="1500" dirty="0">
              <a:solidFill>
                <a:schemeClr val="bg2">
                  <a:lumMod val="75000"/>
                </a:schemeClr>
              </a:solidFill>
              <a:latin typeface="GE SS Text Medium" panose="020A0503020102020204" pitchFamily="18" charset="-78"/>
              <a:ea typeface="GE SS Text Medium" panose="020A0503020102020204" pitchFamily="18" charset="-78"/>
              <a:cs typeface="GE SS Text Medium" panose="020A0503020102020204" pitchFamily="18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49009" y="6406002"/>
            <a:ext cx="1749740" cy="3231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1500" dirty="0">
                <a:solidFill>
                  <a:schemeClr val="bg2">
                    <a:lumMod val="75000"/>
                  </a:schemeClr>
                </a:solidFill>
                <a:latin typeface="GE SS Text Medium" panose="020A0503020102020204" pitchFamily="18" charset="-78"/>
                <a:ea typeface="GE SS Text Medium" panose="020A0503020102020204" pitchFamily="18" charset="-78"/>
                <a:cs typeface="GE SS Text Medium" panose="020A0503020102020204" pitchFamily="18" charset="-78"/>
              </a:rPr>
              <a:t>إضافة صورة</a:t>
            </a:r>
            <a:endParaRPr lang="en-US" sz="1500" dirty="0">
              <a:solidFill>
                <a:schemeClr val="bg2">
                  <a:lumMod val="75000"/>
                </a:schemeClr>
              </a:solidFill>
              <a:latin typeface="GE SS Text Medium" panose="020A0503020102020204" pitchFamily="18" charset="-78"/>
              <a:ea typeface="GE SS Text Medium" panose="020A0503020102020204" pitchFamily="18" charset="-78"/>
              <a:cs typeface="GE SS Text Medium" panose="020A0503020102020204" pitchFamily="18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7390" y="8642233"/>
            <a:ext cx="59695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* NOTES :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47389" y="1242106"/>
            <a:ext cx="2236635" cy="14542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59235" indent="-259235" algn="r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ar-SA" sz="12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في هذه المساحة تصف مجال الممارسة </a:t>
            </a:r>
            <a:r>
              <a:rPr lang="ar-SA" sz="1200" dirty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العملية </a:t>
            </a:r>
            <a:r>
              <a:rPr lang="ar-SA" sz="1200" dirty="0" smtClean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التي تقوم بها أثناء التدريب الصيفي، مثلاً (العمارة، التخطيط العمراني، </a:t>
            </a:r>
            <a:r>
              <a:rPr lang="ar-SA" sz="1200" dirty="0">
                <a:solidFill>
                  <a:srgbClr val="FF0000"/>
                </a:solidFill>
                <a:latin typeface="GE SS Text Light" panose="020A0503020102020204" pitchFamily="18" charset="-78"/>
                <a:ea typeface="GE SS Text Light" panose="020A0503020102020204" pitchFamily="18" charset="-78"/>
                <a:cs typeface="GE SS Text Light" panose="020A0503020102020204" pitchFamily="18" charset="-78"/>
              </a:rPr>
              <a:t>التصميم الداخلي، ... الخ.)</a:t>
            </a:r>
            <a:endParaRPr lang="en-US" sz="1200" dirty="0">
              <a:solidFill>
                <a:srgbClr val="FF0000"/>
              </a:solidFill>
              <a:latin typeface="GE SS Text Light" panose="020A0503020102020204" pitchFamily="18" charset="-78"/>
              <a:ea typeface="GE SS Text Light" panose="020A0503020102020204" pitchFamily="18" charset="-78"/>
              <a:cs typeface="GE SS Text Light" panose="020A05030201020202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9305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16158</TotalTime>
  <Words>686</Words>
  <Application>Microsoft Office PowerPoint</Application>
  <PresentationFormat>A4 Paper (210x297 mm)</PresentationFormat>
  <Paragraphs>119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Arial</vt:lpstr>
      <vt:lpstr>Calibri</vt:lpstr>
      <vt:lpstr>Calibri Light</vt:lpstr>
      <vt:lpstr>David</vt:lpstr>
      <vt:lpstr>GE Dinar Two</vt:lpstr>
      <vt:lpstr>GE SS Text Bold</vt:lpstr>
      <vt:lpstr>GE SS Text Light</vt:lpstr>
      <vt:lpstr>GE SS Text Medium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user</cp:lastModifiedBy>
  <cp:revision>273</cp:revision>
  <cp:lastPrinted>2015-11-25T23:07:33Z</cp:lastPrinted>
  <dcterms:created xsi:type="dcterms:W3CDTF">2015-11-03T15:58:11Z</dcterms:created>
  <dcterms:modified xsi:type="dcterms:W3CDTF">2017-05-16T13:01:28Z</dcterms:modified>
</cp:coreProperties>
</file>