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85" r:id="rId2"/>
    <p:sldId id="257" r:id="rId3"/>
    <p:sldId id="276" r:id="rId4"/>
    <p:sldId id="288" r:id="rId5"/>
    <p:sldId id="313" r:id="rId6"/>
    <p:sldId id="277" r:id="rId7"/>
    <p:sldId id="289" r:id="rId8"/>
    <p:sldId id="290" r:id="rId9"/>
    <p:sldId id="291" r:id="rId10"/>
    <p:sldId id="292" r:id="rId11"/>
    <p:sldId id="293" r:id="rId12"/>
    <p:sldId id="294" r:id="rId13"/>
    <p:sldId id="295" r:id="rId14"/>
    <p:sldId id="296" r:id="rId15"/>
    <p:sldId id="297" r:id="rId16"/>
    <p:sldId id="298" r:id="rId17"/>
    <p:sldId id="312" r:id="rId18"/>
  </p:sldIdLst>
  <p:sldSz cx="7559675" cy="10691813"/>
  <p:notesSz cx="6669088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7">
          <p15:clr>
            <a:srgbClr val="A4A3A4"/>
          </p15:clr>
        </p15:guide>
        <p15:guide id="2" pos="238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3072" y="90"/>
      </p:cViewPr>
      <p:guideLst>
        <p:guide orient="horz" pos="3367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hdphoto1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08330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9296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7821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3348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35165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6564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76979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05585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49343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09865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48907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0937F2-A636-4BAA-9286-71D7BE58C971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A18AA6-5A48-41CE-8D26-F74F0C5697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1126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2981528" y="0"/>
            <a:ext cx="4575998" cy="10691813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/>
          <p:cNvSpPr/>
          <p:nvPr/>
        </p:nvSpPr>
        <p:spPr>
          <a:xfrm>
            <a:off x="0" y="0"/>
            <a:ext cx="2981528" cy="1069181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2">
            <a:duotone>
              <a:schemeClr val="accent1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7475" y="226507"/>
            <a:ext cx="2545273" cy="1078835"/>
          </a:xfrm>
          <a:prstGeom prst="rect">
            <a:avLst/>
          </a:prstGeom>
        </p:spPr>
      </p:pic>
      <p:sp>
        <p:nvSpPr>
          <p:cNvPr id="5" name="Rectangle 4"/>
          <p:cNvSpPr/>
          <p:nvPr/>
        </p:nvSpPr>
        <p:spPr>
          <a:xfrm>
            <a:off x="2171539" y="6736071"/>
            <a:ext cx="6195976" cy="584775"/>
          </a:xfrm>
          <a:prstGeom prst="rect">
            <a:avLst/>
          </a:prstGeom>
          <a:noFill/>
          <a:effectLst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3200" cap="none" spc="50" dirty="0" smtClean="0">
                <a:ln w="0"/>
                <a:solidFill>
                  <a:schemeClr val="tx1">
                    <a:lumMod val="95000"/>
                    <a:lumOff val="5000"/>
                  </a:schemeClr>
                </a:solidFill>
                <a:latin typeface="David" panose="020E0502060401010101" pitchFamily="34" charset="-79"/>
                <a:cs typeface="David" panose="020E0502060401010101" pitchFamily="34" charset="-79"/>
              </a:rPr>
              <a:t>UMMER TRAINING</a:t>
            </a:r>
            <a:endParaRPr lang="en-US" sz="3200" cap="none" spc="50" dirty="0">
              <a:ln w="0"/>
              <a:solidFill>
                <a:schemeClr val="tx1">
                  <a:lumMod val="95000"/>
                  <a:lumOff val="5000"/>
                </a:schemeClr>
              </a:solidFill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-636725" y="983792"/>
            <a:ext cx="3061252" cy="9664184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r>
              <a:rPr lang="en-US" sz="61000" dirty="0" smtClean="0">
                <a:solidFill>
                  <a:schemeClr val="bg1">
                    <a:lumMod val="95000"/>
                  </a:schemeClr>
                </a:solidFill>
                <a:latin typeface="David" panose="020E0502060401010101" pitchFamily="34" charset="-79"/>
                <a:cs typeface="David" panose="020E0502060401010101" pitchFamily="34" charset="-79"/>
              </a:rPr>
              <a:t>S</a:t>
            </a:r>
            <a:endParaRPr lang="en-US" sz="61000" dirty="0">
              <a:solidFill>
                <a:schemeClr val="bg1">
                  <a:lumMod val="95000"/>
                </a:schemeClr>
              </a:solidFill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3339549" y="7841991"/>
            <a:ext cx="6195976" cy="461665"/>
          </a:xfrm>
          <a:prstGeom prst="rect">
            <a:avLst/>
          </a:prstGeom>
          <a:noFill/>
          <a:effectLst/>
        </p:spPr>
        <p:txBody>
          <a:bodyPr wrap="square" lIns="91440" tIns="45720" rIns="91440" bIns="45720">
            <a:spAutoFit/>
          </a:bodyPr>
          <a:lstStyle/>
          <a:p>
            <a:r>
              <a:rPr lang="en-US" sz="2400" b="1" cap="none" spc="50" dirty="0" smtClean="0">
                <a:ln w="0"/>
                <a:solidFill>
                  <a:schemeClr val="tx1">
                    <a:lumMod val="65000"/>
                    <a:lumOff val="35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David" panose="020E0502060401010101" pitchFamily="34" charset="-79"/>
                <a:cs typeface="David" panose="020E0502060401010101" pitchFamily="34" charset="-79"/>
              </a:rPr>
              <a:t>STUDENT NAME:</a:t>
            </a:r>
            <a:endParaRPr lang="en-US" sz="2400" b="1" cap="none" spc="50" dirty="0">
              <a:ln w="0"/>
              <a:solidFill>
                <a:schemeClr val="tx1">
                  <a:lumMod val="65000"/>
                  <a:lumOff val="35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3339549" y="8706160"/>
            <a:ext cx="6195976" cy="461665"/>
          </a:xfrm>
          <a:prstGeom prst="rect">
            <a:avLst/>
          </a:prstGeom>
          <a:noFill/>
          <a:effectLst/>
        </p:spPr>
        <p:txBody>
          <a:bodyPr wrap="square" lIns="91440" tIns="45720" rIns="91440" bIns="45720">
            <a:spAutoFit/>
          </a:bodyPr>
          <a:lstStyle/>
          <a:p>
            <a:r>
              <a:rPr lang="en-US" sz="2400" b="1" cap="none" spc="50" dirty="0" smtClean="0">
                <a:ln w="0"/>
                <a:solidFill>
                  <a:schemeClr val="tx1">
                    <a:lumMod val="65000"/>
                    <a:lumOff val="35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David" panose="020E0502060401010101" pitchFamily="34" charset="-79"/>
                <a:cs typeface="David" panose="020E0502060401010101" pitchFamily="34" charset="-79"/>
              </a:rPr>
              <a:t>STUDENT’S ID :</a:t>
            </a:r>
            <a:endParaRPr lang="en-US" sz="2400" b="1" cap="none" spc="50" dirty="0">
              <a:ln w="0"/>
              <a:solidFill>
                <a:schemeClr val="tx1">
                  <a:lumMod val="65000"/>
                  <a:lumOff val="35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2772655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840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84000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6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dirty="0" smtClean="0"/>
              <a:t>PRECISE TASK :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921446" y="5029443"/>
            <a:ext cx="1928764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ENTER YOUR TEXT HERE</a:t>
            </a:r>
          </a:p>
        </p:txBody>
      </p:sp>
      <p:sp>
        <p:nvSpPr>
          <p:cNvPr id="12" name="Rectangle 11"/>
          <p:cNvSpPr/>
          <p:nvPr/>
        </p:nvSpPr>
        <p:spPr>
          <a:xfrm>
            <a:off x="603393" y="1234334"/>
            <a:ext cx="2465477" cy="7610374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3538330" y="1234334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3538329" y="5281690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353051" y="2679393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353051" y="6947569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603394" y="1255330"/>
            <a:ext cx="2465476" cy="6370975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DESCRIBE THE PRECISE TASK THAT HANDED TO YOU BY YOUR MENTOR.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BACKGROUND ABOUT THE PROJECT, LOCATION, SIZE, AND CLIENT.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YOUR ROLE IN THE GIVEN PROJECT.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WHAT WAS EXPECTED FROM YOU, AND WHAT WAS THE OUTCOME.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THE PERIOD OF A TASK (AND DO THE SAME FOR EVERY TASK IF APPLICABLE.)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en-US" sz="1600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4265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4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9638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7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dirty="0" smtClean="0"/>
              <a:t>EXPERIENCE GAINED :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921446" y="5029443"/>
            <a:ext cx="1928764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ENTER YOUR TEXT HERE</a:t>
            </a:r>
          </a:p>
        </p:txBody>
      </p:sp>
      <p:sp>
        <p:nvSpPr>
          <p:cNvPr id="18" name="Rectangle 17"/>
          <p:cNvSpPr/>
          <p:nvPr/>
        </p:nvSpPr>
        <p:spPr>
          <a:xfrm>
            <a:off x="603393" y="1234334"/>
            <a:ext cx="2465477" cy="7610374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3538330" y="1234334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3538329" y="5281690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4353051" y="2679393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353051" y="6947569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603394" y="1255330"/>
            <a:ext cx="2465476" cy="378565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DESCRIBE THE EXPERIENCE GAINED DURING THE INTERNSHIP.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WRITE ABOUT TECHNICAL ASPECTS.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WRITE –IF APPLICABLE- ABOUT ANY NEW SKILL GAINED.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en-US" sz="1600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4102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840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84000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8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dirty="0" smtClean="0"/>
              <a:t>CERTIFICATE :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603394" y="1234334"/>
            <a:ext cx="6493146" cy="7583805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2815455" y="4841570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520042" y="1661959"/>
            <a:ext cx="5083301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rgbClr val="FF0000"/>
                </a:solidFill>
              </a:rPr>
              <a:t>[ INSERT YOUR CERTIFICATE AS A PDF HERE ]</a:t>
            </a:r>
          </a:p>
        </p:txBody>
      </p:sp>
    </p:spTree>
    <p:extLst>
      <p:ext uri="{BB962C8B-B14F-4D97-AF65-F5344CB8AC3E}">
        <p14:creationId xmlns:p14="http://schemas.microsoft.com/office/powerpoint/2010/main" val="990303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4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9638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9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dirty="0" smtClean="0"/>
              <a:t>PRACTICING FIELD TRIP </a:t>
            </a:r>
            <a:r>
              <a:rPr lang="en-US" sz="1400" dirty="0">
                <a:solidFill>
                  <a:srgbClr val="FF0000"/>
                </a:solidFill>
              </a:rPr>
              <a:t>EITHER BY SUBJECT OR TIME 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921446" y="5029443"/>
            <a:ext cx="1928764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ENTER YOUR TEXT HERE</a:t>
            </a:r>
          </a:p>
        </p:txBody>
      </p:sp>
      <p:sp>
        <p:nvSpPr>
          <p:cNvPr id="12" name="Rectangle 11"/>
          <p:cNvSpPr/>
          <p:nvPr/>
        </p:nvSpPr>
        <p:spPr>
          <a:xfrm>
            <a:off x="603393" y="1234334"/>
            <a:ext cx="2465477" cy="7610374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3538330" y="1234334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3538329" y="5281690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353051" y="2679393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353051" y="6947569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603394" y="1255330"/>
            <a:ext cx="6493144" cy="120032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v"/>
            </a:pPr>
            <a:r>
              <a:rPr lang="en-US" sz="1600" dirty="0" smtClean="0">
                <a:solidFill>
                  <a:srgbClr val="FF0000"/>
                </a:solidFill>
              </a:rPr>
              <a:t>DESCRIBE EACH VISIT SEPERATELY (IF THERE IS MORE THAN ONE) AS BELOW: 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en-US" sz="1600" dirty="0" smtClean="0">
              <a:solidFill>
                <a:srgbClr val="FF0000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603394" y="2106701"/>
            <a:ext cx="2465476" cy="341632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DESCRIBE YOUR FIELD TRIP (CITY, LOCATION, SITE….ETC.)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DESCRIBE THE SITE AND WHAT WAS YOUR ROLE.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WHAT WAS THE EXPERIENCE (INFORMATION) GAINED.</a:t>
            </a:r>
          </a:p>
        </p:txBody>
      </p:sp>
    </p:spTree>
    <p:extLst>
      <p:ext uri="{BB962C8B-B14F-4D97-AF65-F5344CB8AC3E}">
        <p14:creationId xmlns:p14="http://schemas.microsoft.com/office/powerpoint/2010/main" val="225501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840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743700" y="207776"/>
            <a:ext cx="35223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10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dirty="0" smtClean="0"/>
              <a:t>PRACTICING FIELD TRIP </a:t>
            </a:r>
            <a:r>
              <a:rPr lang="en-US" sz="1400" dirty="0">
                <a:solidFill>
                  <a:srgbClr val="FF0000"/>
                </a:solidFill>
              </a:rPr>
              <a:t>EITHER BY SUBJECT OR TIME 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921446" y="5029443"/>
            <a:ext cx="1928764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ENTER YOUR TEXT HERE</a:t>
            </a:r>
          </a:p>
        </p:txBody>
      </p:sp>
      <p:sp>
        <p:nvSpPr>
          <p:cNvPr id="12" name="Rectangle 11"/>
          <p:cNvSpPr/>
          <p:nvPr/>
        </p:nvSpPr>
        <p:spPr>
          <a:xfrm>
            <a:off x="603393" y="1234334"/>
            <a:ext cx="2465477" cy="7610374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3538330" y="1234334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3538329" y="5281690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353051" y="2679393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353051" y="6947569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603394" y="1255330"/>
            <a:ext cx="2465476" cy="190077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SEE THE PREVIOUS SLIDE AND FOLLOW THE INSTRUCTION, OTHERWISE DELETE THIS SLIDE.</a:t>
            </a:r>
          </a:p>
        </p:txBody>
      </p:sp>
    </p:spTree>
    <p:extLst>
      <p:ext uri="{BB962C8B-B14F-4D97-AF65-F5344CB8AC3E}">
        <p14:creationId xmlns:p14="http://schemas.microsoft.com/office/powerpoint/2010/main" val="2800450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4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82080" y="207776"/>
            <a:ext cx="42506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11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dirty="0" smtClean="0"/>
              <a:t>PRACTICING FIELD TRIP </a:t>
            </a:r>
            <a:r>
              <a:rPr lang="en-US" sz="1400" dirty="0">
                <a:solidFill>
                  <a:srgbClr val="FF0000"/>
                </a:solidFill>
              </a:rPr>
              <a:t>EITHER BY SUBJECT OR TIME 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921446" y="5029443"/>
            <a:ext cx="1928764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ENTER YOUR TEXT HERE</a:t>
            </a:r>
          </a:p>
        </p:txBody>
      </p:sp>
      <p:sp>
        <p:nvSpPr>
          <p:cNvPr id="12" name="Rectangle 11"/>
          <p:cNvSpPr/>
          <p:nvPr/>
        </p:nvSpPr>
        <p:spPr>
          <a:xfrm>
            <a:off x="603393" y="1234334"/>
            <a:ext cx="2465477" cy="7610374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3538330" y="1234334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3538329" y="5281690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4353051" y="2679393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353051" y="6947569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603394" y="1255330"/>
            <a:ext cx="2465476" cy="190077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SEE THE PREVIOUS SLIDE AND FOLLOW THE INSTRUCTION, OTHERWISE DELETE THIS SLIDE.</a:t>
            </a:r>
          </a:p>
        </p:txBody>
      </p:sp>
    </p:spTree>
    <p:extLst>
      <p:ext uri="{BB962C8B-B14F-4D97-AF65-F5344CB8AC3E}">
        <p14:creationId xmlns:p14="http://schemas.microsoft.com/office/powerpoint/2010/main" val="3146456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840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dirty="0" smtClean="0"/>
              <a:t>STUDENT EVALUATION </a:t>
            </a:r>
            <a:r>
              <a:rPr lang="en-US" sz="1400" dirty="0" smtClean="0">
                <a:solidFill>
                  <a:srgbClr val="FF0000"/>
                </a:solidFill>
              </a:rPr>
              <a:t>(EVALUATE YOUR OVERALL EXPERIENCE)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603394" y="1234334"/>
            <a:ext cx="6493146" cy="7583805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2815455" y="4841570"/>
            <a:ext cx="1928764" cy="2000548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ENTER YOU TEXT HERE</a:t>
            </a:r>
          </a:p>
          <a:p>
            <a:pPr algn="ctr"/>
            <a:endParaRPr lang="en-US" dirty="0" smtClean="0">
              <a:solidFill>
                <a:schemeClr val="bg2">
                  <a:lumMod val="75000"/>
                </a:schemeClr>
              </a:solidFill>
            </a:endParaRPr>
          </a:p>
          <a:p>
            <a:r>
              <a:rPr lang="en-US" sz="1400" dirty="0" smtClean="0">
                <a:solidFill>
                  <a:schemeClr val="bg2">
                    <a:lumMod val="75000"/>
                  </a:schemeClr>
                </a:solidFill>
              </a:rPr>
              <a:t>AS POINTS OR PLAIN TEXT, AND IF IT IS APPLICABLE SUPPORTED BY PHOTOS.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6743700" y="207776"/>
            <a:ext cx="35223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12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603394" y="1255330"/>
            <a:ext cx="6492542" cy="2677656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WRITE ABOUT PROS AND CONS FOR YOUR INTERNSHIP (AS A TABLE OR POINTS)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WRITE ABOUTE THE EXPERIENCE GAINED.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WRITE ABOUT THE SKILLS GAINED.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WRITE ABOUT YOUR SATISFACTION DEGREE.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WOULD YOU RECOMMEND OTHER STUDENTS TO DO THE INTERNSHIP AT THE SAME PLACE? (WHY)</a:t>
            </a:r>
          </a:p>
        </p:txBody>
      </p:sp>
    </p:spTree>
    <p:extLst>
      <p:ext uri="{BB962C8B-B14F-4D97-AF65-F5344CB8AC3E}">
        <p14:creationId xmlns:p14="http://schemas.microsoft.com/office/powerpoint/2010/main" val="490119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840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84000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2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391370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5753099"/>
            <a:ext cx="7559675" cy="3518797"/>
          </a:xfrm>
          <a:prstGeom prst="rect">
            <a:avLst/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0" y="0"/>
            <a:ext cx="7559675" cy="59055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1981201" y="5753099"/>
            <a:ext cx="6195976" cy="461665"/>
          </a:xfrm>
          <a:prstGeom prst="rect">
            <a:avLst/>
          </a:prstGeom>
          <a:noFill/>
          <a:effectLst>
            <a:reflection blurRad="6350" stA="50000" endA="300" endPos="60000" dir="5400000" sy="-100000" algn="bl" rotWithShape="0"/>
          </a:effectLst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2400" b="1" cap="none" spc="50" dirty="0" smtClean="0">
                <a:ln w="0"/>
                <a:solidFill>
                  <a:schemeClr val="bg1">
                    <a:lumMod val="95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David" panose="020E0502060401010101" pitchFamily="34" charset="-79"/>
                <a:cs typeface="David" panose="020E0502060401010101" pitchFamily="34" charset="-79"/>
              </a:rPr>
              <a:t>SUMMER TRAINING</a:t>
            </a:r>
            <a:endParaRPr lang="en-US" sz="2400" b="1" cap="none" spc="50" dirty="0">
              <a:ln w="0"/>
              <a:solidFill>
                <a:schemeClr val="bg1">
                  <a:lumMod val="95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  <p:pic>
        <p:nvPicPr>
          <p:cNvPr id="11" name="Picture 10"/>
          <p:cNvPicPr>
            <a:picLocks noChangeAspect="1"/>
          </p:cNvPicPr>
          <p:nvPr/>
        </p:nvPicPr>
        <p:blipFill>
          <a:blip r:embed="rId2">
            <a:duotone>
              <a:schemeClr val="accent1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47700"/>
            <a:ext cx="2545273" cy="1078835"/>
          </a:xfrm>
          <a:prstGeom prst="rect">
            <a:avLst/>
          </a:prstGeom>
        </p:spPr>
      </p:pic>
      <p:sp>
        <p:nvSpPr>
          <p:cNvPr id="12" name="Rectangle 11"/>
          <p:cNvSpPr/>
          <p:nvPr/>
        </p:nvSpPr>
        <p:spPr>
          <a:xfrm>
            <a:off x="0" y="7281664"/>
            <a:ext cx="6195976" cy="461665"/>
          </a:xfrm>
          <a:prstGeom prst="rect">
            <a:avLst/>
          </a:prstGeom>
          <a:noFill/>
          <a:effectLst/>
        </p:spPr>
        <p:txBody>
          <a:bodyPr wrap="square" lIns="91440" tIns="45720" rIns="91440" bIns="45720">
            <a:spAutoFit/>
          </a:bodyPr>
          <a:lstStyle/>
          <a:p>
            <a:r>
              <a:rPr lang="en-US" sz="2400" b="1" cap="none" spc="50" dirty="0" smtClean="0">
                <a:ln w="0"/>
                <a:solidFill>
                  <a:schemeClr val="bg1">
                    <a:lumMod val="95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David" panose="020E0502060401010101" pitchFamily="34" charset="-79"/>
                <a:cs typeface="David" panose="020E0502060401010101" pitchFamily="34" charset="-79"/>
              </a:rPr>
              <a:t>STUDENT NAME:</a:t>
            </a:r>
            <a:endParaRPr lang="en-US" sz="2400" b="1" cap="none" spc="50" dirty="0">
              <a:ln w="0"/>
              <a:solidFill>
                <a:schemeClr val="bg1">
                  <a:lumMod val="95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0" y="8145833"/>
            <a:ext cx="6195976" cy="461665"/>
          </a:xfrm>
          <a:prstGeom prst="rect">
            <a:avLst/>
          </a:prstGeom>
          <a:noFill/>
          <a:effectLst/>
        </p:spPr>
        <p:txBody>
          <a:bodyPr wrap="square" lIns="91440" tIns="45720" rIns="91440" bIns="45720">
            <a:spAutoFit/>
          </a:bodyPr>
          <a:lstStyle/>
          <a:p>
            <a:r>
              <a:rPr lang="en-US" sz="2400" b="1" cap="none" spc="50" dirty="0" smtClean="0">
                <a:ln w="0"/>
                <a:solidFill>
                  <a:schemeClr val="bg1">
                    <a:lumMod val="95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David" panose="020E0502060401010101" pitchFamily="34" charset="-79"/>
                <a:cs typeface="David" panose="020E0502060401010101" pitchFamily="34" charset="-79"/>
              </a:rPr>
              <a:t>STUDENT’S ID :</a:t>
            </a:r>
            <a:endParaRPr lang="en-US" sz="2400" b="1" cap="none" spc="50" dirty="0">
              <a:ln w="0"/>
              <a:solidFill>
                <a:schemeClr val="bg1">
                  <a:lumMod val="95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681849" y="3360365"/>
            <a:ext cx="6195976" cy="707886"/>
          </a:xfrm>
          <a:prstGeom prst="rect">
            <a:avLst/>
          </a:prstGeom>
          <a:noFill/>
          <a:effectLst>
            <a:innerShdw blurRad="63500" dist="50800" dir="13500000">
              <a:prstClr val="black">
                <a:alpha val="50000"/>
              </a:prstClr>
            </a:innerShdw>
          </a:effectLst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000" b="1" spc="50" dirty="0" smtClean="0">
                <a:ln w="0"/>
                <a:solidFill>
                  <a:schemeClr val="tx1">
                    <a:lumMod val="65000"/>
                    <a:lumOff val="35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David" panose="020E0502060401010101" pitchFamily="34" charset="-79"/>
                <a:cs typeface="David" panose="020E0502060401010101" pitchFamily="34" charset="-79"/>
              </a:rPr>
              <a:t>OFFICE NAME</a:t>
            </a:r>
            <a:endParaRPr lang="en-US" sz="4000" b="1" cap="none" spc="50" dirty="0">
              <a:ln w="0"/>
              <a:solidFill>
                <a:schemeClr val="tx1">
                  <a:lumMod val="65000"/>
                  <a:lumOff val="35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2474449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0" y="5753099"/>
            <a:ext cx="7559675" cy="3518797"/>
          </a:xfrm>
          <a:prstGeom prst="rect">
            <a:avLst/>
          </a:prstGeom>
          <a:ln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1981201" y="5212647"/>
            <a:ext cx="6195976" cy="523220"/>
          </a:xfrm>
          <a:prstGeom prst="rect">
            <a:avLst/>
          </a:prstGeom>
          <a:noFill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2800" cap="none" spc="600" dirty="0" smtClean="0">
                <a:ln w="0"/>
                <a:solidFill>
                  <a:schemeClr val="tx1">
                    <a:lumMod val="85000"/>
                    <a:lumOff val="15000"/>
                  </a:schemeClr>
                </a:solidFill>
                <a:latin typeface="BankGothic Lt BT" panose="020B0607020203060204" pitchFamily="34" charset="0"/>
                <a:ea typeface="Adobe Ming Std L" panose="02020300000000000000" pitchFamily="18" charset="-128"/>
                <a:cs typeface="Adobe Arabic" panose="02040503050201020203" pitchFamily="18" charset="-78"/>
              </a:rPr>
              <a:t>SUMMER TRAINING</a:t>
            </a:r>
            <a:endParaRPr lang="en-US" sz="2800" cap="none" spc="600" dirty="0">
              <a:ln w="0"/>
              <a:solidFill>
                <a:schemeClr val="tx1">
                  <a:lumMod val="85000"/>
                  <a:lumOff val="15000"/>
                </a:schemeClr>
              </a:solidFill>
              <a:latin typeface="BankGothic Lt BT" panose="020B0607020203060204" pitchFamily="34" charset="0"/>
              <a:ea typeface="Adobe Ming Std L" panose="02020300000000000000" pitchFamily="18" charset="-128"/>
              <a:cs typeface="Adobe Arabic" panose="02040503050201020203" pitchFamily="18" charset="-78"/>
            </a:endParaRPr>
          </a:p>
        </p:txBody>
      </p:sp>
      <p:pic>
        <p:nvPicPr>
          <p:cNvPr id="12" name="Picture 11"/>
          <p:cNvPicPr>
            <a:picLocks noChangeAspect="1"/>
          </p:cNvPicPr>
          <p:nvPr/>
        </p:nvPicPr>
        <p:blipFill>
          <a:blip r:embed="rId2">
            <a:duotone>
              <a:schemeClr val="accent1">
                <a:shade val="45000"/>
                <a:satMod val="135000"/>
              </a:schemeClr>
              <a:prstClr val="white"/>
            </a:duotone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rightnessContrast bright="-2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47700"/>
            <a:ext cx="2545273" cy="1078835"/>
          </a:xfrm>
          <a:prstGeom prst="rect">
            <a:avLst/>
          </a:prstGeom>
        </p:spPr>
      </p:pic>
      <p:sp>
        <p:nvSpPr>
          <p:cNvPr id="13" name="Rectangle 12"/>
          <p:cNvSpPr/>
          <p:nvPr/>
        </p:nvSpPr>
        <p:spPr>
          <a:xfrm>
            <a:off x="0" y="6796560"/>
            <a:ext cx="6195976" cy="461665"/>
          </a:xfrm>
          <a:prstGeom prst="rect">
            <a:avLst/>
          </a:prstGeom>
          <a:noFill/>
          <a:effectLst/>
        </p:spPr>
        <p:txBody>
          <a:bodyPr wrap="square" lIns="91440" tIns="45720" rIns="91440" bIns="45720">
            <a:spAutoFit/>
          </a:bodyPr>
          <a:lstStyle/>
          <a:p>
            <a:r>
              <a:rPr lang="en-US" sz="2400" b="1" cap="none" spc="50" dirty="0" smtClean="0">
                <a:ln w="0"/>
                <a:solidFill>
                  <a:schemeClr val="bg1">
                    <a:lumMod val="95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David" panose="020E0502060401010101" pitchFamily="34" charset="-79"/>
                <a:cs typeface="David" panose="020E0502060401010101" pitchFamily="34" charset="-79"/>
              </a:rPr>
              <a:t>STUDENT NAME:</a:t>
            </a:r>
            <a:endParaRPr lang="en-US" sz="2400" b="1" cap="none" spc="50" dirty="0">
              <a:ln w="0"/>
              <a:solidFill>
                <a:schemeClr val="bg1">
                  <a:lumMod val="95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0" y="7660729"/>
            <a:ext cx="6195976" cy="461665"/>
          </a:xfrm>
          <a:prstGeom prst="rect">
            <a:avLst/>
          </a:prstGeom>
          <a:noFill/>
          <a:effectLst/>
        </p:spPr>
        <p:txBody>
          <a:bodyPr wrap="square" lIns="91440" tIns="45720" rIns="91440" bIns="45720">
            <a:spAutoFit/>
          </a:bodyPr>
          <a:lstStyle/>
          <a:p>
            <a:r>
              <a:rPr lang="en-US" sz="2400" b="1" cap="none" spc="50" dirty="0" smtClean="0">
                <a:ln w="0"/>
                <a:solidFill>
                  <a:schemeClr val="bg1">
                    <a:lumMod val="95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David" panose="020E0502060401010101" pitchFamily="34" charset="-79"/>
                <a:cs typeface="David" panose="020E0502060401010101" pitchFamily="34" charset="-79"/>
              </a:rPr>
              <a:t>STUDENT’S ID :</a:t>
            </a:r>
            <a:endParaRPr lang="en-US" sz="2400" b="1" cap="none" spc="50" dirty="0">
              <a:ln w="0"/>
              <a:solidFill>
                <a:schemeClr val="bg1">
                  <a:lumMod val="95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681849" y="3360365"/>
            <a:ext cx="6195976" cy="707886"/>
          </a:xfrm>
          <a:prstGeom prst="rect">
            <a:avLst/>
          </a:prstGeom>
          <a:noFill/>
          <a:effectLst>
            <a:innerShdw blurRad="63500" dist="50800" dir="13500000">
              <a:prstClr val="black">
                <a:alpha val="50000"/>
              </a:prstClr>
            </a:innerShdw>
          </a:effectLst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000" b="1" spc="50" dirty="0" smtClean="0">
                <a:ln w="0"/>
                <a:solidFill>
                  <a:schemeClr val="tx1">
                    <a:lumMod val="65000"/>
                    <a:lumOff val="35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David" panose="020E0502060401010101" pitchFamily="34" charset="-79"/>
                <a:cs typeface="David" panose="020E0502060401010101" pitchFamily="34" charset="-79"/>
              </a:rPr>
              <a:t>OFFICE NAME</a:t>
            </a:r>
            <a:endParaRPr lang="en-US" sz="4000" b="1" cap="none" spc="50" dirty="0">
              <a:ln w="0"/>
              <a:solidFill>
                <a:schemeClr val="tx1">
                  <a:lumMod val="65000"/>
                  <a:lumOff val="35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  <a:latin typeface="David" panose="020E0502060401010101" pitchFamily="34" charset="-79"/>
              <a:cs typeface="David" panose="020E0502060401010101" pitchFamily="34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2522345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318052" y="745297"/>
            <a:ext cx="6957391" cy="8120408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4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9638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1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695166" y="828848"/>
            <a:ext cx="6580277" cy="87716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200000"/>
              </a:lnSpc>
            </a:pPr>
            <a:r>
              <a:rPr lang="en-US" dirty="0" smtClean="0">
                <a:solidFill>
                  <a:srgbClr val="FF0000"/>
                </a:solidFill>
              </a:rPr>
              <a:t>INSTRUCTIONS</a:t>
            </a:r>
          </a:p>
          <a:p>
            <a:pPr marL="285750" indent="-285750">
              <a:lnSpc>
                <a:spcPct val="200000"/>
              </a:lnSpc>
              <a:buFont typeface="Wingdings" panose="05000000000000000000" pitchFamily="2" charset="2"/>
              <a:buChar char="v"/>
            </a:pPr>
            <a:r>
              <a:rPr lang="en-US" b="1" u="sng" dirty="0" smtClean="0">
                <a:solidFill>
                  <a:srgbClr val="FF0000"/>
                </a:solidFill>
              </a:rPr>
              <a:t>PLEASE READ THE INSTRUCTION CAREFULLY BEFORE FILLING OUT THIS REPORT.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endParaRPr lang="en-US" dirty="0">
              <a:solidFill>
                <a:srgbClr val="FF0000"/>
              </a:solidFill>
            </a:endParaRPr>
          </a:p>
          <a:p>
            <a:pPr marL="285750" indent="-285750" algn="justLow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600" dirty="0" smtClean="0">
                <a:solidFill>
                  <a:srgbClr val="FF0000"/>
                </a:solidFill>
              </a:rPr>
              <a:t>PLEASE NOTE THAT THIS REPORT IS REQUIRED TO PASS (VENACULAR ARCHITECTURE PRACTICAL TRAINING.)</a:t>
            </a:r>
          </a:p>
          <a:p>
            <a:pPr marL="285750" indent="-285750" algn="justLow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600" dirty="0" smtClean="0">
                <a:solidFill>
                  <a:srgbClr val="FF0000"/>
                </a:solidFill>
              </a:rPr>
              <a:t>ALL GIVEN INFORMATION IN THE RED COLOR WORKS AS GUIDE FOR YOU AND MUST BE DELETED BEFORE SUBMITTING THE FINAL REPORT (INCLUDING THIS PAGE.)</a:t>
            </a:r>
          </a:p>
          <a:p>
            <a:pPr marL="285750" indent="-285750" algn="justLow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600" dirty="0" smtClean="0">
                <a:solidFill>
                  <a:srgbClr val="FF0000"/>
                </a:solidFill>
              </a:rPr>
              <a:t>CHOSE A PROPER FORMAT (FONT, TEXT SIZE, COLORS, CLEAR PHOTOS…ETC.)</a:t>
            </a:r>
          </a:p>
          <a:p>
            <a:pPr marL="285750" indent="-285750" algn="justLow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600" dirty="0" smtClean="0">
                <a:solidFill>
                  <a:srgbClr val="FF0000"/>
                </a:solidFill>
              </a:rPr>
              <a:t>ALL WORKS HERE SHOULD BE DONE BY YOU, OTHERWISE, YOU MUST REFER TO THE SOURCE(S).  PLAGIARISM WILL NOT BE TOLERATED.</a:t>
            </a:r>
          </a:p>
          <a:p>
            <a:pPr marL="285750" indent="-285750" algn="justLow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600" dirty="0" smtClean="0">
                <a:solidFill>
                  <a:srgbClr val="FF0000"/>
                </a:solidFill>
              </a:rPr>
              <a:t>ALL PAGES MUST BE NUMBERED.</a:t>
            </a:r>
          </a:p>
          <a:p>
            <a:pPr marL="285750" indent="-285750" algn="justLow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600" dirty="0" smtClean="0">
                <a:solidFill>
                  <a:srgbClr val="FF0000"/>
                </a:solidFill>
              </a:rPr>
              <a:t>ALL TEXT MUST BE WRITTEN IN A COMPUTER EXCEPT SKETCHES AND PHOTOS.</a:t>
            </a:r>
          </a:p>
          <a:p>
            <a:pPr>
              <a:lnSpc>
                <a:spcPct val="200000"/>
              </a:lnSpc>
            </a:pP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8449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318052" y="745297"/>
            <a:ext cx="6957391" cy="8120408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4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9638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1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695166" y="828848"/>
            <a:ext cx="6580277" cy="22307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ACKNOWLEDGEMENT :</a:t>
            </a:r>
          </a:p>
          <a:p>
            <a:endParaRPr lang="en-US" dirty="0"/>
          </a:p>
          <a:p>
            <a:pPr marL="285750" indent="-285750" algn="just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THIS TEXT MUST NOT EXCEED A ONE PAGE IN LENGTH.</a:t>
            </a:r>
            <a:endParaRPr lang="en-US" dirty="0">
              <a:solidFill>
                <a:srgbClr val="FF0000"/>
              </a:solidFill>
            </a:endParaRPr>
          </a:p>
          <a:p>
            <a:pPr marL="285750" indent="-285750" algn="just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WRITE A THANKS LETTER TO YOUR PROFESSOR, SUPERVISOR, MENTOR…ETC.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1061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840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84000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2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18052" y="745297"/>
            <a:ext cx="6957391" cy="8120408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TABLE OF CONTENTS (INDEX) :</a:t>
            </a:r>
            <a:endParaRPr 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695166" y="1569456"/>
            <a:ext cx="6005113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200000"/>
              </a:lnSpc>
              <a:buFont typeface="Wingdings" panose="05000000000000000000" pitchFamily="2" charset="2"/>
              <a:buChar char="v"/>
            </a:pPr>
            <a:r>
              <a:rPr lang="en-US" sz="1600" dirty="0" smtClean="0">
                <a:solidFill>
                  <a:srgbClr val="FF0000"/>
                </a:solidFill>
              </a:rPr>
              <a:t>TYPE YOUR INDEX HERE AS POINTS.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1600" dirty="0" smtClean="0"/>
              <a:t>OVERVIEW.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1600" dirty="0" smtClean="0"/>
              <a:t>OFFICE WORK</a:t>
            </a:r>
          </a:p>
          <a:p>
            <a:pPr marL="742950" lvl="1" indent="-285750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en-US" sz="1600" dirty="0" smtClean="0"/>
              <a:t>FIELD OF STUDY</a:t>
            </a:r>
          </a:p>
          <a:p>
            <a:pPr marL="742950" lvl="1" indent="-285750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en-US" sz="1600" dirty="0" smtClean="0"/>
              <a:t>PRECISE TASK</a:t>
            </a:r>
          </a:p>
          <a:p>
            <a:pPr marL="742950" lvl="1" indent="-285750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en-US" sz="1600" dirty="0" smtClean="0"/>
              <a:t>EXPERIENCE GAINED</a:t>
            </a:r>
          </a:p>
          <a:p>
            <a:pPr marL="742950" lvl="1" indent="-285750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en-US" sz="1600" dirty="0" smtClean="0"/>
              <a:t>CERTIFICATE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1600" dirty="0" smtClean="0"/>
              <a:t>PRACTICING FIELD TRIP.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1600" dirty="0" smtClean="0"/>
              <a:t>STUDENT EVALUATION.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1692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4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9638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3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18052" y="745297"/>
            <a:ext cx="6957391" cy="8120408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OVERVIEW (BACKGROUND)  </a:t>
            </a:r>
            <a:r>
              <a:rPr lang="en-US" sz="1200" dirty="0" smtClean="0"/>
              <a:t>“ ABOUT THE COMPANY – COUNTRY “ 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695166" y="1569456"/>
            <a:ext cx="6005113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BREIF BACKGROUND ABOUT THE COUNTRY (IF NOT KSA.)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FF0000"/>
                </a:solidFill>
              </a:rPr>
              <a:t>BREIF BACKGROUND ABOUT THE </a:t>
            </a:r>
            <a:r>
              <a:rPr lang="en-US" dirty="0" smtClean="0">
                <a:solidFill>
                  <a:srgbClr val="FF0000"/>
                </a:solidFill>
              </a:rPr>
              <a:t>OFFICE, COMPANY, …ETC.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BACKGROUND ABOUT THE PROJECT (IF APPLICABLE.)</a:t>
            </a:r>
          </a:p>
          <a:p>
            <a:pPr marL="285750" indent="-28575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WRITE YOUR TRAINING GOAL.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3024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840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84000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4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en-US" dirty="0" smtClean="0"/>
              <a:t>OFFICE WORK  </a:t>
            </a:r>
            <a:r>
              <a:rPr lang="en-US" sz="1400" dirty="0" smtClean="0">
                <a:solidFill>
                  <a:srgbClr val="FF0000"/>
                </a:solidFill>
              </a:rPr>
              <a:t>EITHER BY SUBJECT OR TIME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695166" y="1569456"/>
            <a:ext cx="6005113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dirty="0" smtClean="0"/>
              <a:t>FIELD OF STUDY </a:t>
            </a:r>
            <a:r>
              <a:rPr lang="en-US" sz="1400" dirty="0" smtClean="0"/>
              <a:t>(ARCHITECTURE, URBAN, PLANNING…etc.)</a:t>
            </a:r>
          </a:p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dirty="0" smtClean="0"/>
              <a:t>PRECISE TASK </a:t>
            </a:r>
            <a:r>
              <a:rPr lang="en-US" sz="1400" dirty="0" smtClean="0"/>
              <a:t>(PROJECT, PHOTOS, EXPLANATIONS… etc.)</a:t>
            </a:r>
          </a:p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dirty="0" smtClean="0"/>
              <a:t>EXPERIENCE GAINED </a:t>
            </a:r>
            <a:r>
              <a:rPr lang="en-US" sz="1400" dirty="0" smtClean="0"/>
              <a:t>(RECAP OF YOUR EXPERIENCE.)</a:t>
            </a:r>
            <a:endParaRPr lang="en-US" dirty="0" smtClean="0"/>
          </a:p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dirty="0" smtClean="0"/>
              <a:t>CERTIFICATE </a:t>
            </a:r>
            <a:r>
              <a:rPr lang="en-US" sz="1400" dirty="0" smtClean="0"/>
              <a:t>(PDF.)</a:t>
            </a:r>
            <a:endParaRPr lang="en-US" dirty="0" smtClean="0"/>
          </a:p>
          <a:p>
            <a:endParaRPr lang="en-US" dirty="0" smtClean="0"/>
          </a:p>
        </p:txBody>
      </p:sp>
      <p:sp>
        <p:nvSpPr>
          <p:cNvPr id="13" name="TextBox 12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260345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9329047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9443347"/>
            <a:ext cx="7559675" cy="119133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344073"/>
            <a:ext cx="7559675" cy="5715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4000" y="0"/>
            <a:ext cx="198786" cy="106346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96380" y="207776"/>
            <a:ext cx="19878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5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95166" y="828848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en-US" dirty="0"/>
              <a:t>FIELD OF STUDY 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921446" y="5029443"/>
            <a:ext cx="1928764" cy="646331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ENTER YOUR TEXT HERE</a:t>
            </a:r>
          </a:p>
        </p:txBody>
      </p:sp>
      <p:sp>
        <p:nvSpPr>
          <p:cNvPr id="2" name="Rectangle 1"/>
          <p:cNvSpPr/>
          <p:nvPr/>
        </p:nvSpPr>
        <p:spPr>
          <a:xfrm>
            <a:off x="603393" y="1234334"/>
            <a:ext cx="2465477" cy="7610374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3538330" y="1234334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3538329" y="5281690"/>
            <a:ext cx="3558209" cy="3536449"/>
          </a:xfrm>
          <a:prstGeom prst="rect">
            <a:avLst/>
          </a:prstGeom>
          <a:noFill/>
          <a:ln>
            <a:solidFill>
              <a:schemeClr val="tx1">
                <a:lumMod val="50000"/>
                <a:lumOff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4353051" y="2679393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353051" y="6947569"/>
            <a:ext cx="1928764" cy="369332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75000"/>
                  </a:schemeClr>
                </a:solidFill>
              </a:rPr>
              <a:t>INSERT A PHOTO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603393" y="9412599"/>
            <a:ext cx="65802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* NOTES :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603394" y="1255330"/>
            <a:ext cx="2465476" cy="341632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DESCRIBE THE FIELD OF PRACTICE WHERE YOUR SUMMER TRAINING TAKING PLACE (ARCHITECTURE, PLANING, URBAN, INTERIOR DESIGN, …ETC.)</a:t>
            </a:r>
          </a:p>
          <a:p>
            <a:pPr marL="285750" indent="-285750">
              <a:lnSpc>
                <a:spcPct val="150000"/>
              </a:lnSpc>
              <a:buFont typeface="Arial" panose="020B0604020202020204" pitchFamily="34" charset="0"/>
              <a:buChar char="•"/>
            </a:pPr>
            <a:endParaRPr lang="en-US" sz="1600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0548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389</TotalTime>
  <Words>710</Words>
  <Application>Microsoft Office PowerPoint</Application>
  <PresentationFormat>Custom</PresentationFormat>
  <Paragraphs>124</Paragraphs>
  <Slides>17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6" baseType="lpstr">
      <vt:lpstr>Adobe Ming Std L</vt:lpstr>
      <vt:lpstr>Adobe Arabic</vt:lpstr>
      <vt:lpstr>Arial</vt:lpstr>
      <vt:lpstr>BankGothic Lt BT</vt:lpstr>
      <vt:lpstr>Calibri</vt:lpstr>
      <vt:lpstr>Calibri Light</vt:lpstr>
      <vt:lpstr>David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DELL</dc:creator>
  <cp:lastModifiedBy>user</cp:lastModifiedBy>
  <cp:revision>29</cp:revision>
  <cp:lastPrinted>2015-11-25T23:07:33Z</cp:lastPrinted>
  <dcterms:created xsi:type="dcterms:W3CDTF">2015-11-03T15:58:11Z</dcterms:created>
  <dcterms:modified xsi:type="dcterms:W3CDTF">2017-06-05T10:55:33Z</dcterms:modified>
</cp:coreProperties>
</file>

<file path=docProps/thumbnail.jpeg>
</file>