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3" r:id="rId7"/>
    <p:sldId id="264" r:id="rId8"/>
    <p:sldId id="265" r:id="rId9"/>
    <p:sldId id="266" r:id="rId10"/>
    <p:sldId id="268" r:id="rId11"/>
    <p:sldId id="269" r:id="rId12"/>
    <p:sldId id="270" r:id="rId13"/>
    <p:sldId id="271" r:id="rId14"/>
    <p:sldId id="272" r:id="rId15"/>
    <p:sldId id="273" r:id="rId16"/>
    <p:sldId id="274" r:id="rId17"/>
    <p:sldId id="275" r:id="rId18"/>
    <p:sldId id="276"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4" d="100"/>
          <a:sy n="64" d="100"/>
        </p:scale>
        <p:origin x="1340" y="3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en-US"/>
              <a:t>Click to edit Master title style</a:t>
            </a:r>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70DA8106-FC0E-468F-9CFC-AE58F5CB4F9F}" type="datetimeFigureOut">
              <a:rPr lang="en-US" smtClean="0"/>
              <a:t>4/8/2017</a:t>
            </a:fld>
            <a:endParaRPr lang="en-US"/>
          </a:p>
        </p:txBody>
      </p:sp>
      <p:sp>
        <p:nvSpPr>
          <p:cNvPr id="5" name="Footer Placeholder 4"/>
          <p:cNvSpPr>
            <a:spLocks noGrp="1"/>
          </p:cNvSpPr>
          <p:nvPr>
            <p:ph type="ftr" sz="quarter" idx="11"/>
          </p:nvPr>
        </p:nvSpPr>
        <p:spPr>
          <a:xfrm>
            <a:off x="1174044" y="5357592"/>
            <a:ext cx="5034845" cy="365125"/>
          </a:xfrm>
        </p:spPr>
        <p:txBody>
          <a:bodyPr/>
          <a:lstStyle/>
          <a:p>
            <a:endParaRPr lang="en-US"/>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D5D75D52-9846-47F3-813F-1F2CD1D37994}"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0DA8106-FC0E-468F-9CFC-AE58F5CB4F9F}" type="datetimeFigureOut">
              <a:rPr lang="en-US" smtClean="0"/>
              <a:t>4/8/2017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D75D52-9846-47F3-813F-1F2CD1D3799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0DA8106-FC0E-468F-9CFC-AE58F5CB4F9F}" type="datetimeFigureOut">
              <a:rPr lang="en-US" smtClean="0"/>
              <a:t>4/8/2017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D75D52-9846-47F3-813F-1F2CD1D3799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0DA8106-FC0E-468F-9CFC-AE58F5CB4F9F}" type="datetimeFigureOut">
              <a:rPr lang="en-US" smtClean="0"/>
              <a:t>4/8/2017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D75D52-9846-47F3-813F-1F2CD1D3799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en-US"/>
              <a:t>Click to edit Master title style</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0DA8106-FC0E-468F-9CFC-AE58F5CB4F9F}" type="datetimeFigureOut">
              <a:rPr lang="en-US" smtClean="0"/>
              <a:t>4/8/2017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D75D52-9846-47F3-813F-1F2CD1D3799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p:cNvSpPr>
            <a:spLocks noGrp="1"/>
          </p:cNvSpPr>
          <p:nvPr>
            <p:ph type="dt" sz="half" idx="10"/>
          </p:nvPr>
        </p:nvSpPr>
        <p:spPr/>
        <p:txBody>
          <a:bodyPr/>
          <a:lstStyle/>
          <a:p>
            <a:fld id="{70DA8106-FC0E-468F-9CFC-AE58F5CB4F9F}" type="datetimeFigureOut">
              <a:rPr lang="en-US" smtClean="0"/>
              <a:t>4/8/2017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D75D52-9846-47F3-813F-1F2CD1D37994}" type="slidenum">
              <a:rPr lang="en-US" smtClean="0"/>
              <a:t>‹#›</a:t>
            </a:fld>
            <a:endParaRPr lang="en-US"/>
          </a:p>
        </p:txBody>
      </p:sp>
      <p:sp>
        <p:nvSpPr>
          <p:cNvPr id="9" name="Content Placeholder 8"/>
          <p:cNvSpPr>
            <a:spLocks noGrp="1"/>
          </p:cNvSpPr>
          <p:nvPr>
            <p:ph sz="quarter" idx="13"/>
          </p:nvPr>
        </p:nvSpPr>
        <p:spPr>
          <a:xfrm>
            <a:off x="1298448" y="2121407"/>
            <a:ext cx="3200400" cy="360273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14"/>
          </p:nvPr>
        </p:nvSpPr>
        <p:spPr>
          <a:xfrm>
            <a:off x="4663440" y="2119313"/>
            <a:ext cx="3200400" cy="36052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70DA8106-FC0E-468F-9CFC-AE58F5CB4F9F}" type="datetimeFigureOut">
              <a:rPr lang="en-US" smtClean="0"/>
              <a:t>4/8/2017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5D75D52-9846-47F3-813F-1F2CD1D37994}" type="slidenum">
              <a:rPr lang="en-US" smtClean="0"/>
              <a:t>‹#›</a:t>
            </a:fld>
            <a:endParaRPr lang="en-US"/>
          </a:p>
        </p:txBody>
      </p:sp>
      <p:sp>
        <p:nvSpPr>
          <p:cNvPr id="11" name="Content Placeholder 10"/>
          <p:cNvSpPr>
            <a:spLocks noGrp="1"/>
          </p:cNvSpPr>
          <p:nvPr>
            <p:ph sz="quarter" idx="13"/>
          </p:nvPr>
        </p:nvSpPr>
        <p:spPr>
          <a:xfrm>
            <a:off x="1298448" y="2944368"/>
            <a:ext cx="3227832" cy="2779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0DA8106-FC0E-468F-9CFC-AE58F5CB4F9F}" type="datetimeFigureOut">
              <a:rPr lang="en-US" smtClean="0"/>
              <a:t>4/8/2017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5D75D52-9846-47F3-813F-1F2CD1D3799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DA8106-FC0E-468F-9CFC-AE58F5CB4F9F}" type="datetimeFigureOut">
              <a:rPr lang="en-US" smtClean="0"/>
              <a:t>4/8/2017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5D75D52-9846-47F3-813F-1F2CD1D3799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en-US"/>
              <a:t>Click to edit Master title style</a:t>
            </a:r>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rot="60000">
            <a:off x="6341698" y="5885672"/>
            <a:ext cx="1213821" cy="365125"/>
          </a:xfrm>
        </p:spPr>
        <p:txBody>
          <a:bodyPr/>
          <a:lstStyle/>
          <a:p>
            <a:fld id="{70DA8106-FC0E-468F-9CFC-AE58F5CB4F9F}" type="datetimeFigureOut">
              <a:rPr lang="en-US" smtClean="0"/>
              <a:t>4/8/2017</a:t>
            </a:fld>
            <a:endParaRPr lang="en-US"/>
          </a:p>
        </p:txBody>
      </p:sp>
      <p:sp>
        <p:nvSpPr>
          <p:cNvPr id="6" name="Footer Placeholder 5"/>
          <p:cNvSpPr>
            <a:spLocks noGrp="1"/>
          </p:cNvSpPr>
          <p:nvPr>
            <p:ph type="ftr" sz="quarter" idx="11"/>
          </p:nvPr>
        </p:nvSpPr>
        <p:spPr>
          <a:xfrm rot="-60000">
            <a:off x="914554" y="5829261"/>
            <a:ext cx="3522607" cy="365125"/>
          </a:xfrm>
        </p:spPr>
        <p:txBody>
          <a:bodyPr/>
          <a:lstStyle/>
          <a:p>
            <a:endParaRPr lang="en-US"/>
          </a:p>
        </p:txBody>
      </p:sp>
      <p:sp>
        <p:nvSpPr>
          <p:cNvPr id="7" name="Slide Number Placeholder 6"/>
          <p:cNvSpPr>
            <a:spLocks noGrp="1"/>
          </p:cNvSpPr>
          <p:nvPr>
            <p:ph type="sldNum" sz="quarter" idx="12"/>
          </p:nvPr>
        </p:nvSpPr>
        <p:spPr>
          <a:xfrm rot="60000">
            <a:off x="7557313" y="5896961"/>
            <a:ext cx="554023" cy="365125"/>
          </a:xfrm>
        </p:spPr>
        <p:txBody>
          <a:bodyPr/>
          <a:lstStyle/>
          <a:p>
            <a:fld id="{D5D75D52-9846-47F3-813F-1F2CD1D3799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rot="60000">
            <a:off x="6345936" y="5888737"/>
            <a:ext cx="1213821" cy="365125"/>
          </a:xfrm>
        </p:spPr>
        <p:txBody>
          <a:bodyPr/>
          <a:lstStyle/>
          <a:p>
            <a:fld id="{70DA8106-FC0E-468F-9CFC-AE58F5CB4F9F}" type="datetimeFigureOut">
              <a:rPr lang="en-US" smtClean="0"/>
              <a:t>4/8/2017</a:t>
            </a:fld>
            <a:endParaRPr lang="en-US"/>
          </a:p>
        </p:txBody>
      </p:sp>
      <p:sp>
        <p:nvSpPr>
          <p:cNvPr id="6" name="Footer Placeholder 5"/>
          <p:cNvSpPr>
            <a:spLocks noGrp="1"/>
          </p:cNvSpPr>
          <p:nvPr>
            <p:ph type="ftr" sz="quarter" idx="11"/>
          </p:nvPr>
        </p:nvSpPr>
        <p:spPr>
          <a:xfrm rot="-60000">
            <a:off x="914569" y="5831037"/>
            <a:ext cx="3319043" cy="365125"/>
          </a:xfrm>
        </p:spPr>
        <p:txBody>
          <a:bodyPr/>
          <a:lstStyle/>
          <a:p>
            <a:endParaRPr lang="en-US"/>
          </a:p>
        </p:txBody>
      </p:sp>
      <p:sp>
        <p:nvSpPr>
          <p:cNvPr id="7" name="Slide Number Placeholder 6"/>
          <p:cNvSpPr>
            <a:spLocks noGrp="1"/>
          </p:cNvSpPr>
          <p:nvPr>
            <p:ph type="sldNum" sz="quarter" idx="12"/>
          </p:nvPr>
        </p:nvSpPr>
        <p:spPr>
          <a:xfrm rot="60000">
            <a:off x="7562089" y="5900026"/>
            <a:ext cx="554023" cy="365125"/>
          </a:xfrm>
        </p:spPr>
        <p:txBody>
          <a:bodyPr/>
          <a:lstStyle/>
          <a:p>
            <a:fld id="{D5D75D52-9846-47F3-813F-1F2CD1D3799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70DA8106-FC0E-468F-9CFC-AE58F5CB4F9F}" type="datetimeFigureOut">
              <a:rPr lang="en-US" smtClean="0"/>
              <a:t>4/8/2017</a:t>
            </a:fld>
            <a:endParaRPr lang="en-US"/>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en-US"/>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D5D75D52-9846-47F3-813F-1F2CD1D3799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rtl="1"/>
            <a:r>
              <a:rPr lang="ar-SA" dirty="0">
                <a:solidFill>
                  <a:srgbClr val="FF0000"/>
                </a:solidFill>
              </a:rPr>
              <a:t>صعوبات التعلم</a:t>
            </a:r>
            <a:endParaRPr lang="en-US" dirty="0">
              <a:solidFill>
                <a:srgbClr val="FF0000"/>
              </a:solidFill>
            </a:endParaRPr>
          </a:p>
        </p:txBody>
      </p:sp>
      <p:sp>
        <p:nvSpPr>
          <p:cNvPr id="3" name="Subtitle 2"/>
          <p:cNvSpPr>
            <a:spLocks noGrp="1"/>
          </p:cNvSpPr>
          <p:nvPr>
            <p:ph type="subTitle" idx="1"/>
          </p:nvPr>
        </p:nvSpPr>
        <p:spPr/>
        <p:txBody>
          <a:bodyPr/>
          <a:lstStyle/>
          <a:p>
            <a:r>
              <a:rPr lang="ar-SA" dirty="0"/>
              <a:t>الفصل الخامس</a:t>
            </a:r>
            <a:endParaRPr lang="en-US" dirty="0"/>
          </a:p>
        </p:txBody>
      </p:sp>
    </p:spTree>
    <p:extLst>
      <p:ext uri="{BB962C8B-B14F-4D97-AF65-F5344CB8AC3E}">
        <p14:creationId xmlns:p14="http://schemas.microsoft.com/office/powerpoint/2010/main" val="8232927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dirty="0">
                <a:solidFill>
                  <a:srgbClr val="FF0000"/>
                </a:solidFill>
              </a:rPr>
              <a:t>تشخيص صعوبات التعلم</a:t>
            </a:r>
            <a:endParaRPr lang="en-US" dirty="0">
              <a:solidFill>
                <a:srgbClr val="FF0000"/>
              </a:solidFill>
            </a:endParaRPr>
          </a:p>
        </p:txBody>
      </p:sp>
      <p:sp>
        <p:nvSpPr>
          <p:cNvPr id="3" name="Content Placeholder 2"/>
          <p:cNvSpPr>
            <a:spLocks noGrp="1"/>
          </p:cNvSpPr>
          <p:nvPr>
            <p:ph idx="1"/>
          </p:nvPr>
        </p:nvSpPr>
        <p:spPr/>
        <p:txBody>
          <a:bodyPr/>
          <a:lstStyle/>
          <a:p>
            <a:pPr algn="r" rtl="1"/>
            <a:r>
              <a:rPr lang="ar-SA"/>
              <a:t>تتفق معظم </a:t>
            </a:r>
            <a:r>
              <a:rPr lang="ar-SA" dirty="0"/>
              <a:t>المصادر على تبني و استخدام المحكات الاربع التالية كمعايير لتشخيص صعوبات التعلم :	</a:t>
            </a:r>
          </a:p>
          <a:p>
            <a:pPr algn="r" rtl="1">
              <a:buFont typeface="Wingdings" panose="05000000000000000000" pitchFamily="2" charset="2"/>
              <a:buChar char="Ø"/>
            </a:pPr>
            <a:r>
              <a:rPr lang="ar-SA" dirty="0"/>
              <a:t>التبايبن بين مستوى القدرة و مستوى التحصيل الأكاديمي</a:t>
            </a:r>
          </a:p>
          <a:p>
            <a:pPr algn="r" rtl="1">
              <a:buFont typeface="Wingdings" panose="05000000000000000000" pitchFamily="2" charset="2"/>
              <a:buChar char="Ø"/>
            </a:pPr>
            <a:r>
              <a:rPr lang="ar-SA" dirty="0"/>
              <a:t>اضطراب في واحده او اكثر من العمليات النفسية </a:t>
            </a:r>
          </a:p>
          <a:p>
            <a:pPr algn="r" rtl="1">
              <a:buFont typeface="Wingdings" panose="05000000000000000000" pitchFamily="2" charset="2"/>
              <a:buChar char="Ø"/>
            </a:pPr>
            <a:r>
              <a:rPr lang="ar-SA" dirty="0"/>
              <a:t>استبعاد الاسباب الاخرى لصعوبات التعلم</a:t>
            </a:r>
          </a:p>
          <a:p>
            <a:pPr algn="r" rtl="1">
              <a:buFont typeface="Wingdings" panose="05000000000000000000" pitchFamily="2" charset="2"/>
              <a:buChar char="Ø"/>
            </a:pPr>
            <a:r>
              <a:rPr lang="ar-SA" dirty="0"/>
              <a:t>الحاجة الى خدمات تربية خاصة</a:t>
            </a:r>
            <a:endParaRPr lang="en-US" dirty="0"/>
          </a:p>
        </p:txBody>
      </p:sp>
    </p:spTree>
    <p:extLst>
      <p:ext uri="{BB962C8B-B14F-4D97-AF65-F5344CB8AC3E}">
        <p14:creationId xmlns:p14="http://schemas.microsoft.com/office/powerpoint/2010/main" val="13141348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down)">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wipe(down)">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wipe(down)">
                                      <p:cBhvr>
                                        <p:cTn id="3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1"/>
            <a:r>
              <a:rPr lang="ar-SA" dirty="0">
                <a:solidFill>
                  <a:srgbClr val="FF0000"/>
                </a:solidFill>
              </a:rPr>
              <a:t>الخصائص العامة لذوي صعوبات التعلم</a:t>
            </a:r>
            <a:endParaRPr lang="en-US" dirty="0">
              <a:solidFill>
                <a:srgbClr val="FF0000"/>
              </a:solidFill>
            </a:endParaRPr>
          </a:p>
        </p:txBody>
      </p:sp>
      <p:sp>
        <p:nvSpPr>
          <p:cNvPr id="3" name="Content Placeholder 2"/>
          <p:cNvSpPr>
            <a:spLocks noGrp="1"/>
          </p:cNvSpPr>
          <p:nvPr>
            <p:ph idx="1"/>
          </p:nvPr>
        </p:nvSpPr>
        <p:spPr/>
        <p:txBody>
          <a:bodyPr/>
          <a:lstStyle/>
          <a:p>
            <a:pPr algn="r" rtl="1"/>
            <a:r>
              <a:rPr lang="ar-SA" dirty="0"/>
              <a:t>التلاميذ الذين يعانون من صعوبات تعلم ليسوا مجموعة متجانسة</a:t>
            </a:r>
          </a:p>
          <a:p>
            <a:pPr algn="r" rtl="1"/>
            <a:r>
              <a:rPr lang="ar-SA" dirty="0"/>
              <a:t>يختلف التصنيف حسب شدة الاعاقة او طبيعة الصعوبات</a:t>
            </a:r>
          </a:p>
          <a:p>
            <a:pPr algn="r" rtl="1"/>
            <a:endParaRPr lang="en-US" dirty="0"/>
          </a:p>
        </p:txBody>
      </p:sp>
    </p:spTree>
    <p:extLst>
      <p:ext uri="{BB962C8B-B14F-4D97-AF65-F5344CB8AC3E}">
        <p14:creationId xmlns:p14="http://schemas.microsoft.com/office/powerpoint/2010/main" val="3030146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dirty="0">
                <a:solidFill>
                  <a:srgbClr val="FF0000"/>
                </a:solidFill>
              </a:rPr>
              <a:t>الخصائص المعرفية</a:t>
            </a:r>
            <a:endParaRPr lang="en-US" dirty="0">
              <a:solidFill>
                <a:srgbClr val="FF0000"/>
              </a:solidFill>
            </a:endParaRPr>
          </a:p>
        </p:txBody>
      </p:sp>
      <p:sp>
        <p:nvSpPr>
          <p:cNvPr id="3" name="Content Placeholder 2"/>
          <p:cNvSpPr>
            <a:spLocks noGrp="1"/>
          </p:cNvSpPr>
          <p:nvPr>
            <p:ph idx="1"/>
          </p:nvPr>
        </p:nvSpPr>
        <p:spPr/>
        <p:txBody>
          <a:bodyPr/>
          <a:lstStyle/>
          <a:p>
            <a:pPr algn="r" rtl="1"/>
            <a:r>
              <a:rPr lang="ar-SA" dirty="0"/>
              <a:t>انخفاض في الاداء بشكل واضح في واحده او اكثر من المهارات الاكاديمية الاساسية </a:t>
            </a:r>
          </a:p>
          <a:p>
            <a:pPr algn="r" rtl="1"/>
            <a:r>
              <a:rPr lang="ar-SA" dirty="0"/>
              <a:t>من الصعوبات الخاصة في القراءة ( حذف بعض الكلمات في الجملة , اضافة كلمات للجملة ...)</a:t>
            </a:r>
          </a:p>
          <a:p>
            <a:pPr algn="r" rtl="1"/>
            <a:r>
              <a:rPr lang="ar-SA" dirty="0"/>
              <a:t>من الصعوبات الخاصة في الكتابة ( كتابة الكلمات او الاحرف بالعكس , عدم الكتابة بخط مستقيم ...)</a:t>
            </a:r>
          </a:p>
          <a:p>
            <a:pPr algn="r" rtl="1"/>
            <a:r>
              <a:rPr lang="ar-SA" dirty="0"/>
              <a:t>من الصعوبات الخاصة بالحساب (الخلط وعدم معرفة العالاقة بين الرقم و الرمز, الصعوبة في تميز اتجاهات الاعداد ...)</a:t>
            </a:r>
            <a:endParaRPr lang="en-US" dirty="0"/>
          </a:p>
        </p:txBody>
      </p:sp>
    </p:spTree>
    <p:extLst>
      <p:ext uri="{BB962C8B-B14F-4D97-AF65-F5344CB8AC3E}">
        <p14:creationId xmlns:p14="http://schemas.microsoft.com/office/powerpoint/2010/main" val="2523868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down)">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wipe(down)">
                                      <p:cBhvr>
                                        <p:cTn id="2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dirty="0">
                <a:solidFill>
                  <a:srgbClr val="FF0000"/>
                </a:solidFill>
              </a:rPr>
              <a:t>الخصائص اللغوية </a:t>
            </a:r>
            <a:endParaRPr lang="en-US" dirty="0">
              <a:solidFill>
                <a:srgbClr val="FF0000"/>
              </a:solidFill>
            </a:endParaRPr>
          </a:p>
        </p:txBody>
      </p:sp>
      <p:sp>
        <p:nvSpPr>
          <p:cNvPr id="3" name="Content Placeholder 2"/>
          <p:cNvSpPr>
            <a:spLocks noGrp="1"/>
          </p:cNvSpPr>
          <p:nvPr>
            <p:ph idx="1"/>
          </p:nvPr>
        </p:nvSpPr>
        <p:spPr/>
        <p:txBody>
          <a:bodyPr/>
          <a:lstStyle/>
          <a:p>
            <a:pPr algn="r" rtl="1"/>
            <a:r>
              <a:rPr lang="ar-SA" dirty="0"/>
              <a:t>مشكلات في اللغة الاستقبالية</a:t>
            </a:r>
          </a:p>
          <a:p>
            <a:pPr algn="r" rtl="1"/>
            <a:r>
              <a:rPr lang="ar-SA" dirty="0"/>
              <a:t>مشكلات في اللغة التعبيرية</a:t>
            </a:r>
            <a:endParaRPr lang="en-US" dirty="0"/>
          </a:p>
        </p:txBody>
      </p:sp>
    </p:spTree>
    <p:extLst>
      <p:ext uri="{BB962C8B-B14F-4D97-AF65-F5344CB8AC3E}">
        <p14:creationId xmlns:p14="http://schemas.microsoft.com/office/powerpoint/2010/main" val="1309129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dirty="0">
                <a:solidFill>
                  <a:srgbClr val="FF0000"/>
                </a:solidFill>
              </a:rPr>
              <a:t>الخصائص الحركية</a:t>
            </a:r>
            <a:endParaRPr lang="en-US" dirty="0">
              <a:solidFill>
                <a:srgbClr val="FF0000"/>
              </a:solidFill>
            </a:endParaRPr>
          </a:p>
        </p:txBody>
      </p:sp>
      <p:sp>
        <p:nvSpPr>
          <p:cNvPr id="3" name="Content Placeholder 2"/>
          <p:cNvSpPr>
            <a:spLocks noGrp="1"/>
          </p:cNvSpPr>
          <p:nvPr>
            <p:ph idx="1"/>
          </p:nvPr>
        </p:nvSpPr>
        <p:spPr/>
        <p:txBody>
          <a:bodyPr/>
          <a:lstStyle/>
          <a:p>
            <a:pPr algn="r" rtl="1"/>
            <a:r>
              <a:rPr lang="ar-SA" dirty="0"/>
              <a:t>مشكلات في المهارات الحركية الكبيرة</a:t>
            </a:r>
          </a:p>
          <a:p>
            <a:pPr algn="r" rtl="1"/>
            <a:r>
              <a:rPr lang="ar-SA" dirty="0"/>
              <a:t>مشكلات في المهارات الحركية الدقيقة</a:t>
            </a:r>
          </a:p>
          <a:p>
            <a:pPr algn="r" rtl="1"/>
            <a:r>
              <a:rPr lang="ar-SA" dirty="0"/>
              <a:t>مشكلات في الادراك الحركي</a:t>
            </a:r>
            <a:endParaRPr lang="en-US" dirty="0"/>
          </a:p>
        </p:txBody>
      </p:sp>
    </p:spTree>
    <p:extLst>
      <p:ext uri="{BB962C8B-B14F-4D97-AF65-F5344CB8AC3E}">
        <p14:creationId xmlns:p14="http://schemas.microsoft.com/office/powerpoint/2010/main" val="1537048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down)">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dirty="0">
                <a:solidFill>
                  <a:srgbClr val="FF0000"/>
                </a:solidFill>
              </a:rPr>
              <a:t>الخصائص الاجتماعية و السلوكية</a:t>
            </a:r>
            <a:endParaRPr lang="en-US" dirty="0">
              <a:solidFill>
                <a:srgbClr val="FF0000"/>
              </a:solidFill>
            </a:endParaRPr>
          </a:p>
        </p:txBody>
      </p:sp>
      <p:sp>
        <p:nvSpPr>
          <p:cNvPr id="3" name="Content Placeholder 2"/>
          <p:cNvSpPr>
            <a:spLocks noGrp="1"/>
          </p:cNvSpPr>
          <p:nvPr>
            <p:ph idx="1"/>
          </p:nvPr>
        </p:nvSpPr>
        <p:spPr/>
        <p:txBody>
          <a:bodyPr/>
          <a:lstStyle/>
          <a:p>
            <a:pPr algn="r" rtl="1"/>
            <a:r>
              <a:rPr lang="ar-SA" dirty="0"/>
              <a:t>النشاط الحركي الزائد</a:t>
            </a:r>
          </a:p>
          <a:p>
            <a:pPr algn="r" rtl="1"/>
            <a:r>
              <a:rPr lang="ar-SA" dirty="0"/>
              <a:t>التغيرات الانفعالية السريعة</a:t>
            </a:r>
          </a:p>
          <a:p>
            <a:pPr algn="r" rtl="1"/>
            <a:r>
              <a:rPr lang="ar-SA" dirty="0"/>
              <a:t>القهرية او عدم الضبط</a:t>
            </a:r>
          </a:p>
          <a:p>
            <a:pPr algn="r" rtl="1"/>
            <a:r>
              <a:rPr lang="ar-SA" dirty="0"/>
              <a:t>تكرار غير مناسب لسلوك ما</a:t>
            </a:r>
          </a:p>
          <a:p>
            <a:pPr algn="r" rtl="1"/>
            <a:r>
              <a:rPr lang="ar-SA" dirty="0"/>
              <a:t>الانسحاب الاجتماعي</a:t>
            </a:r>
            <a:endParaRPr lang="en-US" dirty="0"/>
          </a:p>
        </p:txBody>
      </p:sp>
    </p:spTree>
    <p:extLst>
      <p:ext uri="{BB962C8B-B14F-4D97-AF65-F5344CB8AC3E}">
        <p14:creationId xmlns:p14="http://schemas.microsoft.com/office/powerpoint/2010/main" val="98390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down)">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wipe(down)">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wipe(down)">
                                      <p:cBhvr>
                                        <p:cTn id="3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solidFill>
                  <a:srgbClr val="FF0000"/>
                </a:solidFill>
              </a:rPr>
              <a:t>الافراط في النشاط</a:t>
            </a:r>
            <a:endParaRPr lang="en-US" dirty="0">
              <a:solidFill>
                <a:srgbClr val="FF0000"/>
              </a:solidFill>
            </a:endParaRPr>
          </a:p>
        </p:txBody>
      </p:sp>
      <p:sp>
        <p:nvSpPr>
          <p:cNvPr id="3" name="Content Placeholder 2"/>
          <p:cNvSpPr>
            <a:spLocks noGrp="1"/>
          </p:cNvSpPr>
          <p:nvPr>
            <p:ph idx="1"/>
          </p:nvPr>
        </p:nvSpPr>
        <p:spPr/>
        <p:txBody>
          <a:bodyPr>
            <a:normAutofit lnSpcReduction="10000"/>
          </a:bodyPr>
          <a:lstStyle/>
          <a:p>
            <a:pPr algn="r" rtl="1"/>
            <a:r>
              <a:rPr lang="ar-SA" dirty="0"/>
              <a:t>يتمثل هذا الافراط في الحركة الزائدة وغير المنسجمة مع متطلبات الموقف او المهمة التي يقوم الطفل بأدائها.</a:t>
            </a:r>
          </a:p>
          <a:p>
            <a:pPr algn="r" rtl="1"/>
            <a:r>
              <a:rPr lang="ar-SA" dirty="0"/>
              <a:t>من الممكن ان نعلل ارتباط صعوبات التعلم و اضطراب الانتباه المصحوب بفرط الحركة و النشاط الزائد من خلال ما يلي:</a:t>
            </a:r>
          </a:p>
          <a:p>
            <a:pPr algn="r" rtl="1">
              <a:buFont typeface="Wingdings" panose="05000000000000000000" pitchFamily="2" charset="2"/>
              <a:buChar char="Ø"/>
            </a:pPr>
            <a:r>
              <a:rPr lang="ar-SA" dirty="0"/>
              <a:t>صدور سلوكيات تدل على قصر الانتباه نتيجة الاحباط و الفشل</a:t>
            </a:r>
          </a:p>
          <a:p>
            <a:pPr algn="r" rtl="1">
              <a:buFont typeface="Wingdings" panose="05000000000000000000" pitchFamily="2" charset="2"/>
              <a:buChar char="Ø"/>
            </a:pPr>
            <a:r>
              <a:rPr lang="ar-SA" dirty="0"/>
              <a:t>قصور الانتباه يقود للفشل الاكاديمي</a:t>
            </a:r>
          </a:p>
          <a:p>
            <a:pPr algn="r" rtl="1">
              <a:buFont typeface="Wingdings" panose="05000000000000000000" pitchFamily="2" charset="2"/>
              <a:buChar char="Ø"/>
            </a:pPr>
            <a:r>
              <a:rPr lang="ar-SA" dirty="0"/>
              <a:t>ظهور مشكلات التعلم و الانتباه كحالتين منفصلتين</a:t>
            </a:r>
            <a:endParaRPr lang="en-US" dirty="0"/>
          </a:p>
        </p:txBody>
      </p:sp>
    </p:spTree>
    <p:extLst>
      <p:ext uri="{BB962C8B-B14F-4D97-AF65-F5344CB8AC3E}">
        <p14:creationId xmlns:p14="http://schemas.microsoft.com/office/powerpoint/2010/main" val="1667065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down)">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wipe(down)">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wipe(down)">
                                      <p:cBhvr>
                                        <p:cTn id="3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dirty="0">
                <a:solidFill>
                  <a:srgbClr val="FF0000"/>
                </a:solidFill>
              </a:rPr>
              <a:t>من الاضطرابات الاخرى</a:t>
            </a:r>
            <a:endParaRPr lang="en-US" dirty="0">
              <a:solidFill>
                <a:srgbClr val="FF0000"/>
              </a:solidFill>
            </a:endParaRPr>
          </a:p>
        </p:txBody>
      </p:sp>
      <p:sp>
        <p:nvSpPr>
          <p:cNvPr id="3" name="Content Placeholder 2"/>
          <p:cNvSpPr>
            <a:spLocks noGrp="1"/>
          </p:cNvSpPr>
          <p:nvPr>
            <p:ph idx="1"/>
          </p:nvPr>
        </p:nvSpPr>
        <p:spPr/>
        <p:txBody>
          <a:bodyPr/>
          <a:lstStyle/>
          <a:p>
            <a:pPr algn="r" rtl="1"/>
            <a:r>
              <a:rPr lang="ar-SA" dirty="0"/>
              <a:t>اضطرابات الادراك الحركي</a:t>
            </a:r>
          </a:p>
          <a:p>
            <a:pPr algn="r" rtl="1"/>
            <a:r>
              <a:rPr lang="ar-SA" dirty="0"/>
              <a:t>الاضطرابات الانفعالية</a:t>
            </a:r>
          </a:p>
          <a:p>
            <a:pPr algn="r" rtl="1"/>
            <a:r>
              <a:rPr lang="ar-SA" dirty="0"/>
              <a:t>اضطرابات الانتباه</a:t>
            </a:r>
          </a:p>
          <a:p>
            <a:pPr algn="r" rtl="1"/>
            <a:r>
              <a:rPr lang="ar-SA" dirty="0"/>
              <a:t>الاندفاعية</a:t>
            </a:r>
          </a:p>
          <a:p>
            <a:pPr algn="r" rtl="1"/>
            <a:r>
              <a:rPr lang="ar-SA" dirty="0"/>
              <a:t>اضطرابات في الذاكرة و التفكير</a:t>
            </a:r>
          </a:p>
          <a:p>
            <a:pPr algn="r" rtl="1"/>
            <a:r>
              <a:rPr lang="ar-SA" dirty="0"/>
              <a:t>صعوبات في الادراك</a:t>
            </a:r>
          </a:p>
          <a:p>
            <a:pPr marL="0" indent="0" algn="r" rtl="1">
              <a:buNone/>
            </a:pPr>
            <a:endParaRPr lang="en-US" dirty="0"/>
          </a:p>
        </p:txBody>
      </p:sp>
    </p:spTree>
    <p:extLst>
      <p:ext uri="{BB962C8B-B14F-4D97-AF65-F5344CB8AC3E}">
        <p14:creationId xmlns:p14="http://schemas.microsoft.com/office/powerpoint/2010/main" val="32919936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1"/>
            <a:r>
              <a:rPr lang="ar-SA" dirty="0">
                <a:solidFill>
                  <a:srgbClr val="FF0000"/>
                </a:solidFill>
              </a:rPr>
              <a:t>الاتجاهات و الاساليب المختلفة في علاج صعوبات التعلم</a:t>
            </a:r>
            <a:endParaRPr lang="en-US" dirty="0">
              <a:solidFill>
                <a:srgbClr val="FF0000"/>
              </a:solidFill>
            </a:endParaRPr>
          </a:p>
        </p:txBody>
      </p:sp>
      <p:sp>
        <p:nvSpPr>
          <p:cNvPr id="3" name="Content Placeholder 2"/>
          <p:cNvSpPr>
            <a:spLocks noGrp="1"/>
          </p:cNvSpPr>
          <p:nvPr>
            <p:ph idx="1"/>
          </p:nvPr>
        </p:nvSpPr>
        <p:spPr/>
        <p:txBody>
          <a:bodyPr/>
          <a:lstStyle/>
          <a:p>
            <a:pPr algn="r" rtl="1"/>
            <a:r>
              <a:rPr lang="ar-SA" dirty="0"/>
              <a:t>الاتجاه الطبي</a:t>
            </a:r>
          </a:p>
          <a:p>
            <a:pPr algn="r" rtl="1"/>
            <a:r>
              <a:rPr lang="ar-SA" dirty="0"/>
              <a:t>الاتجاه النفس تربوي</a:t>
            </a:r>
            <a:endParaRPr lang="en-US" dirty="0"/>
          </a:p>
        </p:txBody>
      </p:sp>
    </p:spTree>
    <p:extLst>
      <p:ext uri="{BB962C8B-B14F-4D97-AF65-F5344CB8AC3E}">
        <p14:creationId xmlns:p14="http://schemas.microsoft.com/office/powerpoint/2010/main" val="703417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dirty="0">
                <a:solidFill>
                  <a:srgbClr val="FF0000"/>
                </a:solidFill>
              </a:rPr>
              <a:t>صعوبات التعلم</a:t>
            </a:r>
            <a:endParaRPr lang="en-US" dirty="0">
              <a:solidFill>
                <a:srgbClr val="FF0000"/>
              </a:solidFill>
            </a:endParaRPr>
          </a:p>
        </p:txBody>
      </p:sp>
      <p:sp>
        <p:nvSpPr>
          <p:cNvPr id="3" name="Content Placeholder 2"/>
          <p:cNvSpPr>
            <a:spLocks noGrp="1"/>
          </p:cNvSpPr>
          <p:nvPr>
            <p:ph idx="1"/>
          </p:nvPr>
        </p:nvSpPr>
        <p:spPr/>
        <p:txBody>
          <a:bodyPr/>
          <a:lstStyle/>
          <a:p>
            <a:pPr algn="r" rtl="1"/>
            <a:r>
              <a:rPr lang="ar-SA" dirty="0"/>
              <a:t>يعتبر ميدان صعوبات التعلم من المياديين الأحدث في مجال التربية الخاصة</a:t>
            </a:r>
          </a:p>
          <a:p>
            <a:pPr algn="r" rtl="1"/>
            <a:r>
              <a:rPr lang="ar-SA" dirty="0"/>
              <a:t>هناك تداخل بين عدة مصطلحات لتفسير ظاهرة صعوبات التعلم ومنها التأخر الدراسي بطء التعلم</a:t>
            </a:r>
          </a:p>
          <a:p>
            <a:pPr algn="r" rtl="1"/>
            <a:r>
              <a:rPr lang="ar-SA" dirty="0"/>
              <a:t>التأخر الدراسي: هو انخفاض في نسبة او مستوى تحصيل الطفل عن المستوى العادي في حدود انحرافين معياريين حيث قد يقتصر هذا التأخر في مجال دراسي محدد او قد يكون تأخر عام مما يعني ارتباط التأخر بالإعاقة العقلية </a:t>
            </a:r>
            <a:endParaRPr lang="en-US" dirty="0"/>
          </a:p>
        </p:txBody>
      </p:sp>
    </p:spTree>
    <p:extLst>
      <p:ext uri="{BB962C8B-B14F-4D97-AF65-F5344CB8AC3E}">
        <p14:creationId xmlns:p14="http://schemas.microsoft.com/office/powerpoint/2010/main" val="2316049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down)">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solidFill>
                  <a:srgbClr val="FF0000"/>
                </a:solidFill>
              </a:rPr>
              <a:t>صعوبات التعلم</a:t>
            </a:r>
            <a:endParaRPr lang="en-US" dirty="0">
              <a:solidFill>
                <a:srgbClr val="FF0000"/>
              </a:solidFill>
            </a:endParaRPr>
          </a:p>
        </p:txBody>
      </p:sp>
      <p:sp>
        <p:nvSpPr>
          <p:cNvPr id="3" name="Content Placeholder 2"/>
          <p:cNvSpPr>
            <a:spLocks noGrp="1"/>
          </p:cNvSpPr>
          <p:nvPr>
            <p:ph idx="1"/>
          </p:nvPr>
        </p:nvSpPr>
        <p:spPr/>
        <p:txBody>
          <a:bodyPr>
            <a:normAutofit lnSpcReduction="10000"/>
          </a:bodyPr>
          <a:lstStyle/>
          <a:p>
            <a:pPr algn="r" rtl="1"/>
            <a:r>
              <a:rPr lang="ar-SA" dirty="0"/>
              <a:t>بطء التعلم : يشير الى مدى سرعة الطفل في فهم و تعلم ما يناط به في المجال الاكاديمي بالمقارنة مع اقرانه في مثل عمره الزمني , وتشير الدراسات ان الطفل بطئ التعلم يحتاج ثلاث اضعاف الوقت الذي يحتاجه قرينه العادي لأداء نفس المهمة</a:t>
            </a:r>
          </a:p>
          <a:p>
            <a:pPr algn="r" rtl="1"/>
            <a:r>
              <a:rPr lang="ar-SA" dirty="0"/>
              <a:t>الاشخاص الذين يعانون من صعوبات التعلم لا يمثلون نمطا فريدا, بالاضافة الى انهم اشخاص عاديين من ناحية القدرات العقلية</a:t>
            </a:r>
          </a:p>
          <a:p>
            <a:pPr algn="r" rtl="1"/>
            <a:r>
              <a:rPr lang="ar-SA" dirty="0"/>
              <a:t>يعاني ذوي صعوبات التعلم من مشكلات في الانتباه , الاستماع ,الكلام , القراءة , الكتابة , الحساب</a:t>
            </a:r>
            <a:endParaRPr lang="en-US" dirty="0"/>
          </a:p>
        </p:txBody>
      </p:sp>
    </p:spTree>
    <p:extLst>
      <p:ext uri="{BB962C8B-B14F-4D97-AF65-F5344CB8AC3E}">
        <p14:creationId xmlns:p14="http://schemas.microsoft.com/office/powerpoint/2010/main" val="2937378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down)">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dirty="0">
                <a:solidFill>
                  <a:srgbClr val="FF0000"/>
                </a:solidFill>
              </a:rPr>
              <a:t>صعوبات التعلم</a:t>
            </a:r>
            <a:endParaRPr lang="en-US" dirty="0">
              <a:solidFill>
                <a:srgbClr val="FF0000"/>
              </a:solidFill>
            </a:endParaRPr>
          </a:p>
        </p:txBody>
      </p:sp>
      <p:sp>
        <p:nvSpPr>
          <p:cNvPr id="3" name="Content Placeholder 2"/>
          <p:cNvSpPr>
            <a:spLocks noGrp="1"/>
          </p:cNvSpPr>
          <p:nvPr>
            <p:ph idx="1"/>
          </p:nvPr>
        </p:nvSpPr>
        <p:spPr/>
        <p:txBody>
          <a:bodyPr>
            <a:normAutofit fontScale="92500" lnSpcReduction="20000"/>
          </a:bodyPr>
          <a:lstStyle/>
          <a:p>
            <a:pPr algn="r" rtl="1"/>
            <a:r>
              <a:rPr lang="ar-SA" dirty="0"/>
              <a:t>في اوائل الستينات كان يتم تعليم ذوي صعوبات التعلم في مؤسسات الإعاقة العقلية</a:t>
            </a:r>
          </a:p>
          <a:p>
            <a:pPr algn="r" rtl="1"/>
            <a:r>
              <a:rPr lang="ar-SA" dirty="0"/>
              <a:t>يرى العديد من الباحثين ان الصعوبات التي يواجهها الاطفال ذوي الصعوبات تمثل احدى الفئات التالية:</a:t>
            </a:r>
          </a:p>
          <a:p>
            <a:pPr algn="r" rtl="1">
              <a:buFont typeface="Wingdings" panose="05000000000000000000" pitchFamily="2" charset="2"/>
              <a:buChar char="Ø"/>
            </a:pPr>
            <a:r>
              <a:rPr lang="ar-SA" dirty="0"/>
              <a:t>تخلف عقلي بسيط  ذو منشاء خارجي</a:t>
            </a:r>
          </a:p>
          <a:p>
            <a:pPr algn="r" rtl="1">
              <a:buFont typeface="Wingdings" panose="05000000000000000000" pitchFamily="2" charset="2"/>
              <a:buChar char="Ø"/>
            </a:pPr>
            <a:r>
              <a:rPr lang="ar-SA" dirty="0"/>
              <a:t>اختلال بسيط في الاداء الوظيفي للمخ </a:t>
            </a:r>
          </a:p>
          <a:p>
            <a:pPr algn="r" rtl="1">
              <a:buFont typeface="Wingdings" panose="05000000000000000000" pitchFamily="2" charset="2"/>
              <a:buChar char="Ø"/>
            </a:pPr>
            <a:r>
              <a:rPr lang="ar-SA" dirty="0"/>
              <a:t>عسر القراءة </a:t>
            </a:r>
          </a:p>
          <a:p>
            <a:pPr algn="r" rtl="1">
              <a:buFont typeface="Wingdings" panose="05000000000000000000" pitchFamily="2" charset="2"/>
              <a:buChar char="Ø"/>
            </a:pPr>
            <a:r>
              <a:rPr lang="ar-SA" dirty="0"/>
              <a:t>اعاقات ادراكية </a:t>
            </a:r>
          </a:p>
          <a:p>
            <a:pPr algn="r" rtl="1">
              <a:buFont typeface="Wingdings" panose="05000000000000000000" pitchFamily="2" charset="2"/>
              <a:buChar char="Ø"/>
            </a:pPr>
            <a:r>
              <a:rPr lang="ar-SA" dirty="0"/>
              <a:t>قصور الانتباه</a:t>
            </a:r>
          </a:p>
          <a:p>
            <a:pPr algn="r" rtl="1"/>
            <a:r>
              <a:rPr lang="ar-SA" dirty="0"/>
              <a:t>الصعوبات يمكن ان ترجع الى خلل في عمليات التعلم لدى الطفل او عدم ملائمة ظروف التعلم</a:t>
            </a:r>
            <a:endParaRPr lang="en-US" dirty="0"/>
          </a:p>
        </p:txBody>
      </p:sp>
    </p:spTree>
    <p:extLst>
      <p:ext uri="{BB962C8B-B14F-4D97-AF65-F5344CB8AC3E}">
        <p14:creationId xmlns:p14="http://schemas.microsoft.com/office/powerpoint/2010/main" val="1394761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down)">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wipe(down)">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wipe(down)">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wipe(down)">
                                      <p:cBhvr>
                                        <p:cTn id="37" dur="5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wipe(down)">
                                      <p:cBhvr>
                                        <p:cTn id="42" dur="5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wipe(down)">
                                      <p:cBhvr>
                                        <p:cTn id="4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dirty="0">
                <a:solidFill>
                  <a:srgbClr val="FF0000"/>
                </a:solidFill>
              </a:rPr>
              <a:t>تعريف صعوبات التعلم</a:t>
            </a:r>
            <a:endParaRPr lang="en-US" dirty="0">
              <a:solidFill>
                <a:srgbClr val="FF0000"/>
              </a:solidFill>
            </a:endParaRPr>
          </a:p>
        </p:txBody>
      </p:sp>
      <p:sp>
        <p:nvSpPr>
          <p:cNvPr id="3" name="Content Placeholder 2"/>
          <p:cNvSpPr>
            <a:spLocks noGrp="1"/>
          </p:cNvSpPr>
          <p:nvPr>
            <p:ph idx="1"/>
          </p:nvPr>
        </p:nvSpPr>
        <p:spPr/>
        <p:txBody>
          <a:bodyPr/>
          <a:lstStyle/>
          <a:p>
            <a:pPr algn="r" rtl="1"/>
            <a:r>
              <a:rPr lang="ar-SA" dirty="0"/>
              <a:t>يشير مفهوم صعوبات التعلم الى تأخر او اضطراب او تخلف في واحده او اكثر من عمليات الكلام , اللغة , القراءة , التهجئة , الكتابة , العمليات الحسابية. نتيجة لخلل وظيفي في الدماغ او اضطراب عاطفي او مشكلات سلوكية , يستثنى من ذلك الاطفال الذين يعانون من صعوبات في التعلم الناتجة عن حرمان حسي او تخلف عقلي او حرمان ثقافي</a:t>
            </a:r>
            <a:endParaRPr lang="en-US" dirty="0"/>
          </a:p>
        </p:txBody>
      </p:sp>
    </p:spTree>
    <p:extLst>
      <p:ext uri="{BB962C8B-B14F-4D97-AF65-F5344CB8AC3E}">
        <p14:creationId xmlns:p14="http://schemas.microsoft.com/office/powerpoint/2010/main" val="5425151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dirty="0">
                <a:solidFill>
                  <a:srgbClr val="FF0000"/>
                </a:solidFill>
              </a:rPr>
              <a:t>شيوع صعوبات التعلم</a:t>
            </a:r>
            <a:endParaRPr lang="en-US" dirty="0">
              <a:solidFill>
                <a:srgbClr val="FF0000"/>
              </a:solidFill>
            </a:endParaRPr>
          </a:p>
        </p:txBody>
      </p:sp>
      <p:sp>
        <p:nvSpPr>
          <p:cNvPr id="3" name="Content Placeholder 2"/>
          <p:cNvSpPr>
            <a:spLocks noGrp="1"/>
          </p:cNvSpPr>
          <p:nvPr>
            <p:ph idx="1"/>
          </p:nvPr>
        </p:nvSpPr>
        <p:spPr/>
        <p:txBody>
          <a:bodyPr>
            <a:normAutofit/>
          </a:bodyPr>
          <a:lstStyle/>
          <a:p>
            <a:pPr algn="r" rtl="1"/>
            <a:r>
              <a:rPr lang="ar-SA" dirty="0"/>
              <a:t>تختلف نتائج الدراسات و تقديرات الخبراء بالنسبة لشيوع صعوبات التعلم بين التلاميذ</a:t>
            </a:r>
          </a:p>
          <a:p>
            <a:pPr algn="r" rtl="1"/>
            <a:r>
              <a:rPr lang="ar-SA" dirty="0"/>
              <a:t>يرجع سبب اختلاف النتائج الى غموض تعريف صعوبات التعلم و ايضا بعض التأثيرات المجتمعية بخصوص التعريف و التصنيف</a:t>
            </a:r>
          </a:p>
          <a:p>
            <a:pPr algn="r" rtl="1"/>
            <a:r>
              <a:rPr lang="ar-SA" dirty="0"/>
              <a:t>تتراوح نسبة الاطفال الذين يعانون من صعوبات تعلم في الولايات المتحدة بين 1% الى 30%</a:t>
            </a:r>
          </a:p>
          <a:p>
            <a:pPr algn="r" rtl="1"/>
            <a:r>
              <a:rPr lang="ar-SA" dirty="0"/>
              <a:t>تترواح نسبة الصعوبات في مجتمعاتنا العربية بين 3% الى 6%</a:t>
            </a:r>
            <a:endParaRPr lang="en-US" dirty="0"/>
          </a:p>
        </p:txBody>
      </p:sp>
    </p:spTree>
    <p:extLst>
      <p:ext uri="{BB962C8B-B14F-4D97-AF65-F5344CB8AC3E}">
        <p14:creationId xmlns:p14="http://schemas.microsoft.com/office/powerpoint/2010/main" val="3804362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down)">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wipe(down)">
                                      <p:cBhvr>
                                        <p:cTn id="2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dirty="0">
                <a:solidFill>
                  <a:srgbClr val="FF0000"/>
                </a:solidFill>
              </a:rPr>
              <a:t>أسباب صعوبات التعلم</a:t>
            </a:r>
            <a:endParaRPr lang="en-US" dirty="0">
              <a:solidFill>
                <a:srgbClr val="FF0000"/>
              </a:solidFill>
            </a:endParaRPr>
          </a:p>
        </p:txBody>
      </p:sp>
      <p:sp>
        <p:nvSpPr>
          <p:cNvPr id="3" name="Content Placeholder 2"/>
          <p:cNvSpPr>
            <a:spLocks noGrp="1"/>
          </p:cNvSpPr>
          <p:nvPr>
            <p:ph idx="1"/>
          </p:nvPr>
        </p:nvSpPr>
        <p:spPr/>
        <p:txBody>
          <a:bodyPr/>
          <a:lstStyle/>
          <a:p>
            <a:pPr algn="r" rtl="1"/>
            <a:r>
              <a:rPr lang="ar-SA" dirty="0"/>
              <a:t>اسباب عضوية و بيولوجية </a:t>
            </a:r>
          </a:p>
          <a:p>
            <a:pPr algn="r" rtl="1"/>
            <a:r>
              <a:rPr lang="ar-SA" dirty="0"/>
              <a:t>اسباب وراثية</a:t>
            </a:r>
          </a:p>
          <a:p>
            <a:pPr algn="r" rtl="1"/>
            <a:r>
              <a:rPr lang="ar-SA" dirty="0"/>
              <a:t>اسباب بيئية</a:t>
            </a:r>
            <a:endParaRPr lang="en-US" dirty="0"/>
          </a:p>
        </p:txBody>
      </p:sp>
    </p:spTree>
    <p:extLst>
      <p:ext uri="{BB962C8B-B14F-4D97-AF65-F5344CB8AC3E}">
        <p14:creationId xmlns:p14="http://schemas.microsoft.com/office/powerpoint/2010/main" val="3680694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down)">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dirty="0">
                <a:solidFill>
                  <a:srgbClr val="FF0000"/>
                </a:solidFill>
              </a:rPr>
              <a:t>تشخيص صعوبات التعلم</a:t>
            </a:r>
            <a:endParaRPr lang="en-US" dirty="0">
              <a:solidFill>
                <a:srgbClr val="FF0000"/>
              </a:solidFill>
            </a:endParaRPr>
          </a:p>
        </p:txBody>
      </p:sp>
      <p:sp>
        <p:nvSpPr>
          <p:cNvPr id="3" name="Content Placeholder 2"/>
          <p:cNvSpPr>
            <a:spLocks noGrp="1"/>
          </p:cNvSpPr>
          <p:nvPr>
            <p:ph idx="1"/>
          </p:nvPr>
        </p:nvSpPr>
        <p:spPr/>
        <p:txBody>
          <a:bodyPr/>
          <a:lstStyle/>
          <a:p>
            <a:pPr algn="r" rtl="1"/>
            <a:r>
              <a:rPr lang="ar-SA" dirty="0"/>
              <a:t>تتمثل اهداف فحص الطلاب بـ:</a:t>
            </a:r>
          </a:p>
          <a:p>
            <a:pPr algn="r" rtl="1">
              <a:buFont typeface="Wingdings" panose="05000000000000000000" pitchFamily="2" charset="2"/>
              <a:buChar char="Ø"/>
            </a:pPr>
            <a:r>
              <a:rPr lang="ar-SA" dirty="0"/>
              <a:t>الكشف عن الاطفال الذين يمكن ان يكونوا بحاجة الى خدمات تربية خاصة</a:t>
            </a:r>
          </a:p>
          <a:p>
            <a:pPr algn="r" rtl="1">
              <a:buFont typeface="Wingdings" panose="05000000000000000000" pitchFamily="2" charset="2"/>
              <a:buChar char="Ø"/>
            </a:pPr>
            <a:r>
              <a:rPr lang="ar-SA" dirty="0"/>
              <a:t>الاحالة</a:t>
            </a:r>
          </a:p>
          <a:p>
            <a:pPr algn="r" rtl="1">
              <a:buFont typeface="Wingdings" panose="05000000000000000000" pitchFamily="2" charset="2"/>
              <a:buChar char="Ø"/>
            </a:pPr>
            <a:r>
              <a:rPr lang="ar-SA" dirty="0"/>
              <a:t>تخطيط البرامج</a:t>
            </a:r>
          </a:p>
          <a:p>
            <a:pPr algn="r" rtl="1">
              <a:buFont typeface="Wingdings" panose="05000000000000000000" pitchFamily="2" charset="2"/>
              <a:buChar char="Ø"/>
            </a:pPr>
            <a:r>
              <a:rPr lang="ar-SA" dirty="0"/>
              <a:t>تقييم البرامج</a:t>
            </a:r>
          </a:p>
          <a:p>
            <a:pPr algn="r" rtl="1">
              <a:buFont typeface="Wingdings" panose="05000000000000000000" pitchFamily="2" charset="2"/>
              <a:buChar char="Ø"/>
            </a:pPr>
            <a:r>
              <a:rPr lang="ar-SA" dirty="0"/>
              <a:t>مراجعة تقدم الطفل</a:t>
            </a:r>
            <a:endParaRPr lang="en-US" dirty="0"/>
          </a:p>
        </p:txBody>
      </p:sp>
    </p:spTree>
    <p:extLst>
      <p:ext uri="{BB962C8B-B14F-4D97-AF65-F5344CB8AC3E}">
        <p14:creationId xmlns:p14="http://schemas.microsoft.com/office/powerpoint/2010/main" val="41344828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down)">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wipe(down)">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wipe(down)">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wipe(down)">
                                      <p:cBhvr>
                                        <p:cTn id="3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solidFill>
                  <a:srgbClr val="FF0000"/>
                </a:solidFill>
              </a:rPr>
              <a:t>تشخيص صعوبات التعلم</a:t>
            </a:r>
            <a:endParaRPr lang="en-US" dirty="0">
              <a:solidFill>
                <a:srgbClr val="FF0000"/>
              </a:solidFill>
            </a:endParaRPr>
          </a:p>
        </p:txBody>
      </p:sp>
      <p:sp>
        <p:nvSpPr>
          <p:cNvPr id="3" name="Content Placeholder 2"/>
          <p:cNvSpPr>
            <a:spLocks noGrp="1"/>
          </p:cNvSpPr>
          <p:nvPr>
            <p:ph idx="1"/>
          </p:nvPr>
        </p:nvSpPr>
        <p:spPr/>
        <p:txBody>
          <a:bodyPr/>
          <a:lstStyle/>
          <a:p>
            <a:pPr algn="r" rtl="1"/>
            <a:r>
              <a:rPr lang="ar-SA" dirty="0"/>
              <a:t>بعض الاختبارات و الاجراءات التي يمكن اعتمادها في عملية التشخيص:</a:t>
            </a:r>
          </a:p>
          <a:p>
            <a:pPr algn="r" rtl="1">
              <a:buFont typeface="Wingdings" panose="05000000000000000000" pitchFamily="2" charset="2"/>
              <a:buChar char="Ø"/>
            </a:pPr>
            <a:r>
              <a:rPr lang="ar-SA" dirty="0">
                <a:solidFill>
                  <a:srgbClr val="FF0000"/>
                </a:solidFill>
              </a:rPr>
              <a:t>الاختبارات المعيارية المرجع</a:t>
            </a:r>
            <a:r>
              <a:rPr lang="ar-SA" dirty="0"/>
              <a:t>: تقارن فيه اداء الفرد باداء زملائه</a:t>
            </a:r>
          </a:p>
          <a:p>
            <a:pPr algn="r" rtl="1">
              <a:buFont typeface="Wingdings" panose="05000000000000000000" pitchFamily="2" charset="2"/>
              <a:buChar char="Ø"/>
            </a:pPr>
            <a:r>
              <a:rPr lang="ar-SA" dirty="0">
                <a:solidFill>
                  <a:srgbClr val="FF0000"/>
                </a:solidFill>
              </a:rPr>
              <a:t>اختبارات العمليات النفسية </a:t>
            </a:r>
            <a:r>
              <a:rPr lang="ar-SA" dirty="0"/>
              <a:t>: بنيت على اساس ان صعوبات التعلم ناتجه عن صعوبات في القدرات اللازمة للتعلم مثل الادراك البصري و الادراك السمعي و تأزر حركة العين و اليد</a:t>
            </a:r>
            <a:endParaRPr lang="en-US" dirty="0"/>
          </a:p>
        </p:txBody>
      </p:sp>
    </p:spTree>
    <p:extLst>
      <p:ext uri="{BB962C8B-B14F-4D97-AF65-F5344CB8AC3E}">
        <p14:creationId xmlns:p14="http://schemas.microsoft.com/office/powerpoint/2010/main" val="780116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down)">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ushpin">
  <a:themeElements>
    <a:clrScheme name="Pushpin">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Pushpin">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ushpin">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emplate>
  <TotalTime>163</TotalTime>
  <Words>687</Words>
  <Application>Microsoft Office PowerPoint</Application>
  <PresentationFormat>On-screen Show (4:3)</PresentationFormat>
  <Paragraphs>84</Paragraphs>
  <Slides>18</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18</vt:i4>
      </vt:variant>
    </vt:vector>
  </HeadingPairs>
  <TitlesOfParts>
    <vt:vector size="26" baseType="lpstr">
      <vt:lpstr>Arial</vt:lpstr>
      <vt:lpstr>Brush Script MT</vt:lpstr>
      <vt:lpstr>Constantia</vt:lpstr>
      <vt:lpstr>Franklin Gothic Book</vt:lpstr>
      <vt:lpstr>Majalla UI</vt:lpstr>
      <vt:lpstr>Rage Italic</vt:lpstr>
      <vt:lpstr>Wingdings</vt:lpstr>
      <vt:lpstr>Pushpin</vt:lpstr>
      <vt:lpstr>صعوبات التعلم</vt:lpstr>
      <vt:lpstr>صعوبات التعلم</vt:lpstr>
      <vt:lpstr>صعوبات التعلم</vt:lpstr>
      <vt:lpstr>صعوبات التعلم</vt:lpstr>
      <vt:lpstr>تعريف صعوبات التعلم</vt:lpstr>
      <vt:lpstr>شيوع صعوبات التعلم</vt:lpstr>
      <vt:lpstr>أسباب صعوبات التعلم</vt:lpstr>
      <vt:lpstr>تشخيص صعوبات التعلم</vt:lpstr>
      <vt:lpstr>تشخيص صعوبات التعلم</vt:lpstr>
      <vt:lpstr>تشخيص صعوبات التعلم</vt:lpstr>
      <vt:lpstr>الخصائص العامة لذوي صعوبات التعلم</vt:lpstr>
      <vt:lpstr>الخصائص المعرفية</vt:lpstr>
      <vt:lpstr>الخصائص اللغوية </vt:lpstr>
      <vt:lpstr>الخصائص الحركية</vt:lpstr>
      <vt:lpstr>الخصائص الاجتماعية و السلوكية</vt:lpstr>
      <vt:lpstr>الافراط في النشاط</vt:lpstr>
      <vt:lpstr>من الاضطرابات الاخرى</vt:lpstr>
      <vt:lpstr>الاتجاهات و الاساليب المختلفة في علاج صعوبات التعلم</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صعوبات التعلم</dc:title>
  <dc:creator>Neda</dc:creator>
  <cp:lastModifiedBy>N al_dajani</cp:lastModifiedBy>
  <cp:revision>29</cp:revision>
  <dcterms:created xsi:type="dcterms:W3CDTF">2015-10-13T15:30:59Z</dcterms:created>
  <dcterms:modified xsi:type="dcterms:W3CDTF">2017-04-08T08:50:49Z</dcterms:modified>
</cp:coreProperties>
</file>