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314" r:id="rId4"/>
    <p:sldId id="259" r:id="rId5"/>
    <p:sldId id="312" r:id="rId6"/>
    <p:sldId id="310" r:id="rId7"/>
    <p:sldId id="262" r:id="rId8"/>
    <p:sldId id="308" r:id="rId9"/>
    <p:sldId id="307" r:id="rId10"/>
    <p:sldId id="305" r:id="rId11"/>
    <p:sldId id="266" r:id="rId12"/>
    <p:sldId id="267" r:id="rId13"/>
    <p:sldId id="269" r:id="rId14"/>
    <p:sldId id="271" r:id="rId15"/>
    <p:sldId id="273" r:id="rId16"/>
    <p:sldId id="274" r:id="rId17"/>
    <p:sldId id="276" r:id="rId18"/>
    <p:sldId id="277" r:id="rId19"/>
    <p:sldId id="278" r:id="rId20"/>
    <p:sldId id="280" r:id="rId21"/>
    <p:sldId id="282" r:id="rId22"/>
    <p:sldId id="284" r:id="rId23"/>
    <p:sldId id="286" r:id="rId24"/>
    <p:sldId id="288" r:id="rId25"/>
    <p:sldId id="290" r:id="rId26"/>
    <p:sldId id="292" r:id="rId27"/>
    <p:sldId id="294" r:id="rId28"/>
    <p:sldId id="296" r:id="rId29"/>
    <p:sldId id="298" r:id="rId30"/>
    <p:sldId id="300" r:id="rId31"/>
    <p:sldId id="302" r:id="rId32"/>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6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5" d="100"/>
          <a:sy n="75" d="100"/>
        </p:scale>
        <p:origin x="54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F0F36AF-9943-497E-A693-BB6261532B0A}" type="datetimeFigureOut">
              <a:rPr lang="ar-SA" smtClean="0"/>
              <a:t>04/11/37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B79F14D-4A84-40F6-AF60-E0C6376FECF2}" type="slidenum">
              <a:rPr lang="ar-SA" smtClean="0"/>
              <a:t>‹#›</a:t>
            </a:fld>
            <a:endParaRPr lang="ar-SA"/>
          </a:p>
        </p:txBody>
      </p:sp>
    </p:spTree>
    <p:extLst>
      <p:ext uri="{BB962C8B-B14F-4D97-AF65-F5344CB8AC3E}">
        <p14:creationId xmlns:p14="http://schemas.microsoft.com/office/powerpoint/2010/main" val="3461350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F0F36AF-9943-497E-A693-BB6261532B0A}" type="datetimeFigureOut">
              <a:rPr lang="ar-SA" smtClean="0"/>
              <a:t>04/11/37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B79F14D-4A84-40F6-AF60-E0C6376FECF2}" type="slidenum">
              <a:rPr lang="ar-SA" smtClean="0"/>
              <a:t>‹#›</a:t>
            </a:fld>
            <a:endParaRPr lang="ar-SA"/>
          </a:p>
        </p:txBody>
      </p:sp>
    </p:spTree>
    <p:extLst>
      <p:ext uri="{BB962C8B-B14F-4D97-AF65-F5344CB8AC3E}">
        <p14:creationId xmlns:p14="http://schemas.microsoft.com/office/powerpoint/2010/main" val="2621631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F0F36AF-9943-497E-A693-BB6261532B0A}" type="datetimeFigureOut">
              <a:rPr lang="ar-SA" smtClean="0"/>
              <a:t>04/11/37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B79F14D-4A84-40F6-AF60-E0C6376FECF2}" type="slidenum">
              <a:rPr lang="ar-SA" smtClean="0"/>
              <a:t>‹#›</a:t>
            </a:fld>
            <a:endParaRPr lang="ar-SA"/>
          </a:p>
        </p:txBody>
      </p:sp>
    </p:spTree>
    <p:extLst>
      <p:ext uri="{BB962C8B-B14F-4D97-AF65-F5344CB8AC3E}">
        <p14:creationId xmlns:p14="http://schemas.microsoft.com/office/powerpoint/2010/main" val="20122786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10972800" cy="1143000"/>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609600" y="1600201"/>
            <a:ext cx="10972800" cy="4530725"/>
          </a:xfrm>
        </p:spPr>
        <p:txBody>
          <a:bodyPr/>
          <a:lstStyle/>
          <a:p>
            <a:endParaRPr lang="ar-SA"/>
          </a:p>
        </p:txBody>
      </p:sp>
      <p:sp>
        <p:nvSpPr>
          <p:cNvPr id="4" name="عنصر نائب للتاريخ 3"/>
          <p:cNvSpPr>
            <a:spLocks noGrp="1"/>
          </p:cNvSpPr>
          <p:nvPr>
            <p:ph type="dt" sz="half" idx="10"/>
          </p:nvPr>
        </p:nvSpPr>
        <p:spPr>
          <a:xfrm>
            <a:off x="609600" y="6248400"/>
            <a:ext cx="2844800" cy="457200"/>
          </a:xfrm>
        </p:spPr>
        <p:txBody>
          <a:bodyPr/>
          <a:lstStyle>
            <a:lvl1pPr>
              <a:defRPr/>
            </a:lvl1pPr>
          </a:lstStyle>
          <a:p>
            <a:endParaRPr lang="en-US" altLang="ar-SA"/>
          </a:p>
        </p:txBody>
      </p:sp>
      <p:sp>
        <p:nvSpPr>
          <p:cNvPr id="5" name="عنصر نائب للتذييل 4"/>
          <p:cNvSpPr>
            <a:spLocks noGrp="1"/>
          </p:cNvSpPr>
          <p:nvPr>
            <p:ph type="ftr" sz="quarter" idx="11"/>
          </p:nvPr>
        </p:nvSpPr>
        <p:spPr>
          <a:xfrm>
            <a:off x="4165600" y="6248400"/>
            <a:ext cx="3860800" cy="457200"/>
          </a:xfrm>
        </p:spPr>
        <p:txBody>
          <a:bodyPr/>
          <a:lstStyle>
            <a:lvl1pPr>
              <a:defRPr/>
            </a:lvl1pPr>
          </a:lstStyle>
          <a:p>
            <a:endParaRPr lang="en-US" altLang="ar-SA"/>
          </a:p>
        </p:txBody>
      </p:sp>
      <p:sp>
        <p:nvSpPr>
          <p:cNvPr id="6" name="عنصر نائب لرقم الشريحة 5"/>
          <p:cNvSpPr>
            <a:spLocks noGrp="1"/>
          </p:cNvSpPr>
          <p:nvPr>
            <p:ph type="sldNum" sz="quarter" idx="12"/>
          </p:nvPr>
        </p:nvSpPr>
        <p:spPr>
          <a:xfrm>
            <a:off x="8737600" y="6248400"/>
            <a:ext cx="2844800" cy="457200"/>
          </a:xfrm>
        </p:spPr>
        <p:txBody>
          <a:bodyPr/>
          <a:lstStyle>
            <a:lvl1pPr>
              <a:defRPr/>
            </a:lvl1pPr>
          </a:lstStyle>
          <a:p>
            <a:fld id="{0630E920-B5EB-402B-A5BE-F3E8CEE0C4EE}" type="slidenum">
              <a:rPr lang="ar-SA" altLang="ar-SA"/>
              <a:pPr/>
              <a:t>‹#›</a:t>
            </a:fld>
            <a:endParaRPr lang="en-US" altLang="ar-SA"/>
          </a:p>
        </p:txBody>
      </p:sp>
    </p:spTree>
    <p:extLst>
      <p:ext uri="{BB962C8B-B14F-4D97-AF65-F5344CB8AC3E}">
        <p14:creationId xmlns:p14="http://schemas.microsoft.com/office/powerpoint/2010/main" val="28871398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عنوان، ونص،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10972800" cy="1143000"/>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609600" y="1600201"/>
            <a:ext cx="5384800" cy="4530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97600" y="1600201"/>
            <a:ext cx="5384800" cy="45307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a:xfrm>
            <a:off x="609600" y="6248400"/>
            <a:ext cx="2844800" cy="457200"/>
          </a:xfrm>
        </p:spPr>
        <p:txBody>
          <a:bodyPr/>
          <a:lstStyle>
            <a:lvl1pPr>
              <a:defRPr/>
            </a:lvl1pPr>
          </a:lstStyle>
          <a:p>
            <a:endParaRPr lang="en-US" altLang="ar-SA"/>
          </a:p>
        </p:txBody>
      </p:sp>
      <p:sp>
        <p:nvSpPr>
          <p:cNvPr id="6" name="عنصر نائب للتذييل 5"/>
          <p:cNvSpPr>
            <a:spLocks noGrp="1"/>
          </p:cNvSpPr>
          <p:nvPr>
            <p:ph type="ftr" sz="quarter" idx="11"/>
          </p:nvPr>
        </p:nvSpPr>
        <p:spPr>
          <a:xfrm>
            <a:off x="4165600" y="6248400"/>
            <a:ext cx="3860800" cy="457200"/>
          </a:xfrm>
        </p:spPr>
        <p:txBody>
          <a:bodyPr/>
          <a:lstStyle>
            <a:lvl1pPr>
              <a:defRPr/>
            </a:lvl1pPr>
          </a:lstStyle>
          <a:p>
            <a:endParaRPr lang="en-US" altLang="ar-SA"/>
          </a:p>
        </p:txBody>
      </p:sp>
      <p:sp>
        <p:nvSpPr>
          <p:cNvPr id="7" name="عنصر نائب لرقم الشريحة 6"/>
          <p:cNvSpPr>
            <a:spLocks noGrp="1"/>
          </p:cNvSpPr>
          <p:nvPr>
            <p:ph type="sldNum" sz="quarter" idx="12"/>
          </p:nvPr>
        </p:nvSpPr>
        <p:spPr>
          <a:xfrm>
            <a:off x="8737600" y="6248400"/>
            <a:ext cx="2844800" cy="457200"/>
          </a:xfrm>
        </p:spPr>
        <p:txBody>
          <a:bodyPr/>
          <a:lstStyle>
            <a:lvl1pPr>
              <a:defRPr/>
            </a:lvl1pPr>
          </a:lstStyle>
          <a:p>
            <a:fld id="{35ECCEBB-3878-41C1-B9F4-1DCB9A427FDE}" type="slidenum">
              <a:rPr lang="ar-SA" altLang="ar-SA"/>
              <a:pPr/>
              <a:t>‹#›</a:t>
            </a:fld>
            <a:endParaRPr lang="en-US" altLang="ar-SA"/>
          </a:p>
        </p:txBody>
      </p:sp>
    </p:spTree>
    <p:extLst>
      <p:ext uri="{BB962C8B-B14F-4D97-AF65-F5344CB8AC3E}">
        <p14:creationId xmlns:p14="http://schemas.microsoft.com/office/powerpoint/2010/main" val="11759335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065F23AE-FFAE-4ABC-A448-B26E9BB8C592}" type="datetimeFigureOut">
              <a:rPr lang="ar-SA"/>
              <a:pPr>
                <a:defRPr/>
              </a:pPr>
              <a:t>04/11/37</a:t>
            </a:fld>
            <a:endParaRPr lang="ar-SA"/>
          </a:p>
        </p:txBody>
      </p:sp>
      <p:sp>
        <p:nvSpPr>
          <p:cNvPr id="3" name="عنصر نائب للتذييل 4"/>
          <p:cNvSpPr>
            <a:spLocks noGrp="1"/>
          </p:cNvSpPr>
          <p:nvPr>
            <p:ph type="ftr" sz="quarter" idx="11"/>
          </p:nvPr>
        </p:nvSpPr>
        <p:spPr/>
        <p:txBody>
          <a:bodyPr/>
          <a:lstStyle>
            <a:lvl1pPr>
              <a:defRPr/>
            </a:lvl1pPr>
          </a:lstStyle>
          <a:p>
            <a:pPr>
              <a:defRPr/>
            </a:pPr>
            <a:endParaRPr lang="ar-SA"/>
          </a:p>
        </p:txBody>
      </p:sp>
      <p:sp>
        <p:nvSpPr>
          <p:cNvPr id="4" name="عنصر نائب لرقم الشريحة 5"/>
          <p:cNvSpPr>
            <a:spLocks noGrp="1"/>
          </p:cNvSpPr>
          <p:nvPr>
            <p:ph type="sldNum" sz="quarter" idx="12"/>
          </p:nvPr>
        </p:nvSpPr>
        <p:spPr/>
        <p:txBody>
          <a:bodyPr/>
          <a:lstStyle>
            <a:lvl1pPr>
              <a:defRPr/>
            </a:lvl1pPr>
          </a:lstStyle>
          <a:p>
            <a:fld id="{DA40EC88-A53A-4CF0-8666-29A4036FA08F}" type="slidenum">
              <a:rPr lang="ar-SA" altLang="ar-SA"/>
              <a:pPr/>
              <a:t>‹#›</a:t>
            </a:fld>
            <a:endParaRPr lang="ar-SA" altLang="ar-SA"/>
          </a:p>
        </p:txBody>
      </p:sp>
    </p:spTree>
    <p:extLst>
      <p:ext uri="{BB962C8B-B14F-4D97-AF65-F5344CB8AC3E}">
        <p14:creationId xmlns:p14="http://schemas.microsoft.com/office/powerpoint/2010/main" val="225484737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F0F36AF-9943-497E-A693-BB6261532B0A}" type="datetimeFigureOut">
              <a:rPr lang="ar-SA" smtClean="0"/>
              <a:t>04/11/37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B79F14D-4A84-40F6-AF60-E0C6376FECF2}" type="slidenum">
              <a:rPr lang="ar-SA" smtClean="0"/>
              <a:t>‹#›</a:t>
            </a:fld>
            <a:endParaRPr lang="ar-SA"/>
          </a:p>
        </p:txBody>
      </p:sp>
    </p:spTree>
    <p:extLst>
      <p:ext uri="{BB962C8B-B14F-4D97-AF65-F5344CB8AC3E}">
        <p14:creationId xmlns:p14="http://schemas.microsoft.com/office/powerpoint/2010/main" val="4284487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F0F36AF-9943-497E-A693-BB6261532B0A}" type="datetimeFigureOut">
              <a:rPr lang="ar-SA" smtClean="0"/>
              <a:t>04/11/37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B79F14D-4A84-40F6-AF60-E0C6376FECF2}" type="slidenum">
              <a:rPr lang="ar-SA" smtClean="0"/>
              <a:t>‹#›</a:t>
            </a:fld>
            <a:endParaRPr lang="ar-SA"/>
          </a:p>
        </p:txBody>
      </p:sp>
    </p:spTree>
    <p:extLst>
      <p:ext uri="{BB962C8B-B14F-4D97-AF65-F5344CB8AC3E}">
        <p14:creationId xmlns:p14="http://schemas.microsoft.com/office/powerpoint/2010/main" val="2105142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F0F36AF-9943-497E-A693-BB6261532B0A}" type="datetimeFigureOut">
              <a:rPr lang="ar-SA" smtClean="0"/>
              <a:t>04/11/37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B79F14D-4A84-40F6-AF60-E0C6376FECF2}" type="slidenum">
              <a:rPr lang="ar-SA" smtClean="0"/>
              <a:t>‹#›</a:t>
            </a:fld>
            <a:endParaRPr lang="ar-SA"/>
          </a:p>
        </p:txBody>
      </p:sp>
    </p:spTree>
    <p:extLst>
      <p:ext uri="{BB962C8B-B14F-4D97-AF65-F5344CB8AC3E}">
        <p14:creationId xmlns:p14="http://schemas.microsoft.com/office/powerpoint/2010/main" val="157434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F0F36AF-9943-497E-A693-BB6261532B0A}" type="datetimeFigureOut">
              <a:rPr lang="ar-SA" smtClean="0"/>
              <a:t>04/11/37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B79F14D-4A84-40F6-AF60-E0C6376FECF2}" type="slidenum">
              <a:rPr lang="ar-SA" smtClean="0"/>
              <a:t>‹#›</a:t>
            </a:fld>
            <a:endParaRPr lang="ar-SA"/>
          </a:p>
        </p:txBody>
      </p:sp>
    </p:spTree>
    <p:extLst>
      <p:ext uri="{BB962C8B-B14F-4D97-AF65-F5344CB8AC3E}">
        <p14:creationId xmlns:p14="http://schemas.microsoft.com/office/powerpoint/2010/main" val="2791084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F0F36AF-9943-497E-A693-BB6261532B0A}" type="datetimeFigureOut">
              <a:rPr lang="ar-SA" smtClean="0"/>
              <a:t>04/11/37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B79F14D-4A84-40F6-AF60-E0C6376FECF2}" type="slidenum">
              <a:rPr lang="ar-SA" smtClean="0"/>
              <a:t>‹#›</a:t>
            </a:fld>
            <a:endParaRPr lang="ar-SA"/>
          </a:p>
        </p:txBody>
      </p:sp>
    </p:spTree>
    <p:extLst>
      <p:ext uri="{BB962C8B-B14F-4D97-AF65-F5344CB8AC3E}">
        <p14:creationId xmlns:p14="http://schemas.microsoft.com/office/powerpoint/2010/main" val="3430801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F0F36AF-9943-497E-A693-BB6261532B0A}" type="datetimeFigureOut">
              <a:rPr lang="ar-SA" smtClean="0"/>
              <a:t>04/11/37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B79F14D-4A84-40F6-AF60-E0C6376FECF2}" type="slidenum">
              <a:rPr lang="ar-SA" smtClean="0"/>
              <a:t>‹#›</a:t>
            </a:fld>
            <a:endParaRPr lang="ar-SA"/>
          </a:p>
        </p:txBody>
      </p:sp>
    </p:spTree>
    <p:extLst>
      <p:ext uri="{BB962C8B-B14F-4D97-AF65-F5344CB8AC3E}">
        <p14:creationId xmlns:p14="http://schemas.microsoft.com/office/powerpoint/2010/main" val="3304388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F0F36AF-9943-497E-A693-BB6261532B0A}" type="datetimeFigureOut">
              <a:rPr lang="ar-SA" smtClean="0"/>
              <a:t>04/11/37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B79F14D-4A84-40F6-AF60-E0C6376FECF2}" type="slidenum">
              <a:rPr lang="ar-SA" smtClean="0"/>
              <a:t>‹#›</a:t>
            </a:fld>
            <a:endParaRPr lang="ar-SA"/>
          </a:p>
        </p:txBody>
      </p:sp>
    </p:spTree>
    <p:extLst>
      <p:ext uri="{BB962C8B-B14F-4D97-AF65-F5344CB8AC3E}">
        <p14:creationId xmlns:p14="http://schemas.microsoft.com/office/powerpoint/2010/main" val="1739091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F0F36AF-9943-497E-A693-BB6261532B0A}" type="datetimeFigureOut">
              <a:rPr lang="ar-SA" smtClean="0"/>
              <a:t>04/11/37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B79F14D-4A84-40F6-AF60-E0C6376FECF2}" type="slidenum">
              <a:rPr lang="ar-SA" smtClean="0"/>
              <a:t>‹#›</a:t>
            </a:fld>
            <a:endParaRPr lang="ar-SA"/>
          </a:p>
        </p:txBody>
      </p:sp>
    </p:spTree>
    <p:extLst>
      <p:ext uri="{BB962C8B-B14F-4D97-AF65-F5344CB8AC3E}">
        <p14:creationId xmlns:p14="http://schemas.microsoft.com/office/powerpoint/2010/main" val="527096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F0F36AF-9943-497E-A693-BB6261532B0A}" type="datetimeFigureOut">
              <a:rPr lang="ar-SA" smtClean="0"/>
              <a:t>04/11/37</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B79F14D-4A84-40F6-AF60-E0C6376FECF2}" type="slidenum">
              <a:rPr lang="ar-SA" smtClean="0"/>
              <a:t>‹#›</a:t>
            </a:fld>
            <a:endParaRPr lang="ar-SA"/>
          </a:p>
        </p:txBody>
      </p:sp>
    </p:spTree>
    <p:extLst>
      <p:ext uri="{BB962C8B-B14F-4D97-AF65-F5344CB8AC3E}">
        <p14:creationId xmlns:p14="http://schemas.microsoft.com/office/powerpoint/2010/main" val="5637978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ctr"/>
            <a:r>
              <a:rPr lang="ar-SA" sz="4800" b="1" dirty="0" smtClean="0">
                <a:solidFill>
                  <a:srgbClr val="00B050"/>
                </a:solidFill>
                <a:effectLst>
                  <a:outerShdw blurRad="38100" dist="38100" dir="2700000" algn="tl">
                    <a:srgbClr val="000000">
                      <a:alpha val="43137"/>
                    </a:srgbClr>
                  </a:outerShdw>
                </a:effectLst>
                <a:cs typeface="DecoType Naskh" panose="02010400000000000000" pitchFamily="2" charset="-78"/>
              </a:rPr>
              <a:t>صعوبات التعلم في التعليم الجامعي </a:t>
            </a:r>
            <a:endParaRPr lang="ar-SA" sz="4800" b="1" dirty="0">
              <a:solidFill>
                <a:srgbClr val="00B050"/>
              </a:solidFill>
              <a:effectLst>
                <a:outerShdw blurRad="38100" dist="38100" dir="2700000" algn="tl">
                  <a:srgbClr val="000000">
                    <a:alpha val="43137"/>
                  </a:srgbClr>
                </a:outerShdw>
              </a:effectLst>
              <a:cs typeface="DecoType Naskh" panose="02010400000000000000" pitchFamily="2" charset="-78"/>
            </a:endParaRPr>
          </a:p>
        </p:txBody>
      </p:sp>
      <p:sp>
        <p:nvSpPr>
          <p:cNvPr id="5" name="عنصر نائب للمحتوى 4"/>
          <p:cNvSpPr>
            <a:spLocks noGrp="1"/>
          </p:cNvSpPr>
          <p:nvPr>
            <p:ph sz="half" idx="1"/>
          </p:nvPr>
        </p:nvSpPr>
        <p:spPr/>
        <p:txBody>
          <a:bodyPr/>
          <a:lstStyle/>
          <a:p>
            <a:endParaRPr lang="ar-SA"/>
          </a:p>
        </p:txBody>
      </p:sp>
      <p:sp>
        <p:nvSpPr>
          <p:cNvPr id="6" name="عنصر نائب للمحتوى 5"/>
          <p:cNvSpPr>
            <a:spLocks noGrp="1"/>
          </p:cNvSpPr>
          <p:nvPr>
            <p:ph sz="half" idx="2"/>
          </p:nvPr>
        </p:nvSpPr>
        <p:spPr/>
        <p:txBody>
          <a:bodyPr/>
          <a:lstStyle/>
          <a:p>
            <a:pPr marL="0" indent="0" algn="ctr">
              <a:buNone/>
            </a:pPr>
            <a:endParaRPr lang="ar-SA" b="1" dirty="0" smtClean="0">
              <a:solidFill>
                <a:srgbClr val="FFC000"/>
              </a:solidFill>
              <a:effectLst>
                <a:outerShdw blurRad="38100" dist="38100" dir="2700000" algn="tl">
                  <a:srgbClr val="000000">
                    <a:alpha val="43137"/>
                  </a:srgbClr>
                </a:outerShdw>
              </a:effectLst>
            </a:endParaRPr>
          </a:p>
          <a:p>
            <a:pPr marL="0" indent="0" algn="ctr">
              <a:buNone/>
            </a:pPr>
            <a:endParaRPr lang="ar-SA" b="1" dirty="0">
              <a:solidFill>
                <a:srgbClr val="FFC000"/>
              </a:solidFill>
              <a:effectLst>
                <a:outerShdw blurRad="38100" dist="38100" dir="2700000" algn="tl">
                  <a:srgbClr val="000000">
                    <a:alpha val="43137"/>
                  </a:srgbClr>
                </a:outerShdw>
              </a:effectLst>
            </a:endParaRPr>
          </a:p>
          <a:p>
            <a:pPr marL="0" indent="0" algn="ctr">
              <a:buNone/>
            </a:pPr>
            <a:endParaRPr lang="ar-SA" b="1" dirty="0" smtClean="0">
              <a:solidFill>
                <a:srgbClr val="FFC000"/>
              </a:solidFill>
              <a:effectLst>
                <a:outerShdw blurRad="38100" dist="38100" dir="2700000" algn="tl">
                  <a:srgbClr val="000000">
                    <a:alpha val="43137"/>
                  </a:srgbClr>
                </a:outerShdw>
              </a:effectLst>
            </a:endParaRPr>
          </a:p>
          <a:p>
            <a:pPr marL="0" indent="0" algn="ctr">
              <a:buNone/>
            </a:pPr>
            <a:endParaRPr lang="ar-SA" b="1" dirty="0">
              <a:solidFill>
                <a:schemeClr val="accent3">
                  <a:lumMod val="60000"/>
                  <a:lumOff val="40000"/>
                </a:schemeClr>
              </a:solidFill>
              <a:effectLst>
                <a:outerShdw blurRad="38100" dist="38100" dir="2700000" algn="tl">
                  <a:srgbClr val="000000">
                    <a:alpha val="43137"/>
                  </a:srgbClr>
                </a:outerShdw>
              </a:effectLst>
            </a:endParaRPr>
          </a:p>
          <a:p>
            <a:pPr marL="0" indent="0" algn="ctr">
              <a:buNone/>
            </a:pPr>
            <a:r>
              <a:rPr lang="ar-SA" b="1" dirty="0" smtClean="0">
                <a:solidFill>
                  <a:schemeClr val="accent3">
                    <a:lumMod val="60000"/>
                    <a:lumOff val="40000"/>
                  </a:schemeClr>
                </a:solidFill>
                <a:effectLst>
                  <a:outerShdw blurRad="38100" dist="38100" dir="2700000" algn="tl">
                    <a:srgbClr val="000000">
                      <a:alpha val="43137"/>
                    </a:srgbClr>
                  </a:outerShdw>
                </a:effectLst>
                <a:cs typeface="DecoType Naskh" panose="02010400000000000000" pitchFamily="2" charset="-78"/>
              </a:rPr>
              <a:t>اعداد:</a:t>
            </a:r>
          </a:p>
          <a:p>
            <a:pPr marL="0" indent="0" algn="ctr">
              <a:buNone/>
            </a:pPr>
            <a:r>
              <a:rPr lang="ar-SA" b="1" dirty="0" smtClean="0">
                <a:solidFill>
                  <a:schemeClr val="accent3">
                    <a:lumMod val="60000"/>
                    <a:lumOff val="40000"/>
                  </a:schemeClr>
                </a:solidFill>
                <a:effectLst>
                  <a:outerShdw blurRad="38100" dist="38100" dir="2700000" algn="tl">
                    <a:srgbClr val="000000">
                      <a:alpha val="43137"/>
                    </a:srgbClr>
                  </a:outerShdw>
                </a:effectLst>
                <a:cs typeface="DecoType Naskh" panose="02010400000000000000" pitchFamily="2" charset="-78"/>
              </a:rPr>
              <a:t>د. وداد بنت عبدالرحمن أباحسين</a:t>
            </a:r>
          </a:p>
          <a:p>
            <a:pPr marL="0" indent="0" algn="ctr">
              <a:buNone/>
            </a:pPr>
            <a:r>
              <a:rPr lang="ar-SA" b="1" dirty="0" smtClean="0">
                <a:solidFill>
                  <a:schemeClr val="accent3">
                    <a:lumMod val="60000"/>
                    <a:lumOff val="40000"/>
                  </a:schemeClr>
                </a:solidFill>
                <a:effectLst>
                  <a:outerShdw blurRad="38100" dist="38100" dir="2700000" algn="tl">
                    <a:srgbClr val="000000">
                      <a:alpha val="43137"/>
                    </a:srgbClr>
                  </a:outerShdw>
                </a:effectLst>
                <a:cs typeface="DecoType Naskh" panose="02010400000000000000" pitchFamily="2" charset="-78"/>
              </a:rPr>
              <a:t>أستاذ مساعد بقسم التربية الخاصة</a:t>
            </a:r>
            <a:endParaRPr lang="ar-SA" b="1" dirty="0">
              <a:solidFill>
                <a:schemeClr val="accent3">
                  <a:lumMod val="60000"/>
                  <a:lumOff val="40000"/>
                </a:schemeClr>
              </a:solidFill>
              <a:effectLst>
                <a:outerShdw blurRad="38100" dist="38100" dir="2700000" algn="tl">
                  <a:srgbClr val="000000">
                    <a:alpha val="43137"/>
                  </a:srgbClr>
                </a:outerShdw>
              </a:effectLst>
              <a:cs typeface="DecoType Naskh" panose="02010400000000000000" pitchFamily="2" charset="-78"/>
            </a:endParaRPr>
          </a:p>
        </p:txBody>
      </p:sp>
      <p:pic>
        <p:nvPicPr>
          <p:cNvPr id="1026" name="Picture 2" descr="http://www.university.careers360.com/careers360_cms/newsimages/image/MAY%202012/Learning-Disab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825625"/>
            <a:ext cx="5181600"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2432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2032001" y="2500313"/>
            <a:ext cx="8207375" cy="3929062"/>
          </a:xfrm>
          <a:prstGeom prst="rect">
            <a:avLst/>
          </a:prstGeom>
          <a:solidFill>
            <a:schemeClr val="accent3">
              <a:lumMod val="20000"/>
              <a:lumOff val="80000"/>
            </a:schemeClr>
          </a:solidFill>
          <a:ln w="38100" cmpd="thickThin">
            <a:solidFill>
              <a:srgbClr val="000000"/>
            </a:solidFill>
            <a:miter lim="800000"/>
            <a:headEnd/>
            <a:tailEnd/>
          </a:ln>
        </p:spPr>
        <p:txBody>
          <a:bodyPr/>
          <a:lstStyle/>
          <a:p>
            <a:pPr algn="just">
              <a:lnSpc>
                <a:spcPct val="150000"/>
              </a:lnSpc>
            </a:pPr>
            <a:r>
              <a:rPr lang="ar-SA" altLang="ar-SA" sz="2800" dirty="0" smtClean="0">
                <a:latin typeface="Simplified Arabic" panose="02020603050405020304" pitchFamily="18" charset="-78"/>
                <a:cs typeface="Simplified Arabic" panose="02020603050405020304" pitchFamily="18" charset="-78"/>
              </a:rPr>
              <a:t>إن ما يمكن الخلوص إليه هو أن صعوبات التعلم تشيع بين تلاميذ المدارس بنسبه تدعـو الى الاهتمام بهؤلاء التلاميذ, علماً بأن انتشار أي اعاقه يجب أن لا تكون هي الدافع وراء الاهتمام بل يجب أن ينطلق الاهتمام بأي اعاقه من الاحساس بالواجب نحو الأفراد الذين تؤثر تلك الإعاقة على حياتهم وأحقيتهم في التعليم وغيره من الخدمات التي تتوفر عادة لبقيه أفراد المجتمع .</a:t>
            </a:r>
            <a:endParaRPr lang="ar-SA" altLang="ar-SA" sz="2800" dirty="0" smtClean="0">
              <a:latin typeface="Simplified Arabic" panose="02020603050405020304" pitchFamily="18" charset="-78"/>
              <a:cs typeface="Simplified Arabic" panose="02020603050405020304" pitchFamily="18" charset="-78"/>
            </a:endParaRPr>
          </a:p>
        </p:txBody>
      </p:sp>
      <p:pic>
        <p:nvPicPr>
          <p:cNvPr id="12292" name="صورة 4" descr="صعوبات 17.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66938" y="428626"/>
            <a:ext cx="2228850"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185388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56341" name="Group 21"/>
          <p:cNvGraphicFramePr>
            <a:graphicFrameLocks noGrp="1"/>
          </p:cNvGraphicFramePr>
          <p:nvPr>
            <p:ph idx="1"/>
            <p:extLst>
              <p:ext uri="{D42A27DB-BD31-4B8C-83A1-F6EECF244321}">
                <p14:modId xmlns:p14="http://schemas.microsoft.com/office/powerpoint/2010/main" val="1005626021"/>
              </p:ext>
            </p:extLst>
          </p:nvPr>
        </p:nvGraphicFramePr>
        <p:xfrm>
          <a:off x="1130301" y="1557338"/>
          <a:ext cx="10172698" cy="4530726"/>
        </p:xfrm>
        <a:graphic>
          <a:graphicData uri="http://schemas.openxmlformats.org/drawingml/2006/table">
            <a:tbl>
              <a:tblPr rtl="1"/>
              <a:tblGrid>
                <a:gridCol w="3485091"/>
                <a:gridCol w="3485091"/>
                <a:gridCol w="3202516"/>
              </a:tblGrid>
              <a:tr h="573088">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8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صعوبات التعلم</a:t>
                      </a:r>
                      <a:endParaRPr kumimoji="0" lang="en-US" altLang="ar-SA" sz="28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8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بطء التعلم</a:t>
                      </a:r>
                      <a:endParaRPr kumimoji="0" lang="en-US" altLang="ar-SA" sz="28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8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التأخر الدراسي</a:t>
                      </a:r>
                      <a:endParaRPr kumimoji="0" lang="en-US" altLang="ar-SA" sz="28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7638">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عدم وجود إعاقة مصاحبة لها تأثير مباشر كالتخلف العقلي أو الإعاقة السمعية أو البصرية أو الانفعالية أو الظروف البيئية والاجتماعية </a:t>
                      </a:r>
                      <a:endParaRPr kumimoji="0" lang="en-US" altLang="ar-SA"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ضعف في القدرة العقلية لا يصل إلى  درجة التخلف العقلي</a:t>
                      </a:r>
                      <a:r>
                        <a:rPr kumimoji="0" lang="en-US" altLang="ar-SA"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p>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endParaRPr kumimoji="0" lang="en-US" altLang="ar-SA"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عدم وجود أي إعاقة حسية</a:t>
                      </a:r>
                      <a:r>
                        <a:rPr kumimoji="0" lang="en-US" altLang="ar-SA"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6342" name="Text Box 22"/>
          <p:cNvSpPr txBox="1">
            <a:spLocks noChangeArrowheads="1"/>
          </p:cNvSpPr>
          <p:nvPr/>
        </p:nvSpPr>
        <p:spPr bwMode="auto">
          <a:xfrm>
            <a:off x="800100" y="188913"/>
            <a:ext cx="1079695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ar-SA" altLang="ar-SA" sz="4400" b="1" dirty="0">
                <a:solidFill>
                  <a:srgbClr val="00B050"/>
                </a:solidFill>
                <a:effectLst>
                  <a:outerShdw blurRad="38100" dist="38100" dir="2700000" algn="tl">
                    <a:srgbClr val="C0C0C0"/>
                  </a:outerShdw>
                </a:effectLst>
                <a:latin typeface="Arabic Typesetting" panose="03020402040406030203" pitchFamily="66" charset="-78"/>
                <a:cs typeface="Arabic Typesetting" panose="03020402040406030203" pitchFamily="66" charset="-78"/>
              </a:rPr>
              <a:t>أوجه الشبه </a:t>
            </a:r>
            <a:r>
              <a:rPr lang="ar-SA" altLang="ar-SA" sz="4400" b="1" dirty="0" smtClean="0">
                <a:solidFill>
                  <a:srgbClr val="00B050"/>
                </a:solidFill>
                <a:effectLst>
                  <a:outerShdw blurRad="38100" dist="38100" dir="2700000" algn="tl">
                    <a:srgbClr val="C0C0C0"/>
                  </a:outerShdw>
                </a:effectLst>
                <a:latin typeface="Arabic Typesetting" panose="03020402040406030203" pitchFamily="66" charset="-78"/>
                <a:cs typeface="Arabic Typesetting" panose="03020402040406030203" pitchFamily="66" charset="-78"/>
              </a:rPr>
              <a:t>والاختلاف </a:t>
            </a:r>
            <a:r>
              <a:rPr lang="ar-SA" altLang="ar-SA" sz="4400" b="1" dirty="0">
                <a:solidFill>
                  <a:srgbClr val="00B050"/>
                </a:solidFill>
                <a:effectLst>
                  <a:outerShdw blurRad="38100" dist="38100" dir="2700000" algn="tl">
                    <a:srgbClr val="C0C0C0"/>
                  </a:outerShdw>
                </a:effectLst>
                <a:latin typeface="Arabic Typesetting" panose="03020402040406030203" pitchFamily="66" charset="-78"/>
                <a:cs typeface="Arabic Typesetting" panose="03020402040406030203" pitchFamily="66" charset="-78"/>
              </a:rPr>
              <a:t>بين صعوبات التعلم وبطء التعلم والتأخر الدراسي </a:t>
            </a:r>
            <a:endParaRPr lang="en-US" altLang="ar-SA" sz="4400" b="1" dirty="0">
              <a:solidFill>
                <a:srgbClr val="00B050"/>
              </a:solidFill>
              <a:effectLst>
                <a:outerShdw blurRad="38100" dist="38100" dir="2700000" algn="tl">
                  <a:srgbClr val="C0C0C0"/>
                </a:outerShdw>
              </a:effectLst>
              <a:latin typeface="Arabic Typesetting" panose="03020402040406030203" pitchFamily="66" charset="-78"/>
              <a:cs typeface="Arabic Typesetting" panose="03020402040406030203" pitchFamily="66" charset="-78"/>
            </a:endParaRPr>
          </a:p>
        </p:txBody>
      </p:sp>
      <p:sp>
        <p:nvSpPr>
          <p:cNvPr id="56343" name="Text Box 23"/>
          <p:cNvSpPr txBox="1">
            <a:spLocks noChangeArrowheads="1"/>
          </p:cNvSpPr>
          <p:nvPr/>
        </p:nvSpPr>
        <p:spPr bwMode="auto">
          <a:xfrm>
            <a:off x="8564749" y="820381"/>
            <a:ext cx="27382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SA" altLang="ar-SA" sz="3200" b="1" dirty="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rPr>
              <a:t>أولاً</a:t>
            </a:r>
            <a:r>
              <a:rPr lang="ar-SA" altLang="ar-SA" sz="3200" b="1" dirty="0" smtClean="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rPr>
              <a:t>: محك الاستبعاد</a:t>
            </a:r>
            <a:endParaRPr lang="en-US" altLang="ar-SA" sz="2000" b="1" dirty="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endParaRPr>
          </a:p>
        </p:txBody>
      </p:sp>
      <p:pic>
        <p:nvPicPr>
          <p:cNvPr id="12290" name="Picture 2"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775" y="381546"/>
            <a:ext cx="1295400" cy="87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031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6342"/>
                                        </p:tgtEl>
                                        <p:attrNameLst>
                                          <p:attrName>style.visibility</p:attrName>
                                        </p:attrNameLst>
                                      </p:cBhvr>
                                      <p:to>
                                        <p:strVal val="visible"/>
                                      </p:to>
                                    </p:set>
                                    <p:animEffect transition="in" filter="box(in)">
                                      <p:cBhvr>
                                        <p:cTn id="7" dur="500"/>
                                        <p:tgtEl>
                                          <p:spTgt spid="5634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5634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56341"/>
                                        </p:tgtEl>
                                        <p:attrNameLst>
                                          <p:attrName>style.visibility</p:attrName>
                                        </p:attrNameLst>
                                      </p:cBhvr>
                                      <p:to>
                                        <p:strVal val="visible"/>
                                      </p:to>
                                    </p:set>
                                    <p:animEffect transition="in" filter="checkerboard(across)">
                                      <p:cBhvr>
                                        <p:cTn id="16" dur="500"/>
                                        <p:tgtEl>
                                          <p:spTgt spid="56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42" grpId="0" autoUpdateAnimBg="0"/>
      <p:bldP spid="5634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9" name="Rectangle 5"/>
          <p:cNvSpPr>
            <a:spLocks noChangeArrowheads="1"/>
          </p:cNvSpPr>
          <p:nvPr/>
        </p:nvSpPr>
        <p:spPr bwMode="auto">
          <a:xfrm>
            <a:off x="8893471" y="616098"/>
            <a:ext cx="272703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ar-SA" altLang="ar-SA" sz="3200" b="1" dirty="0" smtClean="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rPr>
              <a:t>ثانياً: محك الأسباب</a:t>
            </a:r>
            <a:endParaRPr lang="en-US" altLang="ar-SA" sz="3200" b="1" dirty="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endParaRPr>
          </a:p>
        </p:txBody>
      </p:sp>
      <p:graphicFrame>
        <p:nvGraphicFramePr>
          <p:cNvPr id="57368" name="Group 24"/>
          <p:cNvGraphicFramePr>
            <a:graphicFrameLocks noGrp="1"/>
          </p:cNvGraphicFramePr>
          <p:nvPr>
            <p:ph sz="half" idx="2"/>
            <p:extLst>
              <p:ext uri="{D42A27DB-BD31-4B8C-83A1-F6EECF244321}">
                <p14:modId xmlns:p14="http://schemas.microsoft.com/office/powerpoint/2010/main" val="1072389199"/>
              </p:ext>
            </p:extLst>
          </p:nvPr>
        </p:nvGraphicFramePr>
        <p:xfrm>
          <a:off x="812801" y="1371599"/>
          <a:ext cx="10807700" cy="4562897"/>
        </p:xfrm>
        <a:graphic>
          <a:graphicData uri="http://schemas.openxmlformats.org/drawingml/2006/table">
            <a:tbl>
              <a:tblPr rtl="1"/>
              <a:tblGrid>
                <a:gridCol w="4882198"/>
                <a:gridCol w="1796481"/>
                <a:gridCol w="4129021"/>
              </a:tblGrid>
              <a:tr h="428202">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صعوبات التعلم</a:t>
                      </a:r>
                      <a:endParaRPr kumimoji="0" lang="en-US"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بطء التعلم</a:t>
                      </a:r>
                      <a:endParaRPr kumimoji="0" lang="en-US"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التأخر الدراسي</a:t>
                      </a:r>
                      <a:endParaRPr kumimoji="0" lang="en-US"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05697">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إعاقة خفية(مستترة) تنشأ داخل الفرد عبارة عن خلل وظيفي في أداء الجهاز العصبي المركزي وليس إصابة في الدماغ أي قصور في أداء الدماغ أو الجهاز العصبي المركزي؛ بمعنى أنها لا تتم بالطريقة العادية، وهذه الأسباب لا تعالج وإنما يتم الحد من أثارها فقط</a:t>
                      </a:r>
                      <a:r>
                        <a:rPr kumimoji="0" lang="en-US"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   ضعف عام في القدرة العقلية أسباب وراثية لما قبل الولادة وما بعدها</a:t>
                      </a:r>
                      <a:r>
                        <a:rPr kumimoji="0" lang="en-US"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 التدليل الزائد / الاعتماد على المربيات/ والمشاكل الأسرية كالطلاق / الغياب /الفقر/القلق/الخوف والفزع/ الظروف البيئية كتوقف الدراسة بسبب البراكين والزلازل والفيضانات والمشاكل الصحية / واختلاف اللهجات واللغات / والظروف الاجتماعية ، والمدنية/وتراكم الصعوبة في المراحل/زحمة الفصل وشخصية المعلم وقدرته. </a:t>
                      </a:r>
                      <a:endParaRPr kumimoji="0" lang="en-US"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1266" name="Picture 2"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1075" y="324573"/>
            <a:ext cx="1295400" cy="87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30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3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57368"/>
                                        </p:tgtEl>
                                        <p:attrNameLst>
                                          <p:attrName>style.visibility</p:attrName>
                                        </p:attrNameLst>
                                      </p:cBhvr>
                                      <p:to>
                                        <p:strVal val="visible"/>
                                      </p:to>
                                    </p:set>
                                    <p:animEffect transition="in" filter="blinds(horizontal)">
                                      <p:cBhvr>
                                        <p:cTn id="11" dur="500"/>
                                        <p:tgtEl>
                                          <p:spTgt spid="573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3" name="Rectangle 5"/>
          <p:cNvSpPr>
            <a:spLocks noChangeArrowheads="1"/>
          </p:cNvSpPr>
          <p:nvPr/>
        </p:nvSpPr>
        <p:spPr bwMode="auto">
          <a:xfrm>
            <a:off x="8094823" y="244475"/>
            <a:ext cx="323357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SA" altLang="ar-SA" sz="3200" b="1" dirty="0" smtClean="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rPr>
              <a:t>ثالثاً: </a:t>
            </a:r>
            <a:r>
              <a:rPr lang="ar-SA" altLang="ar-SA" sz="3200" b="1" dirty="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rPr>
              <a:t>محك نسبة الذكاء</a:t>
            </a:r>
            <a:endParaRPr lang="en-US" altLang="ar-SA" sz="3200" b="1" dirty="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endParaRPr>
          </a:p>
        </p:txBody>
      </p:sp>
      <p:graphicFrame>
        <p:nvGraphicFramePr>
          <p:cNvPr id="58390" name="Group 22"/>
          <p:cNvGraphicFramePr>
            <a:graphicFrameLocks noGrp="1"/>
          </p:cNvGraphicFramePr>
          <p:nvPr>
            <p:ph idx="1"/>
            <p:extLst>
              <p:ext uri="{D42A27DB-BD31-4B8C-83A1-F6EECF244321}">
                <p14:modId xmlns:p14="http://schemas.microsoft.com/office/powerpoint/2010/main" val="2099982786"/>
              </p:ext>
            </p:extLst>
          </p:nvPr>
        </p:nvGraphicFramePr>
        <p:xfrm>
          <a:off x="1117601" y="981075"/>
          <a:ext cx="10210800" cy="4530726"/>
        </p:xfrm>
        <a:graphic>
          <a:graphicData uri="http://schemas.openxmlformats.org/drawingml/2006/table">
            <a:tbl>
              <a:tblPr rtl="1"/>
              <a:tblGrid>
                <a:gridCol w="2381337"/>
                <a:gridCol w="5444185"/>
                <a:gridCol w="2385278"/>
              </a:tblGrid>
              <a:tr h="528638">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صعوبات التعلم</a:t>
                      </a:r>
                      <a:endParaRPr kumimoji="0" lang="en-US"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smtClean="0">
                          <a:ln>
                            <a:noFill/>
                          </a:ln>
                          <a:solidFill>
                            <a:schemeClr val="tx1"/>
                          </a:solidFill>
                          <a:effectLst/>
                          <a:latin typeface="Simplified Arabic" panose="02020603050405020304" pitchFamily="18" charset="-78"/>
                          <a:cs typeface="Simplified Arabic" panose="02020603050405020304" pitchFamily="18" charset="-78"/>
                        </a:rPr>
                        <a:t>بطء التعلم</a:t>
                      </a:r>
                      <a:endParaRPr kumimoji="0" lang="en-US" altLang="ar-SA" sz="2400" b="1" i="0" u="none" strike="noStrike" cap="none" normalizeH="0" baseline="0" smtClean="0">
                        <a:ln>
                          <a:noFill/>
                        </a:ln>
                        <a:solidFill>
                          <a:schemeClr val="tx1"/>
                        </a:solidFill>
                        <a:effectLst/>
                        <a:latin typeface="Simplified Arabic" panose="02020603050405020304" pitchFamily="18" charset="-78"/>
                        <a:cs typeface="Simplified Arabic" panose="02020603050405020304" pitchFamily="18"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التأخر الدراسي</a:t>
                      </a:r>
                      <a:endParaRPr kumimoji="0" lang="en-US"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2088">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90 فما فوق على مقياس </a:t>
                      </a:r>
                      <a:r>
                        <a:rPr kumimoji="0" lang="ar-SA" altLang="ar-SA" sz="2400" b="0" i="0" u="none" strike="noStrike" cap="none" normalizeH="0" baseline="0" dirty="0" err="1" smtClean="0">
                          <a:ln>
                            <a:noFill/>
                          </a:ln>
                          <a:solidFill>
                            <a:schemeClr val="tx1"/>
                          </a:solidFill>
                          <a:effectLst/>
                          <a:latin typeface="Simplified Arabic" panose="02020603050405020304" pitchFamily="18" charset="-78"/>
                          <a:cs typeface="Simplified Arabic" panose="02020603050405020304" pitchFamily="18" charset="-78"/>
                        </a:rPr>
                        <a:t>وكسلر</a:t>
                      </a:r>
                      <a:r>
                        <a:rPr kumimoji="0" lang="en-US"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smtClean="0">
                          <a:ln>
                            <a:noFill/>
                          </a:ln>
                          <a:solidFill>
                            <a:schemeClr val="tx1"/>
                          </a:solidFill>
                          <a:effectLst/>
                          <a:latin typeface="Simplified Arabic" panose="02020603050405020304" pitchFamily="18" charset="-78"/>
                          <a:cs typeface="Simplified Arabic" panose="02020603050405020304" pitchFamily="18" charset="-78"/>
                        </a:rPr>
                        <a:t>   من 76 وحتى 89 على مقياس وكسلر</a:t>
                      </a:r>
                    </a:p>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smtClean="0">
                          <a:ln>
                            <a:noFill/>
                          </a:ln>
                          <a:solidFill>
                            <a:schemeClr val="tx1"/>
                          </a:solidFill>
                          <a:effectLst/>
                          <a:latin typeface="Simplified Arabic" panose="02020603050405020304" pitchFamily="18" charset="-78"/>
                          <a:cs typeface="Simplified Arabic" panose="02020603050405020304" pitchFamily="18" charset="-78"/>
                        </a:rPr>
                        <a:t>   * حسب تعميم الوزير من 70إلى 84 بطء تعلم، يجب عدم التركيز على الدرجة في اختبار الذكاء، فهناك خصائص أخرى يجب مراعاتها قبل الحكم على الحالة</a:t>
                      </a:r>
                      <a:r>
                        <a:rPr kumimoji="0" lang="en-US" altLang="ar-SA" sz="2400" b="0" i="0" u="none" strike="noStrike" cap="none" normalizeH="0" baseline="0" smtClean="0">
                          <a:ln>
                            <a:noFill/>
                          </a:ln>
                          <a:solidFill>
                            <a:schemeClr val="tx1"/>
                          </a:solidFill>
                          <a:effectLst/>
                          <a:latin typeface="Simplified Arabic" panose="02020603050405020304" pitchFamily="18" charset="-78"/>
                          <a:cs typeface="Simplified Arabic" panose="02020603050405020304" pitchFamily="18" charset="-78"/>
                        </a:rPr>
                        <a:t> </a:t>
                      </a:r>
                      <a:r>
                        <a:rPr kumimoji="0" lang="ar-SA" altLang="ar-SA" sz="2400" b="0" i="0" u="none" strike="noStrike" cap="none" normalizeH="0" baseline="0" smtClean="0">
                          <a:ln>
                            <a:noFill/>
                          </a:ln>
                          <a:solidFill>
                            <a:schemeClr val="tx1"/>
                          </a:solidFill>
                          <a:effectLst/>
                          <a:latin typeface="Simplified Arabic" panose="02020603050405020304" pitchFamily="18" charset="-78"/>
                          <a:cs typeface="Simplified Arabic" panose="02020603050405020304" pitchFamily="18" charset="-78"/>
                        </a:rPr>
                        <a:t>سواء للصعوبات أو لبطء التعلم</a:t>
                      </a:r>
                      <a:endParaRPr kumimoji="0" lang="en-US" altLang="ar-SA" sz="2400" b="0" i="0" u="none" strike="noStrike" cap="none" normalizeH="0" baseline="0" smtClean="0">
                        <a:ln>
                          <a:noFill/>
                        </a:ln>
                        <a:solidFill>
                          <a:schemeClr val="tx1"/>
                        </a:solidFill>
                        <a:effectLst/>
                        <a:latin typeface="Simplified Arabic" panose="02020603050405020304" pitchFamily="18" charset="-78"/>
                        <a:cs typeface="Simplified Arabic" panose="02020603050405020304" pitchFamily="18"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90 فما فوق على مقياس </a:t>
                      </a:r>
                      <a:r>
                        <a:rPr kumimoji="0" lang="ar-SA" altLang="ar-SA" sz="2400" b="0" i="0" u="none" strike="noStrike" cap="none" normalizeH="0" baseline="0" dirty="0" err="1" smtClean="0">
                          <a:ln>
                            <a:noFill/>
                          </a:ln>
                          <a:solidFill>
                            <a:schemeClr val="tx1"/>
                          </a:solidFill>
                          <a:effectLst/>
                          <a:latin typeface="Simplified Arabic" panose="02020603050405020304" pitchFamily="18" charset="-78"/>
                          <a:cs typeface="Simplified Arabic" panose="02020603050405020304" pitchFamily="18" charset="-78"/>
                        </a:rPr>
                        <a:t>وكسلر</a:t>
                      </a:r>
                      <a:r>
                        <a:rPr kumimoji="0" lang="en-US"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0242" name="Picture 2"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3775" y="31750"/>
            <a:ext cx="1295400" cy="87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64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83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58390"/>
                                        </p:tgtEl>
                                        <p:attrNameLst>
                                          <p:attrName>style.visibility</p:attrName>
                                        </p:attrNameLst>
                                      </p:cBhvr>
                                      <p:to>
                                        <p:strVal val="visible"/>
                                      </p:to>
                                    </p:set>
                                    <p:animEffect transition="in" filter="blinds(horizontal)">
                                      <p:cBhvr>
                                        <p:cTn id="11" dur="500"/>
                                        <p:tgtEl>
                                          <p:spTgt spid="58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7" name="Rectangle 5"/>
          <p:cNvSpPr>
            <a:spLocks noChangeArrowheads="1"/>
          </p:cNvSpPr>
          <p:nvPr/>
        </p:nvSpPr>
        <p:spPr bwMode="auto">
          <a:xfrm>
            <a:off x="7849057" y="446814"/>
            <a:ext cx="369524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SA" altLang="ar-SA" sz="3200" b="1" dirty="0" smtClean="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rPr>
              <a:t>رابعاً: </a:t>
            </a:r>
            <a:r>
              <a:rPr lang="ar-SA" altLang="ar-SA" sz="3200" b="1" dirty="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rPr>
              <a:t>محك الخدمة المقدمة</a:t>
            </a:r>
            <a:endParaRPr lang="en-US" altLang="ar-SA" sz="3200" b="1" dirty="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endParaRPr>
          </a:p>
        </p:txBody>
      </p:sp>
      <p:graphicFrame>
        <p:nvGraphicFramePr>
          <p:cNvPr id="59416" name="Group 24"/>
          <p:cNvGraphicFramePr>
            <a:graphicFrameLocks noGrp="1"/>
          </p:cNvGraphicFramePr>
          <p:nvPr>
            <p:ph idx="1"/>
            <p:extLst>
              <p:ext uri="{D42A27DB-BD31-4B8C-83A1-F6EECF244321}">
                <p14:modId xmlns:p14="http://schemas.microsoft.com/office/powerpoint/2010/main" val="1192551009"/>
              </p:ext>
            </p:extLst>
          </p:nvPr>
        </p:nvGraphicFramePr>
        <p:xfrm>
          <a:off x="1206500" y="1282700"/>
          <a:ext cx="10337799" cy="4851400"/>
        </p:xfrm>
        <a:graphic>
          <a:graphicData uri="http://schemas.openxmlformats.org/drawingml/2006/table">
            <a:tbl>
              <a:tblPr rtl="1"/>
              <a:tblGrid>
                <a:gridCol w="4047851"/>
                <a:gridCol w="4133561"/>
                <a:gridCol w="2156387"/>
              </a:tblGrid>
              <a:tr h="682448">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صعوبات التعلم</a:t>
                      </a:r>
                      <a:endParaRPr kumimoji="0" lang="en-US"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بطء التعلم</a:t>
                      </a:r>
                      <a:endParaRPr kumimoji="0" lang="en-US"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التأخر الدراسي</a:t>
                      </a:r>
                      <a:endParaRPr kumimoji="0" lang="en-US"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68952">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تشخيص طبي ثم نمائي وأكاديمي لمعرفة نقاط القوة والاحتياج ثم تصميم خطة فردية - للتقليل من أثار الصعوبة- تطبق داخل غرفة المصادر ويتم تقييم الحالة حسب ما تعلمه في الفصل وغرفة المصادر باتفاق معلم صعوبات التعلم ومعلم الفصل العادي وهناك العلاج الطبي بالعقاقير تحت إشراف طبيب متخصص لمن يعانون من النشاط الزائد.</a:t>
                      </a:r>
                      <a:r>
                        <a:rPr kumimoji="0" lang="en-US"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في الفصل العادي حسب التعميم الوزاري رقم723/27تاريخ13/10/1418هـ ويتم تشخيص الحالة بواسطة فريق متخصص يضم الأخصائي النفسي والاجتماعي ومعلم الفصل وولي الأمر وضرورة مراعاة الفروق الفردية في الفصل وإعداد خطة تربوية فردية داخل الفصل لكل تلميذ والمرونة في الأساليب التعليمية وتقديم برامج تستهدف أولياء الأمور بهدف كيفية التعامل مع طفلهم وأخيراً تهيئة التلميذ للانخراط في المجال المهني .</a:t>
                      </a:r>
                      <a:r>
                        <a:rPr kumimoji="0" lang="en-US"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في الفصل العادي وعمل دراسة حالة عن طريق المرشد الطلابي وتقديم دروس إضافية للتعويض عن المهارات المفقودة.</a:t>
                      </a:r>
                      <a:r>
                        <a:rPr kumimoji="0" lang="en-US"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9218" name="Picture 2"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75" y="171451"/>
            <a:ext cx="1295400" cy="87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653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93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59416"/>
                                        </p:tgtEl>
                                        <p:attrNameLst>
                                          <p:attrName>style.visibility</p:attrName>
                                        </p:attrNameLst>
                                      </p:cBhvr>
                                      <p:to>
                                        <p:strVal val="visible"/>
                                      </p:to>
                                    </p:set>
                                    <p:animEffect transition="in" filter="blinds(horizontal)">
                                      <p:cBhvr>
                                        <p:cTn id="11" dur="500"/>
                                        <p:tgtEl>
                                          <p:spTgt spid="594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21" name="Rectangle 5"/>
          <p:cNvSpPr>
            <a:spLocks noChangeArrowheads="1"/>
          </p:cNvSpPr>
          <p:nvPr/>
        </p:nvSpPr>
        <p:spPr bwMode="auto">
          <a:xfrm>
            <a:off x="7108603" y="409576"/>
            <a:ext cx="425789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SA" altLang="ar-SA" sz="3200" b="1" dirty="0" smtClean="0">
                <a:solidFill>
                  <a:srgbClr val="339933"/>
                </a:solidFill>
                <a:latin typeface="Simplified Arabic" panose="02020603050405020304" pitchFamily="18" charset="-78"/>
                <a:cs typeface="Simplified Arabic" panose="02020603050405020304" pitchFamily="18" charset="-78"/>
              </a:rPr>
              <a:t>خامساً: </a:t>
            </a:r>
            <a:r>
              <a:rPr lang="ar-SA" altLang="ar-SA" sz="3200" b="1" dirty="0">
                <a:solidFill>
                  <a:srgbClr val="339933"/>
                </a:solidFill>
                <a:latin typeface="Simplified Arabic" panose="02020603050405020304" pitchFamily="18" charset="-78"/>
                <a:cs typeface="Simplified Arabic" panose="02020603050405020304" pitchFamily="18" charset="-78"/>
              </a:rPr>
              <a:t>محك التحصيل الدراسي</a:t>
            </a:r>
            <a:endParaRPr lang="en-US" altLang="ar-SA" sz="3200" b="1" dirty="0">
              <a:solidFill>
                <a:srgbClr val="339933"/>
              </a:solidFill>
              <a:latin typeface="Simplified Arabic" panose="02020603050405020304" pitchFamily="18" charset="-78"/>
              <a:cs typeface="Simplified Arabic" panose="02020603050405020304" pitchFamily="18" charset="-78"/>
            </a:endParaRPr>
          </a:p>
        </p:txBody>
      </p:sp>
      <p:graphicFrame>
        <p:nvGraphicFramePr>
          <p:cNvPr id="60438" name="Group 22"/>
          <p:cNvGraphicFramePr>
            <a:graphicFrameLocks noGrp="1"/>
          </p:cNvGraphicFramePr>
          <p:nvPr>
            <p:ph idx="1"/>
            <p:extLst>
              <p:ext uri="{D42A27DB-BD31-4B8C-83A1-F6EECF244321}">
                <p14:modId xmlns:p14="http://schemas.microsoft.com/office/powerpoint/2010/main" val="1040407535"/>
              </p:ext>
            </p:extLst>
          </p:nvPr>
        </p:nvGraphicFramePr>
        <p:xfrm>
          <a:off x="1847850" y="1281114"/>
          <a:ext cx="9518650" cy="4530726"/>
        </p:xfrm>
        <a:graphic>
          <a:graphicData uri="http://schemas.openxmlformats.org/drawingml/2006/table">
            <a:tbl>
              <a:tblPr rtl="1"/>
              <a:tblGrid>
                <a:gridCol w="3251838"/>
                <a:gridCol w="3172883"/>
                <a:gridCol w="3093929"/>
              </a:tblGrid>
              <a:tr h="836613">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صعوبات التعلم</a:t>
                      </a:r>
                      <a:endParaRPr kumimoji="0" lang="en-US"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بطء التعلم</a:t>
                      </a:r>
                      <a:endParaRPr kumimoji="0" lang="en-US"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التأخر الدراسي</a:t>
                      </a:r>
                      <a:endParaRPr kumimoji="0" lang="en-US"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4113">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قصور في بعض المهارات الأكاديمية قد يؤثر على بعض المواد الدراسية ذات العلاقة ، وهناك تباين واضح بين درجات مادة وأخرى</a:t>
                      </a:r>
                      <a:r>
                        <a:rPr kumimoji="0" lang="en-US"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انخفاض واضح في جميع المواد غالباً لا يستطيع مواصلة تعليمه ما بعد الثانوي يبدع في النواحي المهنية بعكس الأكاديمية *</a:t>
                      </a:r>
                      <a:endParaRPr kumimoji="0" lang="en-US"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انخفاض واضح في مستوى التحصيل وخصوصاً في المواد التي تحتاج إلى حضور ذهني ، وإذا زال سبب القصور لديه زالت المشكلة </a:t>
                      </a:r>
                      <a:endParaRPr kumimoji="0" lang="en-US"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8194" name="Picture 2"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475" y="261433"/>
            <a:ext cx="1295400" cy="87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352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04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60438"/>
                                        </p:tgtEl>
                                        <p:attrNameLst>
                                          <p:attrName>style.visibility</p:attrName>
                                        </p:attrNameLst>
                                      </p:cBhvr>
                                      <p:to>
                                        <p:strVal val="visible"/>
                                      </p:to>
                                    </p:set>
                                    <p:animEffect transition="in" filter="blinds(horizontal)">
                                      <p:cBhvr>
                                        <p:cTn id="11" dur="500"/>
                                        <p:tgtEl>
                                          <p:spTgt spid="604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1"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5" name="Rectangle 5"/>
          <p:cNvSpPr>
            <a:spLocks noChangeArrowheads="1"/>
          </p:cNvSpPr>
          <p:nvPr/>
        </p:nvSpPr>
        <p:spPr bwMode="auto">
          <a:xfrm>
            <a:off x="6498547" y="860425"/>
            <a:ext cx="414087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SA" altLang="ar-SA" sz="3200" b="1" dirty="0" smtClean="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rPr>
              <a:t>سادساً: </a:t>
            </a:r>
            <a:r>
              <a:rPr lang="ar-SA" altLang="ar-SA" sz="3200" b="1" dirty="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rPr>
              <a:t>محك المشاكل النمائية</a:t>
            </a:r>
            <a:endParaRPr lang="en-US" altLang="ar-SA" sz="3200" b="1" dirty="0">
              <a:solidFill>
                <a:srgbClr val="339933"/>
              </a:solidFill>
              <a:effectLst>
                <a:outerShdw blurRad="38100" dist="38100" dir="2700000" algn="tl">
                  <a:srgbClr val="C0C0C0"/>
                </a:outerShdw>
              </a:effectLst>
              <a:latin typeface="Simplified Arabic" panose="02020603050405020304" pitchFamily="18" charset="-78"/>
              <a:cs typeface="Simplified Arabic" panose="02020603050405020304" pitchFamily="18" charset="-78"/>
            </a:endParaRPr>
          </a:p>
        </p:txBody>
      </p:sp>
      <p:graphicFrame>
        <p:nvGraphicFramePr>
          <p:cNvPr id="66582" name="Group 22"/>
          <p:cNvGraphicFramePr>
            <a:graphicFrameLocks noGrp="1"/>
          </p:cNvGraphicFramePr>
          <p:nvPr>
            <p:ph idx="1"/>
            <p:extLst>
              <p:ext uri="{D42A27DB-BD31-4B8C-83A1-F6EECF244321}">
                <p14:modId xmlns:p14="http://schemas.microsoft.com/office/powerpoint/2010/main" val="4090870558"/>
              </p:ext>
            </p:extLst>
          </p:nvPr>
        </p:nvGraphicFramePr>
        <p:xfrm>
          <a:off x="1408113" y="1803400"/>
          <a:ext cx="9231312" cy="3505200"/>
        </p:xfrm>
        <a:graphic>
          <a:graphicData uri="http://schemas.openxmlformats.org/drawingml/2006/table">
            <a:tbl>
              <a:tblPr rtl="1"/>
              <a:tblGrid>
                <a:gridCol w="3153676"/>
                <a:gridCol w="3077104"/>
                <a:gridCol w="3000532"/>
              </a:tblGrid>
              <a:tr h="647246">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صعوبات التعلم</a:t>
                      </a:r>
                      <a:endParaRPr kumimoji="0" lang="en-US"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بطء التعلم</a:t>
                      </a:r>
                      <a:endParaRPr kumimoji="0" lang="en-US"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التأخر الدراسي</a:t>
                      </a:r>
                      <a:endParaRPr kumimoji="0" lang="en-US" altLang="ar-SA" sz="2400" b="1"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954">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اضطراب في العمليات النفسية الأساسية كفهم واستعمال اللغة المنطوقة والمكتوبة والتي تبدو في اضطراب الاستماع والتفكير والكلام والقراءة والإملاء والحساب</a:t>
                      </a:r>
                      <a:r>
                        <a:rPr kumimoji="0" lang="en-US"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مشاكل نمائية  كالتمييز والتحليل وأي سلوك له علاقة بالقدرات العقلية </a:t>
                      </a:r>
                      <a:endParaRPr kumimoji="0" lang="en-US"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لا يوجد لديه مشاكل نمائية واضحة</a:t>
                      </a:r>
                      <a:r>
                        <a:rPr kumimoji="0" lang="en-US" altLang="ar-SA" sz="2400" b="0" i="0" u="none" strike="noStrike" cap="none" normalizeH="0" baseline="0" dirty="0" smtClean="0">
                          <a:ln>
                            <a:noFill/>
                          </a:ln>
                          <a:solidFill>
                            <a:schemeClr val="tx1"/>
                          </a:solidFill>
                          <a:effectLst/>
                          <a:latin typeface="Simplified Arabic" panose="02020603050405020304" pitchFamily="18" charset="-78"/>
                          <a:cs typeface="Simplified Arabic" panose="02020603050405020304" pitchFamily="18" charset="-78"/>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7170" name="Picture 2"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0300" y="714663"/>
            <a:ext cx="1295400" cy="87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931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65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66582"/>
                                        </p:tgtEl>
                                        <p:attrNameLst>
                                          <p:attrName>style.visibility</p:attrName>
                                        </p:attrNameLst>
                                      </p:cBhvr>
                                      <p:to>
                                        <p:strVal val="visible"/>
                                      </p:to>
                                    </p:set>
                                    <p:animEffect transition="in" filter="blinds(horizontal)">
                                      <p:cBhvr>
                                        <p:cTn id="11" dur="500"/>
                                        <p:tgtEl>
                                          <p:spTgt spid="66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5"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9" name="Rectangle 5"/>
          <p:cNvSpPr>
            <a:spLocks noChangeArrowheads="1"/>
          </p:cNvSpPr>
          <p:nvPr/>
        </p:nvSpPr>
        <p:spPr bwMode="auto">
          <a:xfrm>
            <a:off x="7209468" y="501076"/>
            <a:ext cx="416973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SA" altLang="ar-SA" sz="3200" b="1" dirty="0" smtClean="0">
                <a:solidFill>
                  <a:srgbClr val="339933"/>
                </a:solidFill>
                <a:latin typeface="Simplified Arabic" panose="02020603050405020304" pitchFamily="18" charset="-78"/>
                <a:cs typeface="Simplified Arabic" panose="02020603050405020304" pitchFamily="18" charset="-78"/>
              </a:rPr>
              <a:t>سابعاً: </a:t>
            </a:r>
            <a:r>
              <a:rPr lang="ar-SA" altLang="ar-SA" sz="3200" b="1" dirty="0">
                <a:solidFill>
                  <a:srgbClr val="339933"/>
                </a:solidFill>
                <a:latin typeface="Simplified Arabic" panose="02020603050405020304" pitchFamily="18" charset="-78"/>
                <a:cs typeface="Simplified Arabic" panose="02020603050405020304" pitchFamily="18" charset="-78"/>
              </a:rPr>
              <a:t>محك المظاهر السلوكية</a:t>
            </a:r>
            <a:endParaRPr lang="en-US" altLang="ar-SA" sz="3200" b="1" dirty="0">
              <a:solidFill>
                <a:srgbClr val="339933"/>
              </a:solidFill>
              <a:latin typeface="Simplified Arabic" panose="02020603050405020304" pitchFamily="18" charset="-78"/>
              <a:cs typeface="Simplified Arabic" panose="02020603050405020304" pitchFamily="18" charset="-78"/>
            </a:endParaRPr>
          </a:p>
        </p:txBody>
      </p:sp>
      <p:graphicFrame>
        <p:nvGraphicFramePr>
          <p:cNvPr id="67590" name="Group 6"/>
          <p:cNvGraphicFramePr>
            <a:graphicFrameLocks noGrp="1"/>
          </p:cNvGraphicFramePr>
          <p:nvPr>
            <p:ph idx="1"/>
            <p:extLst>
              <p:ext uri="{D42A27DB-BD31-4B8C-83A1-F6EECF244321}">
                <p14:modId xmlns:p14="http://schemas.microsoft.com/office/powerpoint/2010/main" val="2339017545"/>
              </p:ext>
            </p:extLst>
          </p:nvPr>
        </p:nvGraphicFramePr>
        <p:xfrm>
          <a:off x="1774824" y="1485900"/>
          <a:ext cx="9604376" cy="4151313"/>
        </p:xfrm>
        <a:graphic>
          <a:graphicData uri="http://schemas.openxmlformats.org/drawingml/2006/table">
            <a:tbl>
              <a:tblPr rtl="1"/>
              <a:tblGrid>
                <a:gridCol w="3281124"/>
                <a:gridCol w="3201459"/>
                <a:gridCol w="3121793"/>
              </a:tblGrid>
              <a:tr h="331788">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صعوبات التعلم</a:t>
                      </a:r>
                      <a:endParaRPr kumimoji="0" lang="en-US"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بطء التعلم</a:t>
                      </a:r>
                      <a:endParaRPr kumimoji="0" lang="en-US"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التأخر الدراسي</a:t>
                      </a:r>
                      <a:endParaRPr kumimoji="0" lang="en-US" altLang="ar-SA" sz="2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4113">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قد يصاحبها: نشاط زائد / تشتت / اندفاعية / عدم الاستمرار في المهمة / وكل هذه المظاهر بنسب متفاوتة.</a:t>
                      </a:r>
                      <a:r>
                        <a:rPr kumimoji="0" lang="en-US"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قصور في السلوك التكيفي كمهارات الحياة اليومية والتعامل مع الآخرين ولكن بدرجات غير عالية مع بروزهم في المهارات المهنية. </a:t>
                      </a:r>
                      <a:endParaRPr kumimoji="0" lang="en-US"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panose="05000000000000000000" pitchFamily="2" charset="2"/>
                        <a:defRPr sz="2800">
                          <a:solidFill>
                            <a:schemeClr val="tx1"/>
                          </a:solidFill>
                          <a:latin typeface="Arial" panose="020B0604020202020204" pitchFamily="34" charset="0"/>
                          <a:cs typeface="Arial" panose="020B0604020202020204" pitchFamily="34" charset="0"/>
                        </a:defRPr>
                      </a:lvl1pPr>
                      <a:lvl2pPr>
                        <a:spcBef>
                          <a:spcPct val="20000"/>
                        </a:spcBef>
                        <a:buClr>
                          <a:schemeClr val="accent1"/>
                        </a:buClr>
                        <a:buFont typeface="Wingdings" panose="05000000000000000000" pitchFamily="2" charset="2"/>
                        <a:defRPr sz="2300">
                          <a:solidFill>
                            <a:schemeClr val="tx1"/>
                          </a:solidFill>
                          <a:latin typeface="Arial" panose="020B0604020202020204" pitchFamily="34" charset="0"/>
                          <a:cs typeface="Arial" panose="020B0604020202020204" pitchFamily="34" charset="0"/>
                        </a:defRPr>
                      </a:lvl2pPr>
                      <a:lvl3pPr>
                        <a:spcBef>
                          <a:spcPct val="20000"/>
                        </a:spcBef>
                        <a:buClr>
                          <a:schemeClr val="accent1"/>
                        </a:buClr>
                        <a:buFont typeface="Wingdings" panose="05000000000000000000" pitchFamily="2" charset="2"/>
                        <a:defRPr sz="2100">
                          <a:solidFill>
                            <a:schemeClr val="tx1"/>
                          </a:solidFill>
                          <a:latin typeface="Arial" panose="020B0604020202020204" pitchFamily="34" charset="0"/>
                          <a:cs typeface="Arial" panose="020B0604020202020204" pitchFamily="34" charset="0"/>
                        </a:defRPr>
                      </a:lvl3pPr>
                      <a:lvl4pPr>
                        <a:spcBef>
                          <a:spcPct val="20000"/>
                        </a:spcBef>
                        <a:buClr>
                          <a:schemeClr val="accent1"/>
                        </a:buClr>
                        <a:defRPr>
                          <a:solidFill>
                            <a:schemeClr val="tx1"/>
                          </a:solidFill>
                          <a:latin typeface="Arial" panose="020B0604020202020204" pitchFamily="34" charset="0"/>
                          <a:cs typeface="Arial" panose="020B0604020202020204" pitchFamily="34" charset="0"/>
                        </a:defRPr>
                      </a:lvl4pPr>
                      <a:lvl5pPr>
                        <a:spcBef>
                          <a:spcPct val="20000"/>
                        </a:spcBef>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5pPr>
                      <a:lvl6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6pPr>
                      <a:lvl7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7pPr>
                      <a:lvl8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8pPr>
                      <a:lvl9pPr fontAlgn="base">
                        <a:spcBef>
                          <a:spcPct val="20000"/>
                        </a:spcBef>
                        <a:spcAft>
                          <a:spcPct val="0"/>
                        </a:spcAft>
                        <a:buClr>
                          <a:schemeClr val="accent1"/>
                        </a:buClr>
                        <a:buFont typeface="Wingdings" panose="05000000000000000000" pitchFamily="2" charset="2"/>
                        <a:defRPr>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20000"/>
                        </a:spcBef>
                        <a:spcAft>
                          <a:spcPct val="0"/>
                        </a:spcAft>
                        <a:buClr>
                          <a:schemeClr val="accent1"/>
                        </a:buClr>
                        <a:buSzTx/>
                        <a:buFont typeface="Wingdings" panose="05000000000000000000" pitchFamily="2" charset="2"/>
                        <a:buNone/>
                        <a:tabLst/>
                      </a:pPr>
                      <a:r>
                        <a:rPr kumimoji="0" lang="ar-SA"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إحباط دائم وسلوك غير مرغوب فيه وعدم تقبل التوجيهات.</a:t>
                      </a:r>
                      <a:r>
                        <a:rPr kumimoji="0" lang="en-US" altLang="ar-SA"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6146" name="Picture 2"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0675" y="209551"/>
            <a:ext cx="1295400" cy="87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547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758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67590"/>
                                        </p:tgtEl>
                                        <p:attrNameLst>
                                          <p:attrName>style.visibility</p:attrName>
                                        </p:attrNameLst>
                                      </p:cBhvr>
                                      <p:to>
                                        <p:strVal val="visible"/>
                                      </p:to>
                                    </p:set>
                                    <p:animEffect transition="in" filter="blinds(horizontal)">
                                      <p:cBhvr>
                                        <p:cTn id="11" dur="500"/>
                                        <p:tgtEl>
                                          <p:spTgt spid="675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9"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نص 6"/>
          <p:cNvSpPr>
            <a:spLocks noGrp="1"/>
          </p:cNvSpPr>
          <p:nvPr>
            <p:ph type="body" sz="half" idx="2"/>
          </p:nvPr>
        </p:nvSpPr>
        <p:spPr>
          <a:xfrm>
            <a:off x="469900" y="2057400"/>
            <a:ext cx="4302125" cy="3811588"/>
          </a:xfrm>
        </p:spPr>
        <p:txBody>
          <a:bodyPr>
            <a:normAutofit/>
          </a:bodyPr>
          <a:lstStyle/>
          <a:p>
            <a:pPr algn="ctr"/>
            <a:r>
              <a:rPr lang="ar-SA" sz="4000" b="1" dirty="0" smtClean="0">
                <a:solidFill>
                  <a:schemeClr val="accent5"/>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صعوبات التعلم في المرحلة الجامعية</a:t>
            </a:r>
            <a:endParaRPr lang="ar-SA" sz="4000" dirty="0"/>
          </a:p>
        </p:txBody>
      </p:sp>
      <p:pic>
        <p:nvPicPr>
          <p:cNvPr id="9" name="Picture 2" descr="http://www.theldc.com/images/wshm_BTS_Could_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80001" y="609600"/>
            <a:ext cx="6942136" cy="598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64379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صورة 4" descr="128024078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52814" y="4429126"/>
            <a:ext cx="50006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مربع نص 5"/>
          <p:cNvSpPr txBox="1"/>
          <p:nvPr/>
        </p:nvSpPr>
        <p:spPr>
          <a:xfrm>
            <a:off x="2024063" y="1214438"/>
            <a:ext cx="8215312" cy="2862262"/>
          </a:xfrm>
          <a:prstGeom prst="rect">
            <a:avLst/>
          </a:prstGeom>
          <a:solidFill>
            <a:schemeClr val="accent3">
              <a:lumMod val="20000"/>
              <a:lumOff val="80000"/>
            </a:schemeClr>
          </a:solidFill>
        </p:spPr>
        <p:txBody>
          <a:bodyPr rtlCol="1">
            <a:spAutoFit/>
          </a:bodyPr>
          <a:lstStyle/>
          <a:p>
            <a:pPr algn="just">
              <a:lnSpc>
                <a:spcPct val="150000"/>
              </a:lnSpc>
              <a:spcBef>
                <a:spcPts val="600"/>
              </a:spcBef>
              <a:spcAft>
                <a:spcPts val="600"/>
              </a:spcAft>
              <a:defRPr/>
            </a:pPr>
            <a:r>
              <a:rPr lang="ar-SA" sz="2400" dirty="0">
                <a:cs typeface="Hesham Bold" pitchFamily="2" charset="-78"/>
              </a:rPr>
              <a:t>تعد مشكلة صعوبات التعلم من أهم المشكلات التي يعاني منها النظام التعليمي في دول العالم جميعها، وأصبح موضوعها من الموضوعات الجديدة التي شهدت اهتماماً متزايداً في الميدان التربوي ومحور العديد من الدراسات والأبحاث. ولقد تزايدت صعوبات التعلم في المرحلة الجامعية بشكل لافت للنظر ، الأمر الذي جعل الحكومة الفيدرالية للولايات تصدر القانون الفيدرالي الذي يقضي بضرورة إعادة التأهيل لذوي صعوبات التعلم من طلاب المرحلة الجامعة.</a:t>
            </a:r>
          </a:p>
        </p:txBody>
      </p:sp>
    </p:spTree>
    <p:extLst>
      <p:ext uri="{BB962C8B-B14F-4D97-AF65-F5344CB8AC3E}">
        <p14:creationId xmlns:p14="http://schemas.microsoft.com/office/powerpoint/2010/main" val="145611679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algn="ctr"/>
            <a:r>
              <a:rPr lang="ar-SA" b="1" dirty="0" smtClean="0">
                <a:solidFill>
                  <a:srgbClr val="00B05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مقدمة</a:t>
            </a:r>
            <a:endParaRPr lang="ar-SA" b="1" dirty="0">
              <a:solidFill>
                <a:srgbClr val="00B05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6" name="عنصر نائب للنص 5"/>
          <p:cNvSpPr>
            <a:spLocks noGrp="1"/>
          </p:cNvSpPr>
          <p:nvPr>
            <p:ph type="body" sz="half" idx="1"/>
          </p:nvPr>
        </p:nvSpPr>
        <p:spPr>
          <a:xfrm>
            <a:off x="609600" y="1600201"/>
            <a:ext cx="3670301" cy="4530725"/>
          </a:xfrm>
        </p:spPr>
        <p:txBody>
          <a:bodyPr>
            <a:normAutofit fontScale="62500" lnSpcReduction="20000"/>
          </a:bodyPr>
          <a:lstStyle/>
          <a:p>
            <a:endParaRPr lang="ar-SA" dirty="0"/>
          </a:p>
        </p:txBody>
      </p:sp>
      <p:sp>
        <p:nvSpPr>
          <p:cNvPr id="4" name="عنصر نائب للمحتوى 3"/>
          <p:cNvSpPr>
            <a:spLocks noGrp="1"/>
          </p:cNvSpPr>
          <p:nvPr>
            <p:ph sz="half" idx="2"/>
          </p:nvPr>
        </p:nvSpPr>
        <p:spPr>
          <a:xfrm>
            <a:off x="4483100" y="1600201"/>
            <a:ext cx="7099300" cy="4530725"/>
          </a:xfrm>
        </p:spPr>
        <p:txBody>
          <a:bodyPr>
            <a:normAutofit fontScale="62500" lnSpcReduction="20000"/>
          </a:bodyPr>
          <a:lstStyle/>
          <a:p>
            <a:pPr algn="just">
              <a:lnSpc>
                <a:spcPct val="120000"/>
              </a:lnSpc>
            </a:pPr>
            <a:r>
              <a:rPr lang="ar-SA" altLang="ar-SA" sz="3300" dirty="0">
                <a:latin typeface="Simplified Arabic" panose="02020603050405020304" pitchFamily="18" charset="-78"/>
                <a:cs typeface="Simplified Arabic" panose="02020603050405020304" pitchFamily="18" charset="-78"/>
              </a:rPr>
              <a:t>يتم ترجمة أهداف وزارة التربية والتعليم في الميدان التعليمي والتربوي، فالتلاميذ بدورهم يحققون تلك الأهداف عبر المدرسة بأدواتها التعليمية والتقويمية.</a:t>
            </a:r>
          </a:p>
          <a:p>
            <a:pPr algn="just">
              <a:lnSpc>
                <a:spcPct val="120000"/>
              </a:lnSpc>
            </a:pPr>
            <a:r>
              <a:rPr lang="ar-SA" altLang="ar-SA" sz="3300" dirty="0">
                <a:latin typeface="Simplified Arabic" panose="02020603050405020304" pitchFamily="18" charset="-78"/>
                <a:cs typeface="Simplified Arabic" panose="02020603050405020304" pitchFamily="18" charset="-78"/>
              </a:rPr>
              <a:t>   وهناك فئة من الطلاب عانت من محدودية تحقيق تلك الأهداف؛ فهي لا تستجيب لعملية التعلم بالطرق التقليدية مع أن درجة ذكاء تلك الفئة فوق المتوسط أو أعلى؛ فتلك الفئة صنفت ضمن ذوي صعوبات التعلم.</a:t>
            </a:r>
          </a:p>
          <a:p>
            <a:pPr algn="just">
              <a:lnSpc>
                <a:spcPct val="120000"/>
              </a:lnSpc>
            </a:pPr>
            <a:r>
              <a:rPr lang="ar-SA" altLang="ar-SA" sz="3300" dirty="0">
                <a:latin typeface="Simplified Arabic" panose="02020603050405020304" pitchFamily="18" charset="-78"/>
                <a:cs typeface="Simplified Arabic" panose="02020603050405020304" pitchFamily="18" charset="-78"/>
              </a:rPr>
              <a:t>   فهؤلاء التلاميذ نجدهم يصدمون من مستواهم الذي لا يتناسب مع طموحهم المستقبلي، بل أن الكثير منهم تسرب من المدرسة بسبب مهارة لم يستطع اجتيازها في الفصل.</a:t>
            </a:r>
          </a:p>
          <a:p>
            <a:pPr algn="just">
              <a:lnSpc>
                <a:spcPct val="120000"/>
              </a:lnSpc>
            </a:pPr>
            <a:r>
              <a:rPr lang="ar-SA" altLang="ar-SA" sz="3300" dirty="0">
                <a:latin typeface="Simplified Arabic" panose="02020603050405020304" pitchFamily="18" charset="-78"/>
                <a:cs typeface="Simplified Arabic" panose="02020603050405020304" pitchFamily="18" charset="-78"/>
              </a:rPr>
              <a:t>   أما الآن فبوجود برامج صعوبات التعلم واللوائح والقواعد المنظمة لها أصبحت عملية التعلم لدى هؤلاء متاحة وفي نفس الوقت مرنة بشكل يضمن الاستفادة الكاملة لقدرات هؤلاء التلاميذ، فالتلميذ يتعلم بالطريقة التي تناسبه وحسب قدراته الحالية.</a:t>
            </a:r>
            <a:endParaRPr lang="en-US" altLang="ar-SA" sz="3300" dirty="0">
              <a:latin typeface="Simplified Arabic" panose="02020603050405020304" pitchFamily="18" charset="-78"/>
              <a:cs typeface="Simplified Arabic" panose="02020603050405020304" pitchFamily="18" charset="-78"/>
            </a:endParaRPr>
          </a:p>
          <a:p>
            <a:endParaRPr lang="ar-SA" dirty="0"/>
          </a:p>
        </p:txBody>
      </p:sp>
      <p:pic>
        <p:nvPicPr>
          <p:cNvPr id="7" name="Picture 2" descr="http://www.university.careers360.com/careers360_cms/newsimages/image/MAY%202012/Learning-Disab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00201"/>
            <a:ext cx="3670301" cy="4530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380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310064" y="285750"/>
            <a:ext cx="6143625" cy="643255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lgn="just">
              <a:defRPr/>
            </a:pPr>
            <a:r>
              <a:rPr lang="ar-SA" sz="2800" dirty="0"/>
              <a:t> </a:t>
            </a:r>
            <a:r>
              <a:rPr lang="ar-SA" sz="3200" dirty="0">
                <a:cs typeface="Hesham Bold" pitchFamily="2" charset="-78"/>
              </a:rPr>
              <a:t>وتمثل صعوبات التعلم مجموعة من الاضطرابات يمكن أن تؤثر في العديد من جوانب التعلم، والتي تتضمن القراءة، والفهم القرائي، والكتابة، والتهجئة، والحساب، والاستماع، والتعبير الشفهي، ومعالجة وتنظيم المعلومات، (</a:t>
            </a:r>
            <a:r>
              <a:rPr lang="en-US" sz="3200" dirty="0" err="1">
                <a:cs typeface="Hesham Bold" pitchFamily="2" charset="-78"/>
              </a:rPr>
              <a:t>Cortiella</a:t>
            </a:r>
            <a:r>
              <a:rPr lang="en-US" sz="3200" dirty="0">
                <a:cs typeface="Hesham Bold" pitchFamily="2" charset="-78"/>
              </a:rPr>
              <a:t>, 2009</a:t>
            </a:r>
            <a:r>
              <a:rPr lang="ar-SA" sz="3200" dirty="0">
                <a:cs typeface="Hesham Bold" pitchFamily="2" charset="-78"/>
              </a:rPr>
              <a:t>).</a:t>
            </a:r>
          </a:p>
          <a:p>
            <a:pPr algn="just">
              <a:defRPr/>
            </a:pPr>
            <a:r>
              <a:rPr lang="ar-SA" sz="3200" dirty="0">
                <a:solidFill>
                  <a:srgbClr val="1C5D17"/>
                </a:solidFill>
                <a:cs typeface="Hesham Bold" pitchFamily="2" charset="-78"/>
              </a:rPr>
              <a:t>	ويكتسب العديد من طلاب المرحلة الجامعية أنماطًا متباينة من صعوبات التعلم الأكاديمية مع أن هؤلاء الطلاب ذوي صعوبات التعلم يزيد ذكاؤهم عن المتوسط، ومن ثم تواجه هذه الفئة من الشباب الجامعي تحديًا خطيرًا، وبالتالي لا بد أن يتحمل المجتمع بكافة هيئاته ومؤسساته التربوية هذه المسؤولية حتى لا تهدر طاقات شبابه.</a:t>
            </a:r>
            <a:endParaRPr lang="en-US" sz="3200" dirty="0">
              <a:solidFill>
                <a:srgbClr val="1C5D17"/>
              </a:solidFill>
              <a:cs typeface="Hesham Bold" pitchFamily="2" charset="-78"/>
            </a:endParaRPr>
          </a:p>
          <a:p>
            <a:pPr algn="just">
              <a:defRPr/>
            </a:pPr>
            <a:endParaRPr lang="en-US" sz="2800" dirty="0">
              <a:cs typeface="Hesham Bold" pitchFamily="2" charset="-78"/>
            </a:endParaRPr>
          </a:p>
        </p:txBody>
      </p:sp>
      <p:pic>
        <p:nvPicPr>
          <p:cNvPr id="8195" name="صورة 4" descr="صعوبات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38313" y="1214439"/>
            <a:ext cx="228600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818757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5"/>
          <p:cNvSpPr txBox="1">
            <a:spLocks noChangeArrowheads="1"/>
          </p:cNvSpPr>
          <p:nvPr/>
        </p:nvSpPr>
        <p:spPr bwMode="auto">
          <a:xfrm>
            <a:off x="1809750" y="1214438"/>
            <a:ext cx="8643938" cy="5357812"/>
          </a:xfrm>
          <a:prstGeom prst="rect">
            <a:avLst/>
          </a:prstGeom>
          <a:solidFill>
            <a:srgbClr val="FFFFCC"/>
          </a:solidFill>
          <a:ln w="38100" cmpd="thickThin">
            <a:solidFill>
              <a:srgbClr val="000000"/>
            </a:solidFill>
            <a:miter lim="800000"/>
            <a:headEnd/>
            <a:tailEnd/>
          </a:ln>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en-US" altLang="ar-SA" sz="1300" dirty="0">
              <a:latin typeface="Arial" panose="020B0604020202020204" pitchFamily="34" charset="0"/>
              <a:ea typeface="Arial" panose="020B0604020202020204" pitchFamily="34" charset="0"/>
              <a:cs typeface="onaizah mateen-ayman" pitchFamily="2" charset="-78"/>
            </a:endParaRPr>
          </a:p>
          <a:p>
            <a:pPr eaLnBrk="1" hangingPunct="1">
              <a:lnSpc>
                <a:spcPts val="4500"/>
              </a:lnSpc>
              <a:spcBef>
                <a:spcPct val="0"/>
              </a:spcBef>
              <a:buNone/>
            </a:pPr>
            <a:r>
              <a:rPr lang="ar-SA" altLang="ar-SA" sz="1300" dirty="0">
                <a:latin typeface="Arial" panose="020B0604020202020204" pitchFamily="34" charset="0"/>
                <a:ea typeface="Arial" panose="020B0604020202020204" pitchFamily="34" charset="0"/>
                <a:cs typeface="onaizah mateen-ayman" pitchFamily="2" charset="-78"/>
              </a:rPr>
              <a:t> </a:t>
            </a:r>
            <a:r>
              <a:rPr lang="ar-SA" altLang="ar-SA" sz="2400" b="1" dirty="0">
                <a:solidFill>
                  <a:srgbClr val="000000"/>
                </a:solidFill>
                <a:ea typeface="Arial" panose="020B0604020202020204" pitchFamily="34" charset="0"/>
                <a:cs typeface="AL-Mohanad Bold" pitchFamily="2" charset="-78"/>
              </a:rPr>
              <a:t>ويقصد بصعوبات التعلم لدى طلاب المرحلة الجامعية وفقا لتعريف الجمعية الأمريكية للتعليم العالي والإعاقة</a:t>
            </a:r>
            <a:r>
              <a:rPr lang="en-US" altLang="ar-SA" sz="2400" b="1" dirty="0">
                <a:solidFill>
                  <a:srgbClr val="000000"/>
                </a:solidFill>
                <a:ea typeface="Arial" panose="020B0604020202020204" pitchFamily="34" charset="0"/>
                <a:cs typeface="AL-Mohanad Bold" pitchFamily="2" charset="-78"/>
              </a:rPr>
              <a:t> (AHED1991)  </a:t>
            </a:r>
            <a:r>
              <a:rPr lang="ar-SA" altLang="ar-SA" sz="2400" b="1" dirty="0">
                <a:solidFill>
                  <a:srgbClr val="000000"/>
                </a:solidFill>
                <a:ea typeface="Arial" panose="020B0604020202020204" pitchFamily="34" charset="0"/>
                <a:cs typeface="AL-Mohanad Bold" pitchFamily="2" charset="-78"/>
              </a:rPr>
              <a:t>" اضطراب، أو قصور ، أو صعوبة ما تؤثر على الطريقة التي يعالج بها الأفراد ذوي مستوى الذكاء العادي أو العالي للمعلومات، من حيث تعلمها ،وتجهيزها، ومعالجتها، والاحتفاظ بها، والتعبير عنها، وهذه الصعوبات تعبر عن نفسها من خلال واحد أو أكثر من الدلالات التالية</a:t>
            </a:r>
            <a:r>
              <a:rPr lang="en-US" altLang="ar-SA" sz="2400" b="1" dirty="0">
                <a:solidFill>
                  <a:srgbClr val="000000"/>
                </a:solidFill>
                <a:ea typeface="Arial" panose="020B0604020202020204" pitchFamily="34" charset="0"/>
                <a:cs typeface="AL-Mohanad Bold" pitchFamily="2" charset="-78"/>
              </a:rPr>
              <a:t> : </a:t>
            </a:r>
            <a:r>
              <a:rPr lang="ar-SA" altLang="ar-SA" sz="2400" b="1" dirty="0">
                <a:solidFill>
                  <a:srgbClr val="000000"/>
                </a:solidFill>
                <a:ea typeface="Arial" panose="020B0604020202020204" pitchFamily="34" charset="0"/>
                <a:cs typeface="AL-Mohanad Bold" pitchFamily="2" charset="-78"/>
              </a:rPr>
              <a:t>التعبير الشفهي، والفهم السمعي، والمهارات الأساسية للقراءة، والفهم القرائي، وفهم الحقائق والعمليات الرياضية، والقدرة على حل المشكلات ،والتمثيل المعرفي، وتذكر المعلومات اللفظية، وتجهيز المعلومات المدخلة ومعالجتها، والانتباه الممتد أو بعيد المدى، وإدارة أو معالجة المهارات الاجتماعية"</a:t>
            </a:r>
          </a:p>
        </p:txBody>
      </p:sp>
      <p:sp>
        <p:nvSpPr>
          <p:cNvPr id="17411" name="عنوان 1"/>
          <p:cNvSpPr>
            <a:spLocks noGrp="1"/>
          </p:cNvSpPr>
          <p:nvPr>
            <p:ph type="title"/>
          </p:nvPr>
        </p:nvSpPr>
        <p:spPr>
          <a:xfrm>
            <a:off x="3952876" y="285751"/>
            <a:ext cx="6391275" cy="1000125"/>
          </a:xfrm>
        </p:spPr>
        <p:txBody>
          <a:bodyPr rtlCol="1">
            <a:noAutofit/>
          </a:bodyPr>
          <a:lstStyle/>
          <a:p>
            <a:pPr>
              <a:defRPr/>
            </a:pPr>
            <a:r>
              <a:rPr lang="ar-SA" sz="3200" dirty="0">
                <a:solidFill>
                  <a:srgbClr val="2E9A26"/>
                </a:solidFill>
                <a:latin typeface="+mn-lt"/>
                <a:ea typeface="+mn-ea"/>
                <a:cs typeface="Hesham Bold" pitchFamily="2" charset="-78"/>
              </a:rPr>
              <a:t>مفهوم صعوبات التعلم في المرحلة الجامعية</a:t>
            </a:r>
            <a:r>
              <a:rPr lang="en-US" sz="4000" dirty="0">
                <a:solidFill>
                  <a:srgbClr val="2E9A26"/>
                </a:solidFill>
                <a:latin typeface="+mn-lt"/>
                <a:ea typeface="+mn-ea"/>
                <a:cs typeface="Hesham Bold" pitchFamily="2" charset="-78"/>
              </a:rPr>
              <a:t/>
            </a:r>
            <a:br>
              <a:rPr lang="en-US" sz="4000" dirty="0">
                <a:solidFill>
                  <a:srgbClr val="2E9A26"/>
                </a:solidFill>
                <a:latin typeface="+mn-lt"/>
                <a:ea typeface="+mn-ea"/>
                <a:cs typeface="Hesham Bold" pitchFamily="2" charset="-78"/>
              </a:rPr>
            </a:br>
            <a:endParaRPr lang="ar-SA" sz="4000" dirty="0">
              <a:solidFill>
                <a:srgbClr val="2E9A26"/>
              </a:solidFill>
              <a:latin typeface="+mn-lt"/>
              <a:ea typeface="+mn-ea"/>
              <a:cs typeface="Hesham Bold" pitchFamily="2" charset="-78"/>
            </a:endParaRPr>
          </a:p>
        </p:txBody>
      </p:sp>
      <p:pic>
        <p:nvPicPr>
          <p:cNvPr id="9220" name="صورة 4" descr="صعوبات 19.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29289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115374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5"/>
          <p:cNvSpPr txBox="1">
            <a:spLocks noChangeArrowheads="1"/>
          </p:cNvSpPr>
          <p:nvPr/>
        </p:nvSpPr>
        <p:spPr bwMode="auto">
          <a:xfrm>
            <a:off x="1809751" y="1000126"/>
            <a:ext cx="8501063" cy="2786063"/>
          </a:xfrm>
          <a:prstGeom prst="rect">
            <a:avLst/>
          </a:prstGeom>
          <a:solidFill>
            <a:srgbClr val="FFFFCC"/>
          </a:solidFill>
          <a:ln w="38100" cmpd="thickThin">
            <a:solidFill>
              <a:srgbClr val="000000"/>
            </a:solidFill>
            <a:miter lim="800000"/>
            <a:headEnd/>
            <a:tailEnd/>
          </a:ln>
        </p:spPr>
        <p:txBody>
          <a:bodyPr/>
          <a:lstStyle/>
          <a:p>
            <a:pPr>
              <a:defRPr/>
            </a:pPr>
            <a:endParaRPr lang="en-US" sz="1300" dirty="0">
              <a:ea typeface="Arial" pitchFamily="34" charset="0"/>
              <a:cs typeface="onaizah mateen-ayman" pitchFamily="2" charset="-78"/>
            </a:endParaRPr>
          </a:p>
          <a:p>
            <a:pPr algn="just">
              <a:defRPr/>
            </a:pPr>
            <a:r>
              <a:rPr lang="ar-SA" sz="1300" dirty="0">
                <a:ea typeface="Arial" pitchFamily="34" charset="0"/>
                <a:cs typeface="onaizah mateen-ayman" pitchFamily="2" charset="-78"/>
              </a:rPr>
              <a:t> </a:t>
            </a:r>
            <a:r>
              <a:rPr lang="ar-SA" sz="2400" b="1" dirty="0">
                <a:solidFill>
                  <a:srgbClr val="000000"/>
                </a:solidFill>
                <a:latin typeface="Calibri" pitchFamily="34" charset="0"/>
                <a:ea typeface="Arial" pitchFamily="34" charset="0"/>
                <a:cs typeface="AL-Mohanad Bold" pitchFamily="2" charset="-78"/>
              </a:rPr>
              <a:t> </a:t>
            </a:r>
            <a:r>
              <a:rPr lang="ar-SA" sz="3200" b="1" dirty="0">
                <a:solidFill>
                  <a:schemeClr val="accent3">
                    <a:lumMod val="50000"/>
                  </a:schemeClr>
                </a:solidFill>
                <a:latin typeface="Calibri" pitchFamily="34" charset="0"/>
                <a:ea typeface="Arial" pitchFamily="34" charset="0"/>
                <a:cs typeface="AL-Mohanad Bold" pitchFamily="2" charset="-78"/>
              </a:rPr>
              <a:t>طلاب الجامعة ذوي صعوبات التعلم</a:t>
            </a:r>
            <a:r>
              <a:rPr lang="en-US" sz="3200" b="1" dirty="0">
                <a:solidFill>
                  <a:schemeClr val="accent3">
                    <a:lumMod val="50000"/>
                  </a:schemeClr>
                </a:solidFill>
                <a:latin typeface="Calibri" pitchFamily="34" charset="0"/>
                <a:ea typeface="Arial" pitchFamily="34" charset="0"/>
                <a:cs typeface="AL-Mohanad Bold" pitchFamily="2" charset="-78"/>
              </a:rPr>
              <a:t>:</a:t>
            </a:r>
          </a:p>
          <a:p>
            <a:pPr algn="just">
              <a:defRPr/>
            </a:pPr>
            <a:r>
              <a:rPr lang="ar-SA" sz="3200" b="1" dirty="0">
                <a:solidFill>
                  <a:schemeClr val="accent3">
                    <a:lumMod val="50000"/>
                  </a:schemeClr>
                </a:solidFill>
                <a:latin typeface="Calibri" pitchFamily="34" charset="0"/>
                <a:ea typeface="Arial" pitchFamily="34" charset="0"/>
                <a:cs typeface="AL-Mohanad Bold" pitchFamily="2" charset="-78"/>
              </a:rPr>
              <a:t>هم الطلاب الملتحقون بالجامعة، الذين لديهم تباين واضح بين مستوى قدراتهم، ومستوى تحصيلهم الأكاديمي في مقرر أو أكثر من مقررات الجامعة بحسب ما يراه عضو هيئة التدريس، مما يتطلب خدمتهم</a:t>
            </a:r>
            <a:r>
              <a:rPr lang="en-US" sz="3200" b="1" dirty="0">
                <a:solidFill>
                  <a:srgbClr val="000000"/>
                </a:solidFill>
                <a:latin typeface="Calibri" pitchFamily="34" charset="0"/>
                <a:ea typeface="Arial" pitchFamily="34" charset="0"/>
                <a:cs typeface="AL-Mohanad Bold" pitchFamily="2" charset="-78"/>
              </a:rPr>
              <a:t>.</a:t>
            </a:r>
          </a:p>
          <a:p>
            <a:pPr>
              <a:lnSpc>
                <a:spcPts val="4500"/>
              </a:lnSpc>
              <a:defRPr/>
            </a:pPr>
            <a:endParaRPr lang="ar-SA" sz="2400" b="1" dirty="0">
              <a:solidFill>
                <a:srgbClr val="000000"/>
              </a:solidFill>
              <a:latin typeface="Calibri" pitchFamily="34" charset="0"/>
              <a:ea typeface="Arial" pitchFamily="34" charset="0"/>
              <a:cs typeface="AL-Mohanad Bold" pitchFamily="2" charset="-78"/>
            </a:endParaRPr>
          </a:p>
        </p:txBody>
      </p:sp>
      <p:sp>
        <p:nvSpPr>
          <p:cNvPr id="17411" name="عنوان 1"/>
          <p:cNvSpPr>
            <a:spLocks noGrp="1"/>
          </p:cNvSpPr>
          <p:nvPr>
            <p:ph type="title"/>
          </p:nvPr>
        </p:nvSpPr>
        <p:spPr>
          <a:xfrm>
            <a:off x="3952876" y="285751"/>
            <a:ext cx="6391275" cy="1000125"/>
          </a:xfrm>
        </p:spPr>
        <p:txBody>
          <a:bodyPr rtlCol="1">
            <a:noAutofit/>
          </a:bodyPr>
          <a:lstStyle/>
          <a:p>
            <a:pPr>
              <a:defRPr/>
            </a:pPr>
            <a:r>
              <a:rPr lang="ar-SA" dirty="0" smtClean="0">
                <a:solidFill>
                  <a:srgbClr val="2E9A26"/>
                </a:solidFill>
                <a:latin typeface="+mn-lt"/>
                <a:ea typeface="+mn-ea"/>
                <a:cs typeface="Hesham Bold" pitchFamily="2" charset="-78"/>
              </a:rPr>
              <a:t>طلاب الجامعة ذوي صعوبات التعلم</a:t>
            </a:r>
            <a:r>
              <a:rPr lang="en-US" dirty="0" smtClean="0">
                <a:solidFill>
                  <a:srgbClr val="2E9A26"/>
                </a:solidFill>
                <a:latin typeface="+mn-lt"/>
                <a:ea typeface="+mn-ea"/>
                <a:cs typeface="Hesham Bold" pitchFamily="2" charset="-78"/>
              </a:rPr>
              <a:t/>
            </a:r>
            <a:br>
              <a:rPr lang="en-US" dirty="0" smtClean="0">
                <a:solidFill>
                  <a:srgbClr val="2E9A26"/>
                </a:solidFill>
                <a:latin typeface="+mn-lt"/>
                <a:ea typeface="+mn-ea"/>
                <a:cs typeface="Hesham Bold" pitchFamily="2" charset="-78"/>
              </a:rPr>
            </a:br>
            <a:endParaRPr lang="ar-SA" dirty="0" smtClean="0">
              <a:solidFill>
                <a:srgbClr val="2E9A26"/>
              </a:solidFill>
              <a:latin typeface="+mn-lt"/>
              <a:ea typeface="+mn-ea"/>
              <a:cs typeface="Hesham Bold" pitchFamily="2" charset="-78"/>
            </a:endParaRPr>
          </a:p>
        </p:txBody>
      </p:sp>
      <p:pic>
        <p:nvPicPr>
          <p:cNvPr id="7" name="صورة 6" descr="بدون عنوان.png"/>
          <p:cNvPicPr>
            <a:picLocks noChangeAspect="1"/>
          </p:cNvPicPr>
          <p:nvPr/>
        </p:nvPicPr>
        <p:blipFill>
          <a:blip r:embed="rId2"/>
          <a:stretch>
            <a:fillRect/>
          </a:stretch>
        </p:blipFill>
        <p:spPr>
          <a:xfrm>
            <a:off x="3167064" y="4143375"/>
            <a:ext cx="6072187" cy="1866900"/>
          </a:xfrm>
          <a:prstGeom prst="rect">
            <a:avLst/>
          </a:prstGeom>
          <a:ln>
            <a:solidFill>
              <a:srgbClr val="336600"/>
            </a:solidFill>
          </a:ln>
          <a:effectLst>
            <a:outerShdw blurRad="50800" dist="38100" dir="16200000" rotWithShape="0">
              <a:prstClr val="black">
                <a:alpha val="40000"/>
              </a:prstClr>
            </a:outerShdw>
          </a:effectLst>
        </p:spPr>
      </p:pic>
    </p:spTree>
    <p:extLst>
      <p:ext uri="{BB962C8B-B14F-4D97-AF65-F5344CB8AC3E}">
        <p14:creationId xmlns:p14="http://schemas.microsoft.com/office/powerpoint/2010/main" val="287850842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5"/>
          <p:cNvSpPr txBox="1">
            <a:spLocks noChangeArrowheads="1"/>
          </p:cNvSpPr>
          <p:nvPr/>
        </p:nvSpPr>
        <p:spPr bwMode="auto">
          <a:xfrm>
            <a:off x="1738313" y="1000126"/>
            <a:ext cx="5715000" cy="5572125"/>
          </a:xfrm>
          <a:prstGeom prst="rect">
            <a:avLst/>
          </a:prstGeom>
          <a:solidFill>
            <a:srgbClr val="FFFFCC"/>
          </a:solidFill>
          <a:ln w="38100" cmpd="thickThin">
            <a:solidFill>
              <a:srgbClr val="000000"/>
            </a:solidFill>
            <a:miter lim="800000"/>
            <a:headEnd/>
            <a:tailEnd/>
          </a:ln>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en-US" altLang="ar-SA" sz="1300">
              <a:latin typeface="Arial" panose="020B0604020202020204" pitchFamily="34" charset="0"/>
              <a:ea typeface="Arial" panose="020B0604020202020204" pitchFamily="34" charset="0"/>
              <a:cs typeface="onaizah mateen-ayman" pitchFamily="2" charset="-78"/>
            </a:endParaRPr>
          </a:p>
          <a:p>
            <a:pPr algn="just" eaLnBrk="1" hangingPunct="1">
              <a:lnSpc>
                <a:spcPct val="150000"/>
              </a:lnSpc>
              <a:spcBef>
                <a:spcPct val="0"/>
              </a:spcBef>
              <a:buFontTx/>
              <a:buNone/>
            </a:pPr>
            <a:r>
              <a:rPr lang="ar-SA" altLang="ar-SA" sz="2800">
                <a:latin typeface="Arial" panose="020B0604020202020204" pitchFamily="34" charset="0"/>
                <a:ea typeface="Arial" panose="020B0604020202020204" pitchFamily="34" charset="0"/>
                <a:cs typeface="Hesham Bold" pitchFamily="2" charset="-78"/>
              </a:rPr>
              <a:t> </a:t>
            </a:r>
            <a:r>
              <a:rPr lang="ar-SA" altLang="ar-SA" sz="2400" b="1">
                <a:latin typeface="Arial" panose="020B0604020202020204" pitchFamily="34" charset="0"/>
                <a:ea typeface="Arial" panose="020B0604020202020204" pitchFamily="34" charset="0"/>
                <a:cs typeface="Hesham Bold" pitchFamily="2" charset="-78"/>
              </a:rPr>
              <a:t>ويمكن تحديد نسبة انتشار صعوبات التعلم في المملكة العربية السعودية بناءًا على نتائج بعض الدراسات مثل دراسة ( الديب، ٢٠٠٠م) التي أجريت على عينة من طلاب كلية التربية بجامعة الملك فيصل عددهم (500) طالب وطالبة ،وتبين من نتائجه أن نسبة صعوبات التعلم تمثل ( ١٢</a:t>
            </a:r>
            <a:r>
              <a:rPr lang="en-US" altLang="ar-SA" sz="2400" b="1">
                <a:latin typeface="Arial" panose="020B0604020202020204" pitchFamily="34" charset="0"/>
                <a:ea typeface="Arial" panose="020B0604020202020204" pitchFamily="34" charset="0"/>
                <a:cs typeface="Hesham Bold" pitchFamily="2" charset="-78"/>
              </a:rPr>
              <a:t>,</a:t>
            </a:r>
            <a:r>
              <a:rPr lang="ar-SA" altLang="ar-SA" sz="2400" b="1">
                <a:latin typeface="Arial" panose="020B0604020202020204" pitchFamily="34" charset="0"/>
                <a:ea typeface="Arial" panose="020B0604020202020204" pitchFamily="34" charset="0"/>
                <a:cs typeface="Hesham Bold" pitchFamily="2" charset="-78"/>
              </a:rPr>
              <a:t>٨</a:t>
            </a:r>
            <a:r>
              <a:rPr lang="en-US" altLang="ar-SA" sz="2400" b="1">
                <a:latin typeface="Arial" panose="020B0604020202020204" pitchFamily="34" charset="0"/>
                <a:ea typeface="Arial" panose="020B0604020202020204" pitchFamily="34" charset="0"/>
                <a:cs typeface="Hesham Bold" pitchFamily="2" charset="-78"/>
              </a:rPr>
              <a:t> %</a:t>
            </a:r>
            <a:r>
              <a:rPr lang="ar-SA" altLang="ar-SA" sz="2400" b="1">
                <a:latin typeface="Arial" panose="020B0604020202020204" pitchFamily="34" charset="0"/>
                <a:ea typeface="Arial" panose="020B0604020202020204" pitchFamily="34" charset="0"/>
                <a:cs typeface="Hesham Bold" pitchFamily="2" charset="-78"/>
              </a:rPr>
              <a:t>)  أما في (باشا</a:t>
            </a:r>
            <a:r>
              <a:rPr lang="en-US" altLang="ar-SA" sz="2400" b="1">
                <a:latin typeface="Arial" panose="020B0604020202020204" pitchFamily="34" charset="0"/>
                <a:ea typeface="Arial" panose="020B0604020202020204" pitchFamily="34" charset="0"/>
                <a:cs typeface="Hesham Bold" pitchFamily="2" charset="-78"/>
              </a:rPr>
              <a:t>: </a:t>
            </a:r>
            <a:r>
              <a:rPr lang="ar-SA" altLang="ar-SA" sz="2400" b="1">
                <a:latin typeface="Arial" panose="020B0604020202020204" pitchFamily="34" charset="0"/>
                <a:ea typeface="Arial" panose="020B0604020202020204" pitchFamily="34" charset="0"/>
                <a:cs typeface="Hesham Bold" pitchFamily="2" charset="-78"/>
              </a:rPr>
              <a:t>٢٠٠٤ م) لعينة من طلاب كان عددهم</a:t>
            </a:r>
            <a:r>
              <a:rPr lang="en-US" altLang="ar-SA" sz="2400" b="1">
                <a:latin typeface="Arial" panose="020B0604020202020204" pitchFamily="34" charset="0"/>
                <a:ea typeface="Arial" panose="020B0604020202020204" pitchFamily="34" charset="0"/>
                <a:cs typeface="Hesham Bold" pitchFamily="2" charset="-78"/>
              </a:rPr>
              <a:t>) </a:t>
            </a:r>
            <a:r>
              <a:rPr lang="ar-SA" altLang="ar-SA" sz="2400" b="1">
                <a:latin typeface="Arial" panose="020B0604020202020204" pitchFamily="34" charset="0"/>
                <a:ea typeface="Arial" panose="020B0604020202020204" pitchFamily="34" charset="0"/>
                <a:cs typeface="Hesham Bold" pitchFamily="2" charset="-78"/>
              </a:rPr>
              <a:t>٥٠٠</a:t>
            </a:r>
            <a:r>
              <a:rPr lang="en-US" altLang="ar-SA" sz="2400" b="1">
                <a:latin typeface="Arial" panose="020B0604020202020204" pitchFamily="34" charset="0"/>
                <a:ea typeface="Arial" panose="020B0604020202020204" pitchFamily="34" charset="0"/>
                <a:cs typeface="Hesham Bold" pitchFamily="2" charset="-78"/>
              </a:rPr>
              <a:t> ( </a:t>
            </a:r>
            <a:r>
              <a:rPr lang="ar-SA" altLang="ar-SA" sz="2400" b="1">
                <a:latin typeface="Arial" panose="020B0604020202020204" pitchFamily="34" charset="0"/>
                <a:ea typeface="Arial" panose="020B0604020202020204" pitchFamily="34" charset="0"/>
                <a:cs typeface="Hesham Bold" pitchFamily="2" charset="-78"/>
              </a:rPr>
              <a:t>طالب وطالبة من المرحلة الثانوية كانت نسبة انتشار صعوبات التعلم النمائية في المنطقة الشرقية بين الطلاب والطالبات ككل بنسبة ١٢</a:t>
            </a:r>
            <a:r>
              <a:rPr lang="en-US" altLang="ar-SA" sz="2400" b="1">
                <a:latin typeface="Arial" panose="020B0604020202020204" pitchFamily="34" charset="0"/>
                <a:ea typeface="Arial" panose="020B0604020202020204" pitchFamily="34" charset="0"/>
                <a:cs typeface="Hesham Bold" pitchFamily="2" charset="-78"/>
              </a:rPr>
              <a:t>,</a:t>
            </a:r>
            <a:r>
              <a:rPr lang="ar-SA" altLang="ar-SA" sz="2400" b="1">
                <a:latin typeface="Arial" panose="020B0604020202020204" pitchFamily="34" charset="0"/>
                <a:ea typeface="Arial" panose="020B0604020202020204" pitchFamily="34" charset="0"/>
                <a:cs typeface="Hesham Bold" pitchFamily="2" charset="-78"/>
              </a:rPr>
              <a:t>٨٢</a:t>
            </a:r>
            <a:r>
              <a:rPr lang="en-US" altLang="ar-SA" sz="2400" b="1">
                <a:latin typeface="Arial" panose="020B0604020202020204" pitchFamily="34" charset="0"/>
                <a:ea typeface="Arial" panose="020B0604020202020204" pitchFamily="34" charset="0"/>
                <a:cs typeface="Hesham Bold" pitchFamily="2" charset="-78"/>
              </a:rPr>
              <a:t>% </a:t>
            </a:r>
            <a:endParaRPr lang="en-US" altLang="ar-SA" sz="2400">
              <a:latin typeface="Arial" panose="020B0604020202020204" pitchFamily="34" charset="0"/>
              <a:ea typeface="Arial" panose="020B0604020202020204" pitchFamily="34" charset="0"/>
              <a:cs typeface="Hesham Bold" pitchFamily="2" charset="-78"/>
            </a:endParaRPr>
          </a:p>
          <a:p>
            <a:pPr eaLnBrk="1" hangingPunct="1">
              <a:lnSpc>
                <a:spcPts val="4500"/>
              </a:lnSpc>
              <a:spcBef>
                <a:spcPct val="0"/>
              </a:spcBef>
              <a:buNone/>
            </a:pPr>
            <a:endParaRPr lang="ar-SA" altLang="ar-SA" sz="2400" b="1">
              <a:solidFill>
                <a:srgbClr val="000000"/>
              </a:solidFill>
              <a:ea typeface="Arial" panose="020B0604020202020204" pitchFamily="34" charset="0"/>
              <a:cs typeface="AL-Mohanad Bold" pitchFamily="2" charset="-78"/>
            </a:endParaRPr>
          </a:p>
        </p:txBody>
      </p:sp>
      <p:sp>
        <p:nvSpPr>
          <p:cNvPr id="17411" name="عنوان 1"/>
          <p:cNvSpPr>
            <a:spLocks noGrp="1"/>
          </p:cNvSpPr>
          <p:nvPr>
            <p:ph type="title"/>
          </p:nvPr>
        </p:nvSpPr>
        <p:spPr>
          <a:xfrm>
            <a:off x="2667000" y="285751"/>
            <a:ext cx="7715250" cy="500063"/>
          </a:xfrm>
        </p:spPr>
        <p:txBody>
          <a:bodyPr rtlCol="1">
            <a:noAutofit/>
          </a:bodyPr>
          <a:lstStyle/>
          <a:p>
            <a:pPr>
              <a:defRPr/>
            </a:pPr>
            <a:r>
              <a:rPr lang="ar-SA" sz="3200" dirty="0">
                <a:solidFill>
                  <a:srgbClr val="2E9A26"/>
                </a:solidFill>
                <a:latin typeface="+mn-lt"/>
                <a:ea typeface="+mn-ea"/>
                <a:cs typeface="Hesham Bold" pitchFamily="2" charset="-78"/>
              </a:rPr>
              <a:t/>
            </a:r>
            <a:br>
              <a:rPr lang="ar-SA" sz="3200" dirty="0">
                <a:solidFill>
                  <a:srgbClr val="2E9A26"/>
                </a:solidFill>
                <a:latin typeface="+mn-lt"/>
                <a:ea typeface="+mn-ea"/>
                <a:cs typeface="Hesham Bold" pitchFamily="2" charset="-78"/>
              </a:rPr>
            </a:br>
            <a:r>
              <a:rPr lang="ar-SA" sz="3600" dirty="0">
                <a:solidFill>
                  <a:srgbClr val="2E9A26"/>
                </a:solidFill>
                <a:latin typeface="+mn-lt"/>
                <a:ea typeface="+mn-ea"/>
                <a:cs typeface="Hesham Bold" pitchFamily="2" charset="-78"/>
              </a:rPr>
              <a:t>نسبة انتشار صعوبات التعلم في التعليم العالي في السعودية: </a:t>
            </a:r>
            <a:r>
              <a:rPr lang="en-US" dirty="0" smtClean="0">
                <a:solidFill>
                  <a:srgbClr val="2E9A26"/>
                </a:solidFill>
                <a:latin typeface="+mn-lt"/>
                <a:ea typeface="+mn-ea"/>
                <a:cs typeface="Hesham Bold" pitchFamily="2" charset="-78"/>
              </a:rPr>
              <a:t/>
            </a:r>
            <a:br>
              <a:rPr lang="en-US" dirty="0" smtClean="0">
                <a:solidFill>
                  <a:srgbClr val="2E9A26"/>
                </a:solidFill>
                <a:latin typeface="+mn-lt"/>
                <a:ea typeface="+mn-ea"/>
                <a:cs typeface="Hesham Bold" pitchFamily="2" charset="-78"/>
              </a:rPr>
            </a:br>
            <a:endParaRPr lang="ar-SA" dirty="0" smtClean="0">
              <a:solidFill>
                <a:srgbClr val="2E9A26"/>
              </a:solidFill>
              <a:latin typeface="+mn-lt"/>
              <a:ea typeface="+mn-ea"/>
              <a:cs typeface="Hesham Bold" pitchFamily="2" charset="-78"/>
            </a:endParaRPr>
          </a:p>
        </p:txBody>
      </p:sp>
      <p:pic>
        <p:nvPicPr>
          <p:cNvPr id="11268" name="صورة 4" descr="صعوبات 1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39063" y="1571626"/>
            <a:ext cx="240030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985198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2032001" y="2500313"/>
            <a:ext cx="8207375" cy="3929062"/>
          </a:xfrm>
          <a:prstGeom prst="rect">
            <a:avLst/>
          </a:prstGeom>
          <a:solidFill>
            <a:schemeClr val="accent3">
              <a:lumMod val="20000"/>
              <a:lumOff val="80000"/>
            </a:schemeClr>
          </a:solidFill>
          <a:ln w="38100" cmpd="thickThin">
            <a:solidFill>
              <a:srgbClr val="000000"/>
            </a:solidFill>
            <a:miter lim="800000"/>
            <a:headEnd/>
            <a:tailEnd/>
          </a:ln>
        </p:spPr>
        <p:txBody>
          <a:bodyPr/>
          <a:lstStyle/>
          <a:p>
            <a:pPr lvl="1">
              <a:spcAft>
                <a:spcPts val="1000"/>
              </a:spcAft>
              <a:defRPr/>
            </a:pPr>
            <a:endParaRPr lang="en-US" sz="1400" b="1" dirty="0">
              <a:latin typeface="Arabic Transparent" pitchFamily="2" charset="-78"/>
            </a:endParaRPr>
          </a:p>
          <a:p>
            <a:pPr>
              <a:defRPr/>
            </a:pPr>
            <a:r>
              <a:rPr lang="ar-SA" sz="2400" dirty="0">
                <a:solidFill>
                  <a:srgbClr val="1C5D17"/>
                </a:solidFill>
                <a:cs typeface="Hesham Bold" pitchFamily="2" charset="-78"/>
              </a:rPr>
              <a:t>ا</a:t>
            </a:r>
            <a:r>
              <a:rPr lang="ar-IQ" sz="2400" dirty="0">
                <a:solidFill>
                  <a:schemeClr val="tx1">
                    <a:lumMod val="95000"/>
                    <a:lumOff val="5000"/>
                  </a:schemeClr>
                </a:solidFill>
                <a:cs typeface="Hesham Bold" pitchFamily="2" charset="-78"/>
              </a:rPr>
              <a:t>. صعوبات التعلم في القراءة والكتابة :</a:t>
            </a:r>
            <a:endParaRPr lang="ar-SA" sz="2400" dirty="0">
              <a:solidFill>
                <a:schemeClr val="tx1">
                  <a:lumMod val="95000"/>
                  <a:lumOff val="5000"/>
                </a:schemeClr>
              </a:solidFill>
              <a:cs typeface="Hesham Bold" pitchFamily="2" charset="-78"/>
            </a:endParaRPr>
          </a:p>
          <a:p>
            <a:pPr>
              <a:defRPr/>
            </a:pPr>
            <a:endParaRPr lang="en-US" sz="2400" dirty="0">
              <a:solidFill>
                <a:schemeClr val="tx1">
                  <a:lumMod val="95000"/>
                  <a:lumOff val="5000"/>
                </a:schemeClr>
              </a:solidFill>
              <a:cs typeface="Hesham Bold" pitchFamily="2" charset="-78"/>
            </a:endParaRPr>
          </a:p>
          <a:p>
            <a:pPr algn="just">
              <a:defRPr/>
            </a:pPr>
            <a:r>
              <a:rPr lang="ar-IQ" sz="2400" dirty="0">
                <a:solidFill>
                  <a:srgbClr val="1C5D17"/>
                </a:solidFill>
                <a:cs typeface="Hesham Bold" pitchFamily="2" charset="-78"/>
              </a:rPr>
              <a:t>	</a:t>
            </a:r>
            <a:r>
              <a:rPr lang="ar-IQ" sz="2800" dirty="0">
                <a:solidFill>
                  <a:srgbClr val="1C5D17"/>
                </a:solidFill>
                <a:cs typeface="Hesham Bold" pitchFamily="2" charset="-78"/>
              </a:rPr>
              <a:t>تظهر هذه الصعوبات في أشكال متعددة أهمها ، عدم قدرة المتعلم على معرفة شكل الحرف وحجمه ، وعدم التحكم في المسافة بين الحروف أو كتابة الكلمات ، فضلاً عن الاخطاء الاملائية والنحوية الناتجة عن ضعف القدرة في التمييز بين الأصوات المتشابهة والحروف في اثناء القراءة والكتابة ،والحذف والابدال والإضافة ، ومن الصعوبات الأخرى ، صعوبة التعرف السريع على الكلمات او تحليلها لغرض نطقها ، أو معرفة وتذكر علامات التشكيل وتشويه نطقها.  ( </a:t>
            </a:r>
            <a:r>
              <a:rPr lang="ar-IQ" sz="2800" dirty="0" err="1">
                <a:solidFill>
                  <a:srgbClr val="1C5D17"/>
                </a:solidFill>
                <a:cs typeface="Hesham Bold" pitchFamily="2" charset="-78"/>
              </a:rPr>
              <a:t>بهجات</a:t>
            </a:r>
            <a:r>
              <a:rPr lang="ar-IQ" sz="2800" dirty="0">
                <a:solidFill>
                  <a:srgbClr val="1C5D17"/>
                </a:solidFill>
                <a:cs typeface="Hesham Bold" pitchFamily="2" charset="-78"/>
              </a:rPr>
              <a:t> ، 2004،) </a:t>
            </a:r>
            <a:endParaRPr lang="en-US" sz="2800" dirty="0">
              <a:solidFill>
                <a:srgbClr val="1C5D17"/>
              </a:solidFill>
              <a:cs typeface="Hesham Bold" pitchFamily="2" charset="-78"/>
            </a:endParaRPr>
          </a:p>
          <a:p>
            <a:pPr>
              <a:defRPr/>
            </a:pPr>
            <a:endParaRPr lang="ar-SA" dirty="0"/>
          </a:p>
        </p:txBody>
      </p:sp>
      <p:sp>
        <p:nvSpPr>
          <p:cNvPr id="12291" name="عنوان 1"/>
          <p:cNvSpPr txBox="1">
            <a:spLocks/>
          </p:cNvSpPr>
          <p:nvPr/>
        </p:nvSpPr>
        <p:spPr bwMode="auto">
          <a:xfrm>
            <a:off x="3309939" y="571501"/>
            <a:ext cx="6319837"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ar-SA" altLang="ar-SA" sz="3600">
                <a:solidFill>
                  <a:srgbClr val="336600"/>
                </a:solidFill>
                <a:latin typeface="Arial" panose="020B0604020202020204" pitchFamily="34" charset="0"/>
                <a:cs typeface="Hesham Bold" pitchFamily="2" charset="-78"/>
              </a:rPr>
              <a:t>أنواع صعوبات التعلم في المرحلة الجامعية</a:t>
            </a:r>
            <a:endParaRPr lang="en-US" altLang="ar-SA" sz="3600">
              <a:solidFill>
                <a:srgbClr val="336600"/>
              </a:solidFill>
              <a:latin typeface="Arial" panose="020B0604020202020204" pitchFamily="34" charset="0"/>
              <a:cs typeface="Hesham Bold" pitchFamily="2" charset="-78"/>
            </a:endParaRPr>
          </a:p>
        </p:txBody>
      </p:sp>
      <p:pic>
        <p:nvPicPr>
          <p:cNvPr id="12292" name="صورة 4" descr="صعوبات 17.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66938" y="428626"/>
            <a:ext cx="2228850"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8373749"/>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4238625" y="1500189"/>
            <a:ext cx="6000750" cy="4929187"/>
          </a:xfrm>
          <a:prstGeom prst="rect">
            <a:avLst/>
          </a:prstGeom>
          <a:solidFill>
            <a:schemeClr val="accent3">
              <a:lumMod val="20000"/>
              <a:lumOff val="80000"/>
            </a:schemeClr>
          </a:solidFill>
          <a:ln w="38100" cmpd="thickThin">
            <a:solidFill>
              <a:srgbClr val="000000"/>
            </a:solidFill>
            <a:miter lim="800000"/>
            <a:headEnd/>
            <a:tailEnd/>
          </a:ln>
        </p:spPr>
        <p:txBody>
          <a:bodyPr/>
          <a:lstStyle/>
          <a:p>
            <a:pPr lvl="1">
              <a:spcAft>
                <a:spcPts val="1000"/>
              </a:spcAft>
              <a:defRPr/>
            </a:pPr>
            <a:endParaRPr lang="en-US" sz="1400" b="1" dirty="0">
              <a:latin typeface="Arabic Transparent" pitchFamily="2" charset="-78"/>
            </a:endParaRPr>
          </a:p>
          <a:p>
            <a:pPr>
              <a:defRPr/>
            </a:pPr>
            <a:r>
              <a:rPr lang="ar-SA" sz="2800" dirty="0">
                <a:solidFill>
                  <a:srgbClr val="262F13"/>
                </a:solidFill>
                <a:cs typeface="Hesham Bold" pitchFamily="2" charset="-78"/>
              </a:rPr>
              <a:t>2. </a:t>
            </a:r>
            <a:r>
              <a:rPr lang="ar-IQ" sz="2800" dirty="0">
                <a:solidFill>
                  <a:srgbClr val="262F13"/>
                </a:solidFill>
                <a:cs typeface="Hesham Bold" pitchFamily="2" charset="-78"/>
              </a:rPr>
              <a:t>صعوبات التعلم في </a:t>
            </a:r>
            <a:r>
              <a:rPr lang="ar-IQ" sz="2800" dirty="0" err="1">
                <a:solidFill>
                  <a:srgbClr val="262F13"/>
                </a:solidFill>
                <a:cs typeface="Hesham Bold" pitchFamily="2" charset="-78"/>
              </a:rPr>
              <a:t>ال</a:t>
            </a:r>
            <a:r>
              <a:rPr lang="ar-SA" sz="2800" dirty="0">
                <a:solidFill>
                  <a:srgbClr val="262F13"/>
                </a:solidFill>
                <a:cs typeface="Hesham Bold" pitchFamily="2" charset="-78"/>
              </a:rPr>
              <a:t>رياضيات</a:t>
            </a:r>
            <a:r>
              <a:rPr lang="ar-IQ" sz="2800" dirty="0">
                <a:solidFill>
                  <a:srgbClr val="262F13"/>
                </a:solidFill>
                <a:cs typeface="Hesham Bold" pitchFamily="2" charset="-78"/>
              </a:rPr>
              <a:t>:</a:t>
            </a:r>
            <a:endParaRPr lang="ar-SA" sz="2800" dirty="0">
              <a:solidFill>
                <a:srgbClr val="262F13"/>
              </a:solidFill>
              <a:cs typeface="Hesham Bold" pitchFamily="2" charset="-78"/>
            </a:endParaRPr>
          </a:p>
          <a:p>
            <a:pPr>
              <a:defRPr/>
            </a:pPr>
            <a:r>
              <a:rPr lang="ar-SA" sz="2400" dirty="0">
                <a:solidFill>
                  <a:schemeClr val="tx1">
                    <a:lumMod val="95000"/>
                    <a:lumOff val="5000"/>
                  </a:schemeClr>
                </a:solidFill>
                <a:cs typeface="Hesham Bold" pitchFamily="2" charset="-78"/>
              </a:rPr>
              <a:t>	</a:t>
            </a:r>
            <a:r>
              <a:rPr lang="ar-IQ" sz="2800" b="1" dirty="0"/>
              <a:t> </a:t>
            </a:r>
            <a:r>
              <a:rPr lang="ar-IQ" sz="2800" b="1" dirty="0">
                <a:solidFill>
                  <a:srgbClr val="2E9A26"/>
                </a:solidFill>
                <a:cs typeface="Hesham Bold" pitchFamily="2" charset="-78"/>
              </a:rPr>
              <a:t>وتتمثل في معرفة مفاهيم الأعداد والأرقام ومدلولاتها وحقائقها الرياضية .</a:t>
            </a:r>
            <a:endParaRPr lang="ar-SA" sz="2800" b="1" dirty="0">
              <a:solidFill>
                <a:srgbClr val="2E9A26"/>
              </a:solidFill>
              <a:cs typeface="Hesham Bold" pitchFamily="2" charset="-78"/>
            </a:endParaRPr>
          </a:p>
          <a:p>
            <a:pPr>
              <a:defRPr/>
            </a:pPr>
            <a:r>
              <a:rPr lang="ar-IQ" sz="2800" b="1" dirty="0">
                <a:solidFill>
                  <a:srgbClr val="2E9A26"/>
                </a:solidFill>
                <a:cs typeface="Hesham Bold" pitchFamily="2" charset="-78"/>
              </a:rPr>
              <a:t> </a:t>
            </a:r>
            <a:endParaRPr lang="en-US" sz="2800" dirty="0">
              <a:solidFill>
                <a:srgbClr val="2E9A26"/>
              </a:solidFill>
              <a:cs typeface="Hesham Bold" pitchFamily="2" charset="-78"/>
            </a:endParaRPr>
          </a:p>
          <a:p>
            <a:pPr>
              <a:defRPr/>
            </a:pPr>
            <a:r>
              <a:rPr lang="ar-IQ" sz="2800" b="1" dirty="0"/>
              <a:t>3. </a:t>
            </a:r>
            <a:r>
              <a:rPr lang="ar-IQ" sz="2800" dirty="0">
                <a:solidFill>
                  <a:srgbClr val="262F13"/>
                </a:solidFill>
                <a:cs typeface="Hesham Bold" pitchFamily="2" charset="-78"/>
              </a:rPr>
              <a:t>صعوبات تعلم في المواد الأكاديمية الأخرى:</a:t>
            </a:r>
            <a:r>
              <a:rPr lang="ar-SA" sz="2800" dirty="0">
                <a:solidFill>
                  <a:srgbClr val="262F13"/>
                </a:solidFill>
                <a:cs typeface="Hesham Bold" pitchFamily="2" charset="-78"/>
              </a:rPr>
              <a:t>:</a:t>
            </a:r>
          </a:p>
          <a:p>
            <a:pPr>
              <a:defRPr/>
            </a:pPr>
            <a:r>
              <a:rPr lang="ar-IQ" sz="2800" b="1" dirty="0"/>
              <a:t> </a:t>
            </a:r>
            <a:r>
              <a:rPr lang="ar-IQ" sz="3600" b="1" dirty="0">
                <a:solidFill>
                  <a:srgbClr val="2E9A26"/>
                </a:solidFill>
                <a:cs typeface="Hesham Bold" pitchFamily="2" charset="-78"/>
              </a:rPr>
              <a:t>فضلاً عن ضعفهم في استعمال </a:t>
            </a:r>
            <a:r>
              <a:rPr lang="ar-SA" sz="3600" b="1" dirty="0">
                <a:solidFill>
                  <a:srgbClr val="2E9A26"/>
                </a:solidFill>
                <a:cs typeface="Hesham Bold" pitchFamily="2" charset="-78"/>
              </a:rPr>
              <a:t>ا</a:t>
            </a:r>
            <a:r>
              <a:rPr lang="ar-IQ" sz="3600" b="1" dirty="0">
                <a:solidFill>
                  <a:srgbClr val="2E9A26"/>
                </a:solidFill>
                <a:cs typeface="Hesham Bold" pitchFamily="2" charset="-78"/>
              </a:rPr>
              <a:t>لاستراتيجيات اللازمة لفهم الدرس وتذكر المعلومات مثل إستراتيجية تنظيم المعلومات ، وربط الأفكار ، وتحديد المعلومات الهامة ، </a:t>
            </a:r>
            <a:endParaRPr lang="en-US" sz="3600" b="1" dirty="0">
              <a:solidFill>
                <a:srgbClr val="2E9A26"/>
              </a:solidFill>
              <a:cs typeface="Hesham Bold" pitchFamily="2" charset="-78"/>
            </a:endParaRPr>
          </a:p>
          <a:p>
            <a:pPr algn="just">
              <a:defRPr/>
            </a:pPr>
            <a:endParaRPr lang="en-US" sz="2800" dirty="0">
              <a:solidFill>
                <a:srgbClr val="1C5D17"/>
              </a:solidFill>
              <a:cs typeface="Hesham Bold" pitchFamily="2" charset="-78"/>
            </a:endParaRPr>
          </a:p>
          <a:p>
            <a:pPr>
              <a:defRPr/>
            </a:pPr>
            <a:endParaRPr lang="ar-SA" dirty="0"/>
          </a:p>
        </p:txBody>
      </p:sp>
      <p:sp>
        <p:nvSpPr>
          <p:cNvPr id="13315" name="عنوان 1"/>
          <p:cNvSpPr txBox="1">
            <a:spLocks/>
          </p:cNvSpPr>
          <p:nvPr/>
        </p:nvSpPr>
        <p:spPr bwMode="auto">
          <a:xfrm>
            <a:off x="3309939" y="571501"/>
            <a:ext cx="6319837"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ar-SA" altLang="ar-SA" sz="3600">
                <a:solidFill>
                  <a:srgbClr val="336600"/>
                </a:solidFill>
                <a:latin typeface="Arial" panose="020B0604020202020204" pitchFamily="34" charset="0"/>
                <a:cs typeface="Hesham Bold" pitchFamily="2" charset="-78"/>
              </a:rPr>
              <a:t>أنواع صعوبات التعلم في المرحلة الجامعية</a:t>
            </a:r>
            <a:endParaRPr lang="en-US" altLang="ar-SA" sz="3600">
              <a:solidFill>
                <a:srgbClr val="336600"/>
              </a:solidFill>
              <a:latin typeface="Arial" panose="020B0604020202020204" pitchFamily="34" charset="0"/>
              <a:cs typeface="Hesham Bold" pitchFamily="2" charset="-78"/>
            </a:endParaRPr>
          </a:p>
        </p:txBody>
      </p:sp>
      <p:pic>
        <p:nvPicPr>
          <p:cNvPr id="6" name="صورة 5" descr="صعوبات 20.jpg"/>
          <p:cNvPicPr>
            <a:picLocks noChangeAspect="1"/>
          </p:cNvPicPr>
          <p:nvPr/>
        </p:nvPicPr>
        <p:blipFill>
          <a:blip r:embed="rId2"/>
          <a:stretch>
            <a:fillRect/>
          </a:stretch>
        </p:blipFill>
        <p:spPr>
          <a:xfrm>
            <a:off x="1809751" y="1785938"/>
            <a:ext cx="2143125" cy="4286250"/>
          </a:xfrm>
          <a:prstGeom prst="rect">
            <a:avLst/>
          </a:prstGeom>
          <a:ln w="38100" cap="sq">
            <a:solidFill>
              <a:srgbClr val="2E9A2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9848564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881188" y="928688"/>
            <a:ext cx="8863012" cy="5929312"/>
          </a:xfrm>
          <a:prstGeom prst="rect">
            <a:avLst/>
          </a:prstGeom>
          <a:solidFill>
            <a:schemeClr val="accent3">
              <a:lumMod val="20000"/>
              <a:lumOff val="80000"/>
            </a:schemeClr>
          </a:solidFill>
          <a:ln w="38100" cmpd="thickThin">
            <a:solidFill>
              <a:srgbClr val="000000"/>
            </a:solidFill>
            <a:miter lim="800000"/>
            <a:headEnd/>
            <a:tailEnd/>
          </a:ln>
        </p:spPr>
        <p:txBody>
          <a:bodyPr/>
          <a:lstStyle/>
          <a:p>
            <a:pPr algn="just">
              <a:lnSpc>
                <a:spcPct val="150000"/>
              </a:lnSpc>
              <a:defRPr/>
            </a:pPr>
            <a:r>
              <a:rPr lang="ar-IQ" sz="2400" b="1" dirty="0">
                <a:cs typeface="Hesham Bold" pitchFamily="2" charset="-78"/>
              </a:rPr>
              <a:t>يمثل التعرف على هذه الفئة من الطلاب </a:t>
            </a:r>
            <a:r>
              <a:rPr lang="ar-SA" sz="2400" b="1" dirty="0">
                <a:cs typeface="Hesham Bold" pitchFamily="2" charset="-78"/>
              </a:rPr>
              <a:t>في المرحلة الجامعية </a:t>
            </a:r>
            <a:r>
              <a:rPr lang="ar-IQ" sz="2400" b="1" dirty="0">
                <a:cs typeface="Hesham Bold" pitchFamily="2" charset="-78"/>
              </a:rPr>
              <a:t>صعوبة كبيرة من جانبين:</a:t>
            </a:r>
            <a:endParaRPr lang="en-US" sz="2400" dirty="0">
              <a:cs typeface="Hesham Bold" pitchFamily="2" charset="-78"/>
            </a:endParaRPr>
          </a:p>
          <a:p>
            <a:pPr algn="just">
              <a:lnSpc>
                <a:spcPct val="150000"/>
              </a:lnSpc>
              <a:defRPr/>
            </a:pPr>
            <a:r>
              <a:rPr lang="ar-IQ" sz="2400" b="1" dirty="0">
                <a:solidFill>
                  <a:srgbClr val="2E9A26"/>
                </a:solidFill>
                <a:cs typeface="Hesham Bold" pitchFamily="2" charset="-78"/>
              </a:rPr>
              <a:t>الجانب الأول:  </a:t>
            </a:r>
            <a:r>
              <a:rPr lang="ar-IQ" sz="2400" b="1" dirty="0">
                <a:cs typeface="Hesham Bold" pitchFamily="2" charset="-78"/>
              </a:rPr>
              <a:t>عدم توفر أدوات تشخيصية تخدم هذا الاكتشاف مما جعل المختصين يعتمدون على مقاييس غير مباشرة</a:t>
            </a:r>
            <a:endParaRPr lang="en-US" sz="2400" dirty="0">
              <a:cs typeface="Hesham Bold" pitchFamily="2" charset="-78"/>
            </a:endParaRPr>
          </a:p>
          <a:p>
            <a:pPr algn="just">
              <a:lnSpc>
                <a:spcPct val="150000"/>
              </a:lnSpc>
              <a:defRPr/>
            </a:pPr>
            <a:r>
              <a:rPr lang="ar-IQ" sz="2400" b="1" dirty="0">
                <a:solidFill>
                  <a:srgbClr val="2E9A26"/>
                </a:solidFill>
                <a:cs typeface="Hesham Bold" pitchFamily="2" charset="-78"/>
              </a:rPr>
              <a:t>الجانب الثاني:  </a:t>
            </a:r>
            <a:r>
              <a:rPr lang="ar-IQ" sz="2400" b="1" dirty="0">
                <a:cs typeface="Hesham Bold" pitchFamily="2" charset="-78"/>
              </a:rPr>
              <a:t>صعوبة تقبل هذا المفهوم لدى العديد من الأكاديميين والباحثين في مجال التربية وعلم النفس، لما ينطوي عليه من تناقض غير منطقي، حيث من المسلم به افتراض أن الطالب الجامعي قد تجاوز مرحلة اكتساب المهارات الأساسية في القراءة والكتابة والحقائق الرياضية وتجاوز أيضا كافة المراحل النمائية في التفكير وهي مرحلة العمليات الشكلية أو التفكير المجرد التي ينبني عليها التفكير الاستدلالي والناقد، إلا أنه قد لوحظ مؤخرًا أن بعض الطلاب الجامعيين يعانون من بعض المشكلات التعليمية التي يمكن أن تنتمي إلى صعوبات التعلم، والتي تتمثل بالرسوب في مادة أو أكثر، أو انخفاض تقديراتهم فيها، أو انخفاض معدلاتهم التراكمية، وهو ما يهدد بصعوبات تعلم أكاديمية.</a:t>
            </a:r>
            <a:endParaRPr lang="en-US" sz="2400" dirty="0">
              <a:cs typeface="Hesham Bold" pitchFamily="2" charset="-78"/>
            </a:endParaRPr>
          </a:p>
          <a:p>
            <a:pPr lvl="1">
              <a:spcAft>
                <a:spcPts val="1000"/>
              </a:spcAft>
              <a:defRPr/>
            </a:pPr>
            <a:endParaRPr lang="en-US" sz="1400" b="1" dirty="0">
              <a:latin typeface="Arabic Transparent" pitchFamily="2" charset="-78"/>
            </a:endParaRPr>
          </a:p>
        </p:txBody>
      </p:sp>
      <p:sp>
        <p:nvSpPr>
          <p:cNvPr id="14339" name="عنوان 1"/>
          <p:cNvSpPr txBox="1">
            <a:spLocks/>
          </p:cNvSpPr>
          <p:nvPr/>
        </p:nvSpPr>
        <p:spPr bwMode="auto">
          <a:xfrm>
            <a:off x="2024063" y="214313"/>
            <a:ext cx="821531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eaLnBrk="1" hangingPunct="1">
              <a:spcBef>
                <a:spcPct val="0"/>
              </a:spcBef>
              <a:buFontTx/>
              <a:buNone/>
            </a:pPr>
            <a:r>
              <a:rPr lang="ar-SA" altLang="ar-SA" sz="3600">
                <a:solidFill>
                  <a:srgbClr val="336600"/>
                </a:solidFill>
                <a:latin typeface="Arial" panose="020B0604020202020204" pitchFamily="34" charset="0"/>
                <a:cs typeface="Hesham Bold" pitchFamily="2" charset="-78"/>
              </a:rPr>
              <a:t>تشخيص صعوبات التعلم في المرحلة الجامعية</a:t>
            </a:r>
            <a:endParaRPr lang="en-US" altLang="ar-SA" sz="3600">
              <a:solidFill>
                <a:srgbClr val="336600"/>
              </a:solidFill>
              <a:latin typeface="Arial" panose="020B0604020202020204" pitchFamily="34" charset="0"/>
              <a:cs typeface="Hesham Bold" pitchFamily="2" charset="-78"/>
            </a:endParaRPr>
          </a:p>
        </p:txBody>
      </p:sp>
    </p:spTree>
    <p:extLst>
      <p:ext uri="{BB962C8B-B14F-4D97-AF65-F5344CB8AC3E}">
        <p14:creationId xmlns:p14="http://schemas.microsoft.com/office/powerpoint/2010/main" val="202089387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881189" y="928689"/>
            <a:ext cx="8429625" cy="5572125"/>
          </a:xfrm>
          <a:prstGeom prst="rect">
            <a:avLst/>
          </a:prstGeom>
          <a:solidFill>
            <a:schemeClr val="accent3">
              <a:lumMod val="20000"/>
              <a:lumOff val="80000"/>
            </a:schemeClr>
          </a:solidFill>
          <a:ln w="38100" cmpd="thickThin">
            <a:solidFill>
              <a:srgbClr val="000000"/>
            </a:solidFill>
            <a:miter lim="800000"/>
            <a:headEnd/>
            <a:tailEnd/>
          </a:ln>
        </p:spPr>
        <p:txBody>
          <a:bodyPr/>
          <a:lstStyle/>
          <a:p>
            <a:pPr>
              <a:defRPr/>
            </a:pPr>
            <a:r>
              <a:rPr lang="ar-SA" sz="3200" dirty="0"/>
              <a:t>توجد مجموعة من استراتيجيات المواجهة والتي تتمثل في الطرق أو النظم أو الحيل التي يستخدمها الفرد ليساعد نفسه لتحقيق ما يريد أو يحتاج القيام به. </a:t>
            </a:r>
          </a:p>
          <a:p>
            <a:pPr>
              <a:defRPr/>
            </a:pPr>
            <a:endParaRPr lang="ar-SA" sz="3200" dirty="0"/>
          </a:p>
          <a:p>
            <a:pPr>
              <a:defRPr/>
            </a:pPr>
            <a:r>
              <a:rPr lang="ar-SA" sz="3200" dirty="0"/>
              <a:t>ومن الأمثلة على ذلك:</a:t>
            </a:r>
          </a:p>
          <a:p>
            <a:pPr>
              <a:defRPr/>
            </a:pPr>
            <a:r>
              <a:rPr lang="ar-SA" sz="3200" dirty="0"/>
              <a:t>1-قدرة الفرد على تحديد وإدراك نقاط قوته ونقاط ضعفه.</a:t>
            </a:r>
            <a:endParaRPr lang="en-US" sz="3200" dirty="0"/>
          </a:p>
          <a:p>
            <a:pPr>
              <a:defRPr/>
            </a:pPr>
            <a:r>
              <a:rPr lang="ar-SA" sz="3200" dirty="0"/>
              <a:t>2-وضع أهداف واقعية قائمة على قدراته الحقيقية.</a:t>
            </a:r>
            <a:endParaRPr lang="en-US" sz="3200" dirty="0"/>
          </a:p>
          <a:p>
            <a:pPr>
              <a:defRPr/>
            </a:pPr>
            <a:r>
              <a:rPr lang="ar-SA" sz="3200" dirty="0"/>
              <a:t>3-استخدام التكنولوجيا للتعويض عن نقاط ضعفه (معالج النصوص، مدقق إملائي، آلة حاسبة، كتب مسجله على شرائط،... الخ.)</a:t>
            </a:r>
            <a:endParaRPr lang="en-US" sz="3200" dirty="0"/>
          </a:p>
          <a:p>
            <a:pPr>
              <a:defRPr/>
            </a:pPr>
            <a:r>
              <a:rPr lang="ar-SA" sz="3200" dirty="0"/>
              <a:t>4-قبول الصعوبة التي لديه ومعرفة أنه لا بأس.</a:t>
            </a:r>
            <a:endParaRPr lang="en-US" sz="3200" dirty="0"/>
          </a:p>
          <a:p>
            <a:pPr lvl="1">
              <a:spcAft>
                <a:spcPts val="1000"/>
              </a:spcAft>
              <a:defRPr/>
            </a:pPr>
            <a:endParaRPr lang="en-US" sz="1400" b="1" dirty="0">
              <a:latin typeface="Arabic Transparent" pitchFamily="2" charset="-78"/>
            </a:endParaRPr>
          </a:p>
        </p:txBody>
      </p:sp>
      <p:sp>
        <p:nvSpPr>
          <p:cNvPr id="21507" name="عنوان 1"/>
          <p:cNvSpPr txBox="1">
            <a:spLocks/>
          </p:cNvSpPr>
          <p:nvPr/>
        </p:nvSpPr>
        <p:spPr bwMode="auto">
          <a:xfrm>
            <a:off x="5024439" y="214313"/>
            <a:ext cx="5214937"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eaLnBrk="1" hangingPunct="1">
              <a:spcBef>
                <a:spcPct val="0"/>
              </a:spcBef>
              <a:buFontTx/>
              <a:buNone/>
            </a:pPr>
            <a:r>
              <a:rPr lang="ar-SA" altLang="ar-SA" sz="3600">
                <a:solidFill>
                  <a:srgbClr val="336600"/>
                </a:solidFill>
                <a:latin typeface="Arial" panose="020B0604020202020204" pitchFamily="34" charset="0"/>
                <a:cs typeface="Hesham Bold" pitchFamily="2" charset="-78"/>
              </a:rPr>
              <a:t> </a:t>
            </a:r>
            <a:r>
              <a:rPr lang="ar-SA" altLang="ar-SA" sz="3600">
                <a:solidFill>
                  <a:srgbClr val="FF0000"/>
                </a:solidFill>
                <a:latin typeface="Arial" panose="020B0604020202020204" pitchFamily="34" charset="0"/>
                <a:cs typeface="Hesham Bold" pitchFamily="2" charset="-78"/>
              </a:rPr>
              <a:t>استراتيجيات مواجهة صعوبات التعلم</a:t>
            </a:r>
            <a:endParaRPr lang="en-US" altLang="ar-SA" sz="3600">
              <a:solidFill>
                <a:srgbClr val="FF0000"/>
              </a:solidFill>
              <a:latin typeface="Arial" panose="020B0604020202020204" pitchFamily="34" charset="0"/>
              <a:cs typeface="Hesham Bold" pitchFamily="2" charset="-78"/>
            </a:endParaRPr>
          </a:p>
        </p:txBody>
      </p:sp>
    </p:spTree>
    <p:extLst>
      <p:ext uri="{BB962C8B-B14F-4D97-AF65-F5344CB8AC3E}">
        <p14:creationId xmlns:p14="http://schemas.microsoft.com/office/powerpoint/2010/main" val="161012572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881189" y="928689"/>
            <a:ext cx="8429625" cy="5572125"/>
          </a:xfrm>
          <a:prstGeom prst="rect">
            <a:avLst/>
          </a:prstGeom>
          <a:solidFill>
            <a:schemeClr val="accent3">
              <a:lumMod val="20000"/>
              <a:lumOff val="80000"/>
            </a:schemeClr>
          </a:solidFill>
          <a:ln w="38100" cmpd="thickThin">
            <a:solidFill>
              <a:srgbClr val="000000"/>
            </a:solidFill>
            <a:miter lim="800000"/>
            <a:headEnd/>
            <a:tailEnd/>
          </a:ln>
        </p:spPr>
        <p:txBody>
          <a:bodyPr/>
          <a:lstStyle/>
          <a:p>
            <a:pPr>
              <a:defRPr/>
            </a:pPr>
            <a:r>
              <a:rPr lang="ar-SA" sz="2800" dirty="0">
                <a:latin typeface="Simplified Arabic" panose="02020603050405020304" pitchFamily="18" charset="-78"/>
                <a:cs typeface="Simplified Arabic" panose="02020603050405020304" pitchFamily="18" charset="-78"/>
              </a:rPr>
              <a:t>5-المرونة في إيجاد طرق أخرى للحصول على معلومات.</a:t>
            </a:r>
            <a:endParaRPr lang="en-US" sz="2800" dirty="0">
              <a:latin typeface="Simplified Arabic" panose="02020603050405020304" pitchFamily="18" charset="-78"/>
              <a:cs typeface="Simplified Arabic" panose="02020603050405020304" pitchFamily="18" charset="-78"/>
            </a:endParaRPr>
          </a:p>
          <a:p>
            <a:pPr>
              <a:defRPr/>
            </a:pPr>
            <a:r>
              <a:rPr lang="ar-SA" sz="2800" dirty="0">
                <a:latin typeface="Simplified Arabic" panose="02020603050405020304" pitchFamily="18" charset="-78"/>
                <a:cs typeface="Simplified Arabic" panose="02020603050405020304" pitchFamily="18" charset="-78"/>
              </a:rPr>
              <a:t>6-الانضمام إلى أنشطة جماعية لكسب أصدقاء.</a:t>
            </a:r>
            <a:endParaRPr lang="en-US" sz="2800" dirty="0">
              <a:latin typeface="Simplified Arabic" panose="02020603050405020304" pitchFamily="18" charset="-78"/>
              <a:cs typeface="Simplified Arabic" panose="02020603050405020304" pitchFamily="18" charset="-78"/>
            </a:endParaRPr>
          </a:p>
          <a:p>
            <a:pPr>
              <a:defRPr/>
            </a:pPr>
            <a:r>
              <a:rPr lang="ar-SA" sz="2800" dirty="0">
                <a:latin typeface="Simplified Arabic" panose="02020603050405020304" pitchFamily="18" charset="-78"/>
                <a:cs typeface="Simplified Arabic" panose="02020603050405020304" pitchFamily="18" charset="-78"/>
              </a:rPr>
              <a:t>7-تقسيم المهام الكبيرة إلى مهام صغيرة.</a:t>
            </a:r>
            <a:endParaRPr lang="en-US" sz="2800" dirty="0">
              <a:latin typeface="Simplified Arabic" panose="02020603050405020304" pitchFamily="18" charset="-78"/>
              <a:cs typeface="Simplified Arabic" panose="02020603050405020304" pitchFamily="18" charset="-78"/>
            </a:endParaRPr>
          </a:p>
          <a:p>
            <a:pPr>
              <a:defRPr/>
            </a:pPr>
            <a:r>
              <a:rPr lang="ar-SA" sz="2800" dirty="0">
                <a:latin typeface="Simplified Arabic" panose="02020603050405020304" pitchFamily="18" charset="-78"/>
                <a:cs typeface="Simplified Arabic" panose="02020603050405020304" pitchFamily="18" charset="-78"/>
              </a:rPr>
              <a:t>8-تحديد مواعيد نهائية للانتهاء من المهام الصغيرة.</a:t>
            </a:r>
            <a:endParaRPr lang="en-US" sz="2800" dirty="0">
              <a:latin typeface="Simplified Arabic" panose="02020603050405020304" pitchFamily="18" charset="-78"/>
              <a:cs typeface="Simplified Arabic" panose="02020603050405020304" pitchFamily="18" charset="-78"/>
            </a:endParaRPr>
          </a:p>
          <a:p>
            <a:pPr>
              <a:defRPr/>
            </a:pPr>
            <a:r>
              <a:rPr lang="ar-SA" sz="2800" dirty="0">
                <a:latin typeface="Simplified Arabic" panose="02020603050405020304" pitchFamily="18" charset="-78"/>
                <a:cs typeface="Simplified Arabic" panose="02020603050405020304" pitchFamily="18" charset="-78"/>
              </a:rPr>
              <a:t>9-وضع قائمة بالمواعيد النهائية للمهام.</a:t>
            </a:r>
            <a:endParaRPr lang="en-US" sz="2800" dirty="0">
              <a:latin typeface="Simplified Arabic" panose="02020603050405020304" pitchFamily="18" charset="-78"/>
              <a:cs typeface="Simplified Arabic" panose="02020603050405020304" pitchFamily="18" charset="-78"/>
            </a:endParaRPr>
          </a:p>
          <a:p>
            <a:pPr>
              <a:defRPr/>
            </a:pPr>
            <a:r>
              <a:rPr lang="ar-SA" sz="2800" dirty="0">
                <a:latin typeface="Simplified Arabic" panose="02020603050405020304" pitchFamily="18" charset="-78"/>
                <a:cs typeface="Simplified Arabic" panose="02020603050405020304" pitchFamily="18" charset="-78"/>
              </a:rPr>
              <a:t>10-إعطاء الأولوية بدلا من التأجيل.</a:t>
            </a:r>
            <a:endParaRPr lang="en-US" sz="2800" dirty="0">
              <a:latin typeface="Simplified Arabic" panose="02020603050405020304" pitchFamily="18" charset="-78"/>
              <a:cs typeface="Simplified Arabic" panose="02020603050405020304" pitchFamily="18" charset="-78"/>
            </a:endParaRPr>
          </a:p>
          <a:p>
            <a:pPr>
              <a:defRPr/>
            </a:pPr>
            <a:endParaRPr lang="en-US" sz="3200" dirty="0"/>
          </a:p>
        </p:txBody>
      </p:sp>
      <p:sp>
        <p:nvSpPr>
          <p:cNvPr id="22531" name="عنوان 1"/>
          <p:cNvSpPr txBox="1">
            <a:spLocks/>
          </p:cNvSpPr>
          <p:nvPr/>
        </p:nvSpPr>
        <p:spPr bwMode="auto">
          <a:xfrm>
            <a:off x="3881439" y="0"/>
            <a:ext cx="5214937" cy="207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eaLnBrk="1" hangingPunct="1">
              <a:spcBef>
                <a:spcPct val="0"/>
              </a:spcBef>
              <a:buFontTx/>
              <a:buNone/>
            </a:pPr>
            <a:r>
              <a:rPr lang="ar-SA" altLang="ar-SA" sz="3600">
                <a:solidFill>
                  <a:srgbClr val="336600"/>
                </a:solidFill>
                <a:latin typeface="Arial" panose="020B0604020202020204" pitchFamily="34" charset="0"/>
                <a:cs typeface="Hesham Bold" pitchFamily="2" charset="-78"/>
              </a:rPr>
              <a:t> </a:t>
            </a:r>
            <a:r>
              <a:rPr lang="ar-SA" altLang="ar-SA" sz="3600">
                <a:solidFill>
                  <a:srgbClr val="FF0000"/>
                </a:solidFill>
                <a:latin typeface="Arial" panose="020B0604020202020204" pitchFamily="34" charset="0"/>
                <a:cs typeface="Hesham Bold" pitchFamily="2" charset="-78"/>
              </a:rPr>
              <a:t>استراتيجيات مواجهة صعوبات التعلم</a:t>
            </a:r>
            <a:endParaRPr lang="en-US" altLang="ar-SA" sz="3600">
              <a:solidFill>
                <a:srgbClr val="FF0000"/>
              </a:solidFill>
              <a:latin typeface="Arial" panose="020B0604020202020204" pitchFamily="34" charset="0"/>
              <a:cs typeface="Hesham Bold" pitchFamily="2" charset="-78"/>
            </a:endParaRPr>
          </a:p>
        </p:txBody>
      </p:sp>
      <p:pic>
        <p:nvPicPr>
          <p:cNvPr id="22532" name="صورة 3" descr="صعوبات 6.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52626" y="4143375"/>
            <a:ext cx="8215313"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0114132"/>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881189" y="928689"/>
            <a:ext cx="8429625" cy="5572125"/>
          </a:xfrm>
          <a:prstGeom prst="rect">
            <a:avLst/>
          </a:prstGeom>
          <a:solidFill>
            <a:schemeClr val="accent3">
              <a:lumMod val="20000"/>
              <a:lumOff val="80000"/>
            </a:schemeClr>
          </a:solidFill>
          <a:ln w="38100" cmpd="thickThin">
            <a:solidFill>
              <a:srgbClr val="000000"/>
            </a:solidFill>
            <a:miter lim="800000"/>
            <a:headEnd/>
            <a:tailEnd/>
          </a:ln>
        </p:spPr>
        <p:txBody>
          <a:bodyPr/>
          <a:lstStyle/>
          <a:p>
            <a:pPr>
              <a:defRPr/>
            </a:pPr>
            <a:r>
              <a:rPr lang="ar-SA" sz="2800" dirty="0">
                <a:latin typeface="AL-Mateen Outline"/>
              </a:rPr>
              <a:t>اجعل المنهج التدريسي متاحاً لمدة أربعة أو ستة أسابيع قبل بداية الفصل - عندما يكون ممكناً .</a:t>
            </a:r>
          </a:p>
          <a:p>
            <a:pPr>
              <a:buFontTx/>
              <a:buChar char="-"/>
              <a:defRPr/>
            </a:pPr>
            <a:r>
              <a:rPr lang="ar-SA" sz="2800" dirty="0">
                <a:latin typeface="AL-Mateen Outline"/>
              </a:rPr>
              <a:t>كن متواجدا في ساعاتك المكتبية لمناقشة المنهج التدريسي مع الطلاب ذو صعوبات التعليمي</a:t>
            </a:r>
          </a:p>
          <a:p>
            <a:pPr>
              <a:buFontTx/>
              <a:buChar char="-"/>
              <a:defRPr/>
            </a:pPr>
            <a:r>
              <a:rPr lang="ar-SA" sz="2800" dirty="0">
                <a:latin typeface="AL-Mateen Outline"/>
              </a:rPr>
              <a:t>ابدأ المحاضرات والمناقشات المصحوبة بالمراجعات لعناوين الموضوعات التي سوف يتم تغطيتها.</a:t>
            </a:r>
          </a:p>
          <a:p>
            <a:pPr>
              <a:buFontTx/>
              <a:buChar char="-"/>
              <a:defRPr/>
            </a:pPr>
            <a:r>
              <a:rPr lang="ar-SA" sz="2800" dirty="0">
                <a:latin typeface="AL-Mateen Outline"/>
              </a:rPr>
              <a:t>استخدم سبورة أو آلة عرض لتحديد الخط الرئيسي لمادة المحاضرة ، مع قراءة ما قد كتب أو ما تم إعداده ما تم مسبقاً من فيلم ضوئي مصور.</a:t>
            </a:r>
          </a:p>
          <a:p>
            <a:pPr>
              <a:buFontTx/>
              <a:buChar char="-"/>
              <a:defRPr/>
            </a:pPr>
            <a:r>
              <a:rPr lang="ar-SA" sz="2800" dirty="0">
                <a:latin typeface="AL-Mateen Outline"/>
              </a:rPr>
              <a:t>استخدم سبورة أو آلة عرض لتحديد وتركيز المفاهيم الرئيسية ، المفاهيم المعتادة أو الكلمات الأجنبية.</a:t>
            </a:r>
            <a:endParaRPr lang="en-US" sz="2800" dirty="0">
              <a:latin typeface="AL-Mateen Outline"/>
            </a:endParaRPr>
          </a:p>
          <a:p>
            <a:pPr>
              <a:defRPr/>
            </a:pPr>
            <a:endParaRPr lang="en-US" sz="3200" dirty="0"/>
          </a:p>
        </p:txBody>
      </p:sp>
      <p:sp>
        <p:nvSpPr>
          <p:cNvPr id="23555" name="عنوان 1"/>
          <p:cNvSpPr txBox="1">
            <a:spLocks/>
          </p:cNvSpPr>
          <p:nvPr/>
        </p:nvSpPr>
        <p:spPr bwMode="auto">
          <a:xfrm>
            <a:off x="1524000" y="214313"/>
            <a:ext cx="91440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eaLnBrk="1" hangingPunct="1">
              <a:spcBef>
                <a:spcPct val="0"/>
              </a:spcBef>
              <a:buFontTx/>
              <a:buNone/>
            </a:pPr>
            <a:r>
              <a:rPr lang="ar-SA" altLang="ar-SA" sz="3600">
                <a:solidFill>
                  <a:srgbClr val="FF0000"/>
                </a:solidFill>
                <a:latin typeface="Arial" panose="020B0604020202020204" pitchFamily="34" charset="0"/>
                <a:cs typeface="Hesham Bold" pitchFamily="2" charset="-78"/>
              </a:rPr>
              <a:t>نصائح لعضو هيئة التدريس في التعامل مع ذوي صعوبات التعلم</a:t>
            </a:r>
            <a:endParaRPr lang="en-US" altLang="ar-SA">
              <a:latin typeface="Arial" panose="020B0604020202020204" pitchFamily="34" charset="0"/>
            </a:endParaRPr>
          </a:p>
        </p:txBody>
      </p:sp>
      <p:pic>
        <p:nvPicPr>
          <p:cNvPr id="23556" name="صورة 3" descr="صعوبات 6.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52625" y="4786313"/>
            <a:ext cx="3786188"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386738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181101" y="2500313"/>
            <a:ext cx="9296400" cy="3929062"/>
          </a:xfrm>
          <a:prstGeom prst="rect">
            <a:avLst/>
          </a:prstGeom>
          <a:solidFill>
            <a:schemeClr val="accent3">
              <a:lumMod val="20000"/>
              <a:lumOff val="80000"/>
            </a:schemeClr>
          </a:solidFill>
          <a:ln w="38100" cmpd="thickThin">
            <a:solidFill>
              <a:srgbClr val="000000"/>
            </a:solidFill>
            <a:miter lim="800000"/>
            <a:headEnd/>
            <a:tailEnd/>
          </a:ln>
        </p:spPr>
        <p:txBody>
          <a:bodyPr/>
          <a:lstStyle/>
          <a:p>
            <a:pPr algn="ctr">
              <a:lnSpc>
                <a:spcPct val="150000"/>
              </a:lnSpc>
              <a:buFont typeface="Wingdings" panose="05000000000000000000" pitchFamily="2" charset="2"/>
              <a:buNone/>
            </a:pPr>
            <a:r>
              <a:rPr lang="ar-SA" altLang="ar-SA" sz="2800" b="1" dirty="0" smtClean="0">
                <a:latin typeface="Simplified Arabic" panose="02020603050405020304" pitchFamily="18" charset="-78"/>
                <a:cs typeface="Simplified Arabic" panose="02020603050405020304" pitchFamily="18" charset="-78"/>
              </a:rPr>
              <a:t>هي اضطرابات في واحدة أو أكثر من العمليات النفسية الأساسية التي تتضمن فهم واستخدام اللغة المكتوبة أو اللغة المنطوقة والتي تبدو في اضطرابات الاستماع والتفكير والكلام، والقراءة والكتابة(الإملاء، والتعبير، والخط)، </a:t>
            </a:r>
          </a:p>
          <a:p>
            <a:pPr algn="ctr">
              <a:lnSpc>
                <a:spcPct val="150000"/>
              </a:lnSpc>
              <a:buFont typeface="Wingdings" panose="05000000000000000000" pitchFamily="2" charset="2"/>
              <a:buNone/>
            </a:pPr>
            <a:r>
              <a:rPr lang="ar-SA" altLang="ar-SA" sz="2800" b="1" dirty="0" smtClean="0">
                <a:latin typeface="Simplified Arabic" panose="02020603050405020304" pitchFamily="18" charset="-78"/>
                <a:cs typeface="Simplified Arabic" panose="02020603050405020304" pitchFamily="18" charset="-78"/>
              </a:rPr>
              <a:t>والرياضيات والتي لا تعود إلى أسباب تتعلق بالعوق العقلي أو السمعي أو البصري أو غيرها من أنواع العوق أو ظروف التعلم أو الرعاية الأسرية. </a:t>
            </a:r>
          </a:p>
          <a:p>
            <a:pPr algn="ctr">
              <a:lnSpc>
                <a:spcPct val="150000"/>
              </a:lnSpc>
              <a:buFont typeface="Wingdings" panose="05000000000000000000" pitchFamily="2" charset="2"/>
              <a:buNone/>
            </a:pPr>
            <a:r>
              <a:rPr lang="ar-SA" altLang="ar-SA" sz="2800" b="1" dirty="0" smtClean="0">
                <a:latin typeface="Simplified Arabic" panose="02020603050405020304" pitchFamily="18" charset="-78"/>
                <a:cs typeface="Simplified Arabic" panose="02020603050405020304" pitchFamily="18" charset="-78"/>
              </a:rPr>
              <a:t>(القواعد التنظيمية لمعاهد وبرامج التربية الخاصة 1422هـ).</a:t>
            </a:r>
            <a:r>
              <a:rPr lang="en-US" altLang="ar-SA" sz="2800" b="1" dirty="0" smtClean="0">
                <a:solidFill>
                  <a:srgbClr val="339933"/>
                </a:solidFill>
                <a:latin typeface="Simplified Arabic" panose="02020603050405020304" pitchFamily="18" charset="-78"/>
                <a:cs typeface="Simplified Arabic" panose="02020603050405020304" pitchFamily="18" charset="-78"/>
              </a:rPr>
              <a:t> </a:t>
            </a:r>
            <a:endParaRPr lang="en-US" altLang="ar-SA" sz="2800" b="1" dirty="0" smtClean="0">
              <a:solidFill>
                <a:srgbClr val="339933"/>
              </a:solidFill>
              <a:latin typeface="Simplified Arabic" panose="02020603050405020304" pitchFamily="18" charset="-78"/>
              <a:cs typeface="Simplified Arabic" panose="02020603050405020304" pitchFamily="18" charset="-78"/>
            </a:endParaRPr>
          </a:p>
        </p:txBody>
      </p:sp>
      <p:pic>
        <p:nvPicPr>
          <p:cNvPr id="12292" name="صورة 4" descr="صعوبات 17.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66838" y="408156"/>
            <a:ext cx="2228850"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مربع نص 1"/>
          <p:cNvSpPr txBox="1"/>
          <p:nvPr/>
        </p:nvSpPr>
        <p:spPr>
          <a:xfrm>
            <a:off x="3314700" y="1003300"/>
            <a:ext cx="7277100" cy="769441"/>
          </a:xfrm>
          <a:prstGeom prst="rect">
            <a:avLst/>
          </a:prstGeom>
          <a:noFill/>
        </p:spPr>
        <p:txBody>
          <a:bodyPr wrap="square" rtlCol="1">
            <a:spAutoFit/>
          </a:bodyPr>
          <a:lstStyle/>
          <a:p>
            <a:pPr algn="ctr"/>
            <a:r>
              <a:rPr lang="ar-SA" altLang="ar-SA" sz="4400" b="1" dirty="0" smtClean="0">
                <a:solidFill>
                  <a:srgbClr val="00B05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التعريف الرسمي لصعوبات التعلم في المملكة العربية السعودية</a:t>
            </a:r>
            <a:endParaRPr lang="ar-SA" sz="4400" dirty="0">
              <a:solidFill>
                <a:srgbClr val="00B05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39285159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738313" y="928688"/>
            <a:ext cx="8572500" cy="5715000"/>
          </a:xfrm>
          <a:prstGeom prst="rect">
            <a:avLst/>
          </a:prstGeom>
          <a:solidFill>
            <a:schemeClr val="accent3">
              <a:lumMod val="20000"/>
              <a:lumOff val="80000"/>
            </a:schemeClr>
          </a:solidFill>
          <a:ln w="38100" cmpd="thickThin">
            <a:solidFill>
              <a:srgbClr val="000000"/>
            </a:solidFill>
            <a:miter lim="800000"/>
            <a:headEnd/>
            <a:tailEnd/>
          </a:ln>
        </p:spPr>
        <p:txBody>
          <a:bodyPr/>
          <a:lstStyle/>
          <a:p>
            <a:pPr lvl="3" algn="just">
              <a:defRPr/>
            </a:pPr>
            <a:r>
              <a:rPr lang="ar-SA" sz="3200" dirty="0"/>
              <a:t>- </a:t>
            </a:r>
            <a:r>
              <a:rPr lang="ar-SA" sz="2800" dirty="0"/>
              <a:t>ركز على النقاط المهمة ، الأفكار الرئيسية ، المفاهيم الأساسية شفهياً في المحاضرة.</a:t>
            </a:r>
            <a:endParaRPr lang="en-US" sz="2800" dirty="0"/>
          </a:p>
          <a:p>
            <a:pPr lvl="3" algn="just">
              <a:buFontTx/>
              <a:buChar char="-"/>
              <a:defRPr/>
            </a:pPr>
            <a:r>
              <a:rPr lang="ar-SA" sz="2800" dirty="0"/>
              <a:t>حدد واجبات كتابية وأيضاً شفهية، قم بتزويد الطلبة بفرص للمشاركة ، أوقات للأسئلة أو للمناقشة. قم بإمداد الطلبة بالوقت اللازم للمناقشات الفردية الخاصة بالواجبات ، والأسئلة عن المحاضرات والقراءات.</a:t>
            </a:r>
          </a:p>
          <a:p>
            <a:pPr lvl="3" algn="just">
              <a:buFontTx/>
              <a:buChar char="-"/>
              <a:defRPr/>
            </a:pPr>
            <a:r>
              <a:rPr lang="ar-SA" sz="2800" dirty="0"/>
              <a:t> قم بتزويدهم بإرشادات دراسية خاصة بالموضوع، وأسئلة دراسية ، وجلسات مراجعة لتأييدهم ومساعدتهم في التحكم بالمواد للامتحانات.</a:t>
            </a:r>
            <a:endParaRPr lang="en-US" sz="2800" dirty="0"/>
          </a:p>
          <a:p>
            <a:pPr lvl="3" algn="just">
              <a:defRPr/>
            </a:pPr>
            <a:r>
              <a:rPr lang="ar-SA" sz="2800" dirty="0"/>
              <a:t>- عدل من إجراءات التقييم. على سبيل المثال، اسمح بالامتحانات غير محددة المدة والامتحانات الشفهية المسجلة ، أو المكتوبة على الحاسوب ، أو الآلة الكاتبة بدلا من الامتحانات المكتوبة. </a:t>
            </a:r>
            <a:r>
              <a:rPr lang="en-US" sz="2800" dirty="0"/>
              <a:t> </a:t>
            </a:r>
            <a:r>
              <a:rPr lang="ar-SA" sz="2800" dirty="0"/>
              <a:t>- زد الوقت المخصص للاختبارات.</a:t>
            </a:r>
            <a:endParaRPr lang="en-US" sz="2800" dirty="0"/>
          </a:p>
          <a:p>
            <a:pPr>
              <a:defRPr/>
            </a:pPr>
            <a:endParaRPr lang="en-US" sz="3200" dirty="0"/>
          </a:p>
        </p:txBody>
      </p:sp>
      <p:sp>
        <p:nvSpPr>
          <p:cNvPr id="24579" name="عنوان 1"/>
          <p:cNvSpPr txBox="1">
            <a:spLocks/>
          </p:cNvSpPr>
          <p:nvPr/>
        </p:nvSpPr>
        <p:spPr bwMode="auto">
          <a:xfrm>
            <a:off x="1524000" y="214313"/>
            <a:ext cx="91440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eaLnBrk="1" hangingPunct="1">
              <a:spcBef>
                <a:spcPct val="0"/>
              </a:spcBef>
              <a:buFontTx/>
              <a:buNone/>
            </a:pPr>
            <a:r>
              <a:rPr lang="ar-SA" altLang="ar-SA" sz="3600">
                <a:solidFill>
                  <a:srgbClr val="FF0000"/>
                </a:solidFill>
                <a:latin typeface="Arial" panose="020B0604020202020204" pitchFamily="34" charset="0"/>
                <a:cs typeface="Hesham Bold" pitchFamily="2" charset="-78"/>
              </a:rPr>
              <a:t>نصائح لعضو هيئة التدريس في التعامل مع ذوي صعوبات التعلم</a:t>
            </a:r>
            <a:endParaRPr lang="en-US" altLang="ar-SA">
              <a:latin typeface="Arial" panose="020B0604020202020204" pitchFamily="34" charset="0"/>
            </a:endParaRPr>
          </a:p>
        </p:txBody>
      </p:sp>
      <p:pic>
        <p:nvPicPr>
          <p:cNvPr id="24580" name="صورة 4" descr="صعوبات 14.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429750" y="1143000"/>
            <a:ext cx="1428750" cy="550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446634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738313" y="928688"/>
            <a:ext cx="7643812" cy="5929312"/>
          </a:xfrm>
          <a:prstGeom prst="rect">
            <a:avLst/>
          </a:prstGeom>
          <a:solidFill>
            <a:schemeClr val="accent3">
              <a:lumMod val="20000"/>
              <a:lumOff val="80000"/>
            </a:schemeClr>
          </a:solidFill>
          <a:ln w="38100" cmpd="thickThin">
            <a:solidFill>
              <a:srgbClr val="000000"/>
            </a:solidFill>
            <a:miter lim="800000"/>
            <a:headEnd/>
            <a:tailEnd/>
          </a:ln>
        </p:spPr>
        <p:txBody>
          <a:bodyPr/>
          <a:lstStyle/>
          <a:p>
            <a:pPr lvl="3">
              <a:defRPr/>
            </a:pPr>
            <a:r>
              <a:rPr lang="ar-SA" sz="3200" dirty="0">
                <a:cs typeface="AL-Mohanad" pitchFamily="2" charset="-78"/>
              </a:rPr>
              <a:t>اسمح للطلاب بأداء الاختبار في غرفة تخلو من مشتتات الانتباه-  </a:t>
            </a:r>
            <a:r>
              <a:rPr lang="en-US" sz="3200" dirty="0">
                <a:cs typeface="AL-Mohanad" pitchFamily="2" charset="-78"/>
              </a:rPr>
              <a:t> </a:t>
            </a:r>
            <a:r>
              <a:rPr lang="ar-SA" sz="3200" dirty="0">
                <a:cs typeface="AL-Mohanad" pitchFamily="2" charset="-78"/>
              </a:rPr>
              <a:t>تخلى عن متطلبات معينة أو استبدلها بمتطلبات أخرى.-  اسمح للطلاب باختيار عبء أكاديمي أخف وأقل وأدائه.</a:t>
            </a:r>
            <a:endParaRPr lang="en-US" sz="3200" dirty="0">
              <a:cs typeface="AL-Mohanad" pitchFamily="2" charset="-78"/>
            </a:endParaRPr>
          </a:p>
          <a:p>
            <a:pPr lvl="3">
              <a:defRPr/>
            </a:pPr>
            <a:r>
              <a:rPr lang="ar-SA" sz="3200" dirty="0">
                <a:cs typeface="AL-Mohanad" pitchFamily="2" charset="-78"/>
              </a:rPr>
              <a:t>اسمح باستخدام حاسب آلي يعرض النص ويحوله إلى مخرج سمعي</a:t>
            </a:r>
            <a:endParaRPr lang="en-US" sz="3200" dirty="0">
              <a:cs typeface="AL-Mohanad" pitchFamily="2" charset="-78"/>
            </a:endParaRPr>
          </a:p>
          <a:p>
            <a:pPr lvl="3">
              <a:defRPr/>
            </a:pPr>
            <a:r>
              <a:rPr lang="ar-SA" sz="3200" dirty="0">
                <a:cs typeface="AL-Mohanad" pitchFamily="2" charset="-78"/>
              </a:rPr>
              <a:t>اسمح للطلاب باستخدام أجهزة تسجيل المحاضرات لمساعدتهم خاصة الذين يحتاجون إلى معدل أبطأ لعرض المعلومات لأخذ الملاحظات وتفريغ محتواها ، حيث تساعد هذه الأجهزة السمعية للمحاضرة على تيسير فهم هؤلاء الطلاب واستيعابهم</a:t>
            </a:r>
            <a:endParaRPr lang="en-US" sz="3200" dirty="0">
              <a:cs typeface="AL-Mohanad" pitchFamily="2" charset="-78"/>
            </a:endParaRPr>
          </a:p>
          <a:p>
            <a:pPr>
              <a:defRPr/>
            </a:pPr>
            <a:endParaRPr lang="en-US" sz="3200" dirty="0"/>
          </a:p>
        </p:txBody>
      </p:sp>
      <p:sp>
        <p:nvSpPr>
          <p:cNvPr id="25603" name="عنوان 1"/>
          <p:cNvSpPr txBox="1">
            <a:spLocks/>
          </p:cNvSpPr>
          <p:nvPr/>
        </p:nvSpPr>
        <p:spPr bwMode="auto">
          <a:xfrm>
            <a:off x="1524000" y="214313"/>
            <a:ext cx="91440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eaLnBrk="1" hangingPunct="1">
              <a:spcBef>
                <a:spcPct val="0"/>
              </a:spcBef>
              <a:buFontTx/>
              <a:buNone/>
            </a:pPr>
            <a:r>
              <a:rPr lang="ar-SA" altLang="ar-SA" sz="3600" dirty="0">
                <a:solidFill>
                  <a:srgbClr val="FF0000"/>
                </a:solidFill>
                <a:latin typeface="Arial" panose="020B0604020202020204" pitchFamily="34" charset="0"/>
                <a:cs typeface="Hesham Bold" pitchFamily="2" charset="-78"/>
              </a:rPr>
              <a:t>نصائح لعضو هيئة التدريس في التعامل مع ذوي صعوبات التعلم</a:t>
            </a:r>
            <a:endParaRPr lang="en-US" altLang="ar-SA" dirty="0">
              <a:latin typeface="Arial" panose="020B0604020202020204" pitchFamily="34" charset="0"/>
            </a:endParaRPr>
          </a:p>
        </p:txBody>
      </p:sp>
      <p:pic>
        <p:nvPicPr>
          <p:cNvPr id="25604" name="صورة 5" descr="صعوبات 1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036050" y="1214438"/>
            <a:ext cx="1428750" cy="564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357474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الشكل التوضيحي لمفهوم صعوبات التعلم"/>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93946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881189" y="2428876"/>
            <a:ext cx="8429625" cy="4214813"/>
          </a:xfrm>
          <a:prstGeom prst="rect">
            <a:avLst/>
          </a:prstGeom>
          <a:solidFill>
            <a:schemeClr val="accent3">
              <a:lumMod val="20000"/>
              <a:lumOff val="80000"/>
            </a:schemeClr>
          </a:solidFill>
          <a:ln w="38100" cmpd="thickThin">
            <a:solidFill>
              <a:srgbClr val="000000"/>
            </a:solidFill>
            <a:miter lim="800000"/>
            <a:headEnd/>
            <a:tailEnd/>
          </a:ln>
        </p:spPr>
        <p:txBody>
          <a:bodyPr/>
          <a:lstStyle/>
          <a:p>
            <a:pPr algn="just"/>
            <a:r>
              <a:rPr lang="ar-SA" altLang="ar-SA" sz="2400" dirty="0" smtClean="0">
                <a:latin typeface="Simplified Arabic" panose="02020603050405020304" pitchFamily="18" charset="-78"/>
                <a:cs typeface="Simplified Arabic" panose="02020603050405020304" pitchFamily="18" charset="-78"/>
              </a:rPr>
              <a:t>يهدف البرنامج إلى زيادة فاعلية التعليم في المملكة العربية السعودية وذلك بتقديم أفضل الخدمات إلى التلاميذ في مجال التربية الخاصة (صعوبات التعلم) عن طريق:</a:t>
            </a:r>
          </a:p>
          <a:p>
            <a:pPr algn="just"/>
            <a:r>
              <a:rPr lang="ar-SA" altLang="ar-SA" sz="2400" dirty="0" smtClean="0">
                <a:latin typeface="Simplified Arabic" panose="02020603050405020304" pitchFamily="18" charset="-78"/>
                <a:cs typeface="Simplified Arabic" panose="02020603050405020304" pitchFamily="18" charset="-78"/>
              </a:rPr>
              <a:t>تقديم الخدمات التربوية الخاصة للتلاميذ الذين  لديهم صعوبات تعلم من خلال اكتشافهم وتشخيصهم.</a:t>
            </a:r>
          </a:p>
          <a:p>
            <a:pPr algn="just"/>
            <a:r>
              <a:rPr lang="ar-SA" altLang="ar-SA" sz="2400" dirty="0" smtClean="0">
                <a:latin typeface="Simplified Arabic" panose="02020603050405020304" pitchFamily="18" charset="-78"/>
                <a:cs typeface="Simplified Arabic" panose="02020603050405020304" pitchFamily="18" charset="-78"/>
              </a:rPr>
              <a:t> توعية وإرشاد مديري المدارس والمعلمين وأولياء أمور التلاميذ وكذلك التلاميذ أنفسهم بأهمية برنامج صعوبات التعلم وإبراز جوانبه الإيجابية.</a:t>
            </a:r>
          </a:p>
          <a:p>
            <a:pPr algn="just"/>
            <a:r>
              <a:rPr lang="ar-SA" altLang="ar-SA" sz="2400" dirty="0" smtClean="0">
                <a:latin typeface="Simplified Arabic" panose="02020603050405020304" pitchFamily="18" charset="-78"/>
                <a:cs typeface="Simplified Arabic" panose="02020603050405020304" pitchFamily="18" charset="-78"/>
              </a:rPr>
              <a:t> تقديم الاستشارة التربوية لمعلمي المدرسة التي تساعدهم في تدريس بعض التلاميذ داخل الفصل العادي.</a:t>
            </a:r>
          </a:p>
          <a:p>
            <a:pPr algn="just"/>
            <a:r>
              <a:rPr lang="ar-SA" altLang="ar-SA" sz="2400" dirty="0" smtClean="0">
                <a:latin typeface="Simplified Arabic" panose="02020603050405020304" pitchFamily="18" charset="-78"/>
                <a:cs typeface="Simplified Arabic" panose="02020603050405020304" pitchFamily="18" charset="-78"/>
              </a:rPr>
              <a:t>تقديم إرشادات لأولياء أمور التلاميذ الذين يتلقون خدمات البرنامج كي تساعدهم في التعامل مع حالة التلميذ في المنزل.</a:t>
            </a:r>
            <a:endParaRPr lang="en-US" altLang="ar-SA" sz="2400" dirty="0" smtClean="0">
              <a:latin typeface="Simplified Arabic" panose="02020603050405020304" pitchFamily="18" charset="-78"/>
              <a:cs typeface="Simplified Arabic" panose="02020603050405020304" pitchFamily="18" charset="-78"/>
            </a:endParaRPr>
          </a:p>
        </p:txBody>
      </p:sp>
      <p:sp>
        <p:nvSpPr>
          <p:cNvPr id="15363" name="عنوان 1"/>
          <p:cNvSpPr txBox="1">
            <a:spLocks/>
          </p:cNvSpPr>
          <p:nvPr/>
        </p:nvSpPr>
        <p:spPr bwMode="auto">
          <a:xfrm>
            <a:off x="5024439" y="622299"/>
            <a:ext cx="5214937"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a:buNone/>
            </a:pPr>
            <a:r>
              <a:rPr lang="ar-SA" altLang="ar-SA" sz="4400" b="1" dirty="0" smtClean="0">
                <a:solidFill>
                  <a:srgbClr val="00B050"/>
                </a:solidFill>
                <a:effectLst>
                  <a:outerShdw blurRad="38100" dist="38100" dir="2700000" algn="tl">
                    <a:srgbClr val="C0C0C0"/>
                  </a:outerShdw>
                </a:effectLst>
                <a:latin typeface="Arabic Typesetting" panose="03020402040406030203" pitchFamily="66" charset="-78"/>
                <a:cs typeface="Arabic Typesetting" panose="03020402040406030203" pitchFamily="66" charset="-78"/>
              </a:rPr>
              <a:t>الهدف من تقديم الخدمة</a:t>
            </a:r>
            <a:endParaRPr lang="ar-SA" altLang="ar-SA" sz="4400" b="1" dirty="0" smtClean="0">
              <a:solidFill>
                <a:srgbClr val="00B050"/>
              </a:solidFill>
              <a:effectLst>
                <a:outerShdw blurRad="38100" dist="38100" dir="2700000" algn="tl">
                  <a:srgbClr val="C0C0C0"/>
                </a:outerShdw>
              </a:effectLst>
              <a:latin typeface="Arabic Typesetting" panose="03020402040406030203" pitchFamily="66" charset="-78"/>
              <a:cs typeface="Arabic Typesetting" panose="03020402040406030203" pitchFamily="66" charset="-78"/>
            </a:endParaRPr>
          </a:p>
        </p:txBody>
      </p:sp>
      <p:pic>
        <p:nvPicPr>
          <p:cNvPr id="15364" name="صورة 4" descr="صعوبات 1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52625" y="500063"/>
            <a:ext cx="2643188" cy="164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92330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602164" y="716801"/>
            <a:ext cx="6143625" cy="585544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lgn="just">
              <a:lnSpc>
                <a:spcPct val="150000"/>
              </a:lnSpc>
            </a:pPr>
            <a:r>
              <a:rPr lang="ar-SA" altLang="ar-SA" sz="2800" b="1" dirty="0" smtClean="0">
                <a:latin typeface="Simplified Arabic" panose="02020603050405020304" pitchFamily="18" charset="-78"/>
                <a:cs typeface="Simplified Arabic" panose="02020603050405020304" pitchFamily="18" charset="-78"/>
              </a:rPr>
              <a:t>تقدم الخدمات في الوقت الحاضر عن طريق نظام غرف المصادر (شكل رقم 2)، حيث أنه يكفل للتلميذ خدمة متخصصة بشكل فردي تتمشى مع احتياجاته وخصائصه في حين أنه يوفر له الفرصة لتلقي تعليمه مع زملائه في الفصل العادي معظم يومه الدراسي (السرطاوي وأبونيان 1419هـ-1998م) ويعتبر هذا النظام ملائماً لمثل هذه الفئة من التلاميذ بالإضافة إلى تعليمهم مع زملائهم في الفصول العادية عن طريق الاستشارة </a:t>
            </a:r>
            <a:endParaRPr lang="en-US" altLang="ar-SA" sz="2800" b="1" dirty="0" smtClean="0">
              <a:latin typeface="Simplified Arabic" panose="02020603050405020304" pitchFamily="18" charset="-78"/>
              <a:cs typeface="Simplified Arabic" panose="02020603050405020304" pitchFamily="18" charset="-78"/>
            </a:endParaRPr>
          </a:p>
        </p:txBody>
      </p:sp>
      <p:pic>
        <p:nvPicPr>
          <p:cNvPr id="7171" name="صورة 5" descr="صعوبات 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31988" y="285750"/>
            <a:ext cx="2190750" cy="628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مربع نص 2"/>
          <p:cNvSpPr txBox="1"/>
          <p:nvPr/>
        </p:nvSpPr>
        <p:spPr>
          <a:xfrm>
            <a:off x="4602163" y="0"/>
            <a:ext cx="6143625" cy="769441"/>
          </a:xfrm>
          <a:prstGeom prst="rect">
            <a:avLst/>
          </a:prstGeom>
          <a:noFill/>
        </p:spPr>
        <p:txBody>
          <a:bodyPr wrap="square" rtlCol="1">
            <a:spAutoFit/>
          </a:bodyPr>
          <a:lstStyle/>
          <a:p>
            <a:pPr algn="ctr"/>
            <a:r>
              <a:rPr lang="ar-SA" sz="4400" b="1" dirty="0" smtClean="0">
                <a:solidFill>
                  <a:srgbClr val="00B05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أساليب تقديم الخدمات</a:t>
            </a:r>
            <a:endParaRPr lang="ar-SA" sz="4400" b="1" dirty="0">
              <a:solidFill>
                <a:srgbClr val="00B05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82446894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697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246564" y="1214439"/>
            <a:ext cx="6143625" cy="526297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lgn="just"/>
            <a:r>
              <a:rPr lang="ar-SA" sz="2400" dirty="0">
                <a:solidFill>
                  <a:schemeClr val="tx1"/>
                </a:solidFill>
                <a:latin typeface="Simplified Arabic" panose="02020603050405020304" pitchFamily="18" charset="-78"/>
                <a:cs typeface="Simplified Arabic" panose="02020603050405020304" pitchFamily="18" charset="-78"/>
              </a:rPr>
              <a:t> </a:t>
            </a:r>
            <a:r>
              <a:rPr lang="ar-SA" altLang="ar-SA" sz="2400" b="1" dirty="0" smtClean="0">
                <a:solidFill>
                  <a:schemeClr val="bg1"/>
                </a:solidFill>
                <a:latin typeface="Simplified Arabic" panose="02020603050405020304" pitchFamily="18" charset="-78"/>
                <a:cs typeface="Simplified Arabic" panose="02020603050405020304" pitchFamily="18" charset="-78"/>
              </a:rPr>
              <a:t>يصل معدل التلاميذ الذين يرتادون برامج صعوبات التعلم في المملكة الى 7 % من بين تلاميذ المدارس التي فيها برامج لصعوبات التعلم على مستوى المرحلة الابتدائية, وحيث  إن البرامج مازالت قليله نسبياً فقد لا تكون تلك النسبة معياراً لحجم صعوبات التعلم .</a:t>
            </a:r>
          </a:p>
          <a:p>
            <a:pPr algn="just"/>
            <a:r>
              <a:rPr lang="ar-SA" altLang="ar-SA" sz="2400" b="1" dirty="0" smtClean="0">
                <a:solidFill>
                  <a:schemeClr val="bg1"/>
                </a:solidFill>
                <a:latin typeface="Simplified Arabic" panose="02020603050405020304" pitchFamily="18" charset="-78"/>
                <a:cs typeface="Simplified Arabic" panose="02020603050405020304" pitchFamily="18" charset="-78"/>
              </a:rPr>
              <a:t>أما في أمريكـا فيعتبر حقل صعوبات التعلم أكبر حقول التربية الخاصة من حيث عدد التلاميذ الذين يتلقون خدمات التربية الخاصة ,</a:t>
            </a:r>
            <a:r>
              <a:rPr lang="ar-SA" altLang="ar-SA" sz="2400" b="1" dirty="0">
                <a:solidFill>
                  <a:schemeClr val="bg1"/>
                </a:solidFill>
                <a:latin typeface="Simplified Arabic" panose="02020603050405020304" pitchFamily="18" charset="-78"/>
                <a:cs typeface="Simplified Arabic" panose="02020603050405020304" pitchFamily="18" charset="-78"/>
              </a:rPr>
              <a:t> </a:t>
            </a:r>
            <a:r>
              <a:rPr lang="ar-SA" altLang="ar-SA" sz="2400" b="1" dirty="0" smtClean="0">
                <a:solidFill>
                  <a:schemeClr val="bg1"/>
                </a:solidFill>
                <a:latin typeface="Simplified Arabic" panose="02020603050405020304" pitchFamily="18" charset="-78"/>
                <a:cs typeface="Simplified Arabic" panose="02020603050405020304" pitchFamily="18" charset="-78"/>
              </a:rPr>
              <a:t>فقد أشار تقرير مكتب التعليم الى أن نسبة صعوبات التعلم إلى حقل التربية الخاصة ,ككل نساوي 51,1 % أي أن  أكثر من نصف المتلقين لخدمات التربية الخاصة هم من الأطفال والشباب</a:t>
            </a:r>
            <a:r>
              <a:rPr lang="ar-SA" altLang="ar-SA" sz="2400" b="1" dirty="0">
                <a:solidFill>
                  <a:schemeClr val="bg1"/>
                </a:solidFill>
                <a:latin typeface="Simplified Arabic" panose="02020603050405020304" pitchFamily="18" charset="-78"/>
                <a:cs typeface="Simplified Arabic" panose="02020603050405020304" pitchFamily="18" charset="-78"/>
              </a:rPr>
              <a:t> </a:t>
            </a:r>
            <a:r>
              <a:rPr lang="ar-SA" altLang="ar-SA" sz="2400" b="1" dirty="0" smtClean="0">
                <a:solidFill>
                  <a:schemeClr val="bg1"/>
                </a:solidFill>
                <a:latin typeface="Simplified Arabic" panose="02020603050405020304" pitchFamily="18" charset="-78"/>
                <a:cs typeface="Simplified Arabic" panose="02020603050405020304" pitchFamily="18" charset="-78"/>
              </a:rPr>
              <a:t>الذين لديهم صعوبات تعلم ,كما يشير نفس التقرير الى أن 4,09%  من الأطفال والشباب الذين تتراوح أعمارهم</a:t>
            </a:r>
            <a:r>
              <a:rPr lang="ar-SA" altLang="ar-SA" sz="2400" b="1" dirty="0">
                <a:solidFill>
                  <a:schemeClr val="bg1"/>
                </a:solidFill>
                <a:latin typeface="Simplified Arabic" panose="02020603050405020304" pitchFamily="18" charset="-78"/>
                <a:cs typeface="Simplified Arabic" panose="02020603050405020304" pitchFamily="18" charset="-78"/>
              </a:rPr>
              <a:t> </a:t>
            </a:r>
            <a:r>
              <a:rPr lang="ar-SA" altLang="ar-SA" sz="2400" b="1" dirty="0" smtClean="0">
                <a:solidFill>
                  <a:schemeClr val="bg1"/>
                </a:solidFill>
                <a:latin typeface="Simplified Arabic" panose="02020603050405020304" pitchFamily="18" charset="-78"/>
                <a:cs typeface="Simplified Arabic" panose="02020603050405020304" pitchFamily="18" charset="-78"/>
              </a:rPr>
              <a:t>بين سن السادسة وسن الواحدة والعشرين يقعون تحت مظلة صعوبات التعلم.</a:t>
            </a:r>
            <a:endParaRPr lang="ar-SA" sz="2400" b="1" dirty="0" smtClean="0">
              <a:solidFill>
                <a:schemeClr val="bg1"/>
              </a:solidFill>
              <a:latin typeface="Simplified Arabic" panose="02020603050405020304" pitchFamily="18" charset="-78"/>
              <a:cs typeface="Simplified Arabic" panose="02020603050405020304" pitchFamily="18" charset="-78"/>
            </a:endParaRPr>
          </a:p>
        </p:txBody>
      </p:sp>
      <p:pic>
        <p:nvPicPr>
          <p:cNvPr id="8195" name="صورة 4" descr="صعوبات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38313" y="1214439"/>
            <a:ext cx="228600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مربع نص 1"/>
          <p:cNvSpPr txBox="1"/>
          <p:nvPr/>
        </p:nvSpPr>
        <p:spPr>
          <a:xfrm>
            <a:off x="3289300" y="533400"/>
            <a:ext cx="7100889" cy="769441"/>
          </a:xfrm>
          <a:prstGeom prst="rect">
            <a:avLst/>
          </a:prstGeom>
          <a:noFill/>
        </p:spPr>
        <p:txBody>
          <a:bodyPr wrap="square" rtlCol="1">
            <a:spAutoFit/>
          </a:bodyPr>
          <a:lstStyle/>
          <a:p>
            <a:pPr algn="ctr"/>
            <a:r>
              <a:rPr lang="ar-SA" altLang="ar-SA" sz="4400" b="1" dirty="0" smtClean="0">
                <a:solidFill>
                  <a:srgbClr val="339933"/>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مدى انتشار صعوبات التعلم</a:t>
            </a:r>
            <a:endParaRPr lang="ar-SA" altLang="ar-SA" sz="4400" b="1" dirty="0" smtClean="0">
              <a:solidFill>
                <a:srgbClr val="339933"/>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00221502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5"/>
          <p:cNvSpPr txBox="1">
            <a:spLocks noChangeArrowheads="1"/>
          </p:cNvSpPr>
          <p:nvPr/>
        </p:nvSpPr>
        <p:spPr bwMode="auto">
          <a:xfrm>
            <a:off x="1041400" y="1000126"/>
            <a:ext cx="6972299" cy="5572125"/>
          </a:xfrm>
          <a:prstGeom prst="rect">
            <a:avLst/>
          </a:prstGeom>
          <a:solidFill>
            <a:srgbClr val="FFFFCC"/>
          </a:solidFill>
          <a:ln w="38100" cmpd="thickThin">
            <a:solidFill>
              <a:srgbClr val="000000"/>
            </a:solidFill>
            <a:miter lim="800000"/>
            <a:headEnd/>
            <a:tailEnd/>
          </a:ln>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en-US" altLang="ar-SA" sz="2000" dirty="0">
              <a:latin typeface="Arial" panose="020B0604020202020204" pitchFamily="34" charset="0"/>
              <a:ea typeface="Arial" panose="020B0604020202020204" pitchFamily="34" charset="0"/>
              <a:cs typeface="onaizah mateen-ayman" pitchFamily="2" charset="-78"/>
            </a:endParaRPr>
          </a:p>
          <a:p>
            <a:pPr eaLnBrk="1" hangingPunct="1">
              <a:lnSpc>
                <a:spcPct val="150000"/>
              </a:lnSpc>
              <a:spcBef>
                <a:spcPct val="0"/>
              </a:spcBef>
              <a:buFontTx/>
              <a:buNone/>
            </a:pPr>
            <a:r>
              <a:rPr lang="ar-SA" altLang="ar-SA" sz="2400" dirty="0" smtClean="0">
                <a:latin typeface="Simplified Arabic" panose="02020603050405020304" pitchFamily="18" charset="-78"/>
                <a:cs typeface="Simplified Arabic" panose="02020603050405020304" pitchFamily="18" charset="-78"/>
              </a:rPr>
              <a:t>تشير </a:t>
            </a:r>
            <a:r>
              <a:rPr lang="ar-SA" altLang="ar-SA" sz="2400" dirty="0">
                <a:latin typeface="Simplified Arabic" panose="02020603050405020304" pitchFamily="18" charset="-78"/>
                <a:cs typeface="Simplified Arabic" panose="02020603050405020304" pitchFamily="18" charset="-78"/>
              </a:rPr>
              <a:t>الدراسات إلى أن نسبة الإصابة بالنشاط الزائد وقلة التركيز تتراوح ما بين 3 إلى 5 بالمائة بين أطفال المدارس(</a:t>
            </a:r>
            <a:r>
              <a:rPr lang="en-US" altLang="ar-SA" sz="2400" dirty="0">
                <a:latin typeface="Simplified Arabic" panose="02020603050405020304" pitchFamily="18" charset="-78"/>
                <a:cs typeface="Simplified Arabic" panose="02020603050405020304" pitchFamily="18" charset="-78"/>
              </a:rPr>
              <a:t>Nichey,1994</a:t>
            </a:r>
            <a:r>
              <a:rPr lang="ar-SA" altLang="ar-SA" sz="2400" dirty="0">
                <a:latin typeface="Simplified Arabic" panose="02020603050405020304" pitchFamily="18" charset="-78"/>
                <a:cs typeface="Simplified Arabic" panose="02020603050405020304" pitchFamily="18" charset="-78"/>
              </a:rPr>
              <a:t>)، كما بينت دراسات أخرى إلى أن هذه النسبة تتراوح بين 10 إلى 20 بالمائة من طلاب المدارس (</a:t>
            </a:r>
            <a:r>
              <a:rPr lang="en-US" altLang="ar-SA" sz="2400" dirty="0">
                <a:latin typeface="Simplified Arabic" panose="02020603050405020304" pitchFamily="18" charset="-78"/>
                <a:cs typeface="Simplified Arabic" panose="02020603050405020304" pitchFamily="18" charset="-78"/>
              </a:rPr>
              <a:t>Silver</a:t>
            </a:r>
            <a:r>
              <a:rPr lang="ar-SA" altLang="ar-SA" sz="2400" dirty="0">
                <a:latin typeface="Simplified Arabic" panose="02020603050405020304" pitchFamily="18" charset="-78"/>
                <a:cs typeface="Simplified Arabic" panose="02020603050405020304" pitchFamily="18" charset="-78"/>
              </a:rPr>
              <a:t> ،الطراح 1996)</a:t>
            </a:r>
            <a:br>
              <a:rPr lang="ar-SA" altLang="ar-SA" sz="2400" dirty="0">
                <a:latin typeface="Simplified Arabic" panose="02020603050405020304" pitchFamily="18" charset="-78"/>
                <a:cs typeface="Simplified Arabic" panose="02020603050405020304" pitchFamily="18" charset="-78"/>
              </a:rPr>
            </a:br>
            <a:r>
              <a:rPr lang="ar-SA" altLang="ar-SA" sz="2400" dirty="0">
                <a:latin typeface="Simplified Arabic" panose="02020603050405020304" pitchFamily="18" charset="-78"/>
                <a:cs typeface="Simplified Arabic" panose="02020603050405020304" pitchFamily="18" charset="-78"/>
              </a:rPr>
              <a:t>وفي دراسة أخرى أجريت في جمهورية مصر العربية عام 1996م على 290 تلميذا في الصف الرابع الابتدائي بينت النتائج بكون 9.8% يعانون من أخطاء في القراءة (السيد،2000)وقد أجريت دراسة في الأردن عام 1987م على بعض مدارس المرحلة الابتدائية حيث بينت النتائج أن 21% من العينة يعانون من صعوبات في تعلم اللغة العربية.</a:t>
            </a:r>
            <a:endParaRPr lang="ar-SA" altLang="ar-SA" sz="2400" b="1" dirty="0">
              <a:solidFill>
                <a:srgbClr val="000000"/>
              </a:solidFill>
              <a:ea typeface="Arial" panose="020B0604020202020204" pitchFamily="34" charset="0"/>
              <a:cs typeface="AL-Mohanad Bold" pitchFamily="2" charset="-78"/>
            </a:endParaRPr>
          </a:p>
        </p:txBody>
      </p:sp>
      <p:sp>
        <p:nvSpPr>
          <p:cNvPr id="17411" name="عنوان 1"/>
          <p:cNvSpPr>
            <a:spLocks noGrp="1"/>
          </p:cNvSpPr>
          <p:nvPr>
            <p:ph type="title"/>
          </p:nvPr>
        </p:nvSpPr>
        <p:spPr>
          <a:xfrm>
            <a:off x="2667000" y="285751"/>
            <a:ext cx="7715250" cy="500063"/>
          </a:xfrm>
        </p:spPr>
        <p:txBody>
          <a:bodyPr rtlCol="1">
            <a:noAutofit/>
          </a:bodyPr>
          <a:lstStyle/>
          <a:p>
            <a:pPr algn="ctr">
              <a:defRPr/>
            </a:pPr>
            <a:r>
              <a:rPr lang="ar-SA" sz="3200" dirty="0">
                <a:solidFill>
                  <a:srgbClr val="2E9A26"/>
                </a:solidFill>
                <a:latin typeface="+mn-lt"/>
                <a:ea typeface="+mn-ea"/>
                <a:cs typeface="Hesham Bold" pitchFamily="2" charset="-78"/>
              </a:rPr>
              <a:t/>
            </a:r>
            <a:br>
              <a:rPr lang="ar-SA" sz="3200" dirty="0">
                <a:solidFill>
                  <a:srgbClr val="2E9A26"/>
                </a:solidFill>
                <a:latin typeface="+mn-lt"/>
                <a:ea typeface="+mn-ea"/>
                <a:cs typeface="Hesham Bold" pitchFamily="2" charset="-78"/>
              </a:rPr>
            </a:br>
            <a:r>
              <a:rPr lang="ar-SA" b="1" dirty="0">
                <a:solidFill>
                  <a:srgbClr val="2E9A26"/>
                </a:solidFill>
                <a:effectLst>
                  <a:outerShdw blurRad="38100" dist="38100" dir="2700000" algn="tl">
                    <a:srgbClr val="000000">
                      <a:alpha val="43137"/>
                    </a:srgbClr>
                  </a:outerShdw>
                </a:effectLst>
                <a:latin typeface="Arabic Typesetting" panose="03020402040406030203" pitchFamily="66" charset="-78"/>
                <a:ea typeface="+mn-ea"/>
                <a:cs typeface="Arabic Typesetting" panose="03020402040406030203" pitchFamily="66" charset="-78"/>
              </a:rPr>
              <a:t>نسبة انتشار صعوبات التعلم في </a:t>
            </a:r>
            <a:r>
              <a:rPr lang="ar-SA" b="1" dirty="0" smtClean="0">
                <a:solidFill>
                  <a:srgbClr val="2E9A26"/>
                </a:solidFill>
                <a:effectLst>
                  <a:outerShdw blurRad="38100" dist="38100" dir="2700000" algn="tl">
                    <a:srgbClr val="000000">
                      <a:alpha val="43137"/>
                    </a:srgbClr>
                  </a:outerShdw>
                </a:effectLst>
                <a:latin typeface="Arabic Typesetting" panose="03020402040406030203" pitchFamily="66" charset="-78"/>
                <a:ea typeface="+mn-ea"/>
                <a:cs typeface="Arabic Typesetting" panose="03020402040406030203" pitchFamily="66" charset="-78"/>
              </a:rPr>
              <a:t>السعودية</a:t>
            </a:r>
            <a:endParaRPr lang="ar-SA" b="1" dirty="0" smtClean="0">
              <a:solidFill>
                <a:srgbClr val="2E9A26"/>
              </a:solidFill>
              <a:effectLst>
                <a:outerShdw blurRad="38100" dist="38100" dir="2700000" algn="tl">
                  <a:srgbClr val="000000">
                    <a:alpha val="43137"/>
                  </a:srgbClr>
                </a:outerShdw>
              </a:effectLst>
              <a:latin typeface="Arabic Typesetting" panose="03020402040406030203" pitchFamily="66" charset="-78"/>
              <a:ea typeface="+mn-ea"/>
              <a:cs typeface="Arabic Typesetting" panose="03020402040406030203" pitchFamily="66" charset="-78"/>
            </a:endParaRPr>
          </a:p>
        </p:txBody>
      </p:sp>
      <p:pic>
        <p:nvPicPr>
          <p:cNvPr id="11268" name="صورة 4" descr="صعوبات 1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89963" y="1698626"/>
            <a:ext cx="240030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4944310"/>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1897</TotalTime>
  <Words>2172</Words>
  <Application>Microsoft Office PowerPoint</Application>
  <PresentationFormat>ملء الشاشة</PresentationFormat>
  <Paragraphs>143</Paragraphs>
  <Slides>31</Slides>
  <Notes>0</Notes>
  <HiddenSlides>0</HiddenSlides>
  <MMClips>0</MMClips>
  <ScaleCrop>false</ScaleCrop>
  <HeadingPairs>
    <vt:vector size="6" baseType="variant">
      <vt:variant>
        <vt:lpstr>الخطوط المستخدمة</vt:lpstr>
      </vt:variant>
      <vt:variant>
        <vt:i4>14</vt:i4>
      </vt:variant>
      <vt:variant>
        <vt:lpstr>نسق</vt:lpstr>
      </vt:variant>
      <vt:variant>
        <vt:i4>1</vt:i4>
      </vt:variant>
      <vt:variant>
        <vt:lpstr>عناوين الشرائح</vt:lpstr>
      </vt:variant>
      <vt:variant>
        <vt:i4>31</vt:i4>
      </vt:variant>
    </vt:vector>
  </HeadingPairs>
  <TitlesOfParts>
    <vt:vector size="46" baseType="lpstr">
      <vt:lpstr>AL-Mateen Outline</vt:lpstr>
      <vt:lpstr>AL-Mohanad</vt:lpstr>
      <vt:lpstr>AL-Mohanad Bold</vt:lpstr>
      <vt:lpstr>Arabic Transparent</vt:lpstr>
      <vt:lpstr>Arabic Typesetting</vt:lpstr>
      <vt:lpstr>Arial</vt:lpstr>
      <vt:lpstr>Calibri</vt:lpstr>
      <vt:lpstr>Calibri Light</vt:lpstr>
      <vt:lpstr>DecoType Naskh</vt:lpstr>
      <vt:lpstr>Hesham Bold</vt:lpstr>
      <vt:lpstr>onaizah mateen-ayman</vt:lpstr>
      <vt:lpstr>Simplified Arabic</vt:lpstr>
      <vt:lpstr>Times New Roman</vt:lpstr>
      <vt:lpstr>Wingdings</vt:lpstr>
      <vt:lpstr>نسق Office</vt:lpstr>
      <vt:lpstr>صعوبات التعلم في التعليم الجامعي </vt:lpstr>
      <vt:lpstr>مقدمة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نسبة انتشار صعوبات التعلم في السعودية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مفهوم صعوبات التعلم في المرحلة الجامعية </vt:lpstr>
      <vt:lpstr>طلاب الجامعة ذوي صعوبات التعلم </vt:lpstr>
      <vt:lpstr> نسبة انتشار صعوبات التعلم في التعليم العالي في السعودية: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صعوبات التعلم في التعليم الجامعي ومرحلة رياض الأطفال</dc:title>
  <dc:creator>وداد</dc:creator>
  <cp:lastModifiedBy>وداد</cp:lastModifiedBy>
  <cp:revision>13</cp:revision>
  <dcterms:created xsi:type="dcterms:W3CDTF">2016-08-07T09:56:27Z</dcterms:created>
  <dcterms:modified xsi:type="dcterms:W3CDTF">2016-08-08T17:33:58Z</dcterms:modified>
</cp:coreProperties>
</file>