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9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8" r:id="rId9"/>
    <p:sldId id="269" r:id="rId10"/>
    <p:sldId id="270" r:id="rId11"/>
    <p:sldId id="322" r:id="rId12"/>
    <p:sldId id="323" r:id="rId13"/>
    <p:sldId id="280" r:id="rId14"/>
    <p:sldId id="281" r:id="rId15"/>
    <p:sldId id="282" r:id="rId16"/>
    <p:sldId id="324" r:id="rId17"/>
    <p:sldId id="325" r:id="rId18"/>
    <p:sldId id="283" r:id="rId19"/>
    <p:sldId id="284" r:id="rId20"/>
    <p:sldId id="285" r:id="rId21"/>
    <p:sldId id="286" r:id="rId22"/>
    <p:sldId id="287" r:id="rId23"/>
    <p:sldId id="326" r:id="rId24"/>
    <p:sldId id="327" r:id="rId25"/>
    <p:sldId id="328" r:id="rId26"/>
    <p:sldId id="329" r:id="rId27"/>
    <p:sldId id="330" r:id="rId28"/>
    <p:sldId id="331" r:id="rId29"/>
    <p:sldId id="288" r:id="rId30"/>
    <p:sldId id="289" r:id="rId31"/>
    <p:sldId id="290" r:id="rId32"/>
    <p:sldId id="291" r:id="rId33"/>
    <p:sldId id="292" r:id="rId34"/>
    <p:sldId id="293" r:id="rId35"/>
    <p:sldId id="332" r:id="rId36"/>
    <p:sldId id="333" r:id="rId37"/>
    <p:sldId id="294" r:id="rId38"/>
    <p:sldId id="334" r:id="rId39"/>
    <p:sldId id="295" r:id="rId40"/>
    <p:sldId id="335" r:id="rId41"/>
    <p:sldId id="320" r:id="rId42"/>
    <p:sldId id="297" r:id="rId43"/>
    <p:sldId id="336" r:id="rId44"/>
    <p:sldId id="337" r:id="rId45"/>
    <p:sldId id="338" r:id="rId46"/>
    <p:sldId id="339" r:id="rId47"/>
    <p:sldId id="340" r:id="rId48"/>
    <p:sldId id="341" r:id="rId49"/>
    <p:sldId id="298" r:id="rId50"/>
    <p:sldId id="342" r:id="rId5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128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904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891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04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A61015F-7CC6-4D0A-9D87-873EA4C304CC}" type="datetimeFigureOut">
              <a:rPr lang="en-US" smtClean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94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9/22/2017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804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9/22/2017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959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9/22/2017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79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9/22/2017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415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9/22/2017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693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9/22/2017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617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rgbClr val="C0C0C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62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4248" y="1300765"/>
            <a:ext cx="10406129" cy="4404575"/>
          </a:xfrm>
          <a:ln>
            <a:solidFill>
              <a:schemeClr val="accent1"/>
            </a:solidFill>
            <a:prstDash val="sysDash"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أصول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الثقافة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الإسلامية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ar-SA" sz="4800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تعريف الثقافة الإسلامية وأهميتها ومجالاتها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endParaRPr lang="ar-SA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981" y="7392472"/>
            <a:ext cx="2562896" cy="154547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ar-SA" sz="3600" b="1" cap="none" dirty="0">
              <a:ln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10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الثقافة لغةً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343954"/>
            <a:ext cx="10058400" cy="382824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9600" b="1" dirty="0" smtClean="0"/>
          </a:p>
          <a:p>
            <a:pPr marL="0" indent="0" algn="ctr">
              <a:buNone/>
            </a:pPr>
            <a:r>
              <a:rPr lang="ar-SA" sz="96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معرفة ما يحتاج إليه وضبطه وحسن القيام به</a:t>
            </a:r>
            <a:endParaRPr lang="ar-SA" sz="9600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533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استعمالات مادة « ثقف 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343954"/>
            <a:ext cx="10058400" cy="382824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استعمال مادي</a:t>
            </a:r>
          </a:p>
          <a:p>
            <a:pPr marL="0" indent="0" algn="ctr">
              <a:buNone/>
            </a:pPr>
            <a:r>
              <a:rPr lang="ar-SA" sz="96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مثال: تثقيف الرماح</a:t>
            </a:r>
            <a:endParaRPr lang="ar-SA" sz="9600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737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استعمالات مادة « ثقف «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343954"/>
            <a:ext cx="10058400" cy="382824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استعمال معنوي</a:t>
            </a:r>
          </a:p>
          <a:p>
            <a:pPr marL="0" indent="0" algn="ctr">
              <a:buNone/>
            </a:pPr>
            <a:r>
              <a:rPr lang="ar-SA" sz="96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مثال: ثقّفَ الإنسان</a:t>
            </a:r>
            <a:endParaRPr lang="ar-SA" sz="9600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28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الثقافة </a:t>
            </a:r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اصطلاحاً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370" y="2601533"/>
            <a:ext cx="10689464" cy="3181081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7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تعريف </a:t>
            </a:r>
          </a:p>
          <a:p>
            <a:pPr marL="0" indent="0" algn="ctr">
              <a:buNone/>
            </a:pPr>
            <a:r>
              <a:rPr lang="ar-SA" sz="10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 إدوارد تايلور )</a:t>
            </a:r>
            <a:endParaRPr lang="ar-SA" sz="10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127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2580"/>
            <a:ext cx="9905998" cy="133940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مفهوم الثقافة الإسلامية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642" y="2395471"/>
            <a:ext cx="10393251" cy="3953814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7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ar-SA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«جملة العقائد والأحكام والتشريعات والقيم والمبادئ والآداب والعلوم التي تشكّل شخصية الفرد وهوية الأمة وفق أسس وضوابط الإسلام»</a:t>
            </a:r>
            <a:endParaRPr lang="ar-SA" sz="7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742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566669"/>
            <a:ext cx="9905998" cy="2575775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بـ </a:t>
            </a:r>
            <a:b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 أصول الثقافة الإسلامية «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248" y="3606085"/>
            <a:ext cx="10457645" cy="1854557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ar-SA" sz="7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ar-SA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مصادر الثقافة الإسلامية وخصائصها</a:t>
            </a:r>
            <a:endParaRPr lang="ar-SA" sz="7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86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566669"/>
            <a:ext cx="9905998" cy="2575775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بـ </a:t>
            </a:r>
            <a:b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 أصول الثقافة الإسلامية «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248" y="3464417"/>
            <a:ext cx="10457645" cy="2871989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7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ar-SA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أصول الإيمان الستة ونواقض الإيمان وأهم التحديات الثقافية</a:t>
            </a:r>
            <a:endParaRPr lang="ar-SA" sz="7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866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566669"/>
            <a:ext cx="9905998" cy="2575775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بـ </a:t>
            </a:r>
            <a:b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 أصول الثقافة الإسلامية «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4248" y="3464417"/>
            <a:ext cx="10457645" cy="2871989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ar-SA" sz="7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ar-SA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أصول التشريع الإسلامي ويشمل مفهوم الشريعة ومقاصدها والعبادات وحِكَمها</a:t>
            </a:r>
            <a:endParaRPr lang="ar-SA" sz="7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077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5"/>
            <a:ext cx="9905998" cy="135228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المصطلحات المقاربة لمصطلح الثقافة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732" y="2086378"/>
            <a:ext cx="10706505" cy="3953814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solidFill>
                  <a:schemeClr val="bg1"/>
                </a:solidFill>
              </a:rPr>
              <a:t>-1-</a:t>
            </a:r>
          </a:p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مصطلح الحضارة</a:t>
            </a:r>
            <a:r>
              <a:rPr lang="ar-SA" sz="9600" b="1" dirty="0" smtClean="0">
                <a:solidFill>
                  <a:srgbClr val="002060"/>
                </a:solidFill>
              </a:rPr>
              <a:t> </a:t>
            </a:r>
            <a:endParaRPr lang="ar-SA" sz="9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01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203486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الحضارة لغةً</a:t>
            </a:r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0158" y="2678806"/>
            <a:ext cx="10341735" cy="3657599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7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solidFill>
                  <a:srgbClr val="002060"/>
                </a:solidFill>
              </a:rPr>
              <a:t>الإقامة في الحضر </a:t>
            </a:r>
          </a:p>
          <a:p>
            <a:pPr marL="0" indent="0" algn="ctr">
              <a:buNone/>
            </a:pPr>
            <a:endParaRPr lang="ar-SA" sz="72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35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191" y="618518"/>
            <a:ext cx="9579219" cy="147857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عناصر المحاضرة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0766" y="2249487"/>
            <a:ext cx="9929611" cy="3867978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ar-SA" sz="4800" dirty="0" smtClean="0"/>
          </a:p>
          <a:p>
            <a:r>
              <a:rPr lang="ar-SA" sz="7200" b="1" dirty="0" smtClean="0">
                <a:solidFill>
                  <a:srgbClr val="002060"/>
                </a:solidFill>
              </a:rPr>
              <a:t>مفهوم أصول الثقافة </a:t>
            </a:r>
          </a:p>
          <a:p>
            <a:r>
              <a:rPr lang="ar-SA" sz="7200" b="1" dirty="0">
                <a:solidFill>
                  <a:srgbClr val="002060"/>
                </a:solidFill>
              </a:rPr>
              <a:t> </a:t>
            </a:r>
            <a:r>
              <a:rPr lang="ar-SA" sz="7200" b="1" dirty="0" smtClean="0">
                <a:solidFill>
                  <a:srgbClr val="002060"/>
                </a:solidFill>
              </a:rPr>
              <a:t>المصطلحات المقاربة لمصطلح الثقافة</a:t>
            </a:r>
            <a:endParaRPr lang="ar-SA" sz="7200" b="1" dirty="0" smtClean="0">
              <a:solidFill>
                <a:srgbClr val="002060"/>
              </a:solidFill>
            </a:endParaRPr>
          </a:p>
          <a:p>
            <a:r>
              <a:rPr lang="ar-SA" sz="7200" b="1" dirty="0" smtClean="0">
                <a:solidFill>
                  <a:srgbClr val="002060"/>
                </a:solidFill>
              </a:rPr>
              <a:t>أهمية </a:t>
            </a:r>
            <a:r>
              <a:rPr lang="ar-SA" sz="7200" b="1" dirty="0" smtClean="0">
                <a:solidFill>
                  <a:srgbClr val="002060"/>
                </a:solidFill>
              </a:rPr>
              <a:t>الثقافة الإسلامية</a:t>
            </a:r>
          </a:p>
          <a:p>
            <a:r>
              <a:rPr lang="ar-SA" sz="7200" b="1" dirty="0" smtClean="0">
                <a:solidFill>
                  <a:srgbClr val="002060"/>
                </a:solidFill>
              </a:rPr>
              <a:t> </a:t>
            </a:r>
            <a:r>
              <a:rPr lang="ar-SA" sz="7200" b="1" dirty="0" smtClean="0">
                <a:solidFill>
                  <a:srgbClr val="002060"/>
                </a:solidFill>
              </a:rPr>
              <a:t>مجالات الثقافة الإسلامية</a:t>
            </a:r>
            <a:endParaRPr lang="ar-SA" sz="7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01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167425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ar-SA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الحضارة اصطلاحًا</a:t>
            </a:r>
            <a:r>
              <a:rPr lang="ar-SA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ar-SA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ar-SA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226" y="2459865"/>
            <a:ext cx="10380372" cy="374775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6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هناك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اتجاهان في </a:t>
            </a: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</a:t>
            </a:r>
            <a:r>
              <a:rPr lang="ar-SA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الحضارة </a:t>
            </a:r>
            <a:endParaRPr lang="ar-SA" sz="9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60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180304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الاتجاه الأول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974" y="2562896"/>
            <a:ext cx="10509161" cy="342578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6000" b="1" dirty="0" smtClean="0">
                <a:solidFill>
                  <a:srgbClr val="002060"/>
                </a:solidFill>
              </a:rPr>
              <a:t>يقصر </a:t>
            </a:r>
            <a:r>
              <a:rPr lang="ar-SA" sz="6000" b="1" dirty="0">
                <a:solidFill>
                  <a:srgbClr val="002060"/>
                </a:solidFill>
              </a:rPr>
              <a:t>تعريف الحضارة على الجانب المادي</a:t>
            </a:r>
          </a:p>
          <a:p>
            <a:pPr marL="0" indent="0" algn="ctr">
              <a:buNone/>
            </a:pPr>
            <a:r>
              <a:rPr lang="ar-SA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</a:rPr>
              <a:t>( مظاهر </a:t>
            </a:r>
            <a:r>
              <a:rPr lang="ar-SA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</a:rPr>
              <a:t>الرقي العلمي والفني والأدبي والإجتماعي في </a:t>
            </a:r>
            <a:r>
              <a:rPr lang="ar-SA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</a:rPr>
              <a:t>الحضر ) </a:t>
            </a:r>
            <a:endParaRPr lang="ar-SA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ar-SA" sz="6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7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1815921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الاتجاه الثاني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29" y="2614411"/>
            <a:ext cx="10444766" cy="3335628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4000" b="1" dirty="0" smtClean="0">
                <a:solidFill>
                  <a:srgbClr val="002060"/>
                </a:solidFill>
              </a:rPr>
              <a:t>يشمل الجوانب المعنوية والفكرية بالإضافة إلى الجانب المادي </a:t>
            </a:r>
          </a:p>
          <a:p>
            <a:pPr marL="0" indent="0" algn="ctr">
              <a:buNone/>
            </a:pPr>
            <a:r>
              <a:rPr lang="ar-S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« الحصيلة الشاملة للمدنية وللثقافة</a:t>
            </a:r>
            <a:r>
              <a:rPr lang="ar-SA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؛</a:t>
            </a:r>
            <a:r>
              <a:rPr lang="en-US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ar-S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فهي مجموع الحياة في صورها وأنماطها المادية والمعنوية «</a:t>
            </a:r>
            <a:endParaRPr lang="ar-SA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36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5"/>
            <a:ext cx="9905998" cy="135228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المصطلحات المقاربة لمصطلح الثقافة</a:t>
            </a:r>
            <a:endParaRPr lang="ar-SA" sz="6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732" y="2086378"/>
            <a:ext cx="10706505" cy="3953814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solidFill>
                  <a:schemeClr val="bg1"/>
                </a:solidFill>
              </a:rPr>
              <a:t>-1-</a:t>
            </a:r>
          </a:p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مصطلح العلم</a:t>
            </a:r>
            <a:endParaRPr lang="ar-SA" sz="9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80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203486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أقسام العلم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0158" y="2678806"/>
            <a:ext cx="10341735" cy="3657599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7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solidFill>
                  <a:srgbClr val="002060"/>
                </a:solidFill>
              </a:rPr>
              <a:t>علم شرعي</a:t>
            </a:r>
          </a:p>
          <a:p>
            <a:pPr marL="0" indent="0" algn="ctr">
              <a:buNone/>
            </a:pPr>
            <a:endParaRPr lang="ar-SA" sz="72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99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203486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أقسام العلم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0158" y="2678806"/>
            <a:ext cx="10341735" cy="3657599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7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solidFill>
                  <a:srgbClr val="002060"/>
                </a:solidFill>
              </a:rPr>
              <a:t>علم دنيوي</a:t>
            </a:r>
          </a:p>
          <a:p>
            <a:pPr marL="0" indent="0" algn="ctr">
              <a:buNone/>
            </a:pPr>
            <a:endParaRPr lang="ar-SA" sz="72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47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203486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العلم الشرعي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0158" y="2678806"/>
            <a:ext cx="10341735" cy="3657599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7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العلم الواقع عن الكتاب والسنة </a:t>
            </a: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وإجماع الأمة والقياس على أحد </a:t>
            </a: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هذه الأصول الثلاثة </a:t>
            </a:r>
          </a:p>
          <a:p>
            <a:pPr marL="0" indent="0" algn="ctr">
              <a:buNone/>
            </a:pPr>
            <a:endParaRPr lang="ar-SA" sz="72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46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203486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العلم الدنيوي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0158" y="2678806"/>
            <a:ext cx="10341735" cy="3657599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7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العلوم النظرية والتطبيقية التي يتوصل إليها </a:t>
            </a: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بالتجربة والملاحظة والاستنتاج</a:t>
            </a:r>
            <a:endParaRPr lang="ar-SA" sz="72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86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203486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أقسام العلم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0158" y="2678806"/>
            <a:ext cx="10341735" cy="3657599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7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قول شيخ الإسلام</a:t>
            </a:r>
            <a:endParaRPr lang="ar-SA" sz="72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57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177728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أهمية دراسة الثقافة </a:t>
            </a:r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الإسلامية 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8468" y="2498501"/>
            <a:ext cx="10431887" cy="334850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96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solidFill>
                  <a:srgbClr val="002060"/>
                </a:solidFill>
              </a:rPr>
              <a:t>ترسيخ الهوية الإسلامية</a:t>
            </a:r>
            <a:endParaRPr lang="ar-SA" sz="9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78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618518"/>
            <a:ext cx="9630735" cy="147857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مفهوم أصول الثقافة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4856" y="2356833"/>
            <a:ext cx="10045521" cy="405684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sz="4800" b="1" dirty="0" smtClean="0"/>
              <a:t> </a:t>
            </a:r>
          </a:p>
          <a:p>
            <a:r>
              <a:rPr lang="ar-SA" sz="7200" b="1" dirty="0" smtClean="0">
                <a:solidFill>
                  <a:srgbClr val="002060"/>
                </a:solidFill>
              </a:rPr>
              <a:t>تعريف </a:t>
            </a:r>
            <a:r>
              <a:rPr lang="ar-SA" sz="7200" b="1" dirty="0" smtClean="0">
                <a:solidFill>
                  <a:srgbClr val="002060"/>
                </a:solidFill>
              </a:rPr>
              <a:t>( الأصل )</a:t>
            </a:r>
            <a:endParaRPr lang="ar-SA" sz="7200" b="1" dirty="0" smtClean="0">
              <a:solidFill>
                <a:srgbClr val="002060"/>
              </a:solidFill>
            </a:endParaRPr>
          </a:p>
          <a:p>
            <a:r>
              <a:rPr lang="ar-SA" sz="7200" b="1" dirty="0">
                <a:solidFill>
                  <a:srgbClr val="002060"/>
                </a:solidFill>
              </a:rPr>
              <a:t> </a:t>
            </a:r>
            <a:r>
              <a:rPr lang="ar-SA" sz="7200" b="1" dirty="0" smtClean="0">
                <a:solidFill>
                  <a:srgbClr val="002060"/>
                </a:solidFill>
              </a:rPr>
              <a:t>تعريف الثقافة </a:t>
            </a:r>
            <a:r>
              <a:rPr lang="ar-SA" sz="7200" b="1" dirty="0" smtClean="0">
                <a:solidFill>
                  <a:srgbClr val="002060"/>
                </a:solidFill>
              </a:rPr>
              <a:t>لغةً</a:t>
            </a:r>
            <a:endParaRPr lang="ar-SA" sz="7200" b="1" dirty="0" smtClean="0">
              <a:solidFill>
                <a:srgbClr val="002060"/>
              </a:solidFill>
            </a:endParaRPr>
          </a:p>
          <a:p>
            <a:r>
              <a:rPr lang="ar-SA" sz="7200" b="1" dirty="0">
                <a:solidFill>
                  <a:srgbClr val="002060"/>
                </a:solidFill>
              </a:rPr>
              <a:t> </a:t>
            </a:r>
            <a:r>
              <a:rPr lang="ar-SA" sz="7200" b="1" dirty="0" smtClean="0">
                <a:solidFill>
                  <a:srgbClr val="002060"/>
                </a:solidFill>
              </a:rPr>
              <a:t>تعريف الثقافة اصطلاحاً</a:t>
            </a:r>
          </a:p>
          <a:p>
            <a:r>
              <a:rPr lang="ar-SA" sz="7200" b="1" dirty="0">
                <a:solidFill>
                  <a:srgbClr val="002060"/>
                </a:solidFill>
              </a:rPr>
              <a:t> </a:t>
            </a:r>
            <a:r>
              <a:rPr lang="ar-SA" sz="7200" b="1" dirty="0" smtClean="0">
                <a:solidFill>
                  <a:srgbClr val="002060"/>
                </a:solidFill>
              </a:rPr>
              <a:t>مفهوم الثقافة الإسلامية</a:t>
            </a:r>
            <a:endParaRPr lang="ar-SA" sz="7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48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1545465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مفهوم الهوية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8490" y="2150774"/>
            <a:ext cx="10483403" cy="376063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72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ar-SA" sz="7200" b="1" dirty="0" smtClean="0">
                <a:solidFill>
                  <a:srgbClr val="002060"/>
                </a:solidFill>
              </a:rPr>
              <a:t>الخصوصية والسمات التي تُميّز جماعة بشرية عن غيرها</a:t>
            </a:r>
            <a:endParaRPr lang="ar-SA" sz="7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51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173864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مفهوم الهوية الإسلامية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732" y="2318197"/>
            <a:ext cx="10509161" cy="388942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« الإيمان بعقيدة هذه الأمة والاعتزاز بالانتماء إليها واحترام قيمها الحضارية </a:t>
            </a:r>
            <a:r>
              <a:rPr lang="ar-SA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والثقافية وإبرازالشعائرالإسلامية </a:t>
            </a:r>
            <a:r>
              <a:rPr lang="ar-SA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والاعتزاز</a:t>
            </a:r>
            <a:endParaRPr lang="ar-SA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32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1700011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مفهوم الهوية الإسلامية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764" y="2292439"/>
            <a:ext cx="10406130" cy="390230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والتمسك </a:t>
            </a:r>
            <a:r>
              <a:rPr lang="ar-SA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بها والشعور </a:t>
            </a:r>
            <a:r>
              <a:rPr lang="ar-SA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بالتميز والاستقلالية الفردية والجماعية والقيام بحق الرسالة وواجب البلاغ والشهادة على الناس «</a:t>
            </a:r>
            <a:endParaRPr lang="ar-SA" sz="6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2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175152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أهمية دراسة </a:t>
            </a:r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الثقافة الإسلامية 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0158" y="2575775"/>
            <a:ext cx="10341735" cy="3271233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80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ar-SA" sz="9600" b="1" dirty="0" smtClean="0">
                <a:solidFill>
                  <a:srgbClr val="002060"/>
                </a:solidFill>
              </a:rPr>
              <a:t>تحصيل العلم الشرعي</a:t>
            </a:r>
            <a:endParaRPr lang="ar-SA" sz="9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51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168713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تحصيل العلم الشرعي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764" y="2292439"/>
            <a:ext cx="10406130" cy="390230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8000" b="1" dirty="0" smtClean="0">
                <a:solidFill>
                  <a:srgbClr val="002060"/>
                </a:solidFill>
              </a:rPr>
              <a:t>قال تعالى </a:t>
            </a:r>
          </a:p>
          <a:p>
            <a:pPr marL="0" indent="0" algn="ctr">
              <a:buNone/>
            </a:pPr>
            <a:r>
              <a:rPr lang="ar-SA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{ يرفع الله الذين آمنوا منكم والذين أوتوا العلم درجات }</a:t>
            </a:r>
            <a:endParaRPr lang="ar-SA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78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168713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تحصيل العلم الشرعي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764" y="2292439"/>
            <a:ext cx="10406130" cy="390230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8000" b="1" dirty="0" smtClean="0">
                <a:solidFill>
                  <a:srgbClr val="002060"/>
                </a:solidFill>
              </a:rPr>
              <a:t>قال تعالى </a:t>
            </a:r>
          </a:p>
          <a:p>
            <a:pPr marL="0" indent="0" algn="ctr">
              <a:buNone/>
            </a:pPr>
            <a:r>
              <a:rPr lang="ar-SA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{ قل هل يستوي الذين يعلمون والذين لا يعلمون }</a:t>
            </a:r>
            <a:endParaRPr lang="ar-SA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49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12124"/>
            <a:ext cx="9905998" cy="168713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تحصيل العلم الشرعي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764" y="2292439"/>
            <a:ext cx="10406130" cy="390230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8000" b="1" dirty="0" smtClean="0">
                <a:solidFill>
                  <a:srgbClr val="002060"/>
                </a:solidFill>
              </a:rPr>
              <a:t>قال عليه الصلاة والسلام</a:t>
            </a:r>
          </a:p>
          <a:p>
            <a:pPr marL="0" indent="0" algn="ctr">
              <a:buNone/>
            </a:pPr>
            <a:r>
              <a:rPr lang="ar-SA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( من سلك طريقاً يلتمس فيه علماً سهّل الله له به طريقاً إلى الجنة )</a:t>
            </a:r>
            <a:endParaRPr lang="ar-SA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5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العلم الممدوح نوعان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732" y="2253803"/>
            <a:ext cx="10625071" cy="3825025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النوع الأول</a:t>
            </a:r>
          </a:p>
          <a:p>
            <a:pPr marL="0" indent="0" algn="ctr">
              <a:buNone/>
            </a:pPr>
            <a:endParaRPr lang="ar-SA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العلم الشرعي</a:t>
            </a:r>
            <a:endParaRPr lang="ar-SA" sz="9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917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العلم الممدوح نوعان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732" y="2253803"/>
            <a:ext cx="10625071" cy="3825025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النوع الثاني</a:t>
            </a:r>
          </a:p>
          <a:p>
            <a:pPr marL="0" indent="0" algn="ctr">
              <a:buNone/>
            </a:pPr>
            <a:endParaRPr lang="ar-SA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العلم الدنيوي</a:t>
            </a:r>
            <a:endParaRPr lang="ar-SA" sz="9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086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أهمية دراسة الثقافة الإسلامية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974" y="2472744"/>
            <a:ext cx="10702343" cy="3116688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solidFill>
                  <a:srgbClr val="002060"/>
                </a:solidFill>
              </a:rPr>
              <a:t>القدرة على الإفادة والإضافة</a:t>
            </a:r>
            <a:endParaRPr lang="ar-SA" sz="96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01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0917" y="618518"/>
            <a:ext cx="9656493" cy="147857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</a:t>
            </a:r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الأصل )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4552" y="2240924"/>
            <a:ext cx="10277342" cy="4198514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7200" b="1" dirty="0" smtClean="0">
                <a:solidFill>
                  <a:srgbClr val="002060"/>
                </a:solidFill>
              </a:rPr>
              <a:t>  </a:t>
            </a:r>
            <a:r>
              <a:rPr lang="ar-SA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أصل الشيء :</a:t>
            </a:r>
          </a:p>
          <a:p>
            <a:pPr marL="0" indent="0" algn="ctr">
              <a:buNone/>
            </a:pPr>
            <a:r>
              <a:rPr lang="ar-SA" sz="8800" b="1" dirty="0" smtClean="0">
                <a:solidFill>
                  <a:srgbClr val="002060"/>
                </a:solidFill>
              </a:rPr>
              <a:t>أساسه الذي يقوم عليه ، وما يبنى عليه غيره</a:t>
            </a:r>
            <a:endParaRPr lang="ar-SA" sz="8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05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أهمية دراسة الثقافة الإسلامية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974" y="2472744"/>
            <a:ext cx="10702343" cy="3116688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solidFill>
                  <a:srgbClr val="002060"/>
                </a:solidFill>
              </a:rPr>
              <a:t>التعرف على التحديات التي تواجه الأمة الإسلامية</a:t>
            </a:r>
            <a:endParaRPr lang="ar-SA" sz="96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94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مجالات الثقافة الإسلامية</a:t>
            </a:r>
            <a:r>
              <a:rPr lang="ar-SA" sz="96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ar-SA" sz="96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974" y="2472743"/>
            <a:ext cx="10702343" cy="3606085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endParaRPr lang="ar-SA" sz="8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الدين الإسلامي وأنظمته</a:t>
            </a:r>
            <a:endParaRPr lang="ar-SA" sz="96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567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أنظمة الدين الإسلامي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611" y="2228045"/>
            <a:ext cx="10444765" cy="4043966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العقيدة الإسلامية</a:t>
            </a:r>
          </a:p>
          <a:p>
            <a:pPr marL="0" indent="0" algn="ctr">
              <a:buNone/>
            </a:pPr>
            <a:r>
              <a:rPr lang="ar-SA" sz="6600" b="1" dirty="0" smtClean="0">
                <a:solidFill>
                  <a:srgbClr val="002060"/>
                </a:solidFill>
              </a:rPr>
              <a:t>( تعريفها ، أصول الإيمان الستة وما يتعلق بها )</a:t>
            </a:r>
            <a:endParaRPr lang="ar-SA" sz="66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52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أنظمة الدين الإسلامي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611" y="2228045"/>
            <a:ext cx="10444765" cy="4043966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العبادات</a:t>
            </a:r>
          </a:p>
          <a:p>
            <a:pPr marL="0" indent="0" algn="ctr">
              <a:buNone/>
            </a:pPr>
            <a:r>
              <a:rPr lang="ar-SA" sz="6600" b="1" dirty="0" smtClean="0">
                <a:solidFill>
                  <a:srgbClr val="002060"/>
                </a:solidFill>
              </a:rPr>
              <a:t>( بيان مفهومها، وأنواعها، وكيفياتها، وآثارها ، وحِكَمها )</a:t>
            </a:r>
            <a:endParaRPr lang="ar-SA" sz="66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49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أنظمة الدين الإسلامي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611" y="2228045"/>
            <a:ext cx="10444765" cy="4043966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النظام الاجتماعي</a:t>
            </a:r>
          </a:p>
          <a:p>
            <a:pPr marL="0" indent="0" algn="ctr">
              <a:buNone/>
            </a:pPr>
            <a:r>
              <a:rPr lang="ar-SA" sz="6600" b="1" dirty="0" smtClean="0">
                <a:solidFill>
                  <a:srgbClr val="002060"/>
                </a:solidFill>
              </a:rPr>
              <a:t>( مفهوم الأسرة وأهميتها ، مكانتها، خصائصها، عوامل حمايتها )</a:t>
            </a:r>
            <a:endParaRPr lang="ar-SA" sz="66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42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أنظمة الدين الإسلامي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611" y="2228045"/>
            <a:ext cx="10444765" cy="4043966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النظام الاقتصادي</a:t>
            </a:r>
          </a:p>
          <a:p>
            <a:pPr marL="0" indent="0" algn="ctr">
              <a:buNone/>
            </a:pPr>
            <a:r>
              <a:rPr lang="ar-SA" sz="4800" b="1" dirty="0" smtClean="0">
                <a:solidFill>
                  <a:srgbClr val="002060"/>
                </a:solidFill>
              </a:rPr>
              <a:t>( أسس الاقتصاد الإسلامي ومزاياه،وأهميته،وأهدافه،والعمل ومجالاته ، وحقوق العاملين ، والملكية والتكافل الاجتماعي )</a:t>
            </a:r>
            <a:endParaRPr lang="ar-SA" sz="48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9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أنظمة الدين الإسلامي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611" y="2228045"/>
            <a:ext cx="10444765" cy="4043966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النظام السياسي</a:t>
            </a:r>
          </a:p>
          <a:p>
            <a:pPr marL="0" indent="0" algn="ctr">
              <a:buNone/>
            </a:pPr>
            <a:r>
              <a:rPr lang="ar-SA" sz="6600" b="1" dirty="0" smtClean="0">
                <a:solidFill>
                  <a:srgbClr val="002060"/>
                </a:solidFill>
              </a:rPr>
              <a:t>( الإمامة الكبرى ، طرائق تنصيب الحاكم، أنظمة الحكم والإدارة )</a:t>
            </a:r>
            <a:endParaRPr lang="ar-SA" sz="66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86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أنظمة الدين الإسلامي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611" y="2228045"/>
            <a:ext cx="10444765" cy="4043966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النظام الخُلُقي</a:t>
            </a:r>
          </a:p>
          <a:p>
            <a:pPr marL="0" indent="0" algn="ctr">
              <a:buNone/>
            </a:pPr>
            <a:r>
              <a:rPr lang="ar-SA" sz="6600" b="1" dirty="0" smtClean="0">
                <a:solidFill>
                  <a:srgbClr val="002060"/>
                </a:solidFill>
              </a:rPr>
              <a:t>( أسس الأخلاق وأهميتها، خصائصها وأخلاقيات المهنة )</a:t>
            </a:r>
            <a:endParaRPr lang="ar-SA" sz="66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0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أنظمة الدين الإسلامي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611" y="2228045"/>
            <a:ext cx="10444765" cy="4043966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نظام الدعوة والحِسْبة</a:t>
            </a:r>
          </a:p>
          <a:p>
            <a:pPr marL="0" indent="0" algn="ctr">
              <a:buNone/>
            </a:pPr>
            <a:r>
              <a:rPr lang="ar-SA" sz="6600" b="1" dirty="0" smtClean="0">
                <a:solidFill>
                  <a:srgbClr val="002060"/>
                </a:solidFill>
              </a:rPr>
              <a:t>( أهمية الدعوة وحكمها، ومنهجها ، والأمر بالمعروف والنهي عن المنكر )</a:t>
            </a:r>
            <a:endParaRPr lang="ar-SA" sz="66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96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مجالات الثقافة الإسلامية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945" y="2408349"/>
            <a:ext cx="10844010" cy="3760631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القضايا الفكرية</a:t>
            </a:r>
          </a:p>
          <a:p>
            <a:pPr marL="0" indent="0" algn="ctr">
              <a:buNone/>
            </a:pPr>
            <a:r>
              <a:rPr lang="ar-SA" sz="6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 حقوق الإنسان، الحرية، التسامح،تقارب الأديان، تجديد الخطاب الديني )</a:t>
            </a:r>
            <a:endParaRPr lang="ar-SA" sz="60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327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2281" y="618518"/>
            <a:ext cx="9695129" cy="147857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الثقافة لغةً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7279" y="2524258"/>
            <a:ext cx="10444765" cy="3647941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ar-SA" sz="6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( ث ق ف )</a:t>
            </a:r>
          </a:p>
          <a:p>
            <a:pPr marL="0" indent="0" algn="ctr">
              <a:buNone/>
            </a:pPr>
            <a:r>
              <a:rPr lang="ar-SA" sz="8800" b="1" dirty="0" smtClean="0">
                <a:solidFill>
                  <a:srgbClr val="002060"/>
                </a:solidFill>
              </a:rPr>
              <a:t>يقال: ثَقِفَ الرجل الشيء ثَقْفاً </a:t>
            </a:r>
          </a:p>
          <a:p>
            <a:pPr marL="0" indent="0" algn="ctr">
              <a:buNone/>
            </a:pPr>
            <a:r>
              <a:rPr lang="ar-SA" sz="8800" b="1" dirty="0" smtClean="0">
                <a:solidFill>
                  <a:srgbClr val="002060"/>
                </a:solidFill>
              </a:rPr>
              <a:t>أي: حَذَقَه وتعلّمه</a:t>
            </a:r>
            <a:endParaRPr lang="ar-SA" sz="8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2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مجالات الثقافة الإسلامية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945" y="2408349"/>
            <a:ext cx="10844010" cy="3760631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ar-SA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الفكر الوافد</a:t>
            </a:r>
          </a:p>
          <a:p>
            <a:pPr marL="0" indent="0" algn="ctr">
              <a:buNone/>
            </a:pPr>
            <a:r>
              <a:rPr lang="ar-SA" sz="6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 الرأسمالية، والاشتراكية ، العولمة ، العلمانية ، الوجودية ، الدارونية )</a:t>
            </a:r>
            <a:endParaRPr lang="ar-SA" sz="60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060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618518"/>
            <a:ext cx="9630735" cy="147857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الثقافة لغةً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395470"/>
            <a:ext cx="10405228" cy="377673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/>
          </a:p>
          <a:p>
            <a:pPr marL="0" indent="0" algn="ctr">
              <a:buNone/>
            </a:pPr>
            <a:r>
              <a:rPr lang="ar-SA" sz="96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الفطنة</a:t>
            </a:r>
            <a:endParaRPr lang="ar-SA" sz="9600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358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161" y="618518"/>
            <a:ext cx="9682250" cy="147857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الثقافة لغةً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459864"/>
            <a:ext cx="10546896" cy="371233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/>
          </a:p>
          <a:p>
            <a:pPr marL="0" indent="0" algn="ctr">
              <a:buNone/>
            </a:pPr>
            <a:r>
              <a:rPr lang="ar-SA" sz="96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الذكاء</a:t>
            </a:r>
            <a:endParaRPr lang="ar-SA" sz="9600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232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الثقافة لغةً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731" y="2343954"/>
            <a:ext cx="10689465" cy="382824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/>
          </a:p>
          <a:p>
            <a:pPr marL="0" indent="0" algn="ctr">
              <a:buNone/>
            </a:pPr>
            <a:r>
              <a:rPr lang="ar-SA" sz="96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سرعة </a:t>
            </a:r>
            <a:r>
              <a:rPr lang="ar-SA" sz="96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التعلم</a:t>
            </a:r>
            <a:endParaRPr lang="ar-SA" sz="9600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509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الثقافة لغةً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763" y="2318196"/>
            <a:ext cx="10380371" cy="385400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/>
          </a:p>
          <a:p>
            <a:pPr marL="0" indent="0" algn="ctr">
              <a:buNone/>
            </a:pPr>
            <a:r>
              <a:rPr lang="ar-SA" sz="9600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المهارة</a:t>
            </a:r>
            <a:endParaRPr lang="ar-SA" sz="9600" b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038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/>
      <a:lstStyle/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921</TotalTime>
  <Words>592</Words>
  <Application>Microsoft Office PowerPoint</Application>
  <PresentationFormat>Widescreen</PresentationFormat>
  <Paragraphs>158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Rockwell</vt:lpstr>
      <vt:lpstr>Rockwell Condensed</vt:lpstr>
      <vt:lpstr>Times New Roman</vt:lpstr>
      <vt:lpstr>Wingdings</vt:lpstr>
      <vt:lpstr>Wood Type</vt:lpstr>
      <vt:lpstr>   أصول الثقافة الإسلامية                           تعريف الثقافة الإسلامية وأهميتها ومجالاتها                     </vt:lpstr>
      <vt:lpstr>عناصر المحاضرة </vt:lpstr>
      <vt:lpstr>مفهوم أصول الثقافة</vt:lpstr>
      <vt:lpstr>تعريف ( الأصل )</vt:lpstr>
      <vt:lpstr>تعريف الثقافة لغةً</vt:lpstr>
      <vt:lpstr>تعريف الثقافة لغةً</vt:lpstr>
      <vt:lpstr>تعريف الثقافة لغةً</vt:lpstr>
      <vt:lpstr>تعريف الثقافة لغةً</vt:lpstr>
      <vt:lpstr>تعريف الثقافة لغةً</vt:lpstr>
      <vt:lpstr>تعريف الثقافة لغةً</vt:lpstr>
      <vt:lpstr>استعمالات مادة « ثقف «</vt:lpstr>
      <vt:lpstr>استعمالات مادة « ثقف «</vt:lpstr>
      <vt:lpstr>تعريف الثقافة اصطلاحاً</vt:lpstr>
      <vt:lpstr>مفهوم الثقافة الإسلامية</vt:lpstr>
      <vt:lpstr>المراد بـ  « أصول الثقافة الإسلامية «</vt:lpstr>
      <vt:lpstr>المراد بـ  « أصول الثقافة الإسلامية «</vt:lpstr>
      <vt:lpstr>المراد بـ  « أصول الثقافة الإسلامية «</vt:lpstr>
      <vt:lpstr>المصطلحات المقاربة لمصطلح الثقافة</vt:lpstr>
      <vt:lpstr>تعريف الحضارة لغةً </vt:lpstr>
      <vt:lpstr> تعريف الحضارة اصطلاحًا </vt:lpstr>
      <vt:lpstr>الاتجاه الأول</vt:lpstr>
      <vt:lpstr>الاتجاه الثاني</vt:lpstr>
      <vt:lpstr>المصطلحات المقاربة لمصطلح الثقافة</vt:lpstr>
      <vt:lpstr>أقسام العلم</vt:lpstr>
      <vt:lpstr>أقسام العلم</vt:lpstr>
      <vt:lpstr>تعريف العلم الشرعي</vt:lpstr>
      <vt:lpstr>العلم الدنيوي</vt:lpstr>
      <vt:lpstr>أقسام العلم</vt:lpstr>
      <vt:lpstr>أهمية دراسة الثقافة الإسلامية </vt:lpstr>
      <vt:lpstr>مفهوم الهوية </vt:lpstr>
      <vt:lpstr>مفهوم الهوية الإسلامية</vt:lpstr>
      <vt:lpstr>مفهوم الهوية الإسلامية </vt:lpstr>
      <vt:lpstr>أهمية دراسة الثقافة الإسلامية </vt:lpstr>
      <vt:lpstr>تحصيل العلم الشرعي</vt:lpstr>
      <vt:lpstr>تحصيل العلم الشرعي</vt:lpstr>
      <vt:lpstr>تحصيل العلم الشرعي</vt:lpstr>
      <vt:lpstr>العلم الممدوح نوعان</vt:lpstr>
      <vt:lpstr>العلم الممدوح نوعان</vt:lpstr>
      <vt:lpstr>أهمية دراسة الثقافة الإسلامية</vt:lpstr>
      <vt:lpstr>أهمية دراسة الثقافة الإسلامية</vt:lpstr>
      <vt:lpstr> مجالات الثقافة الإسلامية </vt:lpstr>
      <vt:lpstr>أنظمة الدين الإسلامي</vt:lpstr>
      <vt:lpstr>أنظمة الدين الإسلامي</vt:lpstr>
      <vt:lpstr>أنظمة الدين الإسلامي</vt:lpstr>
      <vt:lpstr>أنظمة الدين الإسلامي</vt:lpstr>
      <vt:lpstr>أنظمة الدين الإسلامي</vt:lpstr>
      <vt:lpstr>أنظمة الدين الإسلامي</vt:lpstr>
      <vt:lpstr>أنظمة الدين الإسلامي</vt:lpstr>
      <vt:lpstr>مجالات الثقافة الإسلامية</vt:lpstr>
      <vt:lpstr>مجالات الثقافة الإسلامية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أصول الثقافة الإسلامية</dc:title>
  <dc:creator>dell</dc:creator>
  <cp:lastModifiedBy>dell</cp:lastModifiedBy>
  <cp:revision>31</cp:revision>
  <dcterms:created xsi:type="dcterms:W3CDTF">2017-08-25T12:52:09Z</dcterms:created>
  <dcterms:modified xsi:type="dcterms:W3CDTF">2017-09-22T16:10:50Z</dcterms:modified>
</cp:coreProperties>
</file>