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9" r:id="rId1"/>
  </p:sldMasterIdLst>
  <p:sldIdLst>
    <p:sldId id="480" r:id="rId2"/>
    <p:sldId id="481" r:id="rId3"/>
    <p:sldId id="257" r:id="rId4"/>
    <p:sldId id="482" r:id="rId5"/>
    <p:sldId id="483" r:id="rId6"/>
    <p:sldId id="484" r:id="rId7"/>
    <p:sldId id="485" r:id="rId8"/>
    <p:sldId id="486" r:id="rId9"/>
    <p:sldId id="487" r:id="rId10"/>
    <p:sldId id="258" r:id="rId11"/>
    <p:sldId id="386" r:id="rId12"/>
    <p:sldId id="452" r:id="rId13"/>
    <p:sldId id="420" r:id="rId14"/>
    <p:sldId id="389" r:id="rId15"/>
    <p:sldId id="462" r:id="rId16"/>
    <p:sldId id="463" r:id="rId17"/>
    <p:sldId id="465" r:id="rId18"/>
    <p:sldId id="466" r:id="rId19"/>
    <p:sldId id="467" r:id="rId20"/>
    <p:sldId id="468" r:id="rId21"/>
    <p:sldId id="469" r:id="rId22"/>
    <p:sldId id="488" r:id="rId23"/>
    <p:sldId id="489" r:id="rId24"/>
    <p:sldId id="421" r:id="rId25"/>
    <p:sldId id="477" r:id="rId26"/>
    <p:sldId id="478" r:id="rId27"/>
    <p:sldId id="479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4EAB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>
                <a:solidFill>
                  <a:srgbClr val="455F51"/>
                </a:solidFill>
              </a:rPr>
              <a:pPr/>
              <a:t>10/23/2017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372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>
                <a:solidFill>
                  <a:srgbClr val="455F51"/>
                </a:solidFill>
              </a:rPr>
              <a:pPr/>
              <a:t>10/23/2017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949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>
                <a:solidFill>
                  <a:srgbClr val="455F51"/>
                </a:solidFill>
              </a:rPr>
              <a:pPr/>
              <a:t>10/23/2017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7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>
                <a:solidFill>
                  <a:srgbClr val="455F51"/>
                </a:solidFill>
              </a:rPr>
              <a:pPr/>
              <a:t>10/23/2017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758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5A61015F-7CC6-4D0A-9D87-873EA4C304CC}" type="datetimeFigureOut">
              <a:rPr lang="en-US" smtClean="0">
                <a:solidFill>
                  <a:srgbClr val="455F51"/>
                </a:solidFill>
              </a:rPr>
              <a:pPr/>
              <a:t>10/23/2017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835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>
                <a:solidFill>
                  <a:srgbClr val="455F51"/>
                </a:solidFill>
              </a:rPr>
              <a:pPr/>
              <a:t>10/23/2017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168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>
                <a:solidFill>
                  <a:srgbClr val="455F51"/>
                </a:solidFill>
              </a:rPr>
              <a:pPr/>
              <a:t>10/23/2017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696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>
                <a:solidFill>
                  <a:srgbClr val="455F51"/>
                </a:solidFill>
              </a:rPr>
              <a:pPr/>
              <a:t>10/23/2017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459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>
                <a:solidFill>
                  <a:srgbClr val="455F51"/>
                </a:solidFill>
              </a:rPr>
              <a:pPr/>
              <a:t>10/23/2017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365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>
                <a:solidFill>
                  <a:srgbClr val="455F51"/>
                </a:solidFill>
              </a:rPr>
              <a:pPr/>
              <a:t>10/23/2017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818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>
                <a:solidFill>
                  <a:srgbClr val="455F51"/>
                </a:solidFill>
              </a:rPr>
              <a:pPr/>
              <a:t>10/23/2017</a:t>
            </a:fld>
            <a:endParaRPr lang="en-US" dirty="0">
              <a:solidFill>
                <a:srgbClr val="455F51"/>
              </a:solidFill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730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chemeClr val="accent1"/>
          </a:fgClr>
          <a:bgClr>
            <a:srgbClr val="C0C0C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90298CD5-6C1E-4009-B41F-6DF62E31D3BE}" type="datetimeFigureOut">
              <a:rPr lang="en-US" smtClean="0">
                <a:solidFill>
                  <a:srgbClr val="455F51"/>
                </a:solidFill>
              </a:rPr>
              <a:pPr/>
              <a:t>10/23/2017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455F51"/>
              </a:solidFill>
            </a:endParaRP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25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4248" y="231821"/>
            <a:ext cx="10406129" cy="5473520"/>
          </a:xfrm>
          <a:ln>
            <a:solidFill>
              <a:schemeClr val="accent1"/>
            </a:solidFill>
            <a:prstDash val="sysDash"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3175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/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أصول</a:t>
            </a:r>
            <a:r>
              <a:rPr lang="ar-SA" b="1" dirty="0" smtClean="0">
                <a:solidFill>
                  <a:schemeClr val="bg1"/>
                </a:solidFill>
              </a:rPr>
              <a:t> </a:t>
            </a: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الثقافة</a:t>
            </a:r>
            <a:r>
              <a:rPr lang="ar-SA" b="1" dirty="0" smtClean="0">
                <a:solidFill>
                  <a:schemeClr val="bg1"/>
                </a:solidFill>
              </a:rPr>
              <a:t> </a:t>
            </a: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الإسلامية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</a:t>
            </a:r>
            <a:r>
              <a:rPr lang="ar-SA" sz="4800" b="1" cap="none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الوحدة الخامسة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</a:t>
            </a:r>
            <a:endParaRPr lang="ar-SA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6981" y="7392472"/>
            <a:ext cx="2562896" cy="154547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25000" lnSpcReduction="2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endParaRPr lang="ar-SA" sz="3600" b="1" cap="none" dirty="0">
              <a:ln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912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18537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تعريف العقيدة الإسلامية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FontTx/>
              <a:buChar char="-"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>
              <a:buFontTx/>
              <a:buChar char="-"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تعريف العقيدة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لغة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>
              <a:buFontTx/>
              <a:buChar char="-"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تعريف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العقيدة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اصطلاحاً</a:t>
            </a: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748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تعريف العقيدة في اللغة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250831"/>
            <a:ext cx="10032642" cy="4051495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مأخوذة من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(العَقْد)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وهو الربط والشدّ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بقوة وإحكام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256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88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تعريف العقيدة اصطلاحاً</a:t>
            </a:r>
            <a:endParaRPr lang="ar-SA" sz="88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«الإيمان </a:t>
            </a: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الجازم بالله وما يجب له في ألوهيّته </a:t>
            </a:r>
            <a:endParaRPr lang="ar-SA" sz="77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وربوبيته </a:t>
            </a: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وأسمائه وصفاته والإيمان بملائكته </a:t>
            </a:r>
            <a:endParaRPr lang="ar-SA" sz="77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وكتبه </a:t>
            </a: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ورسله واليوم الآخر وبالقدر خيره </a:t>
            </a:r>
            <a:endParaRPr lang="ar-SA" sz="77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وشرّه </a:t>
            </a: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وبكل ما جاءت به النصوص الصحيحة </a:t>
            </a:r>
            <a:endParaRPr lang="ar-SA" sz="77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من </a:t>
            </a: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أصول الدين وأمور الغيب </a:t>
            </a: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وأخباره»</a:t>
            </a:r>
            <a:endParaRPr lang="ar-SA" sz="77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715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245" y="270455"/>
            <a:ext cx="11346287" cy="1938173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منهج </a:t>
            </a:r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أهل السنة والجماعة </a:t>
            </a:r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في تلقي العقيدة</a:t>
            </a:r>
            <a:endParaRPr lang="ar-SA" sz="60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094103"/>
            <a:ext cx="10032642" cy="4134119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ar-SA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يقوم منهج تلقي العقيدة عند </a:t>
            </a:r>
            <a:r>
              <a:rPr lang="ar-SA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أهل السنة والجماعة </a:t>
            </a:r>
            <a:r>
              <a:rPr lang="ar-SA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على </a:t>
            </a:r>
            <a:r>
              <a:rPr lang="ar-SA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ثلاثة </a:t>
            </a:r>
            <a:r>
              <a:rPr lang="ar-SA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أسس:</a:t>
            </a:r>
          </a:p>
          <a:p>
            <a:pPr marL="0" indent="0" algn="ctr">
              <a:buNone/>
            </a:pPr>
            <a:r>
              <a:rPr lang="ar-SA" sz="8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الاقتصار على الوحي </a:t>
            </a:r>
          </a:p>
          <a:p>
            <a:pPr marL="0" indent="0" algn="ctr">
              <a:buNone/>
            </a:pPr>
            <a:r>
              <a:rPr lang="ar-SA" sz="8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( الكتاب والسنة )</a:t>
            </a:r>
          </a:p>
        </p:txBody>
      </p:sp>
    </p:spTree>
    <p:extLst>
      <p:ext uri="{BB962C8B-B14F-4D97-AF65-F5344CB8AC3E}">
        <p14:creationId xmlns:p14="http://schemas.microsoft.com/office/powerpoint/2010/main" val="136481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867834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منهج الاقتصار على الوحي</a:t>
            </a:r>
            <a:endParaRPr lang="ar-SA" sz="8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138290"/>
            <a:ext cx="10032642" cy="4134119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قال تعالى : </a:t>
            </a:r>
          </a:p>
          <a:p>
            <a:pPr marL="0" indent="0" algn="ctr">
              <a:buNone/>
            </a:pPr>
            <a:r>
              <a:rPr lang="ar-SA" sz="101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يا أيها الذين آمنوا أطيعوا الله وأطيعوا </a:t>
            </a:r>
            <a:endParaRPr lang="ar-SA" sz="101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1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الرسول </a:t>
            </a:r>
            <a:r>
              <a:rPr lang="ar-SA" sz="101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وأولي الأمر منكم فإن تنازعتم في </a:t>
            </a:r>
            <a:endParaRPr lang="ar-SA" sz="101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1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شيء </a:t>
            </a:r>
            <a:r>
              <a:rPr lang="ar-SA" sz="101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فردّوه إلى الله والرسول إن كنتم </a:t>
            </a:r>
            <a:endParaRPr lang="ar-SA" sz="101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1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تؤمنون </a:t>
            </a:r>
            <a:r>
              <a:rPr lang="ar-SA" sz="101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بالله واليوم الآخر }</a:t>
            </a:r>
            <a:endParaRPr lang="ar-SA" sz="101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9377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منهج الاقتصار على الوحي</a:t>
            </a:r>
            <a:endParaRPr lang="ar-SA" sz="8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047743"/>
            <a:ext cx="10032642" cy="4282719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قال عليه الصلاة والسلام : </a:t>
            </a:r>
          </a:p>
          <a:p>
            <a:pPr marL="0" indent="0" algn="ctr">
              <a:buNone/>
            </a:pPr>
            <a:r>
              <a:rPr lang="ar-SA" sz="11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يا أيها الناس إني قد تركتُ فيكم ما إن اعتصمتم به فلن تضلّوا أبداً </a:t>
            </a:r>
          </a:p>
          <a:p>
            <a:pPr marL="0" indent="0" algn="ctr">
              <a:buNone/>
            </a:pPr>
            <a:r>
              <a:rPr lang="ar-SA" sz="139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كتاب الله وسنتي </a:t>
            </a:r>
            <a:r>
              <a:rPr lang="ar-SA" sz="11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)</a:t>
            </a:r>
            <a:endParaRPr lang="ar-SA" sz="11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730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217" y="270456"/>
            <a:ext cx="10895527" cy="1895970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منهج </a:t>
            </a:r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أهل السنة والجماعة </a:t>
            </a:r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في تلقي العقيدة</a:t>
            </a:r>
            <a:endParaRPr lang="ar-SA" sz="60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007320"/>
            <a:ext cx="10032642" cy="4134119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ar-SA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يقوم منهج تلقي العقيدة عند </a:t>
            </a:r>
            <a:r>
              <a:rPr lang="ar-SA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أهل السنة والجماعة </a:t>
            </a:r>
            <a:r>
              <a:rPr lang="ar-SA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على </a:t>
            </a:r>
            <a:r>
              <a:rPr lang="ar-SA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ثلاثة </a:t>
            </a:r>
            <a:r>
              <a:rPr lang="ar-SA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أسس:</a:t>
            </a:r>
          </a:p>
          <a:p>
            <a:pPr marL="0" indent="0" algn="ctr">
              <a:buNone/>
            </a:pPr>
            <a:r>
              <a:rPr lang="ar-SA" sz="8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التسليم لما جاء به الوحي مع </a:t>
            </a:r>
            <a:r>
              <a:rPr lang="ar-SA" sz="8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التدبر العقلي في آيات الله وفهم النصوص</a:t>
            </a:r>
            <a:endParaRPr lang="ar-SA" sz="8000" b="1" dirty="0" smtClean="0">
              <a:ln w="6600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843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45466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88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المراد بمنهجية التسليم</a:t>
            </a:r>
            <a:endParaRPr lang="ar-SA" sz="88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15923"/>
            <a:ext cx="10032642" cy="4472335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التسليم بكل ما جاء عن الله جلّ جلاله وعن رسوله عليه الصلاة والسلام سواء عقلناه أو لم نعقله</a:t>
            </a:r>
          </a:p>
          <a:p>
            <a:pPr marL="0" indent="0" algn="ctr">
              <a:buNone/>
            </a:pPr>
            <a:r>
              <a:rPr lang="ar-SA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ووظيفة العقل البشري تتوقف عند التدبر في آيات الله ومعرفة محاسن العقيدة والشريعة التي جاء بها الإسلام كما أنه الآله في فهم النصوص الشرعية واستخلاص المعاني المرادة منها </a:t>
            </a:r>
            <a:endParaRPr lang="ar-SA" sz="80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131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307" y="270455"/>
            <a:ext cx="11320530" cy="165681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منهج </a:t>
            </a:r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أهل السنة والجماعة </a:t>
            </a:r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في تلقي العقيدة</a:t>
            </a:r>
            <a:endParaRPr lang="ar-SA" sz="60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162064"/>
            <a:ext cx="10032642" cy="4134119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ar-SA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يقوم منهج تلقي العقيدة عند </a:t>
            </a:r>
            <a:r>
              <a:rPr lang="ar-SA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أهل السنة والجماعة </a:t>
            </a:r>
            <a:r>
              <a:rPr lang="ar-SA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على </a:t>
            </a:r>
            <a:r>
              <a:rPr lang="ar-SA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ثلاثة أسس</a:t>
            </a:r>
            <a:r>
              <a:rPr lang="ar-SA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:</a:t>
            </a:r>
          </a:p>
          <a:p>
            <a:pPr marL="0" indent="0" algn="ctr">
              <a:buNone/>
            </a:pPr>
            <a:r>
              <a:rPr lang="ar-SA" sz="9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ترك الابتداع</a:t>
            </a:r>
          </a:p>
        </p:txBody>
      </p:sp>
    </p:spTree>
    <p:extLst>
      <p:ext uri="{BB962C8B-B14F-4D97-AF65-F5344CB8AC3E}">
        <p14:creationId xmlns:p14="http://schemas.microsoft.com/office/powerpoint/2010/main" val="428274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191003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ترك الابتداع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315424"/>
            <a:ext cx="10747717" cy="3966692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قال تعالى</a:t>
            </a:r>
          </a:p>
          <a:p>
            <a:pPr marL="0" indent="0" algn="ctr">
              <a:buNone/>
            </a:pPr>
            <a:r>
              <a:rPr lang="ar-SA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اليوم أكملت لكم دينكم وأتممت عليكم نعمتي ورضيت لكم الإسلام ديناً } </a:t>
            </a:r>
            <a:endParaRPr lang="ar-SA" sz="7200" b="1" dirty="0" smtClean="0">
              <a:ln w="6600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837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4248" y="231821"/>
            <a:ext cx="10406129" cy="5473520"/>
          </a:xfrm>
          <a:ln>
            <a:solidFill>
              <a:schemeClr val="accent1"/>
            </a:solidFill>
            <a:prstDash val="sysDash"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3175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/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أصول الإيمان الستة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</a:t>
            </a:r>
            <a:r>
              <a:rPr lang="ar-SA" sz="5400" b="1" cap="none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الإيمان بالله تعالى</a:t>
            </a:r>
            <a:r>
              <a:rPr lang="ar-SA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</a:t>
            </a:r>
            <a:endParaRPr lang="ar-SA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6981" y="7392472"/>
            <a:ext cx="2562896" cy="154547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25000" lnSpcReduction="2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endParaRPr lang="ar-SA" sz="3600" b="1" cap="none" dirty="0">
              <a:ln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8122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1825631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ترك الابتداع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02009"/>
            <a:ext cx="10032642" cy="3837903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قال عليه الصلاة والسلام 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من أحدث في أمرنا هذا ما ليس منه فهو ردّ )</a:t>
            </a:r>
            <a:endParaRPr lang="ar-SA" sz="9600" b="1" dirty="0" smtClean="0">
              <a:ln w="6600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9206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18537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منهج </a:t>
            </a:r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أهل السنة والجماعة </a:t>
            </a:r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في الاستدلال على العقيدة</a:t>
            </a:r>
            <a:endParaRPr lang="ar-SA" sz="60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124222"/>
            <a:ext cx="10032642" cy="4134119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حجية </a:t>
            </a:r>
            <a:r>
              <a:rPr lang="ar-SA" sz="9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السنة </a:t>
            </a:r>
          </a:p>
          <a:p>
            <a:pPr marL="0" indent="0" algn="ctr">
              <a:buNone/>
            </a:pPr>
            <a:r>
              <a:rPr lang="ar-SA" sz="9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( المتواترة والآحاد ) </a:t>
            </a:r>
          </a:p>
          <a:p>
            <a:pPr marL="0" indent="0" algn="ctr">
              <a:buNone/>
            </a:pPr>
            <a:r>
              <a:rPr lang="ar-SA" sz="9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في العقيدة</a:t>
            </a:r>
          </a:p>
        </p:txBody>
      </p:sp>
    </p:spTree>
    <p:extLst>
      <p:ext uri="{BB962C8B-B14F-4D97-AF65-F5344CB8AC3E}">
        <p14:creationId xmlns:p14="http://schemas.microsoft.com/office/powerpoint/2010/main" val="16883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18537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منهج </a:t>
            </a:r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أهل السنة والجماعة </a:t>
            </a:r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في الاستدلال على العقيدة</a:t>
            </a:r>
            <a:endParaRPr lang="ar-SA" sz="60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124222"/>
            <a:ext cx="10032642" cy="4134119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الالتزام بالكتاب والسنة لفظاً ومعنى</a:t>
            </a:r>
            <a:endParaRPr lang="ar-SA" sz="9600" b="1" dirty="0" smtClean="0">
              <a:ln w="6600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18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18537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منهج </a:t>
            </a:r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أهل السنة والجماعة </a:t>
            </a:r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في الاستدلال على العقيدة</a:t>
            </a:r>
            <a:endParaRPr lang="ar-SA" sz="60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124222"/>
            <a:ext cx="10032642" cy="4134119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صحة فهم النصوص</a:t>
            </a:r>
            <a:endParaRPr lang="ar-SA" sz="9600" b="1" dirty="0" smtClean="0">
              <a:ln w="6600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271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952240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القواعد الأساسية التي يرتكز عليها الفهم الصحيح للنصوص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15282"/>
            <a:ext cx="10032642" cy="4134119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-1-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معرفة لغة العرب التي نزل بها القرآن وتكلم بها النبي عليه السلام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852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8689" y="200117"/>
            <a:ext cx="9630735" cy="203664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القواعد الأساسية التي يرتكز عليها الفهم الصحيح للنصوص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5" y="2415282"/>
            <a:ext cx="10032642" cy="4134119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-2-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الاعتماد على فهم الصحابة لدلائل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الكتاب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والسنة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786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القواعد الأساسية التي يرتكز عليها الفهم الصحيح للنصوص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485621"/>
            <a:ext cx="10032642" cy="4134119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-3-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جمع النصوص الواردة في المسألة الواحدة ثم الأخذ بها جميعاً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935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القواعد الأساسية التي يرتكز عليها الفهم الصحيح للنصوص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485621"/>
            <a:ext cx="10032642" cy="4134119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-4-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معرفة مقاصد التشريع الإسلامي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8028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8191" y="323558"/>
            <a:ext cx="9579219" cy="1561514"/>
          </a:xfrm>
          <a:ln>
            <a:noFill/>
          </a:ln>
          <a:effectLst/>
        </p:spPr>
        <p:txBody>
          <a:bodyPr>
            <a:norm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عناصر المحاضرة 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6" y="1696278"/>
            <a:ext cx="10287842" cy="4704523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ar-SA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تعريف </a:t>
            </a:r>
            <a:r>
              <a:rPr lang="ar-SA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لغة واصطلاحاً</a:t>
            </a:r>
            <a:endParaRPr lang="ar-SA" sz="6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>
              <a:buFontTx/>
              <a:buChar char="-"/>
            </a:pPr>
            <a:r>
              <a:rPr lang="ar-SA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تعريف </a:t>
            </a:r>
            <a:r>
              <a:rPr lang="ar-SA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العقيدة </a:t>
            </a:r>
            <a:r>
              <a:rPr lang="ar-SA" sz="6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</a:t>
            </a:r>
            <a:r>
              <a:rPr lang="ar-SA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منهج أهل السنة والجماعة في تلقيها والاستدلال </a:t>
            </a:r>
            <a:r>
              <a:rPr lang="ar-SA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عليها </a:t>
            </a:r>
            <a:endParaRPr lang="ar-SA" sz="6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>
              <a:buFontTx/>
              <a:buChar char="-"/>
            </a:pPr>
            <a:r>
              <a:rPr lang="ar-SA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بيان الركن الأول(الإيمان بالله تعالى )</a:t>
            </a:r>
            <a:endParaRPr lang="ar-SA" sz="6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901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18537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تعريف </a:t>
            </a:r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لغة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التصديق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604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18537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تعريف </a:t>
            </a:r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اصطلاحاً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اعتقاد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بالجنان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وقول باللسان وعمل بالأركان يزيد بالطاعة وينقص بالمعصية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326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857" y="270455"/>
            <a:ext cx="10006884" cy="18537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الأدلة على وجوب الإيمان بالأركان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آمن الرسول بما أنزل إليه من ربه 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والمؤمنون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كلٌّ آمن بالله وملائكته وكتبه 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ورسله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لا نفرّق بين أحد من رسله وقالوا 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سمعنا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وأطعنا غفرانك ربنا وإليك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المصير}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171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857" y="270455"/>
            <a:ext cx="10006884" cy="18537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الأدلة على وجوب الإيمان بالأركان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وَلَٰكِنَّ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الْبِرَّ مَنْ آمَنَ بِاللَّهِ وَالْيَوْمِ الْآخِرِ وَالْمَلَائِكَةِ وَالْكِتَابِ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وَالنَّبِيِّينَ }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038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857" y="270455"/>
            <a:ext cx="10006884" cy="18537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الأدلة على وجوب الإيمان بالأركان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{إِنَّا كُلَّ شَيْءٍ خَلَقْنَاهُ بِقَدَرٍ}</a:t>
            </a:r>
          </a:p>
        </p:txBody>
      </p:sp>
    </p:spTree>
    <p:extLst>
      <p:ext uri="{BB962C8B-B14F-4D97-AF65-F5344CB8AC3E}">
        <p14:creationId xmlns:p14="http://schemas.microsoft.com/office/powerpoint/2010/main" val="82420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857" y="270455"/>
            <a:ext cx="10006884" cy="18537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الأدلة على وجوب الإيمان بالأركان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حديث جبريل عليه السلام المشهور</a:t>
            </a:r>
          </a:p>
        </p:txBody>
      </p:sp>
    </p:spTree>
    <p:extLst>
      <p:ext uri="{BB962C8B-B14F-4D97-AF65-F5344CB8AC3E}">
        <p14:creationId xmlns:p14="http://schemas.microsoft.com/office/powerpoint/2010/main" val="275590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Wood Type">
  <a:themeElements>
    <a:clrScheme name="Red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/>
      <a:lstStyle/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1620</TotalTime>
  <Words>510</Words>
  <Application>Microsoft Office PowerPoint</Application>
  <PresentationFormat>Widescreen</PresentationFormat>
  <Paragraphs>99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Rockwell</vt:lpstr>
      <vt:lpstr>Rockwell Condensed</vt:lpstr>
      <vt:lpstr>Times New Roman</vt:lpstr>
      <vt:lpstr>Wingdings</vt:lpstr>
      <vt:lpstr>1_Wood Type</vt:lpstr>
      <vt:lpstr>   أصول الثقافة الإسلامية                                          الوحدة الخامسة                    </vt:lpstr>
      <vt:lpstr>   أصول الإيمان الستة                                          الإيمان بالله تعالى                    </vt:lpstr>
      <vt:lpstr>عناصر المحاضرة </vt:lpstr>
      <vt:lpstr>تعريف الإيمان لغة</vt:lpstr>
      <vt:lpstr>تعريف الإيمان اصطلاحاً</vt:lpstr>
      <vt:lpstr>الأدلة على وجوب الإيمان بالأركان</vt:lpstr>
      <vt:lpstr>الأدلة على وجوب الإيمان بالأركان</vt:lpstr>
      <vt:lpstr>الأدلة على وجوب الإيمان بالأركان</vt:lpstr>
      <vt:lpstr>الأدلة على وجوب الإيمان بالأركان</vt:lpstr>
      <vt:lpstr>تعريف العقيدة الإسلامية</vt:lpstr>
      <vt:lpstr>تعريف العقيدة في اللغة</vt:lpstr>
      <vt:lpstr>تعريف العقيدة اصطلاحاً</vt:lpstr>
      <vt:lpstr>منهج أهل السنة والجماعة في تلقي العقيدة</vt:lpstr>
      <vt:lpstr>منهج الاقتصار على الوحي</vt:lpstr>
      <vt:lpstr>منهج الاقتصار على الوحي</vt:lpstr>
      <vt:lpstr>منهج أهل السنة والجماعة في تلقي العقيدة</vt:lpstr>
      <vt:lpstr>المراد بمنهجية التسليم</vt:lpstr>
      <vt:lpstr>منهج أهل السنة والجماعة في تلقي العقيدة</vt:lpstr>
      <vt:lpstr>ترك الابتداع</vt:lpstr>
      <vt:lpstr>ترك الابتداع</vt:lpstr>
      <vt:lpstr>منهج أهل السنة والجماعة في الاستدلال على العقيدة</vt:lpstr>
      <vt:lpstr>منهج أهل السنة والجماعة في الاستدلال على العقيدة</vt:lpstr>
      <vt:lpstr>منهج أهل السنة والجماعة في الاستدلال على العقيدة</vt:lpstr>
      <vt:lpstr>القواعد الأساسية التي يرتكز عليها الفهم الصحيح للنصوص</vt:lpstr>
      <vt:lpstr>القواعد الأساسية التي يرتكز عليها الفهم الصحيح للنصوص</vt:lpstr>
      <vt:lpstr>القواعد الأساسية التي يرتكز عليها الفهم الصحيح للنصوص</vt:lpstr>
      <vt:lpstr>القواعد الأساسية التي يرتكز عليها الفهم الصحيح للنصوص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أصول الثقافة الإسلامية</dc:title>
  <dc:creator>dell</dc:creator>
  <cp:lastModifiedBy>dell</cp:lastModifiedBy>
  <cp:revision>61</cp:revision>
  <dcterms:created xsi:type="dcterms:W3CDTF">2017-08-25T12:52:09Z</dcterms:created>
  <dcterms:modified xsi:type="dcterms:W3CDTF">2017-10-23T15:12:46Z</dcterms:modified>
</cp:coreProperties>
</file>