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9" r:id="rId1"/>
  </p:sldMasterIdLst>
  <p:sldIdLst>
    <p:sldId id="420" r:id="rId2"/>
    <p:sldId id="421" r:id="rId3"/>
    <p:sldId id="257" r:id="rId4"/>
    <p:sldId id="422" r:id="rId5"/>
    <p:sldId id="423" r:id="rId6"/>
    <p:sldId id="424" r:id="rId7"/>
    <p:sldId id="425" r:id="rId8"/>
    <p:sldId id="456" r:id="rId9"/>
    <p:sldId id="457" r:id="rId10"/>
    <p:sldId id="426" r:id="rId11"/>
    <p:sldId id="458" r:id="rId12"/>
    <p:sldId id="427" r:id="rId13"/>
    <p:sldId id="459" r:id="rId14"/>
    <p:sldId id="461" r:id="rId15"/>
    <p:sldId id="460" r:id="rId16"/>
    <p:sldId id="428" r:id="rId17"/>
    <p:sldId id="462" r:id="rId18"/>
    <p:sldId id="470" r:id="rId19"/>
    <p:sldId id="258" r:id="rId20"/>
    <p:sldId id="463" r:id="rId21"/>
    <p:sldId id="464" r:id="rId22"/>
    <p:sldId id="396" r:id="rId23"/>
    <p:sldId id="465" r:id="rId24"/>
    <p:sldId id="466" r:id="rId25"/>
    <p:sldId id="467" r:id="rId26"/>
    <p:sldId id="468" r:id="rId27"/>
    <p:sldId id="469" r:id="rId28"/>
    <p:sldId id="471" r:id="rId29"/>
    <p:sldId id="477" r:id="rId30"/>
    <p:sldId id="472" r:id="rId31"/>
    <p:sldId id="473" r:id="rId32"/>
    <p:sldId id="478" r:id="rId33"/>
    <p:sldId id="474" r:id="rId34"/>
    <p:sldId id="475" r:id="rId35"/>
    <p:sldId id="476" r:id="rId36"/>
    <p:sldId id="479" r:id="rId37"/>
    <p:sldId id="480" r:id="rId38"/>
    <p:sldId id="481" r:id="rId39"/>
    <p:sldId id="482" r:id="rId40"/>
    <p:sldId id="483" r:id="rId41"/>
    <p:sldId id="484" r:id="rId4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smtClean="0"/>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AD6EE87-EBD5-4F12-A48A-63ACA297AC8F}" type="datetimeFigureOut">
              <a:rPr lang="en-US" smtClean="0">
                <a:solidFill>
                  <a:srgbClr val="455F51"/>
                </a:solidFill>
              </a:rPr>
              <a:pPr/>
              <a:t>10/16/2017</a:t>
            </a:fld>
            <a:endParaRPr lang="en-US" dirty="0">
              <a:solidFill>
                <a:srgbClr val="455F51"/>
              </a:solidFill>
            </a:endParaRPr>
          </a:p>
        </p:txBody>
      </p:sp>
      <p:sp>
        <p:nvSpPr>
          <p:cNvPr id="5" name="Footer Placeholder 4"/>
          <p:cNvSpPr>
            <a:spLocks noGrp="1"/>
          </p:cNvSpPr>
          <p:nvPr>
            <p:ph type="ftr" sz="quarter" idx="11"/>
          </p:nvPr>
        </p:nvSpPr>
        <p:spPr/>
        <p:txBody>
          <a:bodyPr/>
          <a:lstStyle/>
          <a:p>
            <a:endParaRPr lang="en-US" dirty="0">
              <a:solidFill>
                <a:srgbClr val="455F51"/>
              </a:solidFill>
            </a:endParaRPr>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8512072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CD73815-2707-4475-8F1A-B873CB631BB4}" type="datetimeFigureOut">
              <a:rPr lang="en-US" smtClean="0">
                <a:solidFill>
                  <a:srgbClr val="455F51"/>
                </a:solidFill>
              </a:rPr>
              <a:pPr/>
              <a:t>10/16/2017</a:t>
            </a:fld>
            <a:endParaRPr lang="en-US" dirty="0">
              <a:solidFill>
                <a:srgbClr val="455F51"/>
              </a:solidFill>
            </a:endParaRPr>
          </a:p>
        </p:txBody>
      </p:sp>
      <p:sp>
        <p:nvSpPr>
          <p:cNvPr id="5" name="Footer Placeholder 4"/>
          <p:cNvSpPr>
            <a:spLocks noGrp="1"/>
          </p:cNvSpPr>
          <p:nvPr>
            <p:ph type="ftr" sz="quarter" idx="11"/>
          </p:nvPr>
        </p:nvSpPr>
        <p:spPr/>
        <p:txBody>
          <a:bodyPr/>
          <a:lstStyle/>
          <a:p>
            <a:endParaRPr lang="en-US" dirty="0">
              <a:solidFill>
                <a:srgbClr val="455F51"/>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4340837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A4AFB99-0EAB-4182-AFF8-E214C82A68F6}" type="datetimeFigureOut">
              <a:rPr lang="en-US" smtClean="0">
                <a:solidFill>
                  <a:srgbClr val="455F51"/>
                </a:solidFill>
              </a:rPr>
              <a:pPr/>
              <a:t>10/16/2017</a:t>
            </a:fld>
            <a:endParaRPr lang="en-US" dirty="0">
              <a:solidFill>
                <a:srgbClr val="455F51"/>
              </a:solidFill>
            </a:endParaRPr>
          </a:p>
        </p:txBody>
      </p:sp>
      <p:sp>
        <p:nvSpPr>
          <p:cNvPr id="5" name="Footer Placeholder 4"/>
          <p:cNvSpPr>
            <a:spLocks noGrp="1"/>
          </p:cNvSpPr>
          <p:nvPr>
            <p:ph type="ftr" sz="quarter" idx="11"/>
          </p:nvPr>
        </p:nvSpPr>
        <p:spPr/>
        <p:txBody>
          <a:bodyPr/>
          <a:lstStyle/>
          <a:p>
            <a:endParaRPr lang="en-US" dirty="0">
              <a:solidFill>
                <a:srgbClr val="455F51"/>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2875636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5D3794B-289A-4A80-97D7-111025398D45}" type="datetimeFigureOut">
              <a:rPr lang="en-US" smtClean="0">
                <a:solidFill>
                  <a:srgbClr val="455F51"/>
                </a:solidFill>
              </a:rPr>
              <a:pPr/>
              <a:t>10/16/2017</a:t>
            </a:fld>
            <a:endParaRPr lang="en-US" dirty="0">
              <a:solidFill>
                <a:srgbClr val="455F51"/>
              </a:solidFill>
            </a:endParaRPr>
          </a:p>
        </p:txBody>
      </p:sp>
      <p:sp>
        <p:nvSpPr>
          <p:cNvPr id="5" name="Footer Placeholder 4"/>
          <p:cNvSpPr>
            <a:spLocks noGrp="1"/>
          </p:cNvSpPr>
          <p:nvPr>
            <p:ph type="ftr" sz="quarter" idx="11"/>
          </p:nvPr>
        </p:nvSpPr>
        <p:spPr/>
        <p:txBody>
          <a:bodyPr/>
          <a:lstStyle/>
          <a:p>
            <a:endParaRPr lang="en-US" dirty="0">
              <a:solidFill>
                <a:srgbClr val="455F51"/>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7231677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smtClean="0"/>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8593667" y="6272784"/>
            <a:ext cx="2644309" cy="365125"/>
          </a:xfrm>
        </p:spPr>
        <p:txBody>
          <a:bodyPr/>
          <a:lstStyle/>
          <a:p>
            <a:fld id="{5A61015F-7CC6-4D0A-9D87-873EA4C304CC}" type="datetimeFigureOut">
              <a:rPr lang="en-US" smtClean="0">
                <a:solidFill>
                  <a:srgbClr val="455F51"/>
                </a:solidFill>
              </a:rPr>
              <a:pPr/>
              <a:t>10/16/2017</a:t>
            </a:fld>
            <a:endParaRPr lang="en-US" dirty="0">
              <a:solidFill>
                <a:srgbClr val="455F51"/>
              </a:solidFill>
            </a:endParaRPr>
          </a:p>
        </p:txBody>
      </p:sp>
      <p:sp>
        <p:nvSpPr>
          <p:cNvPr id="5" name="Footer Placeholder 4"/>
          <p:cNvSpPr>
            <a:spLocks noGrp="1"/>
          </p:cNvSpPr>
          <p:nvPr>
            <p:ph type="ftr" sz="quarter" idx="11"/>
          </p:nvPr>
        </p:nvSpPr>
        <p:spPr>
          <a:xfrm>
            <a:off x="2182708" y="6272784"/>
            <a:ext cx="6327648" cy="365125"/>
          </a:xfrm>
        </p:spPr>
        <p:txBody>
          <a:bodyPr/>
          <a:lstStyle/>
          <a:p>
            <a:endParaRPr lang="en-US" dirty="0">
              <a:solidFill>
                <a:srgbClr val="455F51"/>
              </a:solidFill>
            </a:endParaRPr>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66416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3C6A301-0538-44EC-B09D-202E1042A48B}" type="datetimeFigureOut">
              <a:rPr lang="en-US" smtClean="0">
                <a:solidFill>
                  <a:srgbClr val="455F51"/>
                </a:solidFill>
              </a:rPr>
              <a:pPr/>
              <a:t>10/16/2017</a:t>
            </a:fld>
            <a:endParaRPr lang="en-US" dirty="0">
              <a:solidFill>
                <a:srgbClr val="455F51"/>
              </a:solidFill>
            </a:endParaRPr>
          </a:p>
        </p:txBody>
      </p:sp>
      <p:sp>
        <p:nvSpPr>
          <p:cNvPr id="6" name="Footer Placeholder 5"/>
          <p:cNvSpPr>
            <a:spLocks noGrp="1"/>
          </p:cNvSpPr>
          <p:nvPr>
            <p:ph type="ftr" sz="quarter" idx="11"/>
          </p:nvPr>
        </p:nvSpPr>
        <p:spPr/>
        <p:txBody>
          <a:bodyPr/>
          <a:lstStyle/>
          <a:p>
            <a:endParaRPr lang="en-US" dirty="0">
              <a:solidFill>
                <a:srgbClr val="455F51"/>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580668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789574A-8875-45EF-8EA2-3CAA0F7ABC4C}" type="datetimeFigureOut">
              <a:rPr lang="en-US" smtClean="0">
                <a:solidFill>
                  <a:srgbClr val="455F51"/>
                </a:solidFill>
              </a:rPr>
              <a:pPr/>
              <a:t>10/16/2017</a:t>
            </a:fld>
            <a:endParaRPr lang="en-US" dirty="0">
              <a:solidFill>
                <a:srgbClr val="455F51"/>
              </a:solidFill>
            </a:endParaRPr>
          </a:p>
        </p:txBody>
      </p:sp>
      <p:sp>
        <p:nvSpPr>
          <p:cNvPr id="8" name="Footer Placeholder 7"/>
          <p:cNvSpPr>
            <a:spLocks noGrp="1"/>
          </p:cNvSpPr>
          <p:nvPr>
            <p:ph type="ftr" sz="quarter" idx="11"/>
          </p:nvPr>
        </p:nvSpPr>
        <p:spPr/>
        <p:txBody>
          <a:bodyPr/>
          <a:lstStyle/>
          <a:p>
            <a:endParaRPr lang="en-US" dirty="0">
              <a:solidFill>
                <a:srgbClr val="455F51"/>
              </a:solidFill>
            </a:endParaRPr>
          </a:p>
        </p:txBody>
      </p:sp>
      <p:sp>
        <p:nvSpPr>
          <p:cNvPr id="9" name="Slide Number Placeholder 8"/>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2975599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7EF4D4C-5367-4C26-9E2B-D8088D7FCA81}" type="datetimeFigureOut">
              <a:rPr lang="en-US" smtClean="0">
                <a:solidFill>
                  <a:srgbClr val="455F51"/>
                </a:solidFill>
              </a:rPr>
              <a:pPr/>
              <a:t>10/16/2017</a:t>
            </a:fld>
            <a:endParaRPr lang="en-US" dirty="0">
              <a:solidFill>
                <a:srgbClr val="455F51"/>
              </a:solidFill>
            </a:endParaRPr>
          </a:p>
        </p:txBody>
      </p:sp>
      <p:sp>
        <p:nvSpPr>
          <p:cNvPr id="4" name="Footer Placeholder 3"/>
          <p:cNvSpPr>
            <a:spLocks noGrp="1"/>
          </p:cNvSpPr>
          <p:nvPr>
            <p:ph type="ftr" sz="quarter" idx="11"/>
          </p:nvPr>
        </p:nvSpPr>
        <p:spPr/>
        <p:txBody>
          <a:bodyPr/>
          <a:lstStyle/>
          <a:p>
            <a:endParaRPr lang="en-US" dirty="0">
              <a:solidFill>
                <a:srgbClr val="455F51"/>
              </a:solidFill>
            </a:endParaRPr>
          </a:p>
        </p:txBody>
      </p:sp>
      <p:sp>
        <p:nvSpPr>
          <p:cNvPr id="5" name="Slide Number Placeholder 4"/>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4250165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91E96-98B0-4413-9547-46F3504108EF}" type="datetimeFigureOut">
              <a:rPr lang="en-US" smtClean="0">
                <a:solidFill>
                  <a:srgbClr val="455F51"/>
                </a:solidFill>
              </a:rPr>
              <a:pPr/>
              <a:t>10/16/2017</a:t>
            </a:fld>
            <a:endParaRPr lang="en-US" dirty="0">
              <a:solidFill>
                <a:srgbClr val="455F51"/>
              </a:solidFill>
            </a:endParaRPr>
          </a:p>
        </p:txBody>
      </p:sp>
      <p:sp>
        <p:nvSpPr>
          <p:cNvPr id="3" name="Footer Placeholder 2"/>
          <p:cNvSpPr>
            <a:spLocks noGrp="1"/>
          </p:cNvSpPr>
          <p:nvPr>
            <p:ph type="ftr" sz="quarter" idx="11"/>
          </p:nvPr>
        </p:nvSpPr>
        <p:spPr/>
        <p:txBody>
          <a:bodyPr/>
          <a:lstStyle/>
          <a:p>
            <a:endParaRPr lang="en-US" dirty="0">
              <a:solidFill>
                <a:srgbClr val="455F51"/>
              </a:solidFill>
            </a:endParaRPr>
          </a:p>
        </p:txBody>
      </p:sp>
      <p:sp>
        <p:nvSpPr>
          <p:cNvPr id="4" name="Slide Number Placeholder 3"/>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6899145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smtClean="0"/>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C68B11-C5A8-448C-8CE9-B1A273C79CFC}" type="datetimeFigureOut">
              <a:rPr lang="en-US" smtClean="0">
                <a:solidFill>
                  <a:srgbClr val="455F51"/>
                </a:solidFill>
              </a:rPr>
              <a:pPr/>
              <a:t>10/16/2017</a:t>
            </a:fld>
            <a:endParaRPr lang="en-US" dirty="0">
              <a:solidFill>
                <a:srgbClr val="455F51"/>
              </a:solidFill>
            </a:endParaRPr>
          </a:p>
        </p:txBody>
      </p:sp>
      <p:sp>
        <p:nvSpPr>
          <p:cNvPr id="6" name="Footer Placeholder 5"/>
          <p:cNvSpPr>
            <a:spLocks noGrp="1"/>
          </p:cNvSpPr>
          <p:nvPr>
            <p:ph type="ftr" sz="quarter" idx="11"/>
          </p:nvPr>
        </p:nvSpPr>
        <p:spPr/>
        <p:txBody>
          <a:bodyPr/>
          <a:lstStyle/>
          <a:p>
            <a:endParaRPr lang="en-US" dirty="0">
              <a:solidFill>
                <a:srgbClr val="455F51"/>
              </a:solidFill>
            </a:endParaRPr>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1906371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16CA0-919D-4A49-9C8A-62FDFB3A5183}" type="datetimeFigureOut">
              <a:rPr lang="en-US" smtClean="0">
                <a:solidFill>
                  <a:srgbClr val="455F51"/>
                </a:solidFill>
              </a:rPr>
              <a:pPr/>
              <a:t>10/16/2017</a:t>
            </a:fld>
            <a:endParaRPr lang="en-US" dirty="0">
              <a:solidFill>
                <a:srgbClr val="455F51"/>
              </a:solidFill>
            </a:endParaRPr>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867E5644-1E61-4311-A31E-84CB9C7AA8A9}" type="slidenum">
              <a:rPr lang="en-US" smtClean="0"/>
              <a:pPr/>
              <a:t>‹#›</a:t>
            </a:fld>
            <a:endParaRPr lang="en-US" dirty="0"/>
          </a:p>
        </p:txBody>
      </p:sp>
    </p:spTree>
    <p:extLst>
      <p:ext uri="{BB962C8B-B14F-4D97-AF65-F5344CB8AC3E}">
        <p14:creationId xmlns:p14="http://schemas.microsoft.com/office/powerpoint/2010/main" val="733961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90">
          <a:fgClr>
            <a:schemeClr val="accent3">
              <a:lumMod val="20000"/>
              <a:lumOff val="80000"/>
            </a:schemeClr>
          </a:fgClr>
          <a:bgClr>
            <a:srgbClr val="C0C0C0"/>
          </a:bgClr>
        </a:patt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90298CD5-6C1E-4009-B41F-6DF62E31D3BE}" type="datetimeFigureOut">
              <a:rPr lang="en-US" smtClean="0">
                <a:solidFill>
                  <a:srgbClr val="455F51"/>
                </a:solidFill>
              </a:rPr>
              <a:pPr/>
              <a:t>10/16/2017</a:t>
            </a:fld>
            <a:endParaRPr lang="en-US" dirty="0">
              <a:solidFill>
                <a:srgbClr val="455F51"/>
              </a:solidFill>
            </a:endParaRPr>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solidFill>
                <a:srgbClr val="455F51"/>
              </a:solidFill>
            </a:endParaRPr>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439013991"/>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Lst>
  <p:txStyles>
    <p:titleStyle>
      <a:lvl1pPr algn="l" defTabSz="914400" rtl="1"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r" defTabSz="914400" rtl="1"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r" defTabSz="914400" rtl="1"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r" defTabSz="914400" rtl="1"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r" defTabSz="914400" rtl="1"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r" defTabSz="914400" rtl="1"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r" defTabSz="914400" rtl="1"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r" defTabSz="914400" rtl="1"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r" defTabSz="914400" rtl="1"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r" defTabSz="914400" rtl="1"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youtu.be/"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4248" y="1004552"/>
            <a:ext cx="10406129" cy="5241701"/>
          </a:xfrm>
          <a:ln>
            <a:solidFill>
              <a:schemeClr val="accent1"/>
            </a:solidFill>
            <a:prstDash val="sysDash"/>
          </a:ln>
          <a:effectLst>
            <a:outerShdw blurRad="149987" dist="250190" dir="8460000" algn="ctr">
              <a:srgbClr val="000000">
                <a:alpha val="28000"/>
              </a:srgbClr>
            </a:outerShdw>
            <a:softEdge rad="31750"/>
          </a:effectLst>
          <a:scene3d>
            <a:camera prst="orthographicFront">
              <a:rot lat="0" lon="0" rev="0"/>
            </a:camera>
            <a:lightRig rig="contrasting" dir="t">
              <a:rot lat="0" lon="0" rev="1500000"/>
            </a:lightRig>
          </a:scene3d>
          <a:sp3d prstMaterial="metal">
            <a:bevelT w="88900" h="88900"/>
          </a:sp3d>
        </p:spPr>
        <p:txBody>
          <a:bodyPr>
            <a:noAutofit/>
          </a:bodyPr>
          <a:lstStyle/>
          <a:p>
            <a:pPr algn="ctr"/>
            <a:r>
              <a:rPr lang="ar-SA" b="1" dirty="0" smtClean="0">
                <a:solidFill>
                  <a:srgbClr val="002060"/>
                </a:solidFill>
                <a:effectLst>
                  <a:outerShdw blurRad="38100" dist="38100" dir="2700000" algn="tl">
                    <a:srgbClr val="000000">
                      <a:alpha val="43137"/>
                    </a:srgbClr>
                  </a:outerShdw>
                </a:effectLst>
              </a:rPr>
              <a:t/>
            </a:r>
            <a:br>
              <a:rPr lang="ar-SA" b="1" dirty="0" smtClean="0">
                <a:solidFill>
                  <a:srgbClr val="002060"/>
                </a:solidFill>
                <a:effectLst>
                  <a:outerShdw blurRad="38100" dist="38100" dir="2700000" algn="tl">
                    <a:srgbClr val="000000">
                      <a:alpha val="43137"/>
                    </a:srgbClr>
                  </a:outerShdw>
                </a:effectLst>
              </a:rPr>
            </a:br>
            <a:r>
              <a:rPr lang="ar-SA" b="1" dirty="0">
                <a:solidFill>
                  <a:srgbClr val="002060"/>
                </a:solidFill>
                <a:effectLst>
                  <a:outerShdw blurRad="38100" dist="38100" dir="2700000" algn="tl">
                    <a:srgbClr val="000000">
                      <a:alpha val="43137"/>
                    </a:srgbClr>
                  </a:outerShdw>
                </a:effectLst>
              </a:rPr>
              <a:t/>
            </a:r>
            <a:br>
              <a:rPr lang="ar-SA" b="1" dirty="0">
                <a:solidFill>
                  <a:srgbClr val="002060"/>
                </a:solidFill>
                <a:effectLst>
                  <a:outerShdw blurRad="38100" dist="38100" dir="2700000" algn="tl">
                    <a:srgbClr val="000000">
                      <a:alpha val="43137"/>
                    </a:srgbClr>
                  </a:outerShdw>
                </a:effectLst>
              </a:rPr>
            </a:br>
            <a:r>
              <a:rPr lang="ar-SA" b="1" dirty="0">
                <a:solidFill>
                  <a:srgbClr val="002060"/>
                </a:solidFill>
                <a:effectLst>
                  <a:outerShdw blurRad="38100" dist="38100" dir="2700000" algn="tl">
                    <a:srgbClr val="000000">
                      <a:alpha val="43137"/>
                    </a:srgbClr>
                  </a:outerShdw>
                </a:effectLst>
              </a:rPr>
              <a:t/>
            </a:r>
            <a:br>
              <a:rPr lang="ar-SA" b="1" dirty="0">
                <a:solidFill>
                  <a:srgbClr val="002060"/>
                </a:solidFill>
                <a:effectLst>
                  <a:outerShdw blurRad="38100" dist="38100" dir="2700000" algn="tl">
                    <a:srgbClr val="000000">
                      <a:alpha val="43137"/>
                    </a:srgbClr>
                  </a:outerShdw>
                </a:effectLst>
              </a:rPr>
            </a:br>
            <a:r>
              <a:rPr lang="ar-SA" b="1" dirty="0" smtClean="0">
                <a:solidFill>
                  <a:schemeClr val="bg1"/>
                </a:solidFill>
                <a:effectLst>
                  <a:outerShdw blurRad="38100" dist="38100" dir="2700000" algn="tl">
                    <a:srgbClr val="000000">
                      <a:alpha val="43137"/>
                    </a:srgbClr>
                  </a:outerShdw>
                </a:effectLst>
              </a:rPr>
              <a:t>أصول</a:t>
            </a:r>
            <a:r>
              <a:rPr lang="ar-SA" b="1" dirty="0" smtClean="0">
                <a:solidFill>
                  <a:schemeClr val="bg1"/>
                </a:solidFill>
              </a:rPr>
              <a:t> </a:t>
            </a:r>
            <a:r>
              <a:rPr lang="ar-SA" b="1" dirty="0" smtClean="0">
                <a:solidFill>
                  <a:schemeClr val="bg1"/>
                </a:solidFill>
                <a:effectLst>
                  <a:outerShdw blurRad="38100" dist="38100" dir="2700000" algn="tl">
                    <a:srgbClr val="000000">
                      <a:alpha val="43137"/>
                    </a:srgbClr>
                  </a:outerShdw>
                </a:effectLst>
              </a:rPr>
              <a:t>الثقافة</a:t>
            </a:r>
            <a:r>
              <a:rPr lang="ar-SA" b="1" dirty="0" smtClean="0">
                <a:solidFill>
                  <a:schemeClr val="bg1"/>
                </a:solidFill>
              </a:rPr>
              <a:t> </a:t>
            </a:r>
            <a:r>
              <a:rPr lang="ar-SA" b="1" dirty="0" smtClean="0">
                <a:solidFill>
                  <a:schemeClr val="bg1"/>
                </a:solidFill>
                <a:effectLst>
                  <a:outerShdw blurRad="38100" dist="38100" dir="2700000" algn="tl">
                    <a:srgbClr val="000000">
                      <a:alpha val="43137"/>
                    </a:srgbClr>
                  </a:outerShdw>
                </a:effectLst>
              </a:rPr>
              <a:t>الإسلامية</a:t>
            </a:r>
            <a:r>
              <a:rPr lang="ar-SA" b="1" dirty="0" smtClean="0">
                <a:solidFill>
                  <a:srgbClr val="002060"/>
                </a:solidFill>
                <a:effectLst>
                  <a:outerShdw blurRad="38100" dist="38100" dir="2700000" algn="tl">
                    <a:srgbClr val="000000">
                      <a:alpha val="43137"/>
                    </a:srgbClr>
                  </a:outerShdw>
                </a:effectLst>
              </a:rPr>
              <a:t/>
            </a:r>
            <a:br>
              <a:rPr lang="ar-SA" b="1" dirty="0" smtClean="0">
                <a:solidFill>
                  <a:srgbClr val="002060"/>
                </a:solidFill>
                <a:effectLst>
                  <a:outerShdw blurRad="38100" dist="38100" dir="2700000" algn="tl">
                    <a:srgbClr val="000000">
                      <a:alpha val="43137"/>
                    </a:srgbClr>
                  </a:outerShdw>
                </a:effectLst>
              </a:rPr>
            </a:br>
            <a:r>
              <a:rPr lang="ar-SA" b="1" dirty="0" smtClean="0">
                <a:solidFill>
                  <a:srgbClr val="002060"/>
                </a:solidFill>
                <a:effectLst>
                  <a:outerShdw blurRad="38100" dist="38100" dir="2700000" algn="tl">
                    <a:srgbClr val="000000">
                      <a:alpha val="43137"/>
                    </a:srgbClr>
                  </a:outerShdw>
                </a:effectLst>
              </a:rPr>
              <a:t>                    </a:t>
            </a:r>
            <a:br>
              <a:rPr lang="ar-SA" b="1" dirty="0" smtClean="0">
                <a:solidFill>
                  <a:srgbClr val="002060"/>
                </a:solidFill>
                <a:effectLst>
                  <a:outerShdw blurRad="38100" dist="38100" dir="2700000" algn="tl">
                    <a:srgbClr val="000000">
                      <a:alpha val="43137"/>
                    </a:srgbClr>
                  </a:outerShdw>
                </a:effectLst>
              </a:rPr>
            </a:br>
            <a:r>
              <a:rPr lang="ar-SA" b="1" dirty="0">
                <a:solidFill>
                  <a:srgbClr val="002060"/>
                </a:solidFill>
                <a:effectLst>
                  <a:outerShdw blurRad="38100" dist="38100" dir="2700000" algn="tl">
                    <a:srgbClr val="000000">
                      <a:alpha val="43137"/>
                    </a:srgbClr>
                  </a:outerShdw>
                </a:effectLst>
              </a:rPr>
              <a:t> </a:t>
            </a:r>
            <a:r>
              <a:rPr lang="ar-SA" b="1" dirty="0" smtClean="0">
                <a:solidFill>
                  <a:srgbClr val="002060"/>
                </a:solidFill>
                <a:effectLst>
                  <a:outerShdw blurRad="38100" dist="38100" dir="2700000" algn="tl">
                    <a:srgbClr val="000000">
                      <a:alpha val="43137"/>
                    </a:srgbClr>
                  </a:outerShdw>
                </a:effectLst>
              </a:rPr>
              <a:t>         </a:t>
            </a:r>
            <a:r>
              <a:rPr lang="ar-SA" sz="7200" b="1" dirty="0" smtClean="0">
                <a:solidFill>
                  <a:srgbClr val="002060"/>
                </a:solidFill>
                <a:effectLst>
                  <a:outerShdw blurRad="38100" dist="38100" dir="2700000" algn="tl">
                    <a:srgbClr val="000000">
                      <a:alpha val="43137"/>
                    </a:srgbClr>
                  </a:outerShdw>
                </a:effectLst>
              </a:rPr>
              <a:t>الحضارة الإسلامية</a:t>
            </a:r>
            <a:r>
              <a:rPr lang="ar-SA" b="1" dirty="0" smtClean="0">
                <a:solidFill>
                  <a:srgbClr val="002060"/>
                </a:solidFill>
                <a:effectLst>
                  <a:outerShdw blurRad="38100" dist="38100" dir="2700000" algn="tl">
                    <a:srgbClr val="000000">
                      <a:alpha val="43137"/>
                    </a:srgbClr>
                  </a:outerShdw>
                </a:effectLst>
              </a:rPr>
              <a:t/>
            </a:r>
            <a:br>
              <a:rPr lang="ar-SA" b="1" dirty="0" smtClean="0">
                <a:solidFill>
                  <a:srgbClr val="002060"/>
                </a:solidFill>
                <a:effectLst>
                  <a:outerShdw blurRad="38100" dist="38100" dir="2700000" algn="tl">
                    <a:srgbClr val="000000">
                      <a:alpha val="43137"/>
                    </a:srgbClr>
                  </a:outerShdw>
                </a:effectLst>
              </a:rPr>
            </a:br>
            <a:r>
              <a:rPr lang="ar-SA" b="1" dirty="0" smtClean="0">
                <a:solidFill>
                  <a:srgbClr val="002060"/>
                </a:solidFill>
                <a:effectLst>
                  <a:outerShdw blurRad="38100" dist="38100" dir="2700000" algn="tl">
                    <a:srgbClr val="000000">
                      <a:alpha val="43137"/>
                    </a:srgbClr>
                  </a:outerShdw>
                </a:effectLst>
              </a:rPr>
              <a:t/>
            </a:r>
            <a:br>
              <a:rPr lang="ar-SA" b="1" dirty="0" smtClean="0">
                <a:solidFill>
                  <a:srgbClr val="002060"/>
                </a:solidFill>
                <a:effectLst>
                  <a:outerShdw blurRad="38100" dist="38100" dir="2700000" algn="tl">
                    <a:srgbClr val="000000">
                      <a:alpha val="43137"/>
                    </a:srgbClr>
                  </a:outerShdw>
                </a:effectLst>
              </a:rPr>
            </a:br>
            <a:r>
              <a:rPr lang="ar-SA" b="1" dirty="0" smtClean="0">
                <a:solidFill>
                  <a:srgbClr val="002060"/>
                </a:solidFill>
                <a:effectLst>
                  <a:outerShdw blurRad="38100" dist="38100" dir="2700000" algn="tl">
                    <a:srgbClr val="000000">
                      <a:alpha val="43137"/>
                    </a:srgbClr>
                  </a:outerShdw>
                </a:effectLst>
              </a:rPr>
              <a:t>                   </a:t>
            </a:r>
            <a:endParaRPr lang="ar-SA" sz="4400" b="1" dirty="0">
              <a:solidFill>
                <a:srgbClr val="002060"/>
              </a:solidFill>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1596981" y="7392472"/>
            <a:ext cx="2562896" cy="154547"/>
          </a:xfr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dk1"/>
          </a:lnRef>
          <a:fillRef idx="1">
            <a:schemeClr val="lt1"/>
          </a:fillRef>
          <a:effectRef idx="0">
            <a:schemeClr val="dk1"/>
          </a:effectRef>
          <a:fontRef idx="minor">
            <a:schemeClr val="dk1"/>
          </a:fontRef>
        </p:style>
        <p:txBody>
          <a:bodyPr>
            <a:normAutofit fontScale="25000" lnSpcReduction="20000"/>
            <a:scene3d>
              <a:camera prst="orthographicFront"/>
              <a:lightRig rig="soft" dir="t">
                <a:rot lat="0" lon="0" rev="15600000"/>
              </a:lightRig>
            </a:scene3d>
            <a:sp3d extrusionH="57150" prstMaterial="softEdge">
              <a:bevelT w="25400" h="38100"/>
            </a:sp3d>
          </a:bodyPr>
          <a:lstStyle/>
          <a:p>
            <a:pPr algn="ctr"/>
            <a:endParaRPr lang="ar-SA" sz="3600" b="1" cap="none" dirty="0">
              <a:ln/>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2846380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68191" y="239151"/>
            <a:ext cx="9579219" cy="1308295"/>
          </a:xfrm>
          <a:ln/>
        </p:spPr>
        <p:style>
          <a:lnRef idx="1">
            <a:schemeClr val="accent2"/>
          </a:lnRef>
          <a:fillRef idx="2">
            <a:schemeClr val="accent2"/>
          </a:fillRef>
          <a:effectRef idx="1">
            <a:schemeClr val="accent2"/>
          </a:effectRef>
          <a:fontRef idx="minor">
            <a:schemeClr val="dk1"/>
          </a:fontRef>
        </p:style>
        <p:txBody>
          <a:bodyPr>
            <a:normAutofit fontScale="90000"/>
          </a:bodyPr>
          <a:lstStyle/>
          <a:p>
            <a:pPr algn="ctr"/>
            <a:r>
              <a:rPr lang="ar-SA" sz="9600" b="1" cap="none" dirty="0" smtClean="0">
                <a:ln w="9525">
                  <a:solidFill>
                    <a:schemeClr val="bg1"/>
                  </a:solidFill>
                  <a:prstDash val="solid"/>
                </a:ln>
                <a:solidFill>
                  <a:schemeClr val="bg1"/>
                </a:solidFill>
                <a:effectLst>
                  <a:outerShdw blurRad="12700" dist="38100" dir="2700000" algn="tl" rotWithShape="0">
                    <a:schemeClr val="bg1">
                      <a:lumMod val="50000"/>
                    </a:schemeClr>
                  </a:outerShdw>
                </a:effectLst>
              </a:rPr>
              <a:t>ثابت بن قرة رحمه الله </a:t>
            </a:r>
            <a:endParaRPr lang="ar-SA" sz="9600" b="1" cap="none" dirty="0">
              <a:ln w="9525">
                <a:solidFill>
                  <a:schemeClr val="bg1"/>
                </a:solidFill>
                <a:prstDash val="solid"/>
              </a:ln>
              <a:solidFill>
                <a:schemeClr val="bg1"/>
              </a:solidFill>
              <a:effectLst>
                <a:outerShdw blurRad="12700" dist="38100" dir="2700000" algn="tl" rotWithShape="0">
                  <a:schemeClr val="bg1">
                    <a:lumMod val="50000"/>
                  </a:schemeClr>
                </a:outerShdw>
              </a:effectLst>
            </a:endParaRPr>
          </a:p>
        </p:txBody>
      </p:sp>
      <p:sp>
        <p:nvSpPr>
          <p:cNvPr id="3" name="Content Placeholder 2"/>
          <p:cNvSpPr>
            <a:spLocks noGrp="1"/>
          </p:cNvSpPr>
          <p:nvPr>
            <p:ph idx="1"/>
          </p:nvPr>
        </p:nvSpPr>
        <p:spPr>
          <a:xfrm>
            <a:off x="815926" y="1688122"/>
            <a:ext cx="10888394" cy="4628271"/>
          </a:xfrm>
          <a:ln/>
          <a:effectLst>
            <a:glow rad="228600">
              <a:schemeClr val="accent1">
                <a:satMod val="175000"/>
                <a:alpha val="40000"/>
              </a:schemeClr>
            </a:glow>
          </a:effectLst>
        </p:spPr>
        <p:style>
          <a:lnRef idx="2">
            <a:schemeClr val="dk1"/>
          </a:lnRef>
          <a:fillRef idx="1001">
            <a:schemeClr val="lt2"/>
          </a:fillRef>
          <a:effectRef idx="0">
            <a:schemeClr val="dk1"/>
          </a:effectRef>
          <a:fontRef idx="minor">
            <a:schemeClr val="dk1"/>
          </a:fontRef>
        </p:style>
        <p:txBody>
          <a:bodyPr>
            <a:normAutofit fontScale="55000" lnSpcReduction="20000"/>
          </a:bodyPr>
          <a:lstStyle/>
          <a:p>
            <a:pPr marL="0" indent="0" algn="ctr">
              <a:buNone/>
            </a:pPr>
            <a:r>
              <a:rPr lang="ar-SA" sz="14500" b="1" dirty="0" smtClean="0">
                <a:ln w="9525">
                  <a:solidFill>
                    <a:schemeClr val="bg1"/>
                  </a:solidFill>
                  <a:prstDash val="solid"/>
                </a:ln>
                <a:effectLst>
                  <a:outerShdw blurRad="12700" dist="38100" dir="2700000" algn="tl" rotWithShape="0">
                    <a:schemeClr val="bg1">
                      <a:lumMod val="50000"/>
                    </a:schemeClr>
                  </a:outerShdw>
                </a:effectLst>
              </a:rPr>
              <a:t>أبو الحسن ثابت بن قرّة بن مروان وقيل هو ثابت بن قرة بن عرفان الحرّاني وهو عالم عربي مسلم اشتهر بعمله في الفلك والرياضيات والهندسة والطب </a:t>
            </a:r>
            <a:endParaRPr lang="ar-SA" sz="14500" b="1" dirty="0" smtClean="0">
              <a:ln w="9525">
                <a:solidFill>
                  <a:schemeClr val="bg1"/>
                </a:solidFill>
                <a:prstDash val="solid"/>
              </a:ln>
              <a:solidFill>
                <a:srgbClr val="00B050"/>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19007539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68191" y="239151"/>
            <a:ext cx="9579219" cy="1308295"/>
          </a:xfrm>
          <a:ln/>
        </p:spPr>
        <p:style>
          <a:lnRef idx="1">
            <a:schemeClr val="accent2"/>
          </a:lnRef>
          <a:fillRef idx="2">
            <a:schemeClr val="accent2"/>
          </a:fillRef>
          <a:effectRef idx="1">
            <a:schemeClr val="accent2"/>
          </a:effectRef>
          <a:fontRef idx="minor">
            <a:schemeClr val="dk1"/>
          </a:fontRef>
        </p:style>
        <p:txBody>
          <a:bodyPr>
            <a:normAutofit fontScale="90000"/>
          </a:bodyPr>
          <a:lstStyle/>
          <a:p>
            <a:pPr algn="ctr"/>
            <a:r>
              <a:rPr lang="ar-SA" sz="9600" b="1" cap="none" dirty="0" smtClean="0">
                <a:ln w="9525">
                  <a:solidFill>
                    <a:schemeClr val="bg1"/>
                  </a:solidFill>
                  <a:prstDash val="solid"/>
                </a:ln>
                <a:solidFill>
                  <a:schemeClr val="bg1"/>
                </a:solidFill>
                <a:effectLst>
                  <a:outerShdw blurRad="12700" dist="38100" dir="2700000" algn="tl" rotWithShape="0">
                    <a:schemeClr val="bg1">
                      <a:lumMod val="50000"/>
                    </a:schemeClr>
                  </a:outerShdw>
                </a:effectLst>
              </a:rPr>
              <a:t>ثابت بن قرة رحمه الله </a:t>
            </a:r>
            <a:endParaRPr lang="ar-SA" sz="9600" b="1" cap="none" dirty="0">
              <a:ln w="9525">
                <a:solidFill>
                  <a:schemeClr val="bg1"/>
                </a:solidFill>
                <a:prstDash val="solid"/>
              </a:ln>
              <a:solidFill>
                <a:schemeClr val="bg1"/>
              </a:solidFill>
              <a:effectLst>
                <a:outerShdw blurRad="12700" dist="38100" dir="2700000" algn="tl" rotWithShape="0">
                  <a:schemeClr val="bg1">
                    <a:lumMod val="50000"/>
                  </a:schemeClr>
                </a:outerShdw>
              </a:effectLst>
            </a:endParaRPr>
          </a:p>
        </p:txBody>
      </p:sp>
      <p:sp>
        <p:nvSpPr>
          <p:cNvPr id="3" name="Content Placeholder 2"/>
          <p:cNvSpPr>
            <a:spLocks noGrp="1"/>
          </p:cNvSpPr>
          <p:nvPr>
            <p:ph idx="1"/>
          </p:nvPr>
        </p:nvSpPr>
        <p:spPr>
          <a:xfrm>
            <a:off x="815926" y="1688122"/>
            <a:ext cx="10888394" cy="4628271"/>
          </a:xfrm>
          <a:ln/>
          <a:effectLst>
            <a:glow rad="228600">
              <a:schemeClr val="accent1">
                <a:satMod val="175000"/>
                <a:alpha val="40000"/>
              </a:schemeClr>
            </a:glow>
          </a:effectLst>
        </p:spPr>
        <p:style>
          <a:lnRef idx="2">
            <a:schemeClr val="dk1"/>
          </a:lnRef>
          <a:fillRef idx="1001">
            <a:schemeClr val="lt2"/>
          </a:fillRef>
          <a:effectRef idx="0">
            <a:schemeClr val="dk1"/>
          </a:effectRef>
          <a:fontRef idx="minor">
            <a:schemeClr val="dk1"/>
          </a:fontRef>
        </p:style>
        <p:txBody>
          <a:bodyPr>
            <a:normAutofit/>
          </a:bodyPr>
          <a:lstStyle/>
          <a:p>
            <a:pPr marL="0" indent="0" algn="ctr">
              <a:buNone/>
            </a:pPr>
            <a:endParaRPr lang="ar-SA" sz="14500" b="1" dirty="0" smtClean="0">
              <a:ln w="22225">
                <a:solidFill>
                  <a:schemeClr val="accent2"/>
                </a:solidFill>
                <a:prstDash val="solid"/>
              </a:ln>
              <a:solidFill>
                <a:srgbClr val="00B050"/>
              </a:solidFill>
            </a:endParaRPr>
          </a:p>
          <a:p>
            <a:pPr marL="0" indent="0" algn="ctr">
              <a:buNone/>
            </a:pPr>
            <a:r>
              <a:rPr lang="ar-SA" sz="14500" b="1" dirty="0" smtClean="0">
                <a:ln w="22225">
                  <a:solidFill>
                    <a:schemeClr val="accent2"/>
                  </a:solidFill>
                  <a:prstDash val="solid"/>
                </a:ln>
                <a:solidFill>
                  <a:srgbClr val="00B050"/>
                </a:solidFill>
              </a:rPr>
              <a:t>مؤلفاته </a:t>
            </a:r>
            <a:r>
              <a:rPr lang="ar-SA" sz="14500" b="1" dirty="0">
                <a:ln w="22225">
                  <a:solidFill>
                    <a:schemeClr val="accent2"/>
                  </a:solidFill>
                  <a:prstDash val="solid"/>
                </a:ln>
                <a:solidFill>
                  <a:srgbClr val="00B050"/>
                </a:solidFill>
              </a:rPr>
              <a:t>في الطب</a:t>
            </a:r>
          </a:p>
          <a:p>
            <a:pPr marL="0" indent="0" algn="ctr">
              <a:buNone/>
            </a:pPr>
            <a:endParaRPr lang="ar-SA" sz="14500" b="1" dirty="0" smtClean="0">
              <a:ln w="9525">
                <a:solidFill>
                  <a:schemeClr val="bg1"/>
                </a:solidFill>
                <a:prstDash val="solid"/>
              </a:ln>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24904364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68191" y="239151"/>
            <a:ext cx="9579219" cy="1308295"/>
          </a:xfrm>
          <a:ln/>
        </p:spPr>
        <p:style>
          <a:lnRef idx="1">
            <a:schemeClr val="accent2"/>
          </a:lnRef>
          <a:fillRef idx="2">
            <a:schemeClr val="accent2"/>
          </a:fillRef>
          <a:effectRef idx="1">
            <a:schemeClr val="accent2"/>
          </a:effectRef>
          <a:fontRef idx="minor">
            <a:schemeClr val="dk1"/>
          </a:fontRef>
        </p:style>
        <p:txBody>
          <a:bodyPr>
            <a:noAutofit/>
          </a:bodyPr>
          <a:lstStyle/>
          <a:p>
            <a:pPr algn="ctr"/>
            <a:r>
              <a:rPr lang="ar-SA" sz="9600" b="1" cap="none" dirty="0" smtClean="0">
                <a:ln w="9525">
                  <a:solidFill>
                    <a:schemeClr val="bg1"/>
                  </a:solidFill>
                  <a:prstDash val="solid"/>
                </a:ln>
                <a:solidFill>
                  <a:schemeClr val="bg1"/>
                </a:solidFill>
                <a:effectLst>
                  <a:outerShdw blurRad="12700" dist="38100" dir="2700000" algn="tl" rotWithShape="0">
                    <a:schemeClr val="bg1">
                      <a:lumMod val="50000"/>
                    </a:schemeClr>
                  </a:outerShdw>
                </a:effectLst>
              </a:rPr>
              <a:t>الزهراوي رحمه الله</a:t>
            </a:r>
            <a:endParaRPr lang="ar-SA" sz="9600" b="1" cap="none" dirty="0">
              <a:ln w="9525">
                <a:solidFill>
                  <a:schemeClr val="bg1"/>
                </a:solidFill>
                <a:prstDash val="solid"/>
              </a:ln>
              <a:solidFill>
                <a:schemeClr val="bg1"/>
              </a:solidFill>
              <a:effectLst>
                <a:outerShdw blurRad="12700" dist="38100" dir="2700000" algn="tl" rotWithShape="0">
                  <a:schemeClr val="bg1">
                    <a:lumMod val="50000"/>
                  </a:schemeClr>
                </a:outerShdw>
              </a:effectLst>
            </a:endParaRPr>
          </a:p>
        </p:txBody>
      </p:sp>
      <p:sp>
        <p:nvSpPr>
          <p:cNvPr id="3" name="Content Placeholder 2"/>
          <p:cNvSpPr>
            <a:spLocks noGrp="1"/>
          </p:cNvSpPr>
          <p:nvPr>
            <p:ph idx="1"/>
          </p:nvPr>
        </p:nvSpPr>
        <p:spPr>
          <a:xfrm>
            <a:off x="815926" y="1688122"/>
            <a:ext cx="10888394" cy="4628271"/>
          </a:xfrm>
          <a:ln/>
          <a:effectLst>
            <a:glow rad="228600">
              <a:schemeClr val="accent1">
                <a:satMod val="175000"/>
                <a:alpha val="40000"/>
              </a:schemeClr>
            </a:glow>
          </a:effectLst>
        </p:spPr>
        <p:style>
          <a:lnRef idx="2">
            <a:schemeClr val="dk1"/>
          </a:lnRef>
          <a:fillRef idx="1001">
            <a:schemeClr val="lt2"/>
          </a:fillRef>
          <a:effectRef idx="0">
            <a:schemeClr val="dk1"/>
          </a:effectRef>
          <a:fontRef idx="minor">
            <a:schemeClr val="dk1"/>
          </a:fontRef>
        </p:style>
        <p:txBody>
          <a:bodyPr>
            <a:noAutofit/>
          </a:bodyPr>
          <a:lstStyle/>
          <a:p>
            <a:pPr marL="0" indent="0" algn="ctr">
              <a:buNone/>
            </a:pPr>
            <a:r>
              <a:rPr lang="ar-SA" sz="7200" b="1" dirty="0" smtClean="0">
                <a:ln w="9525">
                  <a:solidFill>
                    <a:schemeClr val="bg1"/>
                  </a:solidFill>
                  <a:prstDash val="solid"/>
                </a:ln>
                <a:effectLst>
                  <a:outerShdw blurRad="12700" dist="38100" dir="2700000" algn="tl" rotWithShape="0">
                    <a:schemeClr val="bg1">
                      <a:lumMod val="50000"/>
                    </a:schemeClr>
                  </a:outerShdw>
                </a:effectLst>
              </a:rPr>
              <a:t>أبو القاسم خلف بن عباس الزهراوي طبيب عربي مسلم عاش في الأندلس يعد أعظم الجرّاحين الذين ظهروا في العالم الإسلامي ووصفه الكثيرون بأبي الجراحة الحديثة</a:t>
            </a:r>
            <a:endParaRPr lang="ar-SA" sz="7200" b="1" dirty="0" smtClean="0">
              <a:ln w="9525">
                <a:solidFill>
                  <a:schemeClr val="bg1"/>
                </a:solidFill>
                <a:prstDash val="solid"/>
              </a:ln>
              <a:solidFill>
                <a:srgbClr val="00B050"/>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9650921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68191" y="239151"/>
            <a:ext cx="9579219" cy="1308295"/>
          </a:xfrm>
          <a:ln/>
        </p:spPr>
        <p:style>
          <a:lnRef idx="1">
            <a:schemeClr val="accent2"/>
          </a:lnRef>
          <a:fillRef idx="2">
            <a:schemeClr val="accent2"/>
          </a:fillRef>
          <a:effectRef idx="1">
            <a:schemeClr val="accent2"/>
          </a:effectRef>
          <a:fontRef idx="minor">
            <a:schemeClr val="dk1"/>
          </a:fontRef>
        </p:style>
        <p:txBody>
          <a:bodyPr>
            <a:noAutofit/>
          </a:bodyPr>
          <a:lstStyle/>
          <a:p>
            <a:pPr algn="ctr"/>
            <a:r>
              <a:rPr lang="ar-SA" sz="9600" b="1" cap="none" dirty="0" smtClean="0">
                <a:ln w="9525">
                  <a:solidFill>
                    <a:schemeClr val="bg1"/>
                  </a:solidFill>
                  <a:prstDash val="solid"/>
                </a:ln>
                <a:solidFill>
                  <a:schemeClr val="bg1"/>
                </a:solidFill>
                <a:effectLst>
                  <a:outerShdw blurRad="12700" dist="38100" dir="2700000" algn="tl" rotWithShape="0">
                    <a:schemeClr val="bg1">
                      <a:lumMod val="50000"/>
                    </a:schemeClr>
                  </a:outerShdw>
                </a:effectLst>
              </a:rPr>
              <a:t>الزهراوي رحمه الله </a:t>
            </a:r>
            <a:endParaRPr lang="ar-SA" sz="9600" b="1" cap="none" dirty="0">
              <a:ln w="9525">
                <a:solidFill>
                  <a:schemeClr val="bg1"/>
                </a:solidFill>
                <a:prstDash val="solid"/>
              </a:ln>
              <a:solidFill>
                <a:schemeClr val="bg1"/>
              </a:solidFill>
              <a:effectLst>
                <a:outerShdw blurRad="12700" dist="38100" dir="2700000" algn="tl" rotWithShape="0">
                  <a:schemeClr val="bg1">
                    <a:lumMod val="50000"/>
                  </a:schemeClr>
                </a:outerShdw>
              </a:effectLst>
            </a:endParaRPr>
          </a:p>
        </p:txBody>
      </p:sp>
      <p:sp>
        <p:nvSpPr>
          <p:cNvPr id="3" name="Content Placeholder 2"/>
          <p:cNvSpPr>
            <a:spLocks noGrp="1"/>
          </p:cNvSpPr>
          <p:nvPr>
            <p:ph idx="1"/>
          </p:nvPr>
        </p:nvSpPr>
        <p:spPr>
          <a:xfrm>
            <a:off x="815926" y="1688122"/>
            <a:ext cx="10888394" cy="4628271"/>
          </a:xfrm>
          <a:ln/>
          <a:effectLst>
            <a:glow rad="228600">
              <a:schemeClr val="accent1">
                <a:satMod val="175000"/>
                <a:alpha val="40000"/>
              </a:schemeClr>
            </a:glow>
          </a:effectLst>
        </p:spPr>
        <p:style>
          <a:lnRef idx="2">
            <a:schemeClr val="dk1"/>
          </a:lnRef>
          <a:fillRef idx="1001">
            <a:schemeClr val="lt2"/>
          </a:fillRef>
          <a:effectRef idx="0">
            <a:schemeClr val="dk1"/>
          </a:effectRef>
          <a:fontRef idx="minor">
            <a:schemeClr val="dk1"/>
          </a:fontRef>
        </p:style>
        <p:txBody>
          <a:bodyPr>
            <a:normAutofit/>
          </a:bodyPr>
          <a:lstStyle/>
          <a:p>
            <a:pPr marL="0" indent="0" algn="ctr">
              <a:buNone/>
            </a:pPr>
            <a:endParaRPr lang="ar-SA" sz="14500" b="1" dirty="0" smtClean="0">
              <a:ln w="22225">
                <a:solidFill>
                  <a:schemeClr val="accent2"/>
                </a:solidFill>
                <a:prstDash val="solid"/>
              </a:ln>
              <a:solidFill>
                <a:srgbClr val="00B050"/>
              </a:solidFill>
            </a:endParaRPr>
          </a:p>
          <a:p>
            <a:pPr marL="0" indent="0" algn="ctr">
              <a:buNone/>
            </a:pPr>
            <a:r>
              <a:rPr lang="ar-SA" sz="14500" b="1" dirty="0" smtClean="0">
                <a:ln w="22225">
                  <a:solidFill>
                    <a:schemeClr val="accent2"/>
                  </a:solidFill>
                  <a:prstDash val="solid"/>
                </a:ln>
                <a:solidFill>
                  <a:srgbClr val="00B050"/>
                </a:solidFill>
              </a:rPr>
              <a:t>منجزاته </a:t>
            </a:r>
            <a:r>
              <a:rPr lang="ar-SA" sz="14500" b="1" dirty="0">
                <a:ln w="22225">
                  <a:solidFill>
                    <a:schemeClr val="accent2"/>
                  </a:solidFill>
                  <a:prstDash val="solid"/>
                </a:ln>
                <a:solidFill>
                  <a:srgbClr val="00B050"/>
                </a:solidFill>
              </a:rPr>
              <a:t>في الطب</a:t>
            </a:r>
          </a:p>
          <a:p>
            <a:pPr marL="0" indent="0" algn="ctr">
              <a:buNone/>
            </a:pPr>
            <a:endParaRPr lang="ar-SA" sz="14500" b="1" dirty="0" smtClean="0">
              <a:ln w="9525">
                <a:solidFill>
                  <a:schemeClr val="bg1"/>
                </a:solidFill>
                <a:prstDash val="solid"/>
              </a:ln>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7786729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68191" y="239151"/>
            <a:ext cx="9579219" cy="1308295"/>
          </a:xfrm>
          <a:ln/>
        </p:spPr>
        <p:style>
          <a:lnRef idx="1">
            <a:schemeClr val="accent2"/>
          </a:lnRef>
          <a:fillRef idx="2">
            <a:schemeClr val="accent2"/>
          </a:fillRef>
          <a:effectRef idx="1">
            <a:schemeClr val="accent2"/>
          </a:effectRef>
          <a:fontRef idx="minor">
            <a:schemeClr val="dk1"/>
          </a:fontRef>
        </p:style>
        <p:txBody>
          <a:bodyPr>
            <a:noAutofit/>
          </a:bodyPr>
          <a:lstStyle/>
          <a:p>
            <a:pPr algn="ctr"/>
            <a:r>
              <a:rPr lang="ar-SA" sz="9600" b="1" cap="none" dirty="0" smtClean="0">
                <a:ln w="9525">
                  <a:solidFill>
                    <a:schemeClr val="bg1"/>
                  </a:solidFill>
                  <a:prstDash val="solid"/>
                </a:ln>
                <a:solidFill>
                  <a:schemeClr val="bg1"/>
                </a:solidFill>
                <a:effectLst>
                  <a:outerShdw blurRad="12700" dist="38100" dir="2700000" algn="tl" rotWithShape="0">
                    <a:schemeClr val="bg1">
                      <a:lumMod val="50000"/>
                    </a:schemeClr>
                  </a:outerShdw>
                </a:effectLst>
              </a:rPr>
              <a:t>ابن النفيس رحمه الله</a:t>
            </a:r>
            <a:endParaRPr lang="ar-SA" sz="9600" b="1" cap="none" dirty="0">
              <a:ln w="9525">
                <a:solidFill>
                  <a:schemeClr val="bg1"/>
                </a:solidFill>
                <a:prstDash val="solid"/>
              </a:ln>
              <a:solidFill>
                <a:schemeClr val="bg1"/>
              </a:solidFill>
              <a:effectLst>
                <a:outerShdw blurRad="12700" dist="38100" dir="2700000" algn="tl" rotWithShape="0">
                  <a:schemeClr val="bg1">
                    <a:lumMod val="50000"/>
                  </a:schemeClr>
                </a:outerShdw>
              </a:effectLst>
            </a:endParaRPr>
          </a:p>
        </p:txBody>
      </p:sp>
      <p:sp>
        <p:nvSpPr>
          <p:cNvPr id="3" name="Content Placeholder 2"/>
          <p:cNvSpPr>
            <a:spLocks noGrp="1"/>
          </p:cNvSpPr>
          <p:nvPr>
            <p:ph idx="1"/>
          </p:nvPr>
        </p:nvSpPr>
        <p:spPr>
          <a:xfrm>
            <a:off x="815926" y="1688122"/>
            <a:ext cx="10888394" cy="4628271"/>
          </a:xfrm>
          <a:ln/>
          <a:effectLst>
            <a:glow rad="228600">
              <a:schemeClr val="accent1">
                <a:satMod val="175000"/>
                <a:alpha val="40000"/>
              </a:schemeClr>
            </a:glow>
          </a:effectLst>
        </p:spPr>
        <p:style>
          <a:lnRef idx="2">
            <a:schemeClr val="dk1"/>
          </a:lnRef>
          <a:fillRef idx="1001">
            <a:schemeClr val="lt2"/>
          </a:fillRef>
          <a:effectRef idx="0">
            <a:schemeClr val="dk1"/>
          </a:effectRef>
          <a:fontRef idx="minor">
            <a:schemeClr val="dk1"/>
          </a:fontRef>
        </p:style>
        <p:txBody>
          <a:bodyPr>
            <a:normAutofit fontScale="40000" lnSpcReduction="20000"/>
          </a:bodyPr>
          <a:lstStyle/>
          <a:p>
            <a:pPr marL="0" indent="0" algn="ctr">
              <a:buNone/>
            </a:pPr>
            <a:endParaRPr lang="ar-SA" sz="14500" b="1" dirty="0" smtClean="0">
              <a:ln w="9525">
                <a:solidFill>
                  <a:schemeClr val="bg1"/>
                </a:solidFill>
                <a:prstDash val="solid"/>
              </a:ln>
              <a:effectLst>
                <a:outerShdw blurRad="12700" dist="38100" dir="2700000" algn="tl" rotWithShape="0">
                  <a:schemeClr val="bg1">
                    <a:lumMod val="50000"/>
                  </a:schemeClr>
                </a:outerShdw>
              </a:effectLst>
            </a:endParaRPr>
          </a:p>
          <a:p>
            <a:pPr marL="0" indent="0" algn="ctr">
              <a:buNone/>
            </a:pPr>
            <a:r>
              <a:rPr lang="ar-SA" sz="16500" b="1" dirty="0" smtClean="0">
                <a:ln w="9525">
                  <a:solidFill>
                    <a:schemeClr val="bg1"/>
                  </a:solidFill>
                  <a:prstDash val="solid"/>
                </a:ln>
                <a:effectLst>
                  <a:outerShdw blurRad="12700" dist="38100" dir="2700000" algn="tl" rotWithShape="0">
                    <a:schemeClr val="bg1">
                      <a:lumMod val="50000"/>
                    </a:schemeClr>
                  </a:outerShdw>
                </a:effectLst>
              </a:rPr>
              <a:t>أبو الحسن علاء الدين علي بن أبي الحزم المخزومي وهو طبيب مسلم له إسهامات كثيرة في الطب ويعتبر مكتشف الدورة الدموية الصغرى وأحد رواد علم وظائف الأعضاء في الإنسان</a:t>
            </a:r>
          </a:p>
        </p:txBody>
      </p:sp>
    </p:spTree>
    <p:extLst>
      <p:ext uri="{BB962C8B-B14F-4D97-AF65-F5344CB8AC3E}">
        <p14:creationId xmlns:p14="http://schemas.microsoft.com/office/powerpoint/2010/main" val="9478941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68191" y="239151"/>
            <a:ext cx="9579219" cy="1308295"/>
          </a:xfrm>
          <a:ln/>
        </p:spPr>
        <p:style>
          <a:lnRef idx="1">
            <a:schemeClr val="accent2"/>
          </a:lnRef>
          <a:fillRef idx="2">
            <a:schemeClr val="accent2"/>
          </a:fillRef>
          <a:effectRef idx="1">
            <a:schemeClr val="accent2"/>
          </a:effectRef>
          <a:fontRef idx="minor">
            <a:schemeClr val="dk1"/>
          </a:fontRef>
        </p:style>
        <p:txBody>
          <a:bodyPr>
            <a:noAutofit/>
          </a:bodyPr>
          <a:lstStyle/>
          <a:p>
            <a:pPr algn="ctr"/>
            <a:r>
              <a:rPr lang="ar-SA" sz="9600" b="1" cap="none" dirty="0" smtClean="0">
                <a:ln w="9525">
                  <a:solidFill>
                    <a:schemeClr val="bg1"/>
                  </a:solidFill>
                  <a:prstDash val="solid"/>
                </a:ln>
                <a:solidFill>
                  <a:schemeClr val="bg1"/>
                </a:solidFill>
                <a:effectLst>
                  <a:outerShdw blurRad="12700" dist="38100" dir="2700000" algn="tl" rotWithShape="0">
                    <a:schemeClr val="bg1">
                      <a:lumMod val="50000"/>
                    </a:schemeClr>
                  </a:outerShdw>
                </a:effectLst>
              </a:rPr>
              <a:t>ابن النفيس رحمه الله</a:t>
            </a:r>
            <a:endParaRPr lang="ar-SA" sz="9600" b="1" cap="none" dirty="0">
              <a:ln w="9525">
                <a:solidFill>
                  <a:schemeClr val="bg1"/>
                </a:solidFill>
                <a:prstDash val="solid"/>
              </a:ln>
              <a:solidFill>
                <a:schemeClr val="bg1"/>
              </a:solidFill>
              <a:effectLst>
                <a:outerShdw blurRad="12700" dist="38100" dir="2700000" algn="tl" rotWithShape="0">
                  <a:schemeClr val="bg1">
                    <a:lumMod val="50000"/>
                  </a:schemeClr>
                </a:outerShdw>
              </a:effectLst>
            </a:endParaRPr>
          </a:p>
        </p:txBody>
      </p:sp>
      <p:sp>
        <p:nvSpPr>
          <p:cNvPr id="3" name="Content Placeholder 2"/>
          <p:cNvSpPr>
            <a:spLocks noGrp="1"/>
          </p:cNvSpPr>
          <p:nvPr>
            <p:ph idx="1"/>
          </p:nvPr>
        </p:nvSpPr>
        <p:spPr>
          <a:xfrm>
            <a:off x="815926" y="1688122"/>
            <a:ext cx="10888394" cy="4628271"/>
          </a:xfrm>
          <a:ln/>
          <a:effectLst>
            <a:glow rad="228600">
              <a:schemeClr val="accent1">
                <a:satMod val="175000"/>
                <a:alpha val="40000"/>
              </a:schemeClr>
            </a:glow>
          </a:effectLst>
        </p:spPr>
        <p:style>
          <a:lnRef idx="2">
            <a:schemeClr val="dk1"/>
          </a:lnRef>
          <a:fillRef idx="1001">
            <a:schemeClr val="lt2"/>
          </a:fillRef>
          <a:effectRef idx="0">
            <a:schemeClr val="dk1"/>
          </a:effectRef>
          <a:fontRef idx="minor">
            <a:schemeClr val="dk1"/>
          </a:fontRef>
        </p:style>
        <p:txBody>
          <a:bodyPr>
            <a:normAutofit fontScale="62500" lnSpcReduction="20000"/>
          </a:bodyPr>
          <a:lstStyle/>
          <a:p>
            <a:pPr marL="0" indent="0" algn="ctr">
              <a:buNone/>
            </a:pPr>
            <a:r>
              <a:rPr lang="en-US" sz="14500" b="1" dirty="0">
                <a:ln w="22225">
                  <a:solidFill>
                    <a:schemeClr val="accent2"/>
                  </a:solidFill>
                  <a:prstDash val="solid"/>
                </a:ln>
                <a:solidFill>
                  <a:srgbClr val="00B050"/>
                </a:solidFill>
                <a:hlinkClick r:id="rId2"/>
              </a:rPr>
              <a:t>https://</a:t>
            </a:r>
            <a:r>
              <a:rPr lang="en-US" sz="14500" b="1" dirty="0" smtClean="0">
                <a:ln w="22225">
                  <a:solidFill>
                    <a:schemeClr val="accent2"/>
                  </a:solidFill>
                  <a:prstDash val="solid"/>
                </a:ln>
                <a:solidFill>
                  <a:srgbClr val="00B050"/>
                </a:solidFill>
                <a:hlinkClick r:id="rId2"/>
              </a:rPr>
              <a:t>youtu.be</a:t>
            </a:r>
            <a:endParaRPr lang="en-US" sz="14500" b="1" dirty="0" smtClean="0">
              <a:ln w="22225">
                <a:solidFill>
                  <a:schemeClr val="accent2"/>
                </a:solidFill>
                <a:prstDash val="solid"/>
              </a:ln>
              <a:solidFill>
                <a:srgbClr val="00B050"/>
              </a:solidFill>
            </a:endParaRPr>
          </a:p>
          <a:p>
            <a:pPr marL="0" indent="0" algn="ctr">
              <a:buNone/>
            </a:pPr>
            <a:r>
              <a:rPr lang="en-US" sz="14500" b="1" dirty="0" smtClean="0">
                <a:ln w="22225">
                  <a:solidFill>
                    <a:schemeClr val="accent2"/>
                  </a:solidFill>
                  <a:prstDash val="solid"/>
                </a:ln>
                <a:solidFill>
                  <a:srgbClr val="7030A0"/>
                </a:solidFill>
              </a:rPr>
              <a:t>/</a:t>
            </a:r>
            <a:r>
              <a:rPr lang="en-US" sz="14500" b="1" dirty="0">
                <a:ln w="22225">
                  <a:solidFill>
                    <a:schemeClr val="accent2"/>
                  </a:solidFill>
                  <a:prstDash val="solid"/>
                </a:ln>
                <a:solidFill>
                  <a:srgbClr val="7030A0"/>
                </a:solidFill>
              </a:rPr>
              <a:t>HlCOkT6eVvk</a:t>
            </a:r>
            <a:endParaRPr lang="ar-SA" sz="14500" b="1" dirty="0" smtClean="0">
              <a:ln w="22225">
                <a:solidFill>
                  <a:schemeClr val="accent2"/>
                </a:solidFill>
                <a:prstDash val="solid"/>
              </a:ln>
              <a:solidFill>
                <a:srgbClr val="7030A0"/>
              </a:solidFill>
            </a:endParaRPr>
          </a:p>
          <a:p>
            <a:pPr marL="0" indent="0" algn="ctr">
              <a:buNone/>
            </a:pPr>
            <a:r>
              <a:rPr lang="ar-SA" sz="14500" b="1" dirty="0" smtClean="0">
                <a:ln w="22225">
                  <a:solidFill>
                    <a:schemeClr val="accent2"/>
                  </a:solidFill>
                  <a:prstDash val="solid"/>
                </a:ln>
                <a:solidFill>
                  <a:srgbClr val="00B050"/>
                </a:solidFill>
              </a:rPr>
              <a:t>مكتشف الدورة الدموية الصغرى</a:t>
            </a:r>
            <a:endParaRPr lang="ar-SA" sz="14500" b="1" dirty="0">
              <a:ln w="22225">
                <a:solidFill>
                  <a:schemeClr val="accent2"/>
                </a:solidFill>
                <a:prstDash val="solid"/>
              </a:ln>
              <a:solidFill>
                <a:srgbClr val="00B050"/>
              </a:solidFill>
            </a:endParaRPr>
          </a:p>
          <a:p>
            <a:pPr marL="0" indent="0" algn="ctr">
              <a:buNone/>
            </a:pPr>
            <a:endParaRPr lang="ar-SA" sz="14500" b="1" dirty="0" smtClean="0">
              <a:ln w="9525">
                <a:solidFill>
                  <a:schemeClr val="bg1"/>
                </a:solidFill>
                <a:prstDash val="solid"/>
              </a:ln>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18734091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6675" y="270455"/>
            <a:ext cx="9630735" cy="2215167"/>
          </a:xfrm>
          <a:ln>
            <a:noFill/>
          </a:ln>
          <a:effectLst>
            <a:outerShdw blurRad="107950" dist="12700" dir="5400000" algn="ctr">
              <a:srgbClr val="000000"/>
            </a:outerShdw>
          </a:effectLst>
        </p:spPr>
        <p:txBody>
          <a:bodyPr>
            <a:noAutofit/>
          </a:bodyPr>
          <a:lstStyle/>
          <a:p>
            <a:pPr algn="ctr"/>
            <a:r>
              <a:rPr lang="ar-SA" sz="8000" b="1" cap="none" dirty="0" smtClean="0">
                <a:ln w="9525">
                  <a:solidFill>
                    <a:schemeClr val="bg1"/>
                  </a:solidFill>
                  <a:prstDash val="solid"/>
                </a:ln>
                <a:solidFill>
                  <a:srgbClr val="002060"/>
                </a:solidFill>
                <a:effectLst>
                  <a:outerShdw blurRad="12700" dist="38100" dir="2700000" algn="tl" rotWithShape="0">
                    <a:schemeClr val="bg1">
                      <a:lumMod val="50000"/>
                    </a:schemeClr>
                  </a:outerShdw>
                </a:effectLst>
              </a:rPr>
              <a:t>أول مستشفى بُني في الإسلام</a:t>
            </a:r>
            <a:endParaRPr lang="ar-SA" sz="8000" b="1" cap="none" dirty="0">
              <a:ln w="9525">
                <a:solidFill>
                  <a:schemeClr val="bg1"/>
                </a:solidFill>
                <a:prstDash val="solid"/>
              </a:ln>
              <a:solidFill>
                <a:srgbClr val="002060"/>
              </a:solidFill>
              <a:effectLst>
                <a:outerShdw blurRad="12700" dist="38100" dir="2700000" algn="tl" rotWithShape="0">
                  <a:schemeClr val="bg1">
                    <a:lumMod val="50000"/>
                  </a:schemeClr>
                </a:outerShdw>
              </a:effectLst>
            </a:endParaRPr>
          </a:p>
        </p:txBody>
      </p:sp>
      <p:sp>
        <p:nvSpPr>
          <p:cNvPr id="3" name="Content Placeholder 2"/>
          <p:cNvSpPr>
            <a:spLocks noGrp="1"/>
          </p:cNvSpPr>
          <p:nvPr>
            <p:ph idx="1"/>
          </p:nvPr>
        </p:nvSpPr>
        <p:spPr>
          <a:xfrm>
            <a:off x="1197736" y="2194561"/>
            <a:ext cx="10032642" cy="3868614"/>
          </a:xfrm>
          <a:ln/>
          <a:effectLst>
            <a:glow rad="228600">
              <a:schemeClr val="accent1">
                <a:satMod val="175000"/>
                <a:alpha val="40000"/>
              </a:schemeClr>
            </a:glow>
          </a:effectLst>
        </p:spPr>
        <p:style>
          <a:lnRef idx="1">
            <a:schemeClr val="accent1"/>
          </a:lnRef>
          <a:fillRef idx="1001">
            <a:schemeClr val="lt2"/>
          </a:fillRef>
          <a:effectRef idx="1">
            <a:schemeClr val="accent1"/>
          </a:effectRef>
          <a:fontRef idx="minor">
            <a:schemeClr val="dk1"/>
          </a:fontRef>
        </p:style>
        <p:txBody>
          <a:bodyPr>
            <a:normAutofit/>
          </a:bodyPr>
          <a:lstStyle/>
          <a:p>
            <a:pPr marL="0" indent="0" algn="ctr">
              <a:buNone/>
            </a:pPr>
            <a:endParaRPr lang="ar-SA" sz="4800" b="1" dirty="0" smtClean="0">
              <a:ln w="9525">
                <a:solidFill>
                  <a:schemeClr val="bg1"/>
                </a:solidFill>
                <a:prstDash val="solid"/>
              </a:ln>
              <a:solidFill>
                <a:schemeClr val="accent6">
                  <a:lumMod val="60000"/>
                  <a:lumOff val="40000"/>
                </a:schemeClr>
              </a:solidFill>
              <a:effectLst>
                <a:outerShdw blurRad="12700" dist="38100" dir="2700000" algn="tl" rotWithShape="0">
                  <a:schemeClr val="bg1">
                    <a:lumMod val="50000"/>
                  </a:schemeClr>
                </a:outerShdw>
              </a:effectLst>
            </a:endParaRPr>
          </a:p>
          <a:p>
            <a:pPr marL="0" indent="0" algn="ctr">
              <a:buNone/>
            </a:pPr>
            <a:r>
              <a:rPr lang="ar-SA" sz="9600" b="1" dirty="0" smtClean="0">
                <a:ln w="9525">
                  <a:solidFill>
                    <a:schemeClr val="bg1"/>
                  </a:solidFill>
                  <a:prstDash val="solid"/>
                </a:ln>
                <a:effectLst>
                  <a:outerShdw blurRad="12700" dist="38100" dir="2700000" algn="tl" rotWithShape="0">
                    <a:schemeClr val="bg1">
                      <a:lumMod val="50000"/>
                    </a:schemeClr>
                  </a:outerShdw>
                </a:effectLst>
              </a:rPr>
              <a:t>الوليد بن عبدالملك</a:t>
            </a:r>
            <a:endParaRPr lang="ar-SA" sz="9600" b="1" dirty="0">
              <a:ln w="9525">
                <a:solidFill>
                  <a:schemeClr val="bg1"/>
                </a:solidFill>
                <a:prstDash val="solid"/>
              </a:ln>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3725209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68191" y="239151"/>
            <a:ext cx="9579219" cy="1308295"/>
          </a:xfrm>
          <a:ln/>
        </p:spPr>
        <p:style>
          <a:lnRef idx="1">
            <a:schemeClr val="accent2"/>
          </a:lnRef>
          <a:fillRef idx="2">
            <a:schemeClr val="accent2"/>
          </a:fillRef>
          <a:effectRef idx="1">
            <a:schemeClr val="accent2"/>
          </a:effectRef>
          <a:fontRef idx="minor">
            <a:schemeClr val="dk1"/>
          </a:fontRef>
        </p:style>
        <p:txBody>
          <a:bodyPr>
            <a:normAutofit/>
          </a:bodyPr>
          <a:lstStyle/>
          <a:p>
            <a:pPr algn="ctr"/>
            <a:r>
              <a:rPr lang="ar-SA" sz="8000" b="1" cap="none" dirty="0" smtClean="0">
                <a:ln w="9525">
                  <a:solidFill>
                    <a:schemeClr val="bg1"/>
                  </a:solidFill>
                  <a:prstDash val="solid"/>
                </a:ln>
                <a:solidFill>
                  <a:schemeClr val="bg1"/>
                </a:solidFill>
                <a:effectLst>
                  <a:outerShdw blurRad="12700" dist="38100" dir="2700000" algn="tl" rotWithShape="0">
                    <a:schemeClr val="bg1">
                      <a:lumMod val="50000"/>
                    </a:schemeClr>
                  </a:outerShdw>
                </a:effectLst>
              </a:rPr>
              <a:t>منجزات الحضارة الإسلامية</a:t>
            </a:r>
            <a:endParaRPr lang="ar-SA" sz="8000" b="1" cap="none" dirty="0">
              <a:ln w="9525">
                <a:solidFill>
                  <a:schemeClr val="bg1"/>
                </a:solidFill>
                <a:prstDash val="solid"/>
              </a:ln>
              <a:solidFill>
                <a:schemeClr val="bg1"/>
              </a:solidFill>
              <a:effectLst>
                <a:outerShdw blurRad="12700" dist="38100" dir="2700000" algn="tl" rotWithShape="0">
                  <a:schemeClr val="bg1">
                    <a:lumMod val="50000"/>
                  </a:schemeClr>
                </a:outerShdw>
              </a:effectLst>
            </a:endParaRPr>
          </a:p>
        </p:txBody>
      </p:sp>
      <p:sp>
        <p:nvSpPr>
          <p:cNvPr id="3" name="Content Placeholder 2"/>
          <p:cNvSpPr>
            <a:spLocks noGrp="1"/>
          </p:cNvSpPr>
          <p:nvPr>
            <p:ph idx="1"/>
          </p:nvPr>
        </p:nvSpPr>
        <p:spPr>
          <a:xfrm>
            <a:off x="813603" y="1906073"/>
            <a:ext cx="10888394" cy="4327302"/>
          </a:xfrm>
          <a:ln/>
          <a:effectLst>
            <a:glow rad="228600">
              <a:schemeClr val="accent1">
                <a:satMod val="175000"/>
                <a:alpha val="40000"/>
              </a:schemeClr>
            </a:glow>
          </a:effectLst>
        </p:spPr>
        <p:style>
          <a:lnRef idx="2">
            <a:schemeClr val="dk1"/>
          </a:lnRef>
          <a:fillRef idx="1001">
            <a:schemeClr val="lt2"/>
          </a:fillRef>
          <a:effectRef idx="0">
            <a:schemeClr val="dk1"/>
          </a:effectRef>
          <a:fontRef idx="minor">
            <a:schemeClr val="dk1"/>
          </a:fontRef>
        </p:style>
        <p:txBody>
          <a:bodyPr>
            <a:normAutofit fontScale="70000" lnSpcReduction="20000"/>
          </a:bodyPr>
          <a:lstStyle/>
          <a:p>
            <a:pPr marL="0" indent="0" algn="ctr">
              <a:buNone/>
            </a:pPr>
            <a:endParaRPr lang="ar-SA" sz="14500" b="1" dirty="0" smtClean="0">
              <a:ln w="9525">
                <a:solidFill>
                  <a:schemeClr val="bg1"/>
                </a:solidFill>
                <a:prstDash val="solid"/>
              </a:ln>
              <a:effectLst>
                <a:outerShdw blurRad="12700" dist="38100" dir="2700000" algn="tl" rotWithShape="0">
                  <a:schemeClr val="bg1">
                    <a:lumMod val="50000"/>
                  </a:schemeClr>
                </a:outerShdw>
              </a:effectLst>
            </a:endParaRPr>
          </a:p>
          <a:p>
            <a:pPr marL="0" indent="0" algn="ctr">
              <a:buNone/>
            </a:pPr>
            <a:r>
              <a:rPr lang="ar-SA" sz="14500" b="1" dirty="0" smtClean="0">
                <a:ln w="9525">
                  <a:solidFill>
                    <a:schemeClr val="bg1"/>
                  </a:solidFill>
                  <a:prstDash val="solid"/>
                </a:ln>
                <a:effectLst>
                  <a:outerShdw blurRad="12700" dist="38100" dir="2700000" algn="tl" rotWithShape="0">
                    <a:schemeClr val="bg1">
                      <a:lumMod val="50000"/>
                    </a:schemeClr>
                  </a:outerShdw>
                </a:effectLst>
              </a:rPr>
              <a:t>علم الكيمياء</a:t>
            </a:r>
          </a:p>
          <a:p>
            <a:pPr marL="0" indent="0" algn="ctr">
              <a:buNone/>
            </a:pPr>
            <a:r>
              <a:rPr lang="ar-SA" sz="14500" b="1" dirty="0" smtClean="0">
                <a:ln w="9525">
                  <a:solidFill>
                    <a:schemeClr val="bg1"/>
                  </a:solidFill>
                  <a:prstDash val="solid"/>
                </a:ln>
                <a:solidFill>
                  <a:srgbClr val="00B050"/>
                </a:solidFill>
                <a:effectLst>
                  <a:outerShdw blurRad="12700" dist="38100" dir="2700000" algn="tl" rotWithShape="0">
                    <a:schemeClr val="bg1">
                      <a:lumMod val="50000"/>
                    </a:schemeClr>
                  </a:outerShdw>
                </a:effectLst>
              </a:rPr>
              <a:t>واكتشافات جابر بن حيان</a:t>
            </a:r>
          </a:p>
        </p:txBody>
      </p:sp>
    </p:spTree>
    <p:extLst>
      <p:ext uri="{BB962C8B-B14F-4D97-AF65-F5344CB8AC3E}">
        <p14:creationId xmlns:p14="http://schemas.microsoft.com/office/powerpoint/2010/main" val="24951176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6675" y="270455"/>
            <a:ext cx="9630735" cy="2215167"/>
          </a:xfrm>
          <a:ln>
            <a:noFill/>
          </a:ln>
          <a:effectLst/>
        </p:spPr>
        <p:txBody>
          <a:bodyPr>
            <a:noAutofit/>
          </a:bodyPr>
          <a:lstStyle/>
          <a:p>
            <a:pPr algn="ctr"/>
            <a:r>
              <a:rPr lang="ar-SA" sz="9600" b="1" cap="none" dirty="0" smtClean="0">
                <a:ln w="22225">
                  <a:solidFill>
                    <a:schemeClr val="accent2"/>
                  </a:solidFill>
                  <a:prstDash val="solid"/>
                </a:ln>
                <a:solidFill>
                  <a:schemeClr val="tx1"/>
                </a:solidFill>
              </a:rPr>
              <a:t>علم الكيمياء</a:t>
            </a:r>
            <a:endParaRPr lang="ar-SA" sz="9600" b="1" cap="none" dirty="0">
              <a:ln w="22225">
                <a:solidFill>
                  <a:schemeClr val="accent2"/>
                </a:solidFill>
                <a:prstDash val="solid"/>
              </a:ln>
              <a:solidFill>
                <a:schemeClr val="tx1"/>
              </a:solidFill>
            </a:endParaRPr>
          </a:p>
        </p:txBody>
      </p:sp>
      <p:sp>
        <p:nvSpPr>
          <p:cNvPr id="3" name="Content Placeholder 2"/>
          <p:cNvSpPr>
            <a:spLocks noGrp="1"/>
          </p:cNvSpPr>
          <p:nvPr>
            <p:ph idx="1"/>
          </p:nvPr>
        </p:nvSpPr>
        <p:spPr>
          <a:xfrm>
            <a:off x="1215721" y="2192381"/>
            <a:ext cx="10032642" cy="4134118"/>
          </a:xfrm>
          <a:ln/>
          <a:effectLst>
            <a:glow rad="228600">
              <a:schemeClr val="accent1">
                <a:satMod val="175000"/>
                <a:alpha val="40000"/>
              </a:schemeClr>
            </a:glow>
          </a:effectLst>
        </p:spPr>
        <p:style>
          <a:lnRef idx="2">
            <a:schemeClr val="dk1"/>
          </a:lnRef>
          <a:fillRef idx="1001">
            <a:schemeClr val="lt2"/>
          </a:fillRef>
          <a:effectRef idx="0">
            <a:schemeClr val="dk1"/>
          </a:effectRef>
          <a:fontRef idx="minor">
            <a:schemeClr val="dk1"/>
          </a:fontRef>
        </p:style>
        <p:txBody>
          <a:bodyPr>
            <a:normAutofit fontScale="32500" lnSpcReduction="20000"/>
          </a:bodyPr>
          <a:lstStyle/>
          <a:p>
            <a:pPr marL="0" indent="0" algn="ctr">
              <a:buNone/>
            </a:pPr>
            <a:endParaRPr lang="ar-SA" sz="9600" b="1" dirty="0" smtClean="0">
              <a:effectLst>
                <a:outerShdw blurRad="38100" dist="38100" dir="2700000" algn="tl">
                  <a:srgbClr val="000000">
                    <a:alpha val="43137"/>
                  </a:srgbClr>
                </a:outerShdw>
              </a:effectLst>
            </a:endParaRPr>
          </a:p>
          <a:p>
            <a:pPr marL="0" indent="0" algn="ctr">
              <a:buNone/>
            </a:pPr>
            <a:r>
              <a:rPr lang="ar-SA" sz="29500" b="1" dirty="0" smtClean="0">
                <a:ln w="9525">
                  <a:solidFill>
                    <a:schemeClr val="bg1"/>
                  </a:solidFill>
                  <a:prstDash val="solid"/>
                </a:ln>
                <a:solidFill>
                  <a:schemeClr val="accent6">
                    <a:lumMod val="50000"/>
                  </a:schemeClr>
                </a:solidFill>
                <a:effectLst>
                  <a:outerShdw blurRad="12700" dist="38100" dir="2700000" algn="tl" rotWithShape="0">
                    <a:schemeClr val="bg1">
                      <a:lumMod val="50000"/>
                    </a:schemeClr>
                  </a:outerShdw>
                </a:effectLst>
              </a:rPr>
              <a:t>هو علم (المادة) يختص بدراسة المادة وخواصها وتركيبها وتفاعلاتها</a:t>
            </a:r>
          </a:p>
        </p:txBody>
      </p:sp>
    </p:spTree>
    <p:extLst>
      <p:ext uri="{BB962C8B-B14F-4D97-AF65-F5344CB8AC3E}">
        <p14:creationId xmlns:p14="http://schemas.microsoft.com/office/powerpoint/2010/main" val="13792616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6675" y="270455"/>
            <a:ext cx="9630735" cy="2215167"/>
          </a:xfrm>
          <a:ln>
            <a:noFill/>
          </a:ln>
          <a:effectLst>
            <a:outerShdw blurRad="107950" dist="12700" dir="5400000" algn="ctr">
              <a:srgbClr val="000000"/>
            </a:outerShdw>
          </a:effectLst>
        </p:spPr>
        <p:txBody>
          <a:bodyPr>
            <a:noAutofit/>
          </a:bodyPr>
          <a:lstStyle/>
          <a:p>
            <a:pPr algn="ctr"/>
            <a:r>
              <a:rPr lang="ar-SA" sz="7200" b="1" cap="none" dirty="0" smtClean="0">
                <a:ln w="9525">
                  <a:solidFill>
                    <a:schemeClr val="bg1"/>
                  </a:solidFill>
                  <a:prstDash val="solid"/>
                </a:ln>
                <a:solidFill>
                  <a:srgbClr val="002060"/>
                </a:solidFill>
                <a:effectLst>
                  <a:outerShdw blurRad="12700" dist="38100" dir="2700000" algn="tl" rotWithShape="0">
                    <a:schemeClr val="bg1">
                      <a:lumMod val="50000"/>
                    </a:schemeClr>
                  </a:outerShdw>
                </a:effectLst>
              </a:rPr>
              <a:t>جابر بن حيان ( أبو الكيمياء )</a:t>
            </a:r>
            <a:endParaRPr lang="ar-SA" sz="7200" b="1" cap="none" dirty="0">
              <a:ln w="9525">
                <a:solidFill>
                  <a:schemeClr val="bg1"/>
                </a:solidFill>
                <a:prstDash val="solid"/>
              </a:ln>
              <a:solidFill>
                <a:srgbClr val="002060"/>
              </a:solidFill>
              <a:effectLst>
                <a:outerShdw blurRad="12700" dist="38100" dir="2700000" algn="tl" rotWithShape="0">
                  <a:schemeClr val="bg1">
                    <a:lumMod val="50000"/>
                  </a:schemeClr>
                </a:outerShdw>
              </a:effectLst>
            </a:endParaRPr>
          </a:p>
        </p:txBody>
      </p:sp>
      <p:sp>
        <p:nvSpPr>
          <p:cNvPr id="3" name="Content Placeholder 2"/>
          <p:cNvSpPr>
            <a:spLocks noGrp="1"/>
          </p:cNvSpPr>
          <p:nvPr>
            <p:ph idx="1"/>
          </p:nvPr>
        </p:nvSpPr>
        <p:spPr>
          <a:xfrm>
            <a:off x="850006" y="2194561"/>
            <a:ext cx="10534918" cy="4283512"/>
          </a:xfrm>
          <a:ln/>
          <a:effectLst>
            <a:glow rad="228600">
              <a:schemeClr val="accent1">
                <a:satMod val="175000"/>
                <a:alpha val="40000"/>
              </a:schemeClr>
            </a:glow>
          </a:effectLst>
        </p:spPr>
        <p:style>
          <a:lnRef idx="2">
            <a:schemeClr val="dk1"/>
          </a:lnRef>
          <a:fillRef idx="1001">
            <a:schemeClr val="lt2"/>
          </a:fillRef>
          <a:effectRef idx="0">
            <a:schemeClr val="dk1"/>
          </a:effectRef>
          <a:fontRef idx="minor">
            <a:schemeClr val="dk1"/>
          </a:fontRef>
        </p:style>
        <p:txBody>
          <a:bodyPr>
            <a:normAutofit fontScale="70000" lnSpcReduction="20000"/>
          </a:bodyPr>
          <a:lstStyle/>
          <a:p>
            <a:pPr marL="0" indent="0" algn="ctr">
              <a:buNone/>
            </a:pPr>
            <a:endParaRPr lang="ar-SA" sz="4800" b="1" dirty="0" smtClean="0">
              <a:ln w="9525">
                <a:solidFill>
                  <a:schemeClr val="bg1"/>
                </a:solidFill>
                <a:prstDash val="solid"/>
              </a:ln>
              <a:solidFill>
                <a:schemeClr val="accent6">
                  <a:lumMod val="60000"/>
                  <a:lumOff val="40000"/>
                </a:schemeClr>
              </a:solidFill>
              <a:effectLst>
                <a:outerShdw blurRad="12700" dist="38100" dir="2700000" algn="tl" rotWithShape="0">
                  <a:schemeClr val="bg1">
                    <a:lumMod val="50000"/>
                  </a:schemeClr>
                </a:outerShdw>
              </a:effectLst>
            </a:endParaRPr>
          </a:p>
          <a:p>
            <a:pPr marL="0" indent="0" algn="ctr">
              <a:buNone/>
            </a:pPr>
            <a:r>
              <a:rPr lang="ar-SA" sz="9600" b="1"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جابر بن حيان بن عبدالله الأزدي عالم مسلم عربي برع في علوم الكيمياء والفلك والهندسة وعلم المعادن والفلسفة والطب والصيدلة ويعد أول من استخدم الكيمياء عملياً في التاريخ</a:t>
            </a:r>
            <a:endParaRPr lang="ar-SA" sz="9600" b="1"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23274873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9899" y="232152"/>
            <a:ext cx="9579219" cy="1478570"/>
          </a:xfrm>
          <a:ln/>
        </p:spPr>
        <p:style>
          <a:lnRef idx="1">
            <a:schemeClr val="accent2"/>
          </a:lnRef>
          <a:fillRef idx="2">
            <a:schemeClr val="accent2"/>
          </a:fillRef>
          <a:effectRef idx="1">
            <a:schemeClr val="accent2"/>
          </a:effectRef>
          <a:fontRef idx="minor">
            <a:schemeClr val="dk1"/>
          </a:fontRef>
        </p:style>
        <p:txBody>
          <a:bodyPr>
            <a:normAutofit fontScale="90000"/>
          </a:bodyPr>
          <a:lstStyle/>
          <a:p>
            <a:pPr algn="ctr"/>
            <a:r>
              <a:rPr lang="ar-SA" sz="9600" b="1" cap="none" dirty="0" smtClean="0">
                <a:ln w="9525">
                  <a:solidFill>
                    <a:schemeClr val="bg1"/>
                  </a:solidFill>
                  <a:prstDash val="solid"/>
                </a:ln>
                <a:solidFill>
                  <a:schemeClr val="bg1"/>
                </a:solidFill>
                <a:effectLst>
                  <a:outerShdw blurRad="12700" dist="38100" dir="2700000" algn="tl" rotWithShape="0">
                    <a:schemeClr val="bg1">
                      <a:lumMod val="50000"/>
                    </a:schemeClr>
                  </a:outerShdw>
                </a:effectLst>
              </a:rPr>
              <a:t>يتوقع أن تكوني قادرة على</a:t>
            </a:r>
            <a:endParaRPr lang="ar-SA" sz="9600" b="1" cap="none" dirty="0">
              <a:ln w="9525">
                <a:solidFill>
                  <a:schemeClr val="bg1"/>
                </a:solidFill>
                <a:prstDash val="solid"/>
              </a:ln>
              <a:solidFill>
                <a:schemeClr val="bg1"/>
              </a:solidFill>
              <a:effectLst>
                <a:outerShdw blurRad="12700" dist="38100" dir="2700000" algn="tl" rotWithShape="0">
                  <a:schemeClr val="bg1">
                    <a:lumMod val="50000"/>
                  </a:schemeClr>
                </a:outerShdw>
              </a:effectLst>
            </a:endParaRPr>
          </a:p>
        </p:txBody>
      </p:sp>
      <p:sp>
        <p:nvSpPr>
          <p:cNvPr id="3" name="Content Placeholder 2"/>
          <p:cNvSpPr>
            <a:spLocks noGrp="1"/>
          </p:cNvSpPr>
          <p:nvPr>
            <p:ph idx="1"/>
          </p:nvPr>
        </p:nvSpPr>
        <p:spPr>
          <a:xfrm>
            <a:off x="399242" y="1867437"/>
            <a:ext cx="10972802" cy="4726546"/>
          </a:xfrm>
          <a:ln/>
          <a:effectLst>
            <a:glow rad="228600">
              <a:schemeClr val="accent1">
                <a:satMod val="175000"/>
                <a:alpha val="40000"/>
              </a:schemeClr>
            </a:glow>
          </a:effectLst>
        </p:spPr>
        <p:style>
          <a:lnRef idx="1">
            <a:schemeClr val="accent1"/>
          </a:lnRef>
          <a:fillRef idx="1001">
            <a:schemeClr val="lt2"/>
          </a:fillRef>
          <a:effectRef idx="1">
            <a:schemeClr val="accent1"/>
          </a:effectRef>
          <a:fontRef idx="minor">
            <a:schemeClr val="dk1"/>
          </a:fontRef>
        </p:style>
        <p:txBody>
          <a:bodyPr>
            <a:normAutofit fontScale="25000" lnSpcReduction="20000"/>
          </a:bodyPr>
          <a:lstStyle/>
          <a:p>
            <a:pPr marL="0" indent="0">
              <a:buNone/>
            </a:pPr>
            <a:r>
              <a:rPr lang="ar-SA" sz="19200" b="1" dirty="0" smtClean="0">
                <a:ln w="6600">
                  <a:solidFill>
                    <a:schemeClr val="accent2"/>
                  </a:solidFill>
                  <a:prstDash val="solid"/>
                </a:ln>
                <a:solidFill>
                  <a:srgbClr val="00B050"/>
                </a:solidFill>
              </a:rPr>
              <a:t>* </a:t>
            </a:r>
            <a:r>
              <a:rPr lang="ar-SA" sz="19200" b="1" dirty="0" smtClean="0">
                <a:ln w="6600">
                  <a:solidFill>
                    <a:schemeClr val="accent2"/>
                  </a:solidFill>
                  <a:prstDash val="solid"/>
                </a:ln>
                <a:solidFill>
                  <a:schemeClr val="tx1"/>
                </a:solidFill>
              </a:rPr>
              <a:t>الإسهام في البناء الحضاري لوطنك ولأمتك</a:t>
            </a:r>
          </a:p>
          <a:p>
            <a:r>
              <a:rPr lang="ar-SA" sz="19200" b="1" dirty="0">
                <a:ln w="6600">
                  <a:solidFill>
                    <a:schemeClr val="accent2"/>
                  </a:solidFill>
                  <a:prstDash val="solid"/>
                </a:ln>
                <a:solidFill>
                  <a:schemeClr val="tx1"/>
                </a:solidFill>
              </a:rPr>
              <a:t> </a:t>
            </a:r>
            <a:r>
              <a:rPr lang="ar-SA" sz="19200" b="1" dirty="0" smtClean="0">
                <a:ln w="6600">
                  <a:solidFill>
                    <a:schemeClr val="accent2"/>
                  </a:solidFill>
                  <a:prstDash val="solid"/>
                </a:ln>
                <a:solidFill>
                  <a:schemeClr val="tx1"/>
                </a:solidFill>
              </a:rPr>
              <a:t>استحضار منجزات المسلمين في المجالات التطبيقية والنظرية وأثرها في نشأة الحضارة الغربية</a:t>
            </a:r>
          </a:p>
          <a:p>
            <a:r>
              <a:rPr lang="ar-SA" sz="19200" b="1" dirty="0">
                <a:ln w="6600">
                  <a:solidFill>
                    <a:schemeClr val="accent2"/>
                  </a:solidFill>
                  <a:prstDash val="solid"/>
                </a:ln>
                <a:solidFill>
                  <a:schemeClr val="tx1"/>
                </a:solidFill>
              </a:rPr>
              <a:t> </a:t>
            </a:r>
            <a:r>
              <a:rPr lang="ar-SA" sz="19200" b="1" dirty="0" smtClean="0">
                <a:ln w="6600">
                  <a:solidFill>
                    <a:schemeClr val="accent2"/>
                  </a:solidFill>
                  <a:prstDash val="solid"/>
                </a:ln>
                <a:solidFill>
                  <a:schemeClr val="tx1"/>
                </a:solidFill>
              </a:rPr>
              <a:t>ذكر أهم جوانب التأثير الحضاري الإسلامي في حضارة أوربا</a:t>
            </a:r>
          </a:p>
          <a:p>
            <a:r>
              <a:rPr lang="ar-SA" sz="19200" b="1" dirty="0" smtClean="0">
                <a:ln w="6600">
                  <a:solidFill>
                    <a:schemeClr val="accent2"/>
                  </a:solidFill>
                  <a:prstDash val="solid"/>
                </a:ln>
                <a:solidFill>
                  <a:schemeClr val="tx1"/>
                </a:solidFill>
              </a:rPr>
              <a:t>نشر شهادات مؤرخي الغرب عن أثر الإسلام ودور المسلمين في النهضة الأوربية على شبكات التواصل الاجتماعي</a:t>
            </a:r>
            <a:endParaRPr lang="ar-SA" sz="19200" b="1" dirty="0">
              <a:ln w="6600">
                <a:solidFill>
                  <a:schemeClr val="accent2"/>
                </a:solidFill>
                <a:prstDash val="solid"/>
              </a:ln>
              <a:solidFill>
                <a:schemeClr val="tx1"/>
              </a:solidFill>
            </a:endParaRPr>
          </a:p>
        </p:txBody>
      </p:sp>
    </p:spTree>
    <p:extLst>
      <p:ext uri="{BB962C8B-B14F-4D97-AF65-F5344CB8AC3E}">
        <p14:creationId xmlns:p14="http://schemas.microsoft.com/office/powerpoint/2010/main" val="13149791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6675" y="270455"/>
            <a:ext cx="9630735" cy="2215167"/>
          </a:xfrm>
          <a:ln>
            <a:noFill/>
          </a:ln>
          <a:effectLst>
            <a:outerShdw blurRad="107950" dist="12700" dir="5400000" algn="ctr">
              <a:srgbClr val="000000"/>
            </a:outerShdw>
          </a:effectLst>
        </p:spPr>
        <p:txBody>
          <a:bodyPr>
            <a:noAutofit/>
          </a:bodyPr>
          <a:lstStyle/>
          <a:p>
            <a:pPr algn="ctr"/>
            <a:r>
              <a:rPr lang="ar-SA" sz="7200" b="1" cap="none" dirty="0" smtClean="0">
                <a:ln w="9525">
                  <a:solidFill>
                    <a:schemeClr val="bg1"/>
                  </a:solidFill>
                  <a:prstDash val="solid"/>
                </a:ln>
                <a:solidFill>
                  <a:srgbClr val="002060"/>
                </a:solidFill>
                <a:effectLst>
                  <a:outerShdw blurRad="12700" dist="38100" dir="2700000" algn="tl" rotWithShape="0">
                    <a:schemeClr val="bg1">
                      <a:lumMod val="50000"/>
                    </a:schemeClr>
                  </a:outerShdw>
                </a:effectLst>
              </a:rPr>
              <a:t>جابر بن حيان ( أبو الكيمياء )</a:t>
            </a:r>
            <a:endParaRPr lang="ar-SA" sz="7200" b="1" cap="none" dirty="0">
              <a:ln w="9525">
                <a:solidFill>
                  <a:schemeClr val="bg1"/>
                </a:solidFill>
                <a:prstDash val="solid"/>
              </a:ln>
              <a:solidFill>
                <a:srgbClr val="002060"/>
              </a:solidFill>
              <a:effectLst>
                <a:outerShdw blurRad="12700" dist="38100" dir="2700000" algn="tl" rotWithShape="0">
                  <a:schemeClr val="bg1">
                    <a:lumMod val="50000"/>
                  </a:schemeClr>
                </a:outerShdw>
              </a:effectLst>
            </a:endParaRPr>
          </a:p>
        </p:txBody>
      </p:sp>
      <p:sp>
        <p:nvSpPr>
          <p:cNvPr id="3" name="Content Placeholder 2"/>
          <p:cNvSpPr>
            <a:spLocks noGrp="1"/>
          </p:cNvSpPr>
          <p:nvPr>
            <p:ph idx="1"/>
          </p:nvPr>
        </p:nvSpPr>
        <p:spPr>
          <a:xfrm>
            <a:off x="850006" y="2194561"/>
            <a:ext cx="10534918" cy="3948662"/>
          </a:xfrm>
          <a:ln/>
          <a:effectLst>
            <a:glow rad="228600">
              <a:schemeClr val="accent1">
                <a:satMod val="175000"/>
                <a:alpha val="40000"/>
              </a:schemeClr>
            </a:glow>
          </a:effectLst>
        </p:spPr>
        <p:style>
          <a:lnRef idx="2">
            <a:schemeClr val="dk1"/>
          </a:lnRef>
          <a:fillRef idx="1001">
            <a:schemeClr val="lt2"/>
          </a:fillRef>
          <a:effectRef idx="0">
            <a:schemeClr val="dk1"/>
          </a:effectRef>
          <a:fontRef idx="minor">
            <a:schemeClr val="dk1"/>
          </a:fontRef>
        </p:style>
        <p:txBody>
          <a:bodyPr>
            <a:normAutofit/>
          </a:bodyPr>
          <a:lstStyle/>
          <a:p>
            <a:pPr marL="0" indent="0" algn="ctr">
              <a:buNone/>
            </a:pPr>
            <a:endParaRPr lang="ar-SA" sz="4800" b="1" dirty="0" smtClean="0">
              <a:ln w="9525">
                <a:solidFill>
                  <a:schemeClr val="bg1"/>
                </a:solidFill>
                <a:prstDash val="solid"/>
              </a:ln>
              <a:solidFill>
                <a:schemeClr val="accent6">
                  <a:lumMod val="60000"/>
                  <a:lumOff val="40000"/>
                </a:schemeClr>
              </a:solidFill>
              <a:effectLst>
                <a:outerShdw blurRad="12700" dist="38100" dir="2700000" algn="tl" rotWithShape="0">
                  <a:schemeClr val="bg1">
                    <a:lumMod val="50000"/>
                  </a:schemeClr>
                </a:outerShdw>
              </a:effectLst>
            </a:endParaRPr>
          </a:p>
          <a:p>
            <a:pPr marL="0" indent="0" algn="ctr">
              <a:buNone/>
            </a:pPr>
            <a:r>
              <a:rPr lang="ar-SA" sz="9600" b="1"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اكتشافاته في </a:t>
            </a:r>
          </a:p>
          <a:p>
            <a:pPr marL="0" indent="0" algn="ctr">
              <a:buNone/>
            </a:pPr>
            <a:r>
              <a:rPr lang="ar-SA" sz="9600" b="1"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علم الكيمياء</a:t>
            </a:r>
            <a:endParaRPr lang="ar-SA" sz="9600" b="1"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23163009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68191" y="239151"/>
            <a:ext cx="9579219" cy="1308295"/>
          </a:xfrm>
          <a:ln/>
        </p:spPr>
        <p:style>
          <a:lnRef idx="1">
            <a:schemeClr val="accent2"/>
          </a:lnRef>
          <a:fillRef idx="2">
            <a:schemeClr val="accent2"/>
          </a:fillRef>
          <a:effectRef idx="1">
            <a:schemeClr val="accent2"/>
          </a:effectRef>
          <a:fontRef idx="minor">
            <a:schemeClr val="dk1"/>
          </a:fontRef>
        </p:style>
        <p:txBody>
          <a:bodyPr>
            <a:normAutofit/>
          </a:bodyPr>
          <a:lstStyle/>
          <a:p>
            <a:pPr algn="ctr"/>
            <a:r>
              <a:rPr lang="ar-SA" sz="8000" b="1" cap="none" dirty="0" smtClean="0">
                <a:ln w="9525">
                  <a:solidFill>
                    <a:schemeClr val="bg1"/>
                  </a:solidFill>
                  <a:prstDash val="solid"/>
                </a:ln>
                <a:solidFill>
                  <a:schemeClr val="bg1"/>
                </a:solidFill>
                <a:effectLst>
                  <a:outerShdw blurRad="12700" dist="38100" dir="2700000" algn="tl" rotWithShape="0">
                    <a:schemeClr val="bg1">
                      <a:lumMod val="50000"/>
                    </a:schemeClr>
                  </a:outerShdw>
                </a:effectLst>
              </a:rPr>
              <a:t>منجزات الحضارة الإسلامية</a:t>
            </a:r>
            <a:endParaRPr lang="ar-SA" sz="8000" b="1" cap="none" dirty="0">
              <a:ln w="9525">
                <a:solidFill>
                  <a:schemeClr val="bg1"/>
                </a:solidFill>
                <a:prstDash val="solid"/>
              </a:ln>
              <a:solidFill>
                <a:schemeClr val="bg1"/>
              </a:solidFill>
              <a:effectLst>
                <a:outerShdw blurRad="12700" dist="38100" dir="2700000" algn="tl" rotWithShape="0">
                  <a:schemeClr val="bg1">
                    <a:lumMod val="50000"/>
                  </a:schemeClr>
                </a:outerShdw>
              </a:effectLst>
            </a:endParaRPr>
          </a:p>
        </p:txBody>
      </p:sp>
      <p:sp>
        <p:nvSpPr>
          <p:cNvPr id="3" name="Content Placeholder 2"/>
          <p:cNvSpPr>
            <a:spLocks noGrp="1"/>
          </p:cNvSpPr>
          <p:nvPr>
            <p:ph idx="1"/>
          </p:nvPr>
        </p:nvSpPr>
        <p:spPr>
          <a:xfrm>
            <a:off x="813603" y="1906073"/>
            <a:ext cx="10888394" cy="4327302"/>
          </a:xfrm>
          <a:ln/>
          <a:effectLst>
            <a:glow rad="228600">
              <a:schemeClr val="accent1">
                <a:satMod val="175000"/>
                <a:alpha val="40000"/>
              </a:schemeClr>
            </a:glow>
          </a:effectLst>
        </p:spPr>
        <p:style>
          <a:lnRef idx="2">
            <a:schemeClr val="dk1"/>
          </a:lnRef>
          <a:fillRef idx="1001">
            <a:schemeClr val="lt2"/>
          </a:fillRef>
          <a:effectRef idx="0">
            <a:schemeClr val="dk1"/>
          </a:effectRef>
          <a:fontRef idx="minor">
            <a:schemeClr val="dk1"/>
          </a:fontRef>
        </p:style>
        <p:txBody>
          <a:bodyPr>
            <a:normAutofit/>
          </a:bodyPr>
          <a:lstStyle/>
          <a:p>
            <a:pPr marL="0" indent="0" algn="ctr">
              <a:buNone/>
            </a:pPr>
            <a:endParaRPr lang="ar-SA" sz="14500" b="1" dirty="0">
              <a:ln w="9525">
                <a:solidFill>
                  <a:schemeClr val="bg1"/>
                </a:solidFill>
                <a:prstDash val="solid"/>
              </a:ln>
              <a:effectLst>
                <a:outerShdw blurRad="12700" dist="38100" dir="2700000" algn="tl" rotWithShape="0">
                  <a:schemeClr val="bg1">
                    <a:lumMod val="50000"/>
                  </a:schemeClr>
                </a:outerShdw>
              </a:effectLst>
            </a:endParaRPr>
          </a:p>
          <a:p>
            <a:pPr marL="0" indent="0" algn="ctr">
              <a:buNone/>
            </a:pPr>
            <a:r>
              <a:rPr lang="ar-SA" sz="14500" b="1" dirty="0" smtClean="0">
                <a:ln w="9525">
                  <a:solidFill>
                    <a:schemeClr val="bg1"/>
                  </a:solidFill>
                  <a:prstDash val="solid"/>
                </a:ln>
                <a:effectLst>
                  <a:outerShdw blurRad="12700" dist="38100" dir="2700000" algn="tl" rotWithShape="0">
                    <a:schemeClr val="bg1">
                      <a:lumMod val="50000"/>
                    </a:schemeClr>
                  </a:outerShdw>
                </a:effectLst>
              </a:rPr>
              <a:t>العلوم الرياضية</a:t>
            </a:r>
          </a:p>
        </p:txBody>
      </p:sp>
    </p:spTree>
    <p:extLst>
      <p:ext uri="{BB962C8B-B14F-4D97-AF65-F5344CB8AC3E}">
        <p14:creationId xmlns:p14="http://schemas.microsoft.com/office/powerpoint/2010/main" val="159873778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6675" y="270455"/>
            <a:ext cx="9630735" cy="2215167"/>
          </a:xfrm>
          <a:ln>
            <a:noFill/>
          </a:ln>
          <a:effectLst/>
        </p:spPr>
        <p:txBody>
          <a:bodyPr>
            <a:noAutofit/>
          </a:bodyPr>
          <a:lstStyle/>
          <a:p>
            <a:pPr algn="ctr"/>
            <a:r>
              <a:rPr lang="ar-SA" sz="9600" b="1" cap="none" dirty="0" smtClean="0">
                <a:ln w="22225">
                  <a:solidFill>
                    <a:schemeClr val="accent2"/>
                  </a:solidFill>
                  <a:prstDash val="solid"/>
                </a:ln>
                <a:solidFill>
                  <a:schemeClr val="tx1"/>
                </a:solidFill>
              </a:rPr>
              <a:t>العلوم الرياضية</a:t>
            </a:r>
            <a:endParaRPr lang="ar-SA" sz="9600" b="1" cap="none" dirty="0">
              <a:ln w="22225">
                <a:solidFill>
                  <a:schemeClr val="accent2"/>
                </a:solidFill>
                <a:prstDash val="solid"/>
              </a:ln>
              <a:solidFill>
                <a:schemeClr val="tx1"/>
              </a:solidFill>
            </a:endParaRPr>
          </a:p>
        </p:txBody>
      </p:sp>
      <p:sp>
        <p:nvSpPr>
          <p:cNvPr id="3" name="Content Placeholder 2"/>
          <p:cNvSpPr>
            <a:spLocks noGrp="1"/>
          </p:cNvSpPr>
          <p:nvPr>
            <p:ph idx="1"/>
          </p:nvPr>
        </p:nvSpPr>
        <p:spPr>
          <a:xfrm>
            <a:off x="1215721" y="2192381"/>
            <a:ext cx="10032642" cy="4134118"/>
          </a:xfrm>
          <a:ln/>
          <a:effectLst>
            <a:glow rad="228600">
              <a:schemeClr val="accent1">
                <a:satMod val="175000"/>
                <a:alpha val="40000"/>
              </a:schemeClr>
            </a:glow>
          </a:effectLst>
        </p:spPr>
        <p:style>
          <a:lnRef idx="2">
            <a:schemeClr val="dk1"/>
          </a:lnRef>
          <a:fillRef idx="1001">
            <a:schemeClr val="lt2"/>
          </a:fillRef>
          <a:effectRef idx="0">
            <a:schemeClr val="dk1"/>
          </a:effectRef>
          <a:fontRef idx="minor">
            <a:schemeClr val="dk1"/>
          </a:fontRef>
        </p:style>
        <p:txBody>
          <a:bodyPr>
            <a:normAutofit fontScale="47500" lnSpcReduction="20000"/>
          </a:bodyPr>
          <a:lstStyle/>
          <a:p>
            <a:pPr marL="0" indent="0" algn="ctr">
              <a:buNone/>
            </a:pPr>
            <a:endParaRPr lang="ar-SA" sz="9600" b="1" dirty="0" smtClean="0">
              <a:effectLst>
                <a:outerShdw blurRad="38100" dist="38100" dir="2700000" algn="tl">
                  <a:srgbClr val="000000">
                    <a:alpha val="43137"/>
                  </a:srgbClr>
                </a:outerShdw>
              </a:effectLst>
            </a:endParaRPr>
          </a:p>
          <a:p>
            <a:pPr marL="0" indent="0" algn="ctr">
              <a:buNone/>
            </a:pPr>
            <a:endParaRPr lang="ar-SA" sz="29500" b="1" dirty="0" smtClean="0">
              <a:ln w="9525">
                <a:solidFill>
                  <a:schemeClr val="bg1"/>
                </a:solidFill>
                <a:prstDash val="solid"/>
              </a:ln>
              <a:solidFill>
                <a:schemeClr val="accent6">
                  <a:lumMod val="50000"/>
                </a:schemeClr>
              </a:solidFill>
              <a:effectLst>
                <a:outerShdw blurRad="12700" dist="38100" dir="2700000" algn="tl" rotWithShape="0">
                  <a:schemeClr val="bg1">
                    <a:lumMod val="50000"/>
                  </a:schemeClr>
                </a:outerShdw>
              </a:effectLst>
            </a:endParaRPr>
          </a:p>
          <a:p>
            <a:pPr marL="0" indent="0" algn="ctr">
              <a:buNone/>
            </a:pPr>
            <a:r>
              <a:rPr lang="ar-SA" sz="29500" b="1" dirty="0" smtClean="0">
                <a:ln w="9525">
                  <a:solidFill>
                    <a:schemeClr val="bg1"/>
                  </a:solidFill>
                  <a:prstDash val="solid"/>
                </a:ln>
                <a:solidFill>
                  <a:schemeClr val="accent6">
                    <a:lumMod val="50000"/>
                  </a:schemeClr>
                </a:solidFill>
                <a:effectLst>
                  <a:outerShdw blurRad="12700" dist="38100" dir="2700000" algn="tl" rotWithShape="0">
                    <a:schemeClr val="bg1">
                      <a:lumMod val="50000"/>
                    </a:schemeClr>
                  </a:outerShdw>
                </a:effectLst>
              </a:rPr>
              <a:t>الأرقام الغبارية</a:t>
            </a:r>
            <a:endParaRPr lang="ar-SA" sz="29500" b="1" dirty="0">
              <a:ln w="9525">
                <a:solidFill>
                  <a:schemeClr val="bg1"/>
                </a:solidFill>
                <a:prstDash val="solid"/>
              </a:ln>
              <a:solidFill>
                <a:schemeClr val="accent6">
                  <a:lumMod val="50000"/>
                </a:schemeClr>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412793038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6675" y="270455"/>
            <a:ext cx="9630735" cy="2215167"/>
          </a:xfrm>
          <a:ln>
            <a:noFill/>
          </a:ln>
          <a:effectLst/>
        </p:spPr>
        <p:txBody>
          <a:bodyPr>
            <a:noAutofit/>
          </a:bodyPr>
          <a:lstStyle/>
          <a:p>
            <a:pPr algn="ctr"/>
            <a:r>
              <a:rPr lang="ar-SA" sz="9600" b="1" cap="none" dirty="0" smtClean="0">
                <a:ln w="22225">
                  <a:solidFill>
                    <a:schemeClr val="accent2"/>
                  </a:solidFill>
                  <a:prstDash val="solid"/>
                </a:ln>
                <a:solidFill>
                  <a:schemeClr val="tx1"/>
                </a:solidFill>
              </a:rPr>
              <a:t>العلوم الرياضية</a:t>
            </a:r>
            <a:endParaRPr lang="ar-SA" sz="9600" b="1" cap="none" dirty="0">
              <a:ln w="22225">
                <a:solidFill>
                  <a:schemeClr val="accent2"/>
                </a:solidFill>
                <a:prstDash val="solid"/>
              </a:ln>
              <a:solidFill>
                <a:schemeClr val="tx1"/>
              </a:solidFill>
            </a:endParaRPr>
          </a:p>
        </p:txBody>
      </p:sp>
      <p:sp>
        <p:nvSpPr>
          <p:cNvPr id="3" name="Content Placeholder 2"/>
          <p:cNvSpPr>
            <a:spLocks noGrp="1"/>
          </p:cNvSpPr>
          <p:nvPr>
            <p:ph idx="1"/>
          </p:nvPr>
        </p:nvSpPr>
        <p:spPr>
          <a:xfrm>
            <a:off x="1215721" y="2192381"/>
            <a:ext cx="10032642" cy="4134118"/>
          </a:xfrm>
          <a:ln/>
          <a:effectLst>
            <a:glow rad="228600">
              <a:schemeClr val="accent1">
                <a:satMod val="175000"/>
                <a:alpha val="40000"/>
              </a:schemeClr>
            </a:glow>
          </a:effectLst>
        </p:spPr>
        <p:style>
          <a:lnRef idx="2">
            <a:schemeClr val="dk1"/>
          </a:lnRef>
          <a:fillRef idx="1001">
            <a:schemeClr val="lt2"/>
          </a:fillRef>
          <a:effectRef idx="0">
            <a:schemeClr val="dk1"/>
          </a:effectRef>
          <a:fontRef idx="minor">
            <a:schemeClr val="dk1"/>
          </a:fontRef>
        </p:style>
        <p:txBody>
          <a:bodyPr>
            <a:normAutofit fontScale="47500" lnSpcReduction="20000"/>
          </a:bodyPr>
          <a:lstStyle/>
          <a:p>
            <a:pPr marL="0" indent="0" algn="ctr">
              <a:buNone/>
            </a:pPr>
            <a:endParaRPr lang="ar-SA" sz="9600" b="1" dirty="0" smtClean="0">
              <a:effectLst>
                <a:outerShdw blurRad="38100" dist="38100" dir="2700000" algn="tl">
                  <a:srgbClr val="000000">
                    <a:alpha val="43137"/>
                  </a:srgbClr>
                </a:outerShdw>
              </a:effectLst>
            </a:endParaRPr>
          </a:p>
          <a:p>
            <a:pPr marL="0" indent="0" algn="ctr">
              <a:buNone/>
            </a:pPr>
            <a:endParaRPr lang="ar-SA" sz="29500" b="1" dirty="0" smtClean="0">
              <a:ln w="9525">
                <a:solidFill>
                  <a:schemeClr val="bg1"/>
                </a:solidFill>
                <a:prstDash val="solid"/>
              </a:ln>
              <a:solidFill>
                <a:schemeClr val="accent6">
                  <a:lumMod val="50000"/>
                </a:schemeClr>
              </a:solidFill>
              <a:effectLst>
                <a:outerShdw blurRad="12700" dist="38100" dir="2700000" algn="tl" rotWithShape="0">
                  <a:schemeClr val="bg1">
                    <a:lumMod val="50000"/>
                  </a:schemeClr>
                </a:outerShdw>
              </a:effectLst>
            </a:endParaRPr>
          </a:p>
          <a:p>
            <a:pPr marL="0" indent="0" algn="ctr">
              <a:buNone/>
            </a:pPr>
            <a:r>
              <a:rPr lang="ar-SA" sz="29500" b="1" dirty="0" smtClean="0">
                <a:ln w="9525">
                  <a:solidFill>
                    <a:schemeClr val="bg1"/>
                  </a:solidFill>
                  <a:prstDash val="solid"/>
                </a:ln>
                <a:solidFill>
                  <a:schemeClr val="accent6">
                    <a:lumMod val="50000"/>
                  </a:schemeClr>
                </a:solidFill>
                <a:effectLst>
                  <a:outerShdw blurRad="12700" dist="38100" dir="2700000" algn="tl" rotWithShape="0">
                    <a:schemeClr val="bg1">
                      <a:lumMod val="50000"/>
                    </a:schemeClr>
                  </a:outerShdw>
                </a:effectLst>
              </a:rPr>
              <a:t>( الصفر )</a:t>
            </a:r>
            <a:endParaRPr lang="ar-SA" sz="29500" b="1" dirty="0">
              <a:ln w="9525">
                <a:solidFill>
                  <a:schemeClr val="bg1"/>
                </a:solidFill>
                <a:prstDash val="solid"/>
              </a:ln>
              <a:solidFill>
                <a:schemeClr val="accent6">
                  <a:lumMod val="50000"/>
                </a:schemeClr>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74263464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6675" y="270455"/>
            <a:ext cx="9630735" cy="2215167"/>
          </a:xfrm>
          <a:ln>
            <a:noFill/>
          </a:ln>
          <a:effectLst/>
        </p:spPr>
        <p:txBody>
          <a:bodyPr>
            <a:noAutofit/>
          </a:bodyPr>
          <a:lstStyle/>
          <a:p>
            <a:pPr algn="ctr"/>
            <a:r>
              <a:rPr lang="ar-SA" sz="9600" b="1" cap="none" dirty="0" smtClean="0">
                <a:ln w="22225">
                  <a:solidFill>
                    <a:schemeClr val="accent2"/>
                  </a:solidFill>
                  <a:prstDash val="solid"/>
                </a:ln>
                <a:solidFill>
                  <a:schemeClr val="tx1"/>
                </a:solidFill>
              </a:rPr>
              <a:t>العلوم الرياضية</a:t>
            </a:r>
            <a:endParaRPr lang="ar-SA" sz="9600" b="1" cap="none" dirty="0">
              <a:ln w="22225">
                <a:solidFill>
                  <a:schemeClr val="accent2"/>
                </a:solidFill>
                <a:prstDash val="solid"/>
              </a:ln>
              <a:solidFill>
                <a:schemeClr val="tx1"/>
              </a:solidFill>
            </a:endParaRPr>
          </a:p>
        </p:txBody>
      </p:sp>
      <p:sp>
        <p:nvSpPr>
          <p:cNvPr id="3" name="Content Placeholder 2"/>
          <p:cNvSpPr>
            <a:spLocks noGrp="1"/>
          </p:cNvSpPr>
          <p:nvPr>
            <p:ph idx="1"/>
          </p:nvPr>
        </p:nvSpPr>
        <p:spPr>
          <a:xfrm>
            <a:off x="1215721" y="2192381"/>
            <a:ext cx="10032642" cy="4134118"/>
          </a:xfrm>
          <a:ln/>
          <a:effectLst>
            <a:glow rad="228600">
              <a:schemeClr val="accent1">
                <a:satMod val="175000"/>
                <a:alpha val="40000"/>
              </a:schemeClr>
            </a:glow>
          </a:effectLst>
        </p:spPr>
        <p:style>
          <a:lnRef idx="2">
            <a:schemeClr val="dk1"/>
          </a:lnRef>
          <a:fillRef idx="1001">
            <a:schemeClr val="lt2"/>
          </a:fillRef>
          <a:effectRef idx="0">
            <a:schemeClr val="dk1"/>
          </a:effectRef>
          <a:fontRef idx="minor">
            <a:schemeClr val="dk1"/>
          </a:fontRef>
        </p:style>
        <p:txBody>
          <a:bodyPr>
            <a:normAutofit fontScale="40000" lnSpcReduction="20000"/>
          </a:bodyPr>
          <a:lstStyle/>
          <a:p>
            <a:pPr marL="0" indent="0" algn="ctr">
              <a:buNone/>
            </a:pPr>
            <a:endParaRPr lang="ar-SA" sz="9600" b="1" dirty="0" smtClean="0">
              <a:effectLst>
                <a:outerShdw blurRad="38100" dist="38100" dir="2700000" algn="tl">
                  <a:srgbClr val="000000">
                    <a:alpha val="43137"/>
                  </a:srgbClr>
                </a:outerShdw>
              </a:effectLst>
            </a:endParaRPr>
          </a:p>
          <a:p>
            <a:pPr marL="0" indent="0" algn="ctr">
              <a:buNone/>
            </a:pPr>
            <a:r>
              <a:rPr lang="ar-SA" sz="29500" b="1" dirty="0" smtClean="0">
                <a:ln w="9525">
                  <a:solidFill>
                    <a:schemeClr val="bg1"/>
                  </a:solidFill>
                  <a:prstDash val="solid"/>
                </a:ln>
                <a:solidFill>
                  <a:schemeClr val="accent6">
                    <a:lumMod val="50000"/>
                  </a:schemeClr>
                </a:solidFill>
                <a:effectLst>
                  <a:outerShdw blurRad="12700" dist="38100" dir="2700000" algn="tl" rotWithShape="0">
                    <a:schemeClr val="bg1">
                      <a:lumMod val="50000"/>
                    </a:schemeClr>
                  </a:outerShdw>
                </a:effectLst>
              </a:rPr>
              <a:t>كتاب</a:t>
            </a:r>
          </a:p>
          <a:p>
            <a:pPr marL="0" indent="0" algn="ctr">
              <a:buNone/>
            </a:pPr>
            <a:r>
              <a:rPr lang="ar-SA" sz="29500" b="1" dirty="0" smtClean="0">
                <a:ln w="9525">
                  <a:solidFill>
                    <a:schemeClr val="bg1"/>
                  </a:solidFill>
                  <a:prstDash val="solid"/>
                </a:ln>
                <a:solidFill>
                  <a:schemeClr val="accent6">
                    <a:lumMod val="50000"/>
                  </a:schemeClr>
                </a:solidFill>
                <a:effectLst>
                  <a:outerShdw blurRad="12700" dist="38100" dir="2700000" algn="tl" rotWithShape="0">
                    <a:schemeClr val="bg1">
                      <a:lumMod val="50000"/>
                    </a:schemeClr>
                  </a:outerShdw>
                </a:effectLst>
              </a:rPr>
              <a:t>( الجبر والمقابلة )</a:t>
            </a:r>
            <a:endParaRPr lang="ar-SA" sz="29500" b="1" dirty="0">
              <a:ln w="9525">
                <a:solidFill>
                  <a:schemeClr val="bg1"/>
                </a:solidFill>
                <a:prstDash val="solid"/>
              </a:ln>
              <a:solidFill>
                <a:schemeClr val="accent6">
                  <a:lumMod val="50000"/>
                </a:schemeClr>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238508680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6675" y="270455"/>
            <a:ext cx="9630735" cy="2215167"/>
          </a:xfrm>
          <a:ln>
            <a:noFill/>
          </a:ln>
          <a:effectLst/>
        </p:spPr>
        <p:txBody>
          <a:bodyPr>
            <a:noAutofit/>
          </a:bodyPr>
          <a:lstStyle/>
          <a:p>
            <a:pPr algn="ctr"/>
            <a:r>
              <a:rPr lang="ar-SA" sz="9600" b="1" cap="none" dirty="0" smtClean="0">
                <a:ln w="22225">
                  <a:solidFill>
                    <a:schemeClr val="accent2"/>
                  </a:solidFill>
                  <a:prstDash val="solid"/>
                </a:ln>
                <a:solidFill>
                  <a:schemeClr val="tx1"/>
                </a:solidFill>
              </a:rPr>
              <a:t>مبتكرعلم الجبر</a:t>
            </a:r>
            <a:endParaRPr lang="ar-SA" sz="9600" b="1" cap="none" dirty="0">
              <a:ln w="22225">
                <a:solidFill>
                  <a:schemeClr val="accent2"/>
                </a:solidFill>
                <a:prstDash val="solid"/>
              </a:ln>
              <a:solidFill>
                <a:schemeClr val="tx1"/>
              </a:solidFill>
            </a:endParaRPr>
          </a:p>
        </p:txBody>
      </p:sp>
      <p:sp>
        <p:nvSpPr>
          <p:cNvPr id="3" name="Content Placeholder 2"/>
          <p:cNvSpPr>
            <a:spLocks noGrp="1"/>
          </p:cNvSpPr>
          <p:nvPr>
            <p:ph idx="1"/>
          </p:nvPr>
        </p:nvSpPr>
        <p:spPr>
          <a:xfrm>
            <a:off x="1215721" y="2192381"/>
            <a:ext cx="10032642" cy="4134118"/>
          </a:xfrm>
          <a:ln/>
          <a:effectLst>
            <a:glow rad="228600">
              <a:schemeClr val="accent1">
                <a:satMod val="175000"/>
                <a:alpha val="40000"/>
              </a:schemeClr>
            </a:glow>
          </a:effectLst>
        </p:spPr>
        <p:style>
          <a:lnRef idx="2">
            <a:schemeClr val="dk1"/>
          </a:lnRef>
          <a:fillRef idx="1001">
            <a:schemeClr val="lt2"/>
          </a:fillRef>
          <a:effectRef idx="0">
            <a:schemeClr val="dk1"/>
          </a:effectRef>
          <a:fontRef idx="minor">
            <a:schemeClr val="dk1"/>
          </a:fontRef>
        </p:style>
        <p:txBody>
          <a:bodyPr>
            <a:normAutofit fontScale="77500" lnSpcReduction="20000"/>
          </a:bodyPr>
          <a:lstStyle/>
          <a:p>
            <a:pPr marL="0" indent="0" algn="ctr">
              <a:buNone/>
            </a:pPr>
            <a:r>
              <a:rPr lang="ar-SA" sz="9600" b="1" dirty="0" smtClean="0">
                <a:effectLst>
                  <a:outerShdw blurRad="38100" dist="38100" dir="2700000" algn="tl">
                    <a:srgbClr val="000000">
                      <a:alpha val="43137"/>
                    </a:srgbClr>
                  </a:outerShdw>
                </a:effectLst>
              </a:rPr>
              <a:t>أبوعبدالله محمد بن موسى الخوارزمي يعتبر من أوائل علماء الرياضيات المسلمين وساهمت أعماله بدور كبير في تقدم علم الرياضيات</a:t>
            </a:r>
          </a:p>
        </p:txBody>
      </p:sp>
    </p:spTree>
    <p:extLst>
      <p:ext uri="{BB962C8B-B14F-4D97-AF65-F5344CB8AC3E}">
        <p14:creationId xmlns:p14="http://schemas.microsoft.com/office/powerpoint/2010/main" val="372634554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68191" y="239151"/>
            <a:ext cx="9579219" cy="1308295"/>
          </a:xfrm>
          <a:ln/>
        </p:spPr>
        <p:style>
          <a:lnRef idx="1">
            <a:schemeClr val="accent2"/>
          </a:lnRef>
          <a:fillRef idx="2">
            <a:schemeClr val="accent2"/>
          </a:fillRef>
          <a:effectRef idx="1">
            <a:schemeClr val="accent2"/>
          </a:effectRef>
          <a:fontRef idx="minor">
            <a:schemeClr val="dk1"/>
          </a:fontRef>
        </p:style>
        <p:txBody>
          <a:bodyPr>
            <a:normAutofit/>
          </a:bodyPr>
          <a:lstStyle/>
          <a:p>
            <a:pPr algn="ctr"/>
            <a:r>
              <a:rPr lang="ar-SA" sz="8000" b="1" cap="none" dirty="0" smtClean="0">
                <a:ln w="9525">
                  <a:solidFill>
                    <a:schemeClr val="bg1"/>
                  </a:solidFill>
                  <a:prstDash val="solid"/>
                </a:ln>
                <a:solidFill>
                  <a:schemeClr val="bg1"/>
                </a:solidFill>
                <a:effectLst>
                  <a:outerShdw blurRad="12700" dist="38100" dir="2700000" algn="tl" rotWithShape="0">
                    <a:schemeClr val="bg1">
                      <a:lumMod val="50000"/>
                    </a:schemeClr>
                  </a:outerShdw>
                </a:effectLst>
              </a:rPr>
              <a:t>منجزات الحضارة الإسلامية</a:t>
            </a:r>
            <a:endParaRPr lang="ar-SA" sz="8000" b="1" cap="none" dirty="0">
              <a:ln w="9525">
                <a:solidFill>
                  <a:schemeClr val="bg1"/>
                </a:solidFill>
                <a:prstDash val="solid"/>
              </a:ln>
              <a:solidFill>
                <a:schemeClr val="bg1"/>
              </a:solidFill>
              <a:effectLst>
                <a:outerShdw blurRad="12700" dist="38100" dir="2700000" algn="tl" rotWithShape="0">
                  <a:schemeClr val="bg1">
                    <a:lumMod val="50000"/>
                  </a:schemeClr>
                </a:outerShdw>
              </a:effectLst>
            </a:endParaRPr>
          </a:p>
        </p:txBody>
      </p:sp>
      <p:sp>
        <p:nvSpPr>
          <p:cNvPr id="3" name="Content Placeholder 2"/>
          <p:cNvSpPr>
            <a:spLocks noGrp="1"/>
          </p:cNvSpPr>
          <p:nvPr>
            <p:ph idx="1"/>
          </p:nvPr>
        </p:nvSpPr>
        <p:spPr>
          <a:xfrm>
            <a:off x="813603" y="1906073"/>
            <a:ext cx="10888394" cy="4327302"/>
          </a:xfrm>
          <a:ln/>
          <a:effectLst>
            <a:glow rad="228600">
              <a:schemeClr val="accent1">
                <a:satMod val="175000"/>
                <a:alpha val="40000"/>
              </a:schemeClr>
            </a:glow>
          </a:effectLst>
        </p:spPr>
        <p:style>
          <a:lnRef idx="2">
            <a:schemeClr val="dk1"/>
          </a:lnRef>
          <a:fillRef idx="1001">
            <a:schemeClr val="lt2"/>
          </a:fillRef>
          <a:effectRef idx="0">
            <a:schemeClr val="dk1"/>
          </a:effectRef>
          <a:fontRef idx="minor">
            <a:schemeClr val="dk1"/>
          </a:fontRef>
        </p:style>
        <p:txBody>
          <a:bodyPr>
            <a:normAutofit/>
          </a:bodyPr>
          <a:lstStyle/>
          <a:p>
            <a:pPr marL="0" indent="0" algn="ctr">
              <a:buNone/>
            </a:pPr>
            <a:endParaRPr lang="ar-SA" sz="14500" b="1" dirty="0">
              <a:ln w="9525">
                <a:solidFill>
                  <a:schemeClr val="bg1"/>
                </a:solidFill>
                <a:prstDash val="solid"/>
              </a:ln>
              <a:effectLst>
                <a:outerShdw blurRad="12700" dist="38100" dir="2700000" algn="tl" rotWithShape="0">
                  <a:schemeClr val="bg1">
                    <a:lumMod val="50000"/>
                  </a:schemeClr>
                </a:outerShdw>
              </a:effectLst>
            </a:endParaRPr>
          </a:p>
          <a:p>
            <a:pPr marL="0" indent="0" algn="ctr">
              <a:buNone/>
            </a:pPr>
            <a:r>
              <a:rPr lang="ar-SA" sz="14500" b="1" dirty="0" smtClean="0">
                <a:ln w="9525">
                  <a:solidFill>
                    <a:schemeClr val="bg1"/>
                  </a:solidFill>
                  <a:prstDash val="solid"/>
                </a:ln>
                <a:effectLst>
                  <a:outerShdw blurRad="12700" dist="38100" dir="2700000" algn="tl" rotWithShape="0">
                    <a:schemeClr val="bg1">
                      <a:lumMod val="50000"/>
                    </a:schemeClr>
                  </a:outerShdw>
                </a:effectLst>
              </a:rPr>
              <a:t>الجيولوجيا</a:t>
            </a:r>
          </a:p>
        </p:txBody>
      </p:sp>
    </p:spTree>
    <p:extLst>
      <p:ext uri="{BB962C8B-B14F-4D97-AF65-F5344CB8AC3E}">
        <p14:creationId xmlns:p14="http://schemas.microsoft.com/office/powerpoint/2010/main" val="34220163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6674" y="0"/>
            <a:ext cx="9630735" cy="1867437"/>
          </a:xfrm>
          <a:ln>
            <a:noFill/>
          </a:ln>
          <a:effectLst/>
        </p:spPr>
        <p:txBody>
          <a:bodyPr>
            <a:noAutofit/>
          </a:bodyPr>
          <a:lstStyle/>
          <a:p>
            <a:pPr algn="ctr"/>
            <a:r>
              <a:rPr lang="ar-SA" sz="9600" b="1" cap="none" dirty="0" smtClean="0">
                <a:ln w="22225">
                  <a:solidFill>
                    <a:schemeClr val="accent2"/>
                  </a:solidFill>
                  <a:prstDash val="solid"/>
                </a:ln>
                <a:solidFill>
                  <a:schemeClr val="tx1"/>
                </a:solidFill>
              </a:rPr>
              <a:t>علم الجيولوجيا</a:t>
            </a:r>
            <a:endParaRPr lang="ar-SA" sz="9600" b="1" cap="none" dirty="0">
              <a:ln w="22225">
                <a:solidFill>
                  <a:schemeClr val="accent2"/>
                </a:solidFill>
                <a:prstDash val="solid"/>
              </a:ln>
              <a:solidFill>
                <a:schemeClr val="tx1"/>
              </a:solidFill>
            </a:endParaRPr>
          </a:p>
        </p:txBody>
      </p:sp>
      <p:sp>
        <p:nvSpPr>
          <p:cNvPr id="3" name="Content Placeholder 2"/>
          <p:cNvSpPr>
            <a:spLocks noGrp="1"/>
          </p:cNvSpPr>
          <p:nvPr>
            <p:ph idx="1"/>
          </p:nvPr>
        </p:nvSpPr>
        <p:spPr>
          <a:xfrm>
            <a:off x="1215721" y="1725769"/>
            <a:ext cx="10032642" cy="4600730"/>
          </a:xfrm>
          <a:ln/>
          <a:effectLst>
            <a:glow rad="228600">
              <a:schemeClr val="accent1">
                <a:satMod val="175000"/>
                <a:alpha val="40000"/>
              </a:schemeClr>
            </a:glow>
          </a:effectLst>
        </p:spPr>
        <p:style>
          <a:lnRef idx="2">
            <a:schemeClr val="dk1"/>
          </a:lnRef>
          <a:fillRef idx="1001">
            <a:schemeClr val="lt2"/>
          </a:fillRef>
          <a:effectRef idx="0">
            <a:schemeClr val="dk1"/>
          </a:effectRef>
          <a:fontRef idx="minor">
            <a:schemeClr val="dk1"/>
          </a:fontRef>
        </p:style>
        <p:txBody>
          <a:bodyPr>
            <a:normAutofit fontScale="25000" lnSpcReduction="20000"/>
          </a:bodyPr>
          <a:lstStyle/>
          <a:p>
            <a:pPr marL="0" indent="0" algn="ctr">
              <a:buNone/>
            </a:pPr>
            <a:endParaRPr lang="ar-SA" sz="9600" b="1" dirty="0" smtClean="0">
              <a:effectLst>
                <a:outerShdw blurRad="38100" dist="38100" dir="2700000" algn="tl">
                  <a:srgbClr val="000000">
                    <a:alpha val="43137"/>
                  </a:srgbClr>
                </a:outerShdw>
              </a:effectLst>
            </a:endParaRPr>
          </a:p>
          <a:p>
            <a:pPr marL="0" indent="0" algn="ctr">
              <a:buNone/>
            </a:pPr>
            <a:r>
              <a:rPr lang="ar-SA" sz="29500" b="1" dirty="0" smtClean="0">
                <a:ln w="9525">
                  <a:solidFill>
                    <a:schemeClr val="bg1"/>
                  </a:solidFill>
                  <a:prstDash val="solid"/>
                </a:ln>
                <a:solidFill>
                  <a:schemeClr val="accent6">
                    <a:lumMod val="50000"/>
                  </a:schemeClr>
                </a:solidFill>
                <a:effectLst>
                  <a:outerShdw blurRad="12700" dist="38100" dir="2700000" algn="tl" rotWithShape="0">
                    <a:schemeClr val="bg1">
                      <a:lumMod val="50000"/>
                    </a:schemeClr>
                  </a:outerShdw>
                </a:effectLst>
              </a:rPr>
              <a:t>يسمى أيضاً (علم الأرض) وهو العلم الذي يبحث في خصائص الأرض من ناحية تركيبها وكيفية تكوينها كما يبحث في تفسير </a:t>
            </a:r>
          </a:p>
          <a:p>
            <a:pPr marL="0" indent="0" algn="ctr">
              <a:buNone/>
            </a:pPr>
            <a:r>
              <a:rPr lang="ar-SA" sz="29500" b="1" dirty="0" smtClean="0">
                <a:ln w="9525">
                  <a:solidFill>
                    <a:schemeClr val="bg1"/>
                  </a:solidFill>
                  <a:prstDash val="solid"/>
                </a:ln>
                <a:solidFill>
                  <a:schemeClr val="accent6">
                    <a:lumMod val="50000"/>
                  </a:schemeClr>
                </a:solidFill>
                <a:effectLst>
                  <a:outerShdw blurRad="12700" dist="38100" dir="2700000" algn="tl" rotWithShape="0">
                    <a:schemeClr val="bg1">
                      <a:lumMod val="50000"/>
                    </a:schemeClr>
                  </a:outerShdw>
                </a:effectLst>
              </a:rPr>
              <a:t>الظواهر الكونية </a:t>
            </a:r>
            <a:endParaRPr lang="ar-SA" sz="29500" b="1" dirty="0">
              <a:ln w="9525">
                <a:solidFill>
                  <a:schemeClr val="bg1"/>
                </a:solidFill>
                <a:prstDash val="solid"/>
              </a:ln>
              <a:solidFill>
                <a:schemeClr val="accent6">
                  <a:lumMod val="50000"/>
                </a:schemeClr>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390576107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6674" y="0"/>
            <a:ext cx="9630735" cy="1867437"/>
          </a:xfrm>
          <a:ln>
            <a:noFill/>
          </a:ln>
          <a:effectLst/>
        </p:spPr>
        <p:txBody>
          <a:bodyPr>
            <a:noAutofit/>
          </a:bodyPr>
          <a:lstStyle/>
          <a:p>
            <a:pPr algn="ctr"/>
            <a:r>
              <a:rPr lang="ar-SA" sz="9600" b="1" cap="none" dirty="0" smtClean="0">
                <a:ln w="22225">
                  <a:solidFill>
                    <a:schemeClr val="accent2"/>
                  </a:solidFill>
                  <a:prstDash val="solid"/>
                </a:ln>
                <a:solidFill>
                  <a:schemeClr val="tx1"/>
                </a:solidFill>
              </a:rPr>
              <a:t>ابن تيمية رحمه الله</a:t>
            </a:r>
            <a:endParaRPr lang="ar-SA" sz="9600" b="1" cap="none" dirty="0">
              <a:ln w="22225">
                <a:solidFill>
                  <a:schemeClr val="accent2"/>
                </a:solidFill>
                <a:prstDash val="solid"/>
              </a:ln>
              <a:solidFill>
                <a:schemeClr val="tx1"/>
              </a:solidFill>
            </a:endParaRPr>
          </a:p>
        </p:txBody>
      </p:sp>
      <p:sp>
        <p:nvSpPr>
          <p:cNvPr id="3" name="Content Placeholder 2"/>
          <p:cNvSpPr>
            <a:spLocks noGrp="1"/>
          </p:cNvSpPr>
          <p:nvPr>
            <p:ph idx="1"/>
          </p:nvPr>
        </p:nvSpPr>
        <p:spPr>
          <a:xfrm>
            <a:off x="1215720" y="1867437"/>
            <a:ext cx="10032642" cy="4600730"/>
          </a:xfrm>
          <a:ln/>
          <a:effectLst>
            <a:glow rad="228600">
              <a:schemeClr val="accent1">
                <a:satMod val="175000"/>
                <a:alpha val="40000"/>
              </a:schemeClr>
            </a:glow>
          </a:effectLst>
        </p:spPr>
        <p:style>
          <a:lnRef idx="2">
            <a:schemeClr val="dk1"/>
          </a:lnRef>
          <a:fillRef idx="1001">
            <a:schemeClr val="lt2"/>
          </a:fillRef>
          <a:effectRef idx="0">
            <a:schemeClr val="dk1"/>
          </a:effectRef>
          <a:fontRef idx="minor">
            <a:schemeClr val="dk1"/>
          </a:fontRef>
        </p:style>
        <p:txBody>
          <a:bodyPr>
            <a:normAutofit fontScale="55000" lnSpcReduction="20000"/>
          </a:bodyPr>
          <a:lstStyle/>
          <a:p>
            <a:pPr marL="0" indent="0" algn="ctr">
              <a:buNone/>
            </a:pPr>
            <a:endParaRPr lang="ar-SA" sz="9600" b="1" dirty="0" smtClean="0">
              <a:effectLst>
                <a:outerShdw blurRad="38100" dist="38100" dir="2700000" algn="tl">
                  <a:srgbClr val="000000">
                    <a:alpha val="43137"/>
                  </a:srgbClr>
                </a:outerShdw>
              </a:effectLst>
            </a:endParaRPr>
          </a:p>
          <a:p>
            <a:pPr marL="0" indent="0" algn="ctr">
              <a:buNone/>
            </a:pPr>
            <a:endParaRPr lang="ar-SA" sz="29500" b="1" dirty="0" smtClean="0">
              <a:ln w="9525">
                <a:solidFill>
                  <a:schemeClr val="bg1"/>
                </a:solidFill>
                <a:prstDash val="solid"/>
              </a:ln>
              <a:solidFill>
                <a:schemeClr val="accent6">
                  <a:lumMod val="50000"/>
                </a:schemeClr>
              </a:solidFill>
              <a:effectLst>
                <a:outerShdw blurRad="12700" dist="38100" dir="2700000" algn="tl" rotWithShape="0">
                  <a:schemeClr val="bg1">
                    <a:lumMod val="50000"/>
                  </a:schemeClr>
                </a:outerShdw>
              </a:effectLst>
            </a:endParaRPr>
          </a:p>
          <a:p>
            <a:pPr marL="0" indent="0" algn="ctr">
              <a:buNone/>
            </a:pPr>
            <a:r>
              <a:rPr lang="ar-SA" sz="29500" b="1" dirty="0" smtClean="0">
                <a:ln w="9525">
                  <a:solidFill>
                    <a:schemeClr val="bg1"/>
                  </a:solidFill>
                  <a:prstDash val="solid"/>
                </a:ln>
                <a:solidFill>
                  <a:schemeClr val="accent6">
                    <a:lumMod val="50000"/>
                  </a:schemeClr>
                </a:solidFill>
                <a:effectLst>
                  <a:outerShdw blurRad="12700" dist="38100" dir="2700000" algn="tl" rotWithShape="0">
                    <a:schemeClr val="bg1">
                      <a:lumMod val="50000"/>
                    </a:schemeClr>
                  </a:outerShdw>
                </a:effectLst>
              </a:rPr>
              <a:t>كروية الأرض</a:t>
            </a:r>
            <a:endParaRPr lang="ar-SA" sz="29500" b="1" dirty="0">
              <a:ln w="9525">
                <a:solidFill>
                  <a:schemeClr val="bg1"/>
                </a:solidFill>
                <a:prstDash val="solid"/>
              </a:ln>
              <a:solidFill>
                <a:schemeClr val="accent6">
                  <a:lumMod val="50000"/>
                </a:schemeClr>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263054902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6674" y="0"/>
            <a:ext cx="9630735" cy="1867437"/>
          </a:xfrm>
          <a:ln>
            <a:noFill/>
          </a:ln>
          <a:effectLst/>
        </p:spPr>
        <p:txBody>
          <a:bodyPr>
            <a:noAutofit/>
          </a:bodyPr>
          <a:lstStyle/>
          <a:p>
            <a:pPr algn="ctr"/>
            <a:r>
              <a:rPr lang="ar-SA" sz="9600" b="1" cap="none" dirty="0" smtClean="0">
                <a:ln w="22225">
                  <a:solidFill>
                    <a:schemeClr val="accent2"/>
                  </a:solidFill>
                  <a:prstDash val="solid"/>
                </a:ln>
                <a:solidFill>
                  <a:schemeClr val="tx1"/>
                </a:solidFill>
              </a:rPr>
              <a:t>ابن تيمية رحمه الله</a:t>
            </a:r>
            <a:endParaRPr lang="ar-SA" sz="9600" b="1" cap="none" dirty="0">
              <a:ln w="22225">
                <a:solidFill>
                  <a:schemeClr val="accent2"/>
                </a:solidFill>
                <a:prstDash val="solid"/>
              </a:ln>
              <a:solidFill>
                <a:schemeClr val="tx1"/>
              </a:solidFill>
            </a:endParaRPr>
          </a:p>
        </p:txBody>
      </p:sp>
      <p:sp>
        <p:nvSpPr>
          <p:cNvPr id="3" name="Content Placeholder 2"/>
          <p:cNvSpPr>
            <a:spLocks noGrp="1"/>
          </p:cNvSpPr>
          <p:nvPr>
            <p:ph idx="1"/>
          </p:nvPr>
        </p:nvSpPr>
        <p:spPr>
          <a:xfrm>
            <a:off x="1215720" y="1867437"/>
            <a:ext cx="10032642" cy="4600730"/>
          </a:xfrm>
          <a:ln/>
          <a:effectLst>
            <a:glow rad="228600">
              <a:schemeClr val="accent1">
                <a:satMod val="175000"/>
                <a:alpha val="40000"/>
              </a:schemeClr>
            </a:glow>
          </a:effectLst>
        </p:spPr>
        <p:style>
          <a:lnRef idx="2">
            <a:schemeClr val="dk1"/>
          </a:lnRef>
          <a:fillRef idx="1001">
            <a:schemeClr val="lt2"/>
          </a:fillRef>
          <a:effectRef idx="0">
            <a:schemeClr val="dk1"/>
          </a:effectRef>
          <a:fontRef idx="minor">
            <a:schemeClr val="dk1"/>
          </a:fontRef>
        </p:style>
        <p:txBody>
          <a:bodyPr>
            <a:normAutofit fontScale="25000" lnSpcReduction="20000"/>
          </a:bodyPr>
          <a:lstStyle/>
          <a:p>
            <a:pPr marL="0" indent="0" algn="ctr">
              <a:buNone/>
            </a:pPr>
            <a:endParaRPr lang="ar-SA" sz="9600" b="1" dirty="0" smtClean="0">
              <a:effectLst>
                <a:outerShdw blurRad="38100" dist="38100" dir="2700000" algn="tl">
                  <a:srgbClr val="000000">
                    <a:alpha val="43137"/>
                  </a:srgbClr>
                </a:outerShdw>
              </a:effectLst>
            </a:endParaRPr>
          </a:p>
          <a:p>
            <a:pPr marL="0" indent="0" algn="ctr">
              <a:buNone/>
            </a:pPr>
            <a:r>
              <a:rPr lang="ar-SA" sz="29500" b="1" dirty="0" smtClean="0">
                <a:ln w="9525">
                  <a:solidFill>
                    <a:schemeClr val="bg1"/>
                  </a:solidFill>
                  <a:prstDash val="solid"/>
                </a:ln>
                <a:solidFill>
                  <a:schemeClr val="accent6">
                    <a:lumMod val="50000"/>
                  </a:schemeClr>
                </a:solidFill>
                <a:effectLst>
                  <a:outerShdw blurRad="12700" dist="38100" dir="2700000" algn="tl" rotWithShape="0">
                    <a:schemeClr val="bg1">
                      <a:lumMod val="50000"/>
                    </a:schemeClr>
                  </a:outerShdw>
                </a:effectLst>
              </a:rPr>
              <a:t>أبوالعباس أحمد بن عبد الحليم بن عبد السلام المشهور باسم (ابن تيمية) وهو فقيه ومحدّث ومفسّر وعالم مجتهد منتسب إلى المذهب الحنبلي </a:t>
            </a:r>
            <a:endParaRPr lang="ar-SA" sz="29500" b="1" dirty="0">
              <a:ln w="9525">
                <a:solidFill>
                  <a:schemeClr val="bg1"/>
                </a:solidFill>
                <a:prstDash val="solid"/>
              </a:ln>
              <a:solidFill>
                <a:schemeClr val="accent6">
                  <a:lumMod val="50000"/>
                </a:schemeClr>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23498104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68191" y="239151"/>
            <a:ext cx="9579219" cy="1308295"/>
          </a:xfrm>
          <a:ln/>
        </p:spPr>
        <p:style>
          <a:lnRef idx="1">
            <a:schemeClr val="accent2"/>
          </a:lnRef>
          <a:fillRef idx="2">
            <a:schemeClr val="accent2"/>
          </a:fillRef>
          <a:effectRef idx="1">
            <a:schemeClr val="accent2"/>
          </a:effectRef>
          <a:fontRef idx="minor">
            <a:schemeClr val="dk1"/>
          </a:fontRef>
        </p:style>
        <p:txBody>
          <a:bodyPr>
            <a:normAutofit fontScale="90000"/>
          </a:bodyPr>
          <a:lstStyle/>
          <a:p>
            <a:pPr algn="ctr"/>
            <a:r>
              <a:rPr lang="ar-SA" sz="9600" b="1" cap="none" dirty="0" smtClean="0">
                <a:ln w="9525">
                  <a:solidFill>
                    <a:schemeClr val="bg1"/>
                  </a:solidFill>
                  <a:prstDash val="solid"/>
                </a:ln>
                <a:solidFill>
                  <a:schemeClr val="bg1"/>
                </a:solidFill>
                <a:effectLst>
                  <a:outerShdw blurRad="12700" dist="38100" dir="2700000" algn="tl" rotWithShape="0">
                    <a:schemeClr val="bg1">
                      <a:lumMod val="50000"/>
                    </a:schemeClr>
                  </a:outerShdw>
                </a:effectLst>
              </a:rPr>
              <a:t>عناصر المحاضرة </a:t>
            </a:r>
            <a:endParaRPr lang="ar-SA" sz="9600" b="1" cap="none" dirty="0">
              <a:ln w="9525">
                <a:solidFill>
                  <a:schemeClr val="bg1"/>
                </a:solidFill>
                <a:prstDash val="solid"/>
              </a:ln>
              <a:solidFill>
                <a:schemeClr val="bg1"/>
              </a:solidFill>
              <a:effectLst>
                <a:outerShdw blurRad="12700" dist="38100" dir="2700000" algn="tl" rotWithShape="0">
                  <a:schemeClr val="bg1">
                    <a:lumMod val="50000"/>
                  </a:schemeClr>
                </a:outerShdw>
              </a:effectLst>
            </a:endParaRPr>
          </a:p>
        </p:txBody>
      </p:sp>
      <p:sp>
        <p:nvSpPr>
          <p:cNvPr id="3" name="Content Placeholder 2"/>
          <p:cNvSpPr>
            <a:spLocks noGrp="1"/>
          </p:cNvSpPr>
          <p:nvPr>
            <p:ph idx="1"/>
          </p:nvPr>
        </p:nvSpPr>
        <p:spPr>
          <a:xfrm>
            <a:off x="815926" y="1688123"/>
            <a:ext cx="10888394" cy="4416464"/>
          </a:xfrm>
          <a:ln/>
          <a:effectLst>
            <a:glow rad="228600">
              <a:schemeClr val="accent1">
                <a:satMod val="175000"/>
                <a:alpha val="40000"/>
              </a:schemeClr>
            </a:glow>
          </a:effectLst>
        </p:spPr>
        <p:style>
          <a:lnRef idx="2">
            <a:schemeClr val="dk1"/>
          </a:lnRef>
          <a:fillRef idx="1001">
            <a:schemeClr val="lt2"/>
          </a:fillRef>
          <a:effectRef idx="0">
            <a:schemeClr val="dk1"/>
          </a:effectRef>
          <a:fontRef idx="minor">
            <a:schemeClr val="dk1"/>
          </a:fontRef>
        </p:style>
        <p:txBody>
          <a:bodyPr>
            <a:normAutofit fontScale="47500" lnSpcReduction="20000"/>
          </a:bodyPr>
          <a:lstStyle/>
          <a:p>
            <a:pPr marL="0" indent="0">
              <a:buNone/>
            </a:pPr>
            <a:endParaRPr lang="ar-SA" sz="14400" b="1" dirty="0" smtClean="0">
              <a:ln w="9525">
                <a:solidFill>
                  <a:schemeClr val="bg1"/>
                </a:solidFill>
                <a:prstDash val="solid"/>
              </a:ln>
              <a:solidFill>
                <a:schemeClr val="tx1"/>
              </a:solidFill>
              <a:effectLst>
                <a:outerShdw blurRad="12700" dist="38100" dir="2700000" algn="tl" rotWithShape="0">
                  <a:schemeClr val="bg1">
                    <a:lumMod val="50000"/>
                  </a:schemeClr>
                </a:outerShdw>
              </a:effectLst>
            </a:endParaRPr>
          </a:p>
          <a:p>
            <a:pPr marL="0" indent="0">
              <a:buNone/>
            </a:pPr>
            <a:r>
              <a:rPr lang="ar-SA" sz="14400" b="1" dirty="0" smtClean="0">
                <a:ln w="22225">
                  <a:solidFill>
                    <a:schemeClr val="accent2"/>
                  </a:solidFill>
                  <a:prstDash val="solid"/>
                </a:ln>
                <a:solidFill>
                  <a:schemeClr val="tx1"/>
                </a:solidFill>
              </a:rPr>
              <a:t>«مفهوم الحضارة الإسلامية</a:t>
            </a:r>
          </a:p>
          <a:p>
            <a:pPr marL="0" indent="0">
              <a:buNone/>
            </a:pPr>
            <a:r>
              <a:rPr lang="ar-SA" sz="14400" b="1" dirty="0" smtClean="0">
                <a:ln w="22225">
                  <a:solidFill>
                    <a:schemeClr val="accent2"/>
                  </a:solidFill>
                  <a:prstDash val="solid"/>
                </a:ln>
                <a:solidFill>
                  <a:schemeClr val="tx1"/>
                </a:solidFill>
              </a:rPr>
              <a:t>«منجزات الحضارة الإسلامية</a:t>
            </a:r>
          </a:p>
          <a:p>
            <a:pPr marL="0" indent="0">
              <a:buNone/>
            </a:pPr>
            <a:r>
              <a:rPr lang="ar-SA" sz="14400" b="1" dirty="0" smtClean="0">
                <a:ln w="22225">
                  <a:solidFill>
                    <a:schemeClr val="accent2"/>
                  </a:solidFill>
                  <a:prstDash val="solid"/>
                </a:ln>
                <a:solidFill>
                  <a:schemeClr val="tx1"/>
                </a:solidFill>
              </a:rPr>
              <a:t>«أثر الحضارة الإسلامية على الحضارة الغربية</a:t>
            </a:r>
          </a:p>
        </p:txBody>
      </p:sp>
    </p:spTree>
    <p:extLst>
      <p:ext uri="{BB962C8B-B14F-4D97-AF65-F5344CB8AC3E}">
        <p14:creationId xmlns:p14="http://schemas.microsoft.com/office/powerpoint/2010/main" val="266901777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6674" y="0"/>
            <a:ext cx="9630735" cy="1867437"/>
          </a:xfrm>
          <a:ln>
            <a:noFill/>
          </a:ln>
          <a:effectLst/>
        </p:spPr>
        <p:txBody>
          <a:bodyPr>
            <a:noAutofit/>
          </a:bodyPr>
          <a:lstStyle/>
          <a:p>
            <a:pPr algn="ctr"/>
            <a:r>
              <a:rPr lang="ar-SA" sz="9600" b="1" cap="none" dirty="0" smtClean="0">
                <a:ln w="22225">
                  <a:solidFill>
                    <a:schemeClr val="accent2"/>
                  </a:solidFill>
                  <a:prstDash val="solid"/>
                </a:ln>
                <a:solidFill>
                  <a:schemeClr val="tx1"/>
                </a:solidFill>
              </a:rPr>
              <a:t>ابن القيم رحمه الله</a:t>
            </a:r>
            <a:endParaRPr lang="ar-SA" sz="9600" b="1" cap="none" dirty="0">
              <a:ln w="22225">
                <a:solidFill>
                  <a:schemeClr val="accent2"/>
                </a:solidFill>
                <a:prstDash val="solid"/>
              </a:ln>
              <a:solidFill>
                <a:schemeClr val="tx1"/>
              </a:solidFill>
            </a:endParaRPr>
          </a:p>
        </p:txBody>
      </p:sp>
      <p:sp>
        <p:nvSpPr>
          <p:cNvPr id="3" name="Content Placeholder 2"/>
          <p:cNvSpPr>
            <a:spLocks noGrp="1"/>
          </p:cNvSpPr>
          <p:nvPr>
            <p:ph idx="1"/>
          </p:nvPr>
        </p:nvSpPr>
        <p:spPr>
          <a:xfrm>
            <a:off x="1215720" y="1867437"/>
            <a:ext cx="10032642" cy="4600730"/>
          </a:xfrm>
          <a:ln/>
          <a:effectLst>
            <a:glow rad="228600">
              <a:schemeClr val="accent1">
                <a:satMod val="175000"/>
                <a:alpha val="40000"/>
              </a:schemeClr>
            </a:glow>
          </a:effectLst>
        </p:spPr>
        <p:style>
          <a:lnRef idx="2">
            <a:schemeClr val="dk1"/>
          </a:lnRef>
          <a:fillRef idx="1001">
            <a:schemeClr val="lt2"/>
          </a:fillRef>
          <a:effectRef idx="0">
            <a:schemeClr val="dk1"/>
          </a:effectRef>
          <a:fontRef idx="minor">
            <a:schemeClr val="dk1"/>
          </a:fontRef>
        </p:style>
        <p:txBody>
          <a:bodyPr>
            <a:normAutofit fontScale="25000" lnSpcReduction="20000"/>
          </a:bodyPr>
          <a:lstStyle/>
          <a:p>
            <a:pPr marL="0" indent="0" algn="ctr">
              <a:buNone/>
            </a:pPr>
            <a:endParaRPr lang="ar-SA" sz="9600" b="1" dirty="0" smtClean="0">
              <a:effectLst>
                <a:outerShdw blurRad="38100" dist="38100" dir="2700000" algn="tl">
                  <a:srgbClr val="000000">
                    <a:alpha val="43137"/>
                  </a:srgbClr>
                </a:outerShdw>
              </a:effectLst>
            </a:endParaRPr>
          </a:p>
          <a:p>
            <a:pPr marL="0" indent="0" algn="ctr">
              <a:buNone/>
            </a:pPr>
            <a:endParaRPr lang="ar-SA" sz="29500" b="1" dirty="0" smtClean="0">
              <a:ln w="9525">
                <a:solidFill>
                  <a:schemeClr val="bg1"/>
                </a:solidFill>
                <a:prstDash val="solid"/>
              </a:ln>
              <a:solidFill>
                <a:schemeClr val="accent6">
                  <a:lumMod val="50000"/>
                </a:schemeClr>
              </a:solidFill>
              <a:effectLst>
                <a:outerShdw blurRad="12700" dist="38100" dir="2700000" algn="tl" rotWithShape="0">
                  <a:schemeClr val="bg1">
                    <a:lumMod val="50000"/>
                  </a:schemeClr>
                </a:outerShdw>
              </a:effectLst>
            </a:endParaRPr>
          </a:p>
          <a:p>
            <a:pPr marL="0" indent="0" algn="ctr">
              <a:buNone/>
            </a:pPr>
            <a:r>
              <a:rPr lang="ar-SA" sz="38400" b="1" dirty="0" smtClean="0">
                <a:ln w="9525">
                  <a:solidFill>
                    <a:schemeClr val="bg1"/>
                  </a:solidFill>
                  <a:prstDash val="solid"/>
                </a:ln>
                <a:solidFill>
                  <a:schemeClr val="accent6">
                    <a:lumMod val="50000"/>
                  </a:schemeClr>
                </a:solidFill>
                <a:effectLst>
                  <a:outerShdw blurRad="12700" dist="38100" dir="2700000" algn="tl" rotWithShape="0">
                    <a:schemeClr val="bg1">
                      <a:lumMod val="50000"/>
                    </a:schemeClr>
                  </a:outerShdw>
                </a:effectLst>
              </a:rPr>
              <a:t>تفسير التضاريس الأرضية والزلازل والبراكين</a:t>
            </a:r>
            <a:endParaRPr lang="ar-SA" sz="38400" b="1" dirty="0">
              <a:ln w="9525">
                <a:solidFill>
                  <a:schemeClr val="bg1"/>
                </a:solidFill>
                <a:prstDash val="solid"/>
              </a:ln>
              <a:solidFill>
                <a:schemeClr val="accent6">
                  <a:lumMod val="50000"/>
                </a:schemeClr>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191633485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6674" y="0"/>
            <a:ext cx="9630735" cy="1867437"/>
          </a:xfrm>
          <a:ln>
            <a:noFill/>
          </a:ln>
          <a:effectLst/>
        </p:spPr>
        <p:txBody>
          <a:bodyPr>
            <a:noAutofit/>
          </a:bodyPr>
          <a:lstStyle/>
          <a:p>
            <a:pPr algn="ctr"/>
            <a:r>
              <a:rPr lang="ar-SA" sz="9600" b="1" cap="none" dirty="0" smtClean="0">
                <a:ln w="22225">
                  <a:solidFill>
                    <a:schemeClr val="accent2"/>
                  </a:solidFill>
                  <a:prstDash val="solid"/>
                </a:ln>
                <a:solidFill>
                  <a:schemeClr val="tx1"/>
                </a:solidFill>
              </a:rPr>
              <a:t>البيروني رحمه الله</a:t>
            </a:r>
            <a:endParaRPr lang="ar-SA" sz="9600" b="1" cap="none" dirty="0">
              <a:ln w="22225">
                <a:solidFill>
                  <a:schemeClr val="accent2"/>
                </a:solidFill>
                <a:prstDash val="solid"/>
              </a:ln>
              <a:solidFill>
                <a:schemeClr val="tx1"/>
              </a:solidFill>
            </a:endParaRPr>
          </a:p>
        </p:txBody>
      </p:sp>
      <p:sp>
        <p:nvSpPr>
          <p:cNvPr id="3" name="Content Placeholder 2"/>
          <p:cNvSpPr>
            <a:spLocks noGrp="1"/>
          </p:cNvSpPr>
          <p:nvPr>
            <p:ph idx="1"/>
          </p:nvPr>
        </p:nvSpPr>
        <p:spPr>
          <a:xfrm>
            <a:off x="1215720" y="1867437"/>
            <a:ext cx="10032642" cy="4600730"/>
          </a:xfrm>
          <a:ln/>
          <a:effectLst>
            <a:glow rad="228600">
              <a:schemeClr val="accent1">
                <a:satMod val="175000"/>
                <a:alpha val="40000"/>
              </a:schemeClr>
            </a:glow>
          </a:effectLst>
        </p:spPr>
        <p:style>
          <a:lnRef idx="2">
            <a:schemeClr val="dk1"/>
          </a:lnRef>
          <a:fillRef idx="1001">
            <a:schemeClr val="lt2"/>
          </a:fillRef>
          <a:effectRef idx="0">
            <a:schemeClr val="dk1"/>
          </a:effectRef>
          <a:fontRef idx="minor">
            <a:schemeClr val="dk1"/>
          </a:fontRef>
        </p:style>
        <p:txBody>
          <a:bodyPr>
            <a:normAutofit fontScale="25000" lnSpcReduction="20000"/>
          </a:bodyPr>
          <a:lstStyle/>
          <a:p>
            <a:pPr marL="0" indent="0" algn="ctr">
              <a:buNone/>
            </a:pPr>
            <a:endParaRPr lang="ar-SA" sz="9600" b="1" dirty="0" smtClean="0">
              <a:effectLst>
                <a:outerShdw blurRad="38100" dist="38100" dir="2700000" algn="tl">
                  <a:srgbClr val="000000">
                    <a:alpha val="43137"/>
                  </a:srgbClr>
                </a:outerShdw>
              </a:effectLst>
            </a:endParaRPr>
          </a:p>
          <a:p>
            <a:pPr marL="0" indent="0" algn="ctr">
              <a:buNone/>
            </a:pPr>
            <a:endParaRPr lang="ar-SA" sz="29500" b="1" dirty="0" smtClean="0">
              <a:ln w="9525">
                <a:solidFill>
                  <a:schemeClr val="bg1"/>
                </a:solidFill>
                <a:prstDash val="solid"/>
              </a:ln>
              <a:solidFill>
                <a:schemeClr val="accent6">
                  <a:lumMod val="50000"/>
                </a:schemeClr>
              </a:solidFill>
              <a:effectLst>
                <a:outerShdw blurRad="12700" dist="38100" dir="2700000" algn="tl" rotWithShape="0">
                  <a:schemeClr val="bg1">
                    <a:lumMod val="50000"/>
                  </a:schemeClr>
                </a:outerShdw>
              </a:effectLst>
            </a:endParaRPr>
          </a:p>
          <a:p>
            <a:pPr marL="0" indent="0" algn="ctr">
              <a:buNone/>
            </a:pPr>
            <a:r>
              <a:rPr lang="ar-SA" sz="38400" b="1" dirty="0" smtClean="0">
                <a:ln w="9525">
                  <a:solidFill>
                    <a:schemeClr val="bg1"/>
                  </a:solidFill>
                  <a:prstDash val="solid"/>
                </a:ln>
                <a:solidFill>
                  <a:schemeClr val="accent6">
                    <a:lumMod val="50000"/>
                  </a:schemeClr>
                </a:solidFill>
                <a:effectLst>
                  <a:outerShdw blurRad="12700" dist="38100" dir="2700000" algn="tl" rotWithShape="0">
                    <a:schemeClr val="bg1">
                      <a:lumMod val="50000"/>
                    </a:schemeClr>
                  </a:outerShdw>
                </a:effectLst>
              </a:rPr>
              <a:t>دراسة التضاريس وأثر العوامل المناخية في التعرية</a:t>
            </a:r>
            <a:endParaRPr lang="ar-SA" sz="38400" b="1" dirty="0">
              <a:ln w="9525">
                <a:solidFill>
                  <a:schemeClr val="bg1"/>
                </a:solidFill>
                <a:prstDash val="solid"/>
              </a:ln>
              <a:solidFill>
                <a:schemeClr val="accent6">
                  <a:lumMod val="50000"/>
                </a:schemeClr>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424230684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6674" y="0"/>
            <a:ext cx="9630735" cy="1584101"/>
          </a:xfrm>
          <a:ln>
            <a:noFill/>
          </a:ln>
          <a:effectLst/>
        </p:spPr>
        <p:txBody>
          <a:bodyPr>
            <a:noAutofit/>
          </a:bodyPr>
          <a:lstStyle/>
          <a:p>
            <a:pPr algn="ctr"/>
            <a:r>
              <a:rPr lang="ar-SA" sz="9600" b="1" cap="none" dirty="0" smtClean="0">
                <a:ln w="22225">
                  <a:solidFill>
                    <a:schemeClr val="accent2"/>
                  </a:solidFill>
                  <a:prstDash val="solid"/>
                </a:ln>
                <a:solidFill>
                  <a:schemeClr val="tx1"/>
                </a:solidFill>
              </a:rPr>
              <a:t>البيروني رحمه الله</a:t>
            </a:r>
            <a:endParaRPr lang="ar-SA" sz="9600" b="1" cap="none" dirty="0">
              <a:ln w="22225">
                <a:solidFill>
                  <a:schemeClr val="accent2"/>
                </a:solidFill>
                <a:prstDash val="solid"/>
              </a:ln>
              <a:solidFill>
                <a:schemeClr val="tx1"/>
              </a:solidFill>
            </a:endParaRPr>
          </a:p>
        </p:txBody>
      </p:sp>
      <p:sp>
        <p:nvSpPr>
          <p:cNvPr id="3" name="Content Placeholder 2"/>
          <p:cNvSpPr>
            <a:spLocks noGrp="1"/>
          </p:cNvSpPr>
          <p:nvPr>
            <p:ph idx="1"/>
          </p:nvPr>
        </p:nvSpPr>
        <p:spPr>
          <a:xfrm>
            <a:off x="1215720" y="1390918"/>
            <a:ext cx="10032642" cy="5077249"/>
          </a:xfrm>
          <a:ln/>
          <a:effectLst>
            <a:glow rad="228600">
              <a:schemeClr val="accent1">
                <a:satMod val="175000"/>
                <a:alpha val="40000"/>
              </a:schemeClr>
            </a:glow>
          </a:effectLst>
        </p:spPr>
        <p:style>
          <a:lnRef idx="2">
            <a:schemeClr val="dk1"/>
          </a:lnRef>
          <a:fillRef idx="1001">
            <a:schemeClr val="lt2"/>
          </a:fillRef>
          <a:effectRef idx="0">
            <a:schemeClr val="dk1"/>
          </a:effectRef>
          <a:fontRef idx="minor">
            <a:schemeClr val="dk1"/>
          </a:fontRef>
        </p:style>
        <p:txBody>
          <a:bodyPr>
            <a:normAutofit fontScale="25000" lnSpcReduction="20000"/>
          </a:bodyPr>
          <a:lstStyle/>
          <a:p>
            <a:pPr marL="0" indent="0" algn="ctr">
              <a:buNone/>
            </a:pPr>
            <a:endParaRPr lang="ar-SA" sz="9600" b="1" dirty="0" smtClean="0">
              <a:effectLst>
                <a:outerShdw blurRad="38100" dist="38100" dir="2700000" algn="tl">
                  <a:srgbClr val="000000">
                    <a:alpha val="43137"/>
                  </a:srgbClr>
                </a:outerShdw>
              </a:effectLst>
            </a:endParaRPr>
          </a:p>
          <a:p>
            <a:pPr marL="0" indent="0" algn="ctr">
              <a:buNone/>
            </a:pPr>
            <a:r>
              <a:rPr lang="ar-SA" sz="28800" b="1" dirty="0" smtClean="0">
                <a:ln w="9525">
                  <a:solidFill>
                    <a:schemeClr val="bg1"/>
                  </a:solidFill>
                  <a:prstDash val="solid"/>
                </a:ln>
                <a:solidFill>
                  <a:schemeClr val="accent6">
                    <a:lumMod val="50000"/>
                  </a:schemeClr>
                </a:solidFill>
                <a:effectLst>
                  <a:outerShdw blurRad="12700" dist="38100" dir="2700000" algn="tl" rotWithShape="0">
                    <a:schemeClr val="bg1">
                      <a:lumMod val="50000"/>
                    </a:schemeClr>
                  </a:outerShdw>
                </a:effectLst>
              </a:rPr>
              <a:t>أبو الريحان محمد بن أحمد البيروني عالم فلكي وجغرافي وجيولوجي مسلم وُصف بأنه من بين أعظم العقول التي عرفتها الثقافة الإسلامية بلغت مؤلفاته أكثر من ( 120) كتاباً</a:t>
            </a:r>
            <a:endParaRPr lang="ar-SA" sz="28800" b="1" dirty="0">
              <a:ln w="9525">
                <a:solidFill>
                  <a:schemeClr val="bg1"/>
                </a:solidFill>
                <a:prstDash val="solid"/>
              </a:ln>
              <a:solidFill>
                <a:schemeClr val="accent6">
                  <a:lumMod val="50000"/>
                </a:schemeClr>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388527276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6674" y="0"/>
            <a:ext cx="9630735" cy="1867437"/>
          </a:xfrm>
          <a:ln>
            <a:noFill/>
          </a:ln>
          <a:effectLst/>
        </p:spPr>
        <p:txBody>
          <a:bodyPr>
            <a:noAutofit/>
          </a:bodyPr>
          <a:lstStyle/>
          <a:p>
            <a:pPr algn="ctr"/>
            <a:r>
              <a:rPr lang="ar-SA" sz="9600" b="1" cap="none" dirty="0" smtClean="0">
                <a:ln w="22225">
                  <a:solidFill>
                    <a:schemeClr val="accent2"/>
                  </a:solidFill>
                  <a:prstDash val="solid"/>
                </a:ln>
                <a:solidFill>
                  <a:schemeClr val="tx1"/>
                </a:solidFill>
              </a:rPr>
              <a:t>علم الأحافير</a:t>
            </a:r>
            <a:endParaRPr lang="ar-SA" sz="9600" b="1" cap="none" dirty="0">
              <a:ln w="22225">
                <a:solidFill>
                  <a:schemeClr val="accent2"/>
                </a:solidFill>
                <a:prstDash val="solid"/>
              </a:ln>
              <a:solidFill>
                <a:schemeClr val="tx1"/>
              </a:solidFill>
            </a:endParaRPr>
          </a:p>
        </p:txBody>
      </p:sp>
      <p:sp>
        <p:nvSpPr>
          <p:cNvPr id="3" name="Content Placeholder 2"/>
          <p:cNvSpPr>
            <a:spLocks noGrp="1"/>
          </p:cNvSpPr>
          <p:nvPr>
            <p:ph idx="1"/>
          </p:nvPr>
        </p:nvSpPr>
        <p:spPr>
          <a:xfrm>
            <a:off x="1215720" y="1867437"/>
            <a:ext cx="10032642" cy="4600730"/>
          </a:xfrm>
          <a:ln/>
          <a:effectLst>
            <a:glow rad="228600">
              <a:schemeClr val="accent1">
                <a:satMod val="175000"/>
                <a:alpha val="40000"/>
              </a:schemeClr>
            </a:glow>
          </a:effectLst>
        </p:spPr>
        <p:style>
          <a:lnRef idx="2">
            <a:schemeClr val="dk1"/>
          </a:lnRef>
          <a:fillRef idx="1001">
            <a:schemeClr val="lt2"/>
          </a:fillRef>
          <a:effectRef idx="0">
            <a:schemeClr val="dk1"/>
          </a:effectRef>
          <a:fontRef idx="minor">
            <a:schemeClr val="dk1"/>
          </a:fontRef>
        </p:style>
        <p:txBody>
          <a:bodyPr>
            <a:normAutofit fontScale="47500" lnSpcReduction="20000"/>
          </a:bodyPr>
          <a:lstStyle/>
          <a:p>
            <a:pPr marL="0" indent="0" algn="ctr">
              <a:buNone/>
            </a:pPr>
            <a:endParaRPr lang="ar-SA" sz="9600" b="1" dirty="0" smtClean="0">
              <a:effectLst>
                <a:outerShdw blurRad="38100" dist="38100" dir="2700000" algn="tl">
                  <a:srgbClr val="000000">
                    <a:alpha val="43137"/>
                  </a:srgbClr>
                </a:outerShdw>
              </a:effectLst>
            </a:endParaRPr>
          </a:p>
          <a:p>
            <a:pPr marL="0" indent="0" algn="ctr">
              <a:buNone/>
            </a:pPr>
            <a:endParaRPr lang="ar-SA" sz="29500" b="1" dirty="0" smtClean="0">
              <a:ln w="9525">
                <a:solidFill>
                  <a:schemeClr val="bg1"/>
                </a:solidFill>
                <a:prstDash val="solid"/>
              </a:ln>
              <a:solidFill>
                <a:schemeClr val="accent6">
                  <a:lumMod val="50000"/>
                </a:schemeClr>
              </a:solidFill>
              <a:effectLst>
                <a:outerShdw blurRad="12700" dist="38100" dir="2700000" algn="tl" rotWithShape="0">
                  <a:schemeClr val="bg1">
                    <a:lumMod val="50000"/>
                  </a:schemeClr>
                </a:outerShdw>
              </a:effectLst>
            </a:endParaRPr>
          </a:p>
          <a:p>
            <a:pPr marL="0" indent="0" algn="ctr">
              <a:buNone/>
            </a:pPr>
            <a:r>
              <a:rPr lang="ar-SA" sz="38400" b="1" dirty="0" smtClean="0">
                <a:ln w="9525">
                  <a:solidFill>
                    <a:schemeClr val="bg1"/>
                  </a:solidFill>
                  <a:prstDash val="solid"/>
                </a:ln>
                <a:solidFill>
                  <a:schemeClr val="accent6">
                    <a:lumMod val="50000"/>
                  </a:schemeClr>
                </a:solidFill>
                <a:effectLst>
                  <a:outerShdw blurRad="12700" dist="38100" dir="2700000" algn="tl" rotWithShape="0">
                    <a:schemeClr val="bg1">
                      <a:lumMod val="50000"/>
                    </a:schemeClr>
                  </a:outerShdw>
                </a:effectLst>
              </a:rPr>
              <a:t>عمر الأرض</a:t>
            </a:r>
            <a:endParaRPr lang="ar-SA" sz="38400" b="1" dirty="0">
              <a:ln w="9525">
                <a:solidFill>
                  <a:schemeClr val="bg1"/>
                </a:solidFill>
                <a:prstDash val="solid"/>
              </a:ln>
              <a:solidFill>
                <a:schemeClr val="accent6">
                  <a:lumMod val="50000"/>
                </a:schemeClr>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12840783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68191" y="239151"/>
            <a:ext cx="9579219" cy="1308295"/>
          </a:xfrm>
          <a:ln/>
        </p:spPr>
        <p:style>
          <a:lnRef idx="1">
            <a:schemeClr val="accent2"/>
          </a:lnRef>
          <a:fillRef idx="2">
            <a:schemeClr val="accent2"/>
          </a:fillRef>
          <a:effectRef idx="1">
            <a:schemeClr val="accent2"/>
          </a:effectRef>
          <a:fontRef idx="minor">
            <a:schemeClr val="dk1"/>
          </a:fontRef>
        </p:style>
        <p:txBody>
          <a:bodyPr>
            <a:normAutofit/>
          </a:bodyPr>
          <a:lstStyle/>
          <a:p>
            <a:pPr algn="ctr"/>
            <a:r>
              <a:rPr lang="ar-SA" sz="8000" b="1" cap="none" dirty="0" smtClean="0">
                <a:ln w="9525">
                  <a:solidFill>
                    <a:schemeClr val="bg1"/>
                  </a:solidFill>
                  <a:prstDash val="solid"/>
                </a:ln>
                <a:solidFill>
                  <a:schemeClr val="bg1"/>
                </a:solidFill>
                <a:effectLst>
                  <a:outerShdw blurRad="12700" dist="38100" dir="2700000" algn="tl" rotWithShape="0">
                    <a:schemeClr val="bg1">
                      <a:lumMod val="50000"/>
                    </a:schemeClr>
                  </a:outerShdw>
                </a:effectLst>
              </a:rPr>
              <a:t>منجزات الحضارة الإسلامية</a:t>
            </a:r>
            <a:endParaRPr lang="ar-SA" sz="8000" b="1" cap="none" dirty="0">
              <a:ln w="9525">
                <a:solidFill>
                  <a:schemeClr val="bg1"/>
                </a:solidFill>
                <a:prstDash val="solid"/>
              </a:ln>
              <a:solidFill>
                <a:schemeClr val="bg1"/>
              </a:solidFill>
              <a:effectLst>
                <a:outerShdw blurRad="12700" dist="38100" dir="2700000" algn="tl" rotWithShape="0">
                  <a:schemeClr val="bg1">
                    <a:lumMod val="50000"/>
                  </a:schemeClr>
                </a:outerShdw>
              </a:effectLst>
            </a:endParaRPr>
          </a:p>
        </p:txBody>
      </p:sp>
      <p:sp>
        <p:nvSpPr>
          <p:cNvPr id="3" name="Content Placeholder 2"/>
          <p:cNvSpPr>
            <a:spLocks noGrp="1"/>
          </p:cNvSpPr>
          <p:nvPr>
            <p:ph idx="1"/>
          </p:nvPr>
        </p:nvSpPr>
        <p:spPr>
          <a:xfrm>
            <a:off x="813603" y="1906073"/>
            <a:ext cx="10888394" cy="4327302"/>
          </a:xfrm>
          <a:ln/>
          <a:effectLst>
            <a:glow rad="228600">
              <a:schemeClr val="accent1">
                <a:satMod val="175000"/>
                <a:alpha val="40000"/>
              </a:schemeClr>
            </a:glow>
          </a:effectLst>
        </p:spPr>
        <p:style>
          <a:lnRef idx="2">
            <a:schemeClr val="dk1"/>
          </a:lnRef>
          <a:fillRef idx="1001">
            <a:schemeClr val="lt2"/>
          </a:fillRef>
          <a:effectRef idx="0">
            <a:schemeClr val="dk1"/>
          </a:effectRef>
          <a:fontRef idx="minor">
            <a:schemeClr val="dk1"/>
          </a:fontRef>
        </p:style>
        <p:txBody>
          <a:bodyPr>
            <a:normAutofit/>
          </a:bodyPr>
          <a:lstStyle/>
          <a:p>
            <a:pPr marL="0" indent="0" algn="ctr">
              <a:buNone/>
            </a:pPr>
            <a:endParaRPr lang="ar-SA" sz="14500" b="1" dirty="0">
              <a:ln w="9525">
                <a:solidFill>
                  <a:schemeClr val="bg1"/>
                </a:solidFill>
                <a:prstDash val="solid"/>
              </a:ln>
              <a:effectLst>
                <a:outerShdw blurRad="12700" dist="38100" dir="2700000" algn="tl" rotWithShape="0">
                  <a:schemeClr val="bg1">
                    <a:lumMod val="50000"/>
                  </a:schemeClr>
                </a:outerShdw>
              </a:effectLst>
            </a:endParaRPr>
          </a:p>
          <a:p>
            <a:pPr marL="0" indent="0" algn="ctr">
              <a:buNone/>
            </a:pPr>
            <a:r>
              <a:rPr lang="ar-SA" sz="14500" b="1" dirty="0" smtClean="0">
                <a:ln w="9525">
                  <a:solidFill>
                    <a:schemeClr val="bg1"/>
                  </a:solidFill>
                  <a:prstDash val="solid"/>
                </a:ln>
                <a:effectLst>
                  <a:outerShdw blurRad="12700" dist="38100" dir="2700000" algn="tl" rotWithShape="0">
                    <a:schemeClr val="bg1">
                      <a:lumMod val="50000"/>
                    </a:schemeClr>
                  </a:outerShdw>
                </a:effectLst>
              </a:rPr>
              <a:t>علم الفلك</a:t>
            </a:r>
          </a:p>
        </p:txBody>
      </p:sp>
    </p:spTree>
    <p:extLst>
      <p:ext uri="{BB962C8B-B14F-4D97-AF65-F5344CB8AC3E}">
        <p14:creationId xmlns:p14="http://schemas.microsoft.com/office/powerpoint/2010/main" val="36282342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6674" y="0"/>
            <a:ext cx="9630735" cy="1867437"/>
          </a:xfrm>
          <a:ln>
            <a:noFill/>
          </a:ln>
          <a:effectLst/>
        </p:spPr>
        <p:txBody>
          <a:bodyPr>
            <a:noAutofit/>
          </a:bodyPr>
          <a:lstStyle/>
          <a:p>
            <a:pPr algn="ctr"/>
            <a:r>
              <a:rPr lang="ar-SA" sz="9600" b="1" cap="none" dirty="0" smtClean="0">
                <a:ln w="22225">
                  <a:solidFill>
                    <a:schemeClr val="accent2"/>
                  </a:solidFill>
                  <a:prstDash val="solid"/>
                </a:ln>
                <a:solidFill>
                  <a:schemeClr val="tx1"/>
                </a:solidFill>
              </a:rPr>
              <a:t>علم الفلك</a:t>
            </a:r>
            <a:endParaRPr lang="ar-SA" sz="9600" b="1" cap="none" dirty="0">
              <a:ln w="22225">
                <a:solidFill>
                  <a:schemeClr val="accent2"/>
                </a:solidFill>
                <a:prstDash val="solid"/>
              </a:ln>
              <a:solidFill>
                <a:schemeClr val="tx1"/>
              </a:solidFill>
            </a:endParaRPr>
          </a:p>
        </p:txBody>
      </p:sp>
      <p:sp>
        <p:nvSpPr>
          <p:cNvPr id="3" name="Content Placeholder 2"/>
          <p:cNvSpPr>
            <a:spLocks noGrp="1"/>
          </p:cNvSpPr>
          <p:nvPr>
            <p:ph idx="1"/>
          </p:nvPr>
        </p:nvSpPr>
        <p:spPr>
          <a:xfrm>
            <a:off x="1215721" y="1725769"/>
            <a:ext cx="10032642" cy="4600730"/>
          </a:xfrm>
          <a:ln/>
          <a:effectLst>
            <a:glow rad="228600">
              <a:schemeClr val="accent1">
                <a:satMod val="175000"/>
                <a:alpha val="40000"/>
              </a:schemeClr>
            </a:glow>
          </a:effectLst>
        </p:spPr>
        <p:style>
          <a:lnRef idx="2">
            <a:schemeClr val="dk1"/>
          </a:lnRef>
          <a:fillRef idx="1001">
            <a:schemeClr val="lt2"/>
          </a:fillRef>
          <a:effectRef idx="0">
            <a:schemeClr val="dk1"/>
          </a:effectRef>
          <a:fontRef idx="minor">
            <a:schemeClr val="dk1"/>
          </a:fontRef>
        </p:style>
        <p:txBody>
          <a:bodyPr>
            <a:normAutofit fontScale="25000" lnSpcReduction="20000"/>
          </a:bodyPr>
          <a:lstStyle/>
          <a:p>
            <a:pPr marL="0" indent="0" algn="ctr">
              <a:buNone/>
            </a:pPr>
            <a:endParaRPr lang="ar-SA" sz="9600" b="1" dirty="0" smtClean="0">
              <a:effectLst>
                <a:outerShdw blurRad="38100" dist="38100" dir="2700000" algn="tl">
                  <a:srgbClr val="000000">
                    <a:alpha val="43137"/>
                  </a:srgbClr>
                </a:outerShdw>
              </a:effectLst>
            </a:endParaRPr>
          </a:p>
          <a:p>
            <a:pPr marL="0" indent="0" algn="ctr">
              <a:buNone/>
            </a:pPr>
            <a:r>
              <a:rPr lang="ar-SA" sz="35200" b="1" dirty="0" smtClean="0">
                <a:ln w="9525">
                  <a:solidFill>
                    <a:schemeClr val="bg1"/>
                  </a:solidFill>
                  <a:prstDash val="solid"/>
                </a:ln>
                <a:solidFill>
                  <a:schemeClr val="accent6">
                    <a:lumMod val="50000"/>
                  </a:schemeClr>
                </a:solidFill>
                <a:effectLst>
                  <a:outerShdw blurRad="12700" dist="38100" dir="2700000" algn="tl" rotWithShape="0">
                    <a:schemeClr val="bg1">
                      <a:lumMod val="50000"/>
                    </a:schemeClr>
                  </a:outerShdw>
                </a:effectLst>
              </a:rPr>
              <a:t>دراسة الأجرام السماوية </a:t>
            </a:r>
            <a:r>
              <a:rPr lang="ar-SA" sz="35200" b="1" dirty="0" smtClean="0">
                <a:ln w="9525">
                  <a:solidFill>
                    <a:schemeClr val="bg1"/>
                  </a:solidFill>
                  <a:prstDash val="solid"/>
                </a:ln>
                <a:solidFill>
                  <a:schemeClr val="accent6">
                    <a:lumMod val="50000"/>
                  </a:schemeClr>
                </a:solidFill>
                <a:effectLst>
                  <a:outerShdw blurRad="12700" dist="38100" dir="2700000" algn="tl" rotWithShape="0">
                    <a:schemeClr val="bg1">
                      <a:lumMod val="50000"/>
                    </a:schemeClr>
                  </a:outerShdw>
                </a:effectLst>
              </a:rPr>
              <a:t>مثل: </a:t>
            </a:r>
            <a:r>
              <a:rPr lang="ar-SA" sz="35200" b="1" dirty="0" smtClean="0">
                <a:ln w="9525">
                  <a:solidFill>
                    <a:schemeClr val="bg1"/>
                  </a:solidFill>
                  <a:prstDash val="solid"/>
                </a:ln>
                <a:solidFill>
                  <a:schemeClr val="accent6">
                    <a:lumMod val="50000"/>
                  </a:schemeClr>
                </a:solidFill>
                <a:effectLst>
                  <a:outerShdw blurRad="12700" dist="38100" dir="2700000" algn="tl" rotWithShape="0">
                    <a:schemeClr val="bg1">
                      <a:lumMod val="50000"/>
                    </a:schemeClr>
                  </a:outerShdw>
                </a:effectLst>
              </a:rPr>
              <a:t>النجوم والكواكب </a:t>
            </a:r>
            <a:r>
              <a:rPr lang="ar-SA" sz="35200" b="1" dirty="0" smtClean="0">
                <a:ln w="9525">
                  <a:solidFill>
                    <a:schemeClr val="bg1"/>
                  </a:solidFill>
                  <a:prstDash val="solid"/>
                </a:ln>
                <a:solidFill>
                  <a:schemeClr val="accent6">
                    <a:lumMod val="50000"/>
                  </a:schemeClr>
                </a:solidFill>
                <a:effectLst>
                  <a:outerShdw blurRad="12700" dist="38100" dir="2700000" algn="tl" rotWithShape="0">
                    <a:schemeClr val="bg1">
                      <a:lumMod val="50000"/>
                    </a:schemeClr>
                  </a:outerShdw>
                </a:effectLst>
              </a:rPr>
              <a:t>والظواهر التي تحدث خارج نطاق الغلاف الجوي</a:t>
            </a:r>
            <a:endParaRPr lang="ar-SA" sz="35200" b="1" dirty="0">
              <a:ln w="9525">
                <a:solidFill>
                  <a:schemeClr val="bg1"/>
                </a:solidFill>
                <a:prstDash val="solid"/>
              </a:ln>
              <a:solidFill>
                <a:schemeClr val="accent6">
                  <a:lumMod val="50000"/>
                </a:schemeClr>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102339308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5926" y="239151"/>
            <a:ext cx="10888393" cy="1308295"/>
          </a:xfrm>
          <a:ln/>
        </p:spPr>
        <p:style>
          <a:lnRef idx="1">
            <a:schemeClr val="accent2"/>
          </a:lnRef>
          <a:fillRef idx="2">
            <a:schemeClr val="accent2"/>
          </a:fillRef>
          <a:effectRef idx="1">
            <a:schemeClr val="accent2"/>
          </a:effectRef>
          <a:fontRef idx="minor">
            <a:schemeClr val="dk1"/>
          </a:fontRef>
        </p:style>
        <p:txBody>
          <a:bodyPr>
            <a:noAutofit/>
          </a:bodyPr>
          <a:lstStyle/>
          <a:p>
            <a:pPr algn="ctr"/>
            <a:r>
              <a:rPr lang="ar-SA" sz="7200" b="1" cap="none" dirty="0" smtClean="0">
                <a:ln w="9525">
                  <a:solidFill>
                    <a:schemeClr val="bg1"/>
                  </a:solidFill>
                  <a:prstDash val="solid"/>
                </a:ln>
                <a:solidFill>
                  <a:schemeClr val="bg1"/>
                </a:solidFill>
                <a:effectLst>
                  <a:outerShdw blurRad="12700" dist="38100" dir="2700000" algn="tl" rotWithShape="0">
                    <a:schemeClr val="bg1">
                      <a:lumMod val="50000"/>
                    </a:schemeClr>
                  </a:outerShdw>
                </a:effectLst>
              </a:rPr>
              <a:t>معابر الحضارة الإسلامية إلى الغرب</a:t>
            </a:r>
            <a:endParaRPr lang="ar-SA" sz="7200" b="1" cap="none" dirty="0">
              <a:ln w="9525">
                <a:solidFill>
                  <a:schemeClr val="bg1"/>
                </a:solidFill>
                <a:prstDash val="solid"/>
              </a:ln>
              <a:solidFill>
                <a:schemeClr val="bg1"/>
              </a:solidFill>
              <a:effectLst>
                <a:outerShdw blurRad="12700" dist="38100" dir="2700000" algn="tl" rotWithShape="0">
                  <a:schemeClr val="bg1">
                    <a:lumMod val="50000"/>
                  </a:schemeClr>
                </a:outerShdw>
              </a:effectLst>
            </a:endParaRPr>
          </a:p>
        </p:txBody>
      </p:sp>
      <p:sp>
        <p:nvSpPr>
          <p:cNvPr id="3" name="Content Placeholder 2"/>
          <p:cNvSpPr>
            <a:spLocks noGrp="1"/>
          </p:cNvSpPr>
          <p:nvPr>
            <p:ph idx="1"/>
          </p:nvPr>
        </p:nvSpPr>
        <p:spPr>
          <a:xfrm>
            <a:off x="815926" y="1970468"/>
            <a:ext cx="10888394" cy="4031087"/>
          </a:xfrm>
          <a:ln/>
          <a:effectLst>
            <a:glow rad="228600">
              <a:schemeClr val="accent1">
                <a:satMod val="175000"/>
                <a:alpha val="40000"/>
              </a:schemeClr>
            </a:glow>
          </a:effectLst>
        </p:spPr>
        <p:style>
          <a:lnRef idx="2">
            <a:schemeClr val="dk1"/>
          </a:lnRef>
          <a:fillRef idx="1001">
            <a:schemeClr val="lt2"/>
          </a:fillRef>
          <a:effectRef idx="0">
            <a:schemeClr val="dk1"/>
          </a:effectRef>
          <a:fontRef idx="minor">
            <a:schemeClr val="dk1"/>
          </a:fontRef>
        </p:style>
        <p:txBody>
          <a:bodyPr>
            <a:normAutofit fontScale="85000" lnSpcReduction="20000"/>
          </a:bodyPr>
          <a:lstStyle/>
          <a:p>
            <a:pPr marL="0" indent="0">
              <a:buNone/>
            </a:pPr>
            <a:endParaRPr lang="ar-SA" sz="14500" b="1" dirty="0" smtClean="0">
              <a:ln w="9525">
                <a:solidFill>
                  <a:schemeClr val="bg1"/>
                </a:solidFill>
                <a:prstDash val="solid"/>
              </a:ln>
              <a:effectLst>
                <a:outerShdw blurRad="12700" dist="38100" dir="2700000" algn="tl" rotWithShape="0">
                  <a:schemeClr val="bg1">
                    <a:lumMod val="50000"/>
                  </a:schemeClr>
                </a:outerShdw>
              </a:effectLst>
            </a:endParaRPr>
          </a:p>
          <a:p>
            <a:pPr marL="0" indent="0" algn="ctr">
              <a:buNone/>
            </a:pPr>
            <a:r>
              <a:rPr lang="ar-SA" sz="26400" b="1" dirty="0" smtClean="0">
                <a:ln w="9525">
                  <a:solidFill>
                    <a:schemeClr val="bg1"/>
                  </a:solidFill>
                  <a:prstDash val="solid"/>
                </a:ln>
                <a:effectLst>
                  <a:outerShdw blurRad="12700" dist="38100" dir="2700000" algn="tl" rotWithShape="0">
                    <a:schemeClr val="bg1">
                      <a:lumMod val="50000"/>
                    </a:schemeClr>
                  </a:outerShdw>
                </a:effectLst>
              </a:rPr>
              <a:t>( الأندلس )</a:t>
            </a:r>
            <a:endParaRPr lang="ar-SA" sz="26400" b="1" dirty="0" smtClean="0">
              <a:ln w="9525">
                <a:solidFill>
                  <a:schemeClr val="bg1"/>
                </a:solidFill>
                <a:prstDash val="solid"/>
              </a:ln>
              <a:solidFill>
                <a:srgbClr val="00B050"/>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188429710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5926" y="239151"/>
            <a:ext cx="10888393" cy="1308295"/>
          </a:xfrm>
          <a:ln/>
        </p:spPr>
        <p:style>
          <a:lnRef idx="1">
            <a:schemeClr val="accent2"/>
          </a:lnRef>
          <a:fillRef idx="2">
            <a:schemeClr val="accent2"/>
          </a:fillRef>
          <a:effectRef idx="1">
            <a:schemeClr val="accent2"/>
          </a:effectRef>
          <a:fontRef idx="minor">
            <a:schemeClr val="dk1"/>
          </a:fontRef>
        </p:style>
        <p:txBody>
          <a:bodyPr>
            <a:noAutofit/>
          </a:bodyPr>
          <a:lstStyle/>
          <a:p>
            <a:pPr algn="ctr"/>
            <a:r>
              <a:rPr lang="ar-SA" sz="7200" b="1" cap="none" dirty="0" smtClean="0">
                <a:ln w="9525">
                  <a:solidFill>
                    <a:schemeClr val="bg1"/>
                  </a:solidFill>
                  <a:prstDash val="solid"/>
                </a:ln>
                <a:solidFill>
                  <a:schemeClr val="bg1"/>
                </a:solidFill>
                <a:effectLst>
                  <a:outerShdw blurRad="12700" dist="38100" dir="2700000" algn="tl" rotWithShape="0">
                    <a:schemeClr val="bg1">
                      <a:lumMod val="50000"/>
                    </a:schemeClr>
                  </a:outerShdw>
                </a:effectLst>
              </a:rPr>
              <a:t>معابر الحضارة الإسلامية إلى الغرب</a:t>
            </a:r>
            <a:endParaRPr lang="ar-SA" sz="7200" b="1" cap="none" dirty="0">
              <a:ln w="9525">
                <a:solidFill>
                  <a:schemeClr val="bg1"/>
                </a:solidFill>
                <a:prstDash val="solid"/>
              </a:ln>
              <a:solidFill>
                <a:schemeClr val="bg1"/>
              </a:solidFill>
              <a:effectLst>
                <a:outerShdw blurRad="12700" dist="38100" dir="2700000" algn="tl" rotWithShape="0">
                  <a:schemeClr val="bg1">
                    <a:lumMod val="50000"/>
                  </a:schemeClr>
                </a:outerShdw>
              </a:effectLst>
            </a:endParaRPr>
          </a:p>
        </p:txBody>
      </p:sp>
      <p:sp>
        <p:nvSpPr>
          <p:cNvPr id="3" name="Content Placeholder 2"/>
          <p:cNvSpPr>
            <a:spLocks noGrp="1"/>
          </p:cNvSpPr>
          <p:nvPr>
            <p:ph idx="1"/>
          </p:nvPr>
        </p:nvSpPr>
        <p:spPr>
          <a:xfrm>
            <a:off x="815926" y="1970468"/>
            <a:ext cx="10888394" cy="4031087"/>
          </a:xfrm>
          <a:ln/>
          <a:effectLst>
            <a:glow rad="228600">
              <a:schemeClr val="accent1">
                <a:satMod val="175000"/>
                <a:alpha val="40000"/>
              </a:schemeClr>
            </a:glow>
          </a:effectLst>
        </p:spPr>
        <p:style>
          <a:lnRef idx="2">
            <a:schemeClr val="dk1"/>
          </a:lnRef>
          <a:fillRef idx="1001">
            <a:schemeClr val="lt2"/>
          </a:fillRef>
          <a:effectRef idx="0">
            <a:schemeClr val="dk1"/>
          </a:effectRef>
          <a:fontRef idx="minor">
            <a:schemeClr val="dk1"/>
          </a:fontRef>
        </p:style>
        <p:txBody>
          <a:bodyPr>
            <a:normAutofit fontScale="85000" lnSpcReduction="20000"/>
          </a:bodyPr>
          <a:lstStyle/>
          <a:p>
            <a:pPr marL="0" indent="0">
              <a:buNone/>
            </a:pPr>
            <a:endParaRPr lang="ar-SA" sz="14500" b="1" dirty="0" smtClean="0">
              <a:ln w="9525">
                <a:solidFill>
                  <a:schemeClr val="bg1"/>
                </a:solidFill>
                <a:prstDash val="solid"/>
              </a:ln>
              <a:effectLst>
                <a:outerShdw blurRad="12700" dist="38100" dir="2700000" algn="tl" rotWithShape="0">
                  <a:schemeClr val="bg1">
                    <a:lumMod val="50000"/>
                  </a:schemeClr>
                </a:outerShdw>
              </a:effectLst>
            </a:endParaRPr>
          </a:p>
          <a:p>
            <a:pPr marL="0" indent="0" algn="ctr">
              <a:buNone/>
            </a:pPr>
            <a:r>
              <a:rPr lang="ar-SA" sz="26400" b="1" dirty="0" smtClean="0">
                <a:ln w="9525">
                  <a:solidFill>
                    <a:schemeClr val="bg1"/>
                  </a:solidFill>
                  <a:prstDash val="solid"/>
                </a:ln>
                <a:effectLst>
                  <a:outerShdw blurRad="12700" dist="38100" dir="2700000" algn="tl" rotWithShape="0">
                    <a:schemeClr val="bg1">
                      <a:lumMod val="50000"/>
                    </a:schemeClr>
                  </a:outerShdw>
                </a:effectLst>
              </a:rPr>
              <a:t>( صقلية )</a:t>
            </a:r>
            <a:endParaRPr lang="ar-SA" sz="26400" b="1" dirty="0" smtClean="0">
              <a:ln w="9525">
                <a:solidFill>
                  <a:schemeClr val="bg1"/>
                </a:solidFill>
                <a:prstDash val="solid"/>
              </a:ln>
              <a:solidFill>
                <a:srgbClr val="00B050"/>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325088021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5926" y="239151"/>
            <a:ext cx="10888393" cy="1308295"/>
          </a:xfrm>
          <a:ln/>
        </p:spPr>
        <p:style>
          <a:lnRef idx="1">
            <a:schemeClr val="accent2"/>
          </a:lnRef>
          <a:fillRef idx="2">
            <a:schemeClr val="accent2"/>
          </a:fillRef>
          <a:effectRef idx="1">
            <a:schemeClr val="accent2"/>
          </a:effectRef>
          <a:fontRef idx="minor">
            <a:schemeClr val="dk1"/>
          </a:fontRef>
        </p:style>
        <p:txBody>
          <a:bodyPr>
            <a:noAutofit/>
          </a:bodyPr>
          <a:lstStyle/>
          <a:p>
            <a:pPr algn="ctr"/>
            <a:r>
              <a:rPr lang="ar-SA" sz="7200" b="1" cap="none" dirty="0" smtClean="0">
                <a:ln w="9525">
                  <a:solidFill>
                    <a:schemeClr val="bg1"/>
                  </a:solidFill>
                  <a:prstDash val="solid"/>
                </a:ln>
                <a:solidFill>
                  <a:schemeClr val="bg1"/>
                </a:solidFill>
                <a:effectLst>
                  <a:outerShdw blurRad="12700" dist="38100" dir="2700000" algn="tl" rotWithShape="0">
                    <a:schemeClr val="bg1">
                      <a:lumMod val="50000"/>
                    </a:schemeClr>
                  </a:outerShdw>
                </a:effectLst>
              </a:rPr>
              <a:t>معابر الحضارة الإسلامية إلى الغرب</a:t>
            </a:r>
            <a:endParaRPr lang="ar-SA" sz="7200" b="1" cap="none" dirty="0">
              <a:ln w="9525">
                <a:solidFill>
                  <a:schemeClr val="bg1"/>
                </a:solidFill>
                <a:prstDash val="solid"/>
              </a:ln>
              <a:solidFill>
                <a:schemeClr val="bg1"/>
              </a:solidFill>
              <a:effectLst>
                <a:outerShdw blurRad="12700" dist="38100" dir="2700000" algn="tl" rotWithShape="0">
                  <a:schemeClr val="bg1">
                    <a:lumMod val="50000"/>
                  </a:schemeClr>
                </a:outerShdw>
              </a:effectLst>
            </a:endParaRPr>
          </a:p>
        </p:txBody>
      </p:sp>
      <p:sp>
        <p:nvSpPr>
          <p:cNvPr id="3" name="Content Placeholder 2"/>
          <p:cNvSpPr>
            <a:spLocks noGrp="1"/>
          </p:cNvSpPr>
          <p:nvPr>
            <p:ph idx="1"/>
          </p:nvPr>
        </p:nvSpPr>
        <p:spPr>
          <a:xfrm>
            <a:off x="815926" y="1970468"/>
            <a:ext cx="10888394" cy="4031087"/>
          </a:xfrm>
          <a:ln/>
          <a:effectLst>
            <a:glow rad="228600">
              <a:schemeClr val="accent1">
                <a:satMod val="175000"/>
                <a:alpha val="40000"/>
              </a:schemeClr>
            </a:glow>
          </a:effectLst>
        </p:spPr>
        <p:style>
          <a:lnRef idx="2">
            <a:schemeClr val="dk1"/>
          </a:lnRef>
          <a:fillRef idx="1001">
            <a:schemeClr val="lt2"/>
          </a:fillRef>
          <a:effectRef idx="0">
            <a:schemeClr val="dk1"/>
          </a:effectRef>
          <a:fontRef idx="minor">
            <a:schemeClr val="dk1"/>
          </a:fontRef>
        </p:style>
        <p:txBody>
          <a:bodyPr>
            <a:normAutofit fontScale="47500" lnSpcReduction="20000"/>
          </a:bodyPr>
          <a:lstStyle/>
          <a:p>
            <a:pPr marL="0" indent="0">
              <a:buNone/>
            </a:pPr>
            <a:endParaRPr lang="ar-SA" sz="14500" b="1" dirty="0" smtClean="0">
              <a:ln w="9525">
                <a:solidFill>
                  <a:schemeClr val="bg1"/>
                </a:solidFill>
                <a:prstDash val="solid"/>
              </a:ln>
              <a:effectLst>
                <a:outerShdw blurRad="12700" dist="38100" dir="2700000" algn="tl" rotWithShape="0">
                  <a:schemeClr val="bg1">
                    <a:lumMod val="50000"/>
                  </a:schemeClr>
                </a:outerShdw>
              </a:effectLst>
            </a:endParaRPr>
          </a:p>
          <a:p>
            <a:pPr marL="0" indent="0" algn="ctr">
              <a:buNone/>
            </a:pPr>
            <a:r>
              <a:rPr lang="ar-SA" sz="26400" b="1" dirty="0" smtClean="0">
                <a:ln w="9525">
                  <a:solidFill>
                    <a:schemeClr val="bg1"/>
                  </a:solidFill>
                  <a:prstDash val="solid"/>
                </a:ln>
                <a:effectLst>
                  <a:outerShdw blurRad="12700" dist="38100" dir="2700000" algn="tl" rotWithShape="0">
                    <a:schemeClr val="bg1">
                      <a:lumMod val="50000"/>
                    </a:schemeClr>
                  </a:outerShdw>
                </a:effectLst>
              </a:rPr>
              <a:t>( الحروب الصليبية )</a:t>
            </a:r>
            <a:endParaRPr lang="ar-SA" sz="26400" b="1" dirty="0" smtClean="0">
              <a:ln w="9525">
                <a:solidFill>
                  <a:schemeClr val="bg1"/>
                </a:solidFill>
                <a:prstDash val="solid"/>
              </a:ln>
              <a:solidFill>
                <a:srgbClr val="00B050"/>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183386818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5926" y="239151"/>
            <a:ext cx="10888393" cy="1308295"/>
          </a:xfrm>
          <a:ln/>
        </p:spPr>
        <p:style>
          <a:lnRef idx="1">
            <a:schemeClr val="accent2"/>
          </a:lnRef>
          <a:fillRef idx="2">
            <a:schemeClr val="accent2"/>
          </a:fillRef>
          <a:effectRef idx="1">
            <a:schemeClr val="accent2"/>
          </a:effectRef>
          <a:fontRef idx="minor">
            <a:schemeClr val="dk1"/>
          </a:fontRef>
        </p:style>
        <p:txBody>
          <a:bodyPr>
            <a:noAutofit/>
          </a:bodyPr>
          <a:lstStyle/>
          <a:p>
            <a:pPr algn="ctr"/>
            <a:r>
              <a:rPr lang="ar-SA" b="1" cap="none" dirty="0" smtClean="0">
                <a:ln w="9525">
                  <a:solidFill>
                    <a:schemeClr val="bg1"/>
                  </a:solidFill>
                  <a:prstDash val="solid"/>
                </a:ln>
                <a:solidFill>
                  <a:schemeClr val="bg1"/>
                </a:solidFill>
                <a:effectLst>
                  <a:outerShdw blurRad="12700" dist="38100" dir="2700000" algn="tl" rotWithShape="0">
                    <a:schemeClr val="bg1">
                      <a:lumMod val="50000"/>
                    </a:schemeClr>
                  </a:outerShdw>
                </a:effectLst>
              </a:rPr>
              <a:t>أثر الحضارة الإسلامية على الحضارة الغربية</a:t>
            </a:r>
            <a:endParaRPr lang="ar-SA" b="1" cap="none" dirty="0">
              <a:ln w="9525">
                <a:solidFill>
                  <a:schemeClr val="bg1"/>
                </a:solidFill>
                <a:prstDash val="solid"/>
              </a:ln>
              <a:solidFill>
                <a:schemeClr val="bg1"/>
              </a:solidFill>
              <a:effectLst>
                <a:outerShdw blurRad="12700" dist="38100" dir="2700000" algn="tl" rotWithShape="0">
                  <a:schemeClr val="bg1">
                    <a:lumMod val="50000"/>
                  </a:schemeClr>
                </a:outerShdw>
              </a:effectLst>
            </a:endParaRPr>
          </a:p>
        </p:txBody>
      </p:sp>
      <p:sp>
        <p:nvSpPr>
          <p:cNvPr id="3" name="Content Placeholder 2"/>
          <p:cNvSpPr>
            <a:spLocks noGrp="1"/>
          </p:cNvSpPr>
          <p:nvPr>
            <p:ph idx="1"/>
          </p:nvPr>
        </p:nvSpPr>
        <p:spPr>
          <a:xfrm>
            <a:off x="815925" y="2112136"/>
            <a:ext cx="10888394" cy="4031087"/>
          </a:xfrm>
          <a:ln/>
          <a:effectLst>
            <a:glow rad="228600">
              <a:schemeClr val="accent1">
                <a:satMod val="175000"/>
                <a:alpha val="40000"/>
              </a:schemeClr>
            </a:glow>
          </a:effectLst>
        </p:spPr>
        <p:style>
          <a:lnRef idx="2">
            <a:schemeClr val="dk1"/>
          </a:lnRef>
          <a:fillRef idx="1001">
            <a:schemeClr val="lt2"/>
          </a:fillRef>
          <a:effectRef idx="0">
            <a:schemeClr val="dk1"/>
          </a:effectRef>
          <a:fontRef idx="minor">
            <a:schemeClr val="dk1"/>
          </a:fontRef>
        </p:style>
        <p:txBody>
          <a:bodyPr>
            <a:normAutofit fontScale="77500" lnSpcReduction="20000"/>
          </a:bodyPr>
          <a:lstStyle/>
          <a:p>
            <a:pPr marL="0" indent="0" algn="ctr">
              <a:buNone/>
            </a:pPr>
            <a:r>
              <a:rPr lang="ar-SA" sz="14500" b="1" dirty="0" smtClean="0">
                <a:ln w="9525">
                  <a:solidFill>
                    <a:schemeClr val="bg1"/>
                  </a:solidFill>
                  <a:prstDash val="solid"/>
                </a:ln>
                <a:effectLst>
                  <a:outerShdw blurRad="12700" dist="38100" dir="2700000" algn="tl" rotWithShape="0">
                    <a:schemeClr val="bg1">
                      <a:lumMod val="50000"/>
                    </a:schemeClr>
                  </a:outerShdw>
                </a:effectLst>
              </a:rPr>
              <a:t>-1-</a:t>
            </a:r>
          </a:p>
          <a:p>
            <a:pPr marL="0" indent="0" algn="ctr">
              <a:buNone/>
            </a:pPr>
            <a:r>
              <a:rPr lang="ar-SA" sz="14500" b="1" dirty="0" smtClean="0">
                <a:ln w="9525">
                  <a:solidFill>
                    <a:schemeClr val="bg1"/>
                  </a:solidFill>
                  <a:prstDash val="solid"/>
                </a:ln>
                <a:effectLst>
                  <a:outerShdw blurRad="12700" dist="38100" dir="2700000" algn="tl" rotWithShape="0">
                    <a:schemeClr val="bg1">
                      <a:lumMod val="50000"/>
                    </a:schemeClr>
                  </a:outerShdw>
                </a:effectLst>
              </a:rPr>
              <a:t>الجانب الفكري والنظري</a:t>
            </a:r>
            <a:endParaRPr lang="ar-SA" sz="14500" b="1" dirty="0" smtClean="0">
              <a:ln w="9525">
                <a:solidFill>
                  <a:schemeClr val="bg1"/>
                </a:solidFill>
                <a:prstDash val="solid"/>
              </a:ln>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38742961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68191" y="239151"/>
            <a:ext cx="9579219" cy="1308295"/>
          </a:xfrm>
          <a:ln/>
        </p:spPr>
        <p:style>
          <a:lnRef idx="1">
            <a:schemeClr val="accent2"/>
          </a:lnRef>
          <a:fillRef idx="2">
            <a:schemeClr val="accent2"/>
          </a:fillRef>
          <a:effectRef idx="1">
            <a:schemeClr val="accent2"/>
          </a:effectRef>
          <a:fontRef idx="minor">
            <a:schemeClr val="dk1"/>
          </a:fontRef>
        </p:style>
        <p:txBody>
          <a:bodyPr>
            <a:normAutofit fontScale="90000"/>
          </a:bodyPr>
          <a:lstStyle/>
          <a:p>
            <a:pPr algn="ctr"/>
            <a:r>
              <a:rPr lang="ar-SA" sz="9600" b="1" cap="none" dirty="0" smtClean="0">
                <a:ln w="9525">
                  <a:solidFill>
                    <a:schemeClr val="bg1"/>
                  </a:solidFill>
                  <a:prstDash val="solid"/>
                </a:ln>
                <a:solidFill>
                  <a:schemeClr val="bg1"/>
                </a:solidFill>
                <a:effectLst>
                  <a:outerShdw blurRad="12700" dist="38100" dir="2700000" algn="tl" rotWithShape="0">
                    <a:schemeClr val="bg1">
                      <a:lumMod val="50000"/>
                    </a:schemeClr>
                  </a:outerShdw>
                </a:effectLst>
              </a:rPr>
              <a:t>مفهوم الحضارة الإسلامية</a:t>
            </a:r>
            <a:endParaRPr lang="ar-SA" sz="9600" b="1" cap="none" dirty="0">
              <a:ln w="9525">
                <a:solidFill>
                  <a:schemeClr val="bg1"/>
                </a:solidFill>
                <a:prstDash val="solid"/>
              </a:ln>
              <a:solidFill>
                <a:schemeClr val="bg1"/>
              </a:solidFill>
              <a:effectLst>
                <a:outerShdw blurRad="12700" dist="38100" dir="2700000" algn="tl" rotWithShape="0">
                  <a:schemeClr val="bg1">
                    <a:lumMod val="50000"/>
                  </a:schemeClr>
                </a:outerShdw>
              </a:effectLst>
            </a:endParaRPr>
          </a:p>
        </p:txBody>
      </p:sp>
      <p:sp>
        <p:nvSpPr>
          <p:cNvPr id="3" name="Content Placeholder 2"/>
          <p:cNvSpPr>
            <a:spLocks noGrp="1"/>
          </p:cNvSpPr>
          <p:nvPr>
            <p:ph idx="1"/>
          </p:nvPr>
        </p:nvSpPr>
        <p:spPr>
          <a:xfrm>
            <a:off x="815926" y="1688122"/>
            <a:ext cx="10888394" cy="4628271"/>
          </a:xfrm>
          <a:ln/>
          <a:effectLst>
            <a:glow rad="228600">
              <a:schemeClr val="accent1">
                <a:satMod val="175000"/>
                <a:alpha val="40000"/>
              </a:schemeClr>
            </a:glow>
          </a:effectLst>
        </p:spPr>
        <p:style>
          <a:lnRef idx="2">
            <a:schemeClr val="dk1"/>
          </a:lnRef>
          <a:fillRef idx="1001">
            <a:schemeClr val="lt2"/>
          </a:fillRef>
          <a:effectRef idx="0">
            <a:schemeClr val="dk1"/>
          </a:effectRef>
          <a:fontRef idx="minor">
            <a:schemeClr val="dk1"/>
          </a:fontRef>
        </p:style>
        <p:txBody>
          <a:bodyPr>
            <a:normAutofit fontScale="25000" lnSpcReduction="20000"/>
          </a:bodyPr>
          <a:lstStyle/>
          <a:p>
            <a:pPr marL="0" indent="0">
              <a:buNone/>
            </a:pPr>
            <a:endParaRPr lang="ar-SA" sz="14500" b="1" dirty="0" smtClean="0">
              <a:ln w="9525">
                <a:solidFill>
                  <a:schemeClr val="bg1"/>
                </a:solidFill>
                <a:prstDash val="solid"/>
              </a:ln>
              <a:effectLst>
                <a:outerShdw blurRad="12700" dist="38100" dir="2700000" algn="tl" rotWithShape="0">
                  <a:schemeClr val="bg1">
                    <a:lumMod val="50000"/>
                  </a:schemeClr>
                </a:outerShdw>
              </a:effectLst>
            </a:endParaRPr>
          </a:p>
          <a:p>
            <a:pPr marL="0" indent="0" algn="ctr">
              <a:buNone/>
            </a:pPr>
            <a:r>
              <a:rPr lang="ar-SA" sz="26400" b="1" dirty="0" smtClean="0">
                <a:ln w="9525">
                  <a:solidFill>
                    <a:schemeClr val="bg1"/>
                  </a:solidFill>
                  <a:prstDash val="solid"/>
                </a:ln>
                <a:effectLst>
                  <a:outerShdw blurRad="12700" dist="38100" dir="2700000" algn="tl" rotWithShape="0">
                    <a:schemeClr val="bg1">
                      <a:lumMod val="50000"/>
                    </a:schemeClr>
                  </a:outerShdw>
                </a:effectLst>
              </a:rPr>
              <a:t>« ما قدّمه المجتمع الإسلامي للمجتمع </a:t>
            </a:r>
          </a:p>
          <a:p>
            <a:pPr marL="0" indent="0" algn="ctr">
              <a:buNone/>
            </a:pPr>
            <a:r>
              <a:rPr lang="ar-SA" sz="26400" b="1" dirty="0" smtClean="0">
                <a:ln w="9525">
                  <a:solidFill>
                    <a:schemeClr val="bg1"/>
                  </a:solidFill>
                  <a:prstDash val="solid"/>
                </a:ln>
                <a:effectLst>
                  <a:outerShdw blurRad="12700" dist="38100" dir="2700000" algn="tl" rotWithShape="0">
                    <a:schemeClr val="bg1">
                      <a:lumMod val="50000"/>
                    </a:schemeClr>
                  </a:outerShdw>
                </a:effectLst>
              </a:rPr>
              <a:t>البشري من قيم ومبادئ في الجوانب </a:t>
            </a:r>
          </a:p>
          <a:p>
            <a:pPr marL="0" indent="0" algn="ctr">
              <a:buNone/>
            </a:pPr>
            <a:r>
              <a:rPr lang="ar-SA" sz="26400" b="1" dirty="0" smtClean="0">
                <a:ln w="9525">
                  <a:solidFill>
                    <a:schemeClr val="bg1"/>
                  </a:solidFill>
                  <a:prstDash val="solid"/>
                </a:ln>
                <a:solidFill>
                  <a:srgbClr val="00B050"/>
                </a:solidFill>
                <a:effectLst>
                  <a:outerShdw blurRad="12700" dist="38100" dir="2700000" algn="tl" rotWithShape="0">
                    <a:schemeClr val="bg1">
                      <a:lumMod val="50000"/>
                    </a:schemeClr>
                  </a:outerShdw>
                </a:effectLst>
              </a:rPr>
              <a:t>الروحية والأخلاقية </a:t>
            </a:r>
            <a:r>
              <a:rPr lang="ar-SA" sz="26400" b="1" dirty="0" smtClean="0">
                <a:ln w="9525">
                  <a:solidFill>
                    <a:schemeClr val="bg1"/>
                  </a:solidFill>
                  <a:prstDash val="solid"/>
                </a:ln>
                <a:effectLst>
                  <a:outerShdw blurRad="12700" dist="38100" dir="2700000" algn="tl" rotWithShape="0">
                    <a:schemeClr val="bg1">
                      <a:lumMod val="50000"/>
                    </a:schemeClr>
                  </a:outerShdw>
                </a:effectLst>
              </a:rPr>
              <a:t>فضلاً عما قدّمه من </a:t>
            </a:r>
          </a:p>
          <a:p>
            <a:pPr marL="0" indent="0" algn="ctr">
              <a:buNone/>
            </a:pPr>
            <a:r>
              <a:rPr lang="ar-SA" sz="26400" b="1" dirty="0" smtClean="0">
                <a:ln w="9525">
                  <a:solidFill>
                    <a:schemeClr val="bg1"/>
                  </a:solidFill>
                  <a:prstDash val="solid"/>
                </a:ln>
                <a:effectLst>
                  <a:outerShdw blurRad="12700" dist="38100" dir="2700000" algn="tl" rotWithShape="0">
                    <a:schemeClr val="bg1">
                      <a:lumMod val="50000"/>
                    </a:schemeClr>
                  </a:outerShdw>
                </a:effectLst>
              </a:rPr>
              <a:t>منجزات واكتشافات واختراعات في الجوانب </a:t>
            </a:r>
            <a:r>
              <a:rPr lang="ar-SA" sz="26400" b="1" dirty="0" smtClean="0">
                <a:ln w="9525">
                  <a:solidFill>
                    <a:schemeClr val="bg1"/>
                  </a:solidFill>
                  <a:prstDash val="solid"/>
                </a:ln>
                <a:solidFill>
                  <a:srgbClr val="00B050"/>
                </a:solidFill>
                <a:effectLst>
                  <a:outerShdw blurRad="12700" dist="38100" dir="2700000" algn="tl" rotWithShape="0">
                    <a:schemeClr val="bg1">
                      <a:lumMod val="50000"/>
                    </a:schemeClr>
                  </a:outerShdw>
                </a:effectLst>
              </a:rPr>
              <a:t>التطبيقية والتنظيمية </a:t>
            </a:r>
            <a:r>
              <a:rPr lang="ar-SA" sz="26400" b="1" dirty="0" smtClean="0">
                <a:ln w="9525">
                  <a:solidFill>
                    <a:schemeClr val="bg1"/>
                  </a:solidFill>
                  <a:prstDash val="solid"/>
                </a:ln>
                <a:effectLst>
                  <a:outerShdw blurRad="12700" dist="38100" dir="2700000" algn="tl" rotWithShape="0">
                    <a:schemeClr val="bg1">
                      <a:lumMod val="50000"/>
                    </a:schemeClr>
                  </a:outerShdw>
                </a:effectLst>
              </a:rPr>
              <a:t>«</a:t>
            </a:r>
            <a:endParaRPr lang="ar-SA" sz="26400" b="1" dirty="0" smtClean="0">
              <a:ln w="9525">
                <a:solidFill>
                  <a:schemeClr val="bg1"/>
                </a:solidFill>
                <a:prstDash val="solid"/>
              </a:ln>
              <a:solidFill>
                <a:srgbClr val="00B050"/>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307179428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5926" y="239151"/>
            <a:ext cx="10888393" cy="1308295"/>
          </a:xfrm>
          <a:ln/>
        </p:spPr>
        <p:style>
          <a:lnRef idx="1">
            <a:schemeClr val="accent2"/>
          </a:lnRef>
          <a:fillRef idx="2">
            <a:schemeClr val="accent2"/>
          </a:fillRef>
          <a:effectRef idx="1">
            <a:schemeClr val="accent2"/>
          </a:effectRef>
          <a:fontRef idx="minor">
            <a:schemeClr val="dk1"/>
          </a:fontRef>
        </p:style>
        <p:txBody>
          <a:bodyPr>
            <a:noAutofit/>
          </a:bodyPr>
          <a:lstStyle/>
          <a:p>
            <a:pPr algn="ctr"/>
            <a:r>
              <a:rPr lang="ar-SA" b="1" cap="none" dirty="0" smtClean="0">
                <a:ln w="9525">
                  <a:solidFill>
                    <a:schemeClr val="bg1"/>
                  </a:solidFill>
                  <a:prstDash val="solid"/>
                </a:ln>
                <a:solidFill>
                  <a:schemeClr val="bg1"/>
                </a:solidFill>
                <a:effectLst>
                  <a:outerShdw blurRad="12700" dist="38100" dir="2700000" algn="tl" rotWithShape="0">
                    <a:schemeClr val="bg1">
                      <a:lumMod val="50000"/>
                    </a:schemeClr>
                  </a:outerShdw>
                </a:effectLst>
              </a:rPr>
              <a:t>أثر الحضارة الإسلامية على الحضارة الغربية</a:t>
            </a:r>
            <a:endParaRPr lang="ar-SA" b="1" cap="none" dirty="0">
              <a:ln w="9525">
                <a:solidFill>
                  <a:schemeClr val="bg1"/>
                </a:solidFill>
                <a:prstDash val="solid"/>
              </a:ln>
              <a:solidFill>
                <a:schemeClr val="bg1"/>
              </a:solidFill>
              <a:effectLst>
                <a:outerShdw blurRad="12700" dist="38100" dir="2700000" algn="tl" rotWithShape="0">
                  <a:schemeClr val="bg1">
                    <a:lumMod val="50000"/>
                  </a:schemeClr>
                </a:outerShdw>
              </a:effectLst>
            </a:endParaRPr>
          </a:p>
        </p:txBody>
      </p:sp>
      <p:sp>
        <p:nvSpPr>
          <p:cNvPr id="3" name="Content Placeholder 2"/>
          <p:cNvSpPr>
            <a:spLocks noGrp="1"/>
          </p:cNvSpPr>
          <p:nvPr>
            <p:ph idx="1"/>
          </p:nvPr>
        </p:nvSpPr>
        <p:spPr>
          <a:xfrm>
            <a:off x="815925" y="2112136"/>
            <a:ext cx="10888394" cy="4031087"/>
          </a:xfrm>
          <a:ln/>
          <a:effectLst>
            <a:glow rad="228600">
              <a:schemeClr val="accent1">
                <a:satMod val="175000"/>
                <a:alpha val="40000"/>
              </a:schemeClr>
            </a:glow>
          </a:effectLst>
        </p:spPr>
        <p:style>
          <a:lnRef idx="2">
            <a:schemeClr val="dk1"/>
          </a:lnRef>
          <a:fillRef idx="1001">
            <a:schemeClr val="lt2"/>
          </a:fillRef>
          <a:effectRef idx="0">
            <a:schemeClr val="dk1"/>
          </a:effectRef>
          <a:fontRef idx="minor">
            <a:schemeClr val="dk1"/>
          </a:fontRef>
        </p:style>
        <p:txBody>
          <a:bodyPr>
            <a:normAutofit fontScale="77500" lnSpcReduction="20000"/>
          </a:bodyPr>
          <a:lstStyle/>
          <a:p>
            <a:pPr marL="0" indent="0" algn="ctr">
              <a:buNone/>
            </a:pPr>
            <a:r>
              <a:rPr lang="ar-SA" sz="14500" b="1" dirty="0" smtClean="0">
                <a:ln w="9525">
                  <a:solidFill>
                    <a:schemeClr val="bg1"/>
                  </a:solidFill>
                  <a:prstDash val="solid"/>
                </a:ln>
                <a:effectLst>
                  <a:outerShdw blurRad="12700" dist="38100" dir="2700000" algn="tl" rotWithShape="0">
                    <a:schemeClr val="bg1">
                      <a:lumMod val="50000"/>
                    </a:schemeClr>
                  </a:outerShdw>
                </a:effectLst>
              </a:rPr>
              <a:t>-2-</a:t>
            </a:r>
          </a:p>
          <a:p>
            <a:pPr marL="0" indent="0" algn="ctr">
              <a:buNone/>
            </a:pPr>
            <a:r>
              <a:rPr lang="ar-SA" sz="14500" b="1" dirty="0" smtClean="0">
                <a:ln w="9525">
                  <a:solidFill>
                    <a:schemeClr val="bg1"/>
                  </a:solidFill>
                  <a:prstDash val="solid"/>
                </a:ln>
                <a:effectLst>
                  <a:outerShdw blurRad="12700" dist="38100" dir="2700000" algn="tl" rotWithShape="0">
                    <a:schemeClr val="bg1">
                      <a:lumMod val="50000"/>
                    </a:schemeClr>
                  </a:outerShdw>
                </a:effectLst>
              </a:rPr>
              <a:t>الجانب العملي </a:t>
            </a:r>
          </a:p>
          <a:p>
            <a:pPr marL="0" indent="0" algn="ctr">
              <a:buNone/>
            </a:pPr>
            <a:r>
              <a:rPr lang="ar-SA" sz="14500" b="1" dirty="0" smtClean="0">
                <a:ln w="9525">
                  <a:solidFill>
                    <a:schemeClr val="bg1"/>
                  </a:solidFill>
                  <a:prstDash val="solid"/>
                </a:ln>
                <a:effectLst>
                  <a:outerShdw blurRad="12700" dist="38100" dir="2700000" algn="tl" rotWithShape="0">
                    <a:schemeClr val="bg1">
                      <a:lumMod val="50000"/>
                    </a:schemeClr>
                  </a:outerShdw>
                </a:effectLst>
              </a:rPr>
              <a:t>التطبيقي</a:t>
            </a:r>
            <a:endParaRPr lang="ar-SA" sz="14500" b="1" dirty="0" smtClean="0">
              <a:ln w="9525">
                <a:solidFill>
                  <a:schemeClr val="bg1"/>
                </a:solidFill>
                <a:prstDash val="solid"/>
              </a:ln>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49915418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5926" y="239151"/>
            <a:ext cx="10888393" cy="1308295"/>
          </a:xfrm>
          <a:ln/>
        </p:spPr>
        <p:style>
          <a:lnRef idx="1">
            <a:schemeClr val="accent2"/>
          </a:lnRef>
          <a:fillRef idx="2">
            <a:schemeClr val="accent2"/>
          </a:fillRef>
          <a:effectRef idx="1">
            <a:schemeClr val="accent2"/>
          </a:effectRef>
          <a:fontRef idx="minor">
            <a:schemeClr val="dk1"/>
          </a:fontRef>
        </p:style>
        <p:txBody>
          <a:bodyPr>
            <a:noAutofit/>
          </a:bodyPr>
          <a:lstStyle/>
          <a:p>
            <a:pPr algn="ctr"/>
            <a:r>
              <a:rPr lang="ar-SA" b="1" cap="none" dirty="0" smtClean="0">
                <a:ln w="9525">
                  <a:solidFill>
                    <a:schemeClr val="bg1"/>
                  </a:solidFill>
                  <a:prstDash val="solid"/>
                </a:ln>
                <a:solidFill>
                  <a:schemeClr val="bg1"/>
                </a:solidFill>
                <a:effectLst>
                  <a:outerShdw blurRad="12700" dist="38100" dir="2700000" algn="tl" rotWithShape="0">
                    <a:schemeClr val="bg1">
                      <a:lumMod val="50000"/>
                    </a:schemeClr>
                  </a:outerShdw>
                </a:effectLst>
              </a:rPr>
              <a:t>أثر الحضارة الإسلامية على الحضارة الغربية</a:t>
            </a:r>
            <a:endParaRPr lang="ar-SA" b="1" cap="none" dirty="0">
              <a:ln w="9525">
                <a:solidFill>
                  <a:schemeClr val="bg1"/>
                </a:solidFill>
                <a:prstDash val="solid"/>
              </a:ln>
              <a:solidFill>
                <a:schemeClr val="bg1"/>
              </a:solidFill>
              <a:effectLst>
                <a:outerShdw blurRad="12700" dist="38100" dir="2700000" algn="tl" rotWithShape="0">
                  <a:schemeClr val="bg1">
                    <a:lumMod val="50000"/>
                  </a:schemeClr>
                </a:outerShdw>
              </a:effectLst>
            </a:endParaRPr>
          </a:p>
        </p:txBody>
      </p:sp>
      <p:sp>
        <p:nvSpPr>
          <p:cNvPr id="3" name="Content Placeholder 2"/>
          <p:cNvSpPr>
            <a:spLocks noGrp="1"/>
          </p:cNvSpPr>
          <p:nvPr>
            <p:ph idx="1"/>
          </p:nvPr>
        </p:nvSpPr>
        <p:spPr>
          <a:xfrm>
            <a:off x="815925" y="2112136"/>
            <a:ext cx="10888394" cy="4031087"/>
          </a:xfrm>
          <a:ln/>
          <a:effectLst>
            <a:glow rad="228600">
              <a:schemeClr val="accent1">
                <a:satMod val="175000"/>
                <a:alpha val="40000"/>
              </a:schemeClr>
            </a:glow>
          </a:effectLst>
        </p:spPr>
        <p:style>
          <a:lnRef idx="2">
            <a:schemeClr val="dk1"/>
          </a:lnRef>
          <a:fillRef idx="1001">
            <a:schemeClr val="lt2"/>
          </a:fillRef>
          <a:effectRef idx="0">
            <a:schemeClr val="dk1"/>
          </a:effectRef>
          <a:fontRef idx="minor">
            <a:schemeClr val="dk1"/>
          </a:fontRef>
        </p:style>
        <p:txBody>
          <a:bodyPr>
            <a:normAutofit fontScale="55000" lnSpcReduction="20000"/>
          </a:bodyPr>
          <a:lstStyle/>
          <a:p>
            <a:pPr marL="0" indent="0" algn="ctr">
              <a:buNone/>
            </a:pPr>
            <a:r>
              <a:rPr lang="ar-SA" sz="14500" b="1" dirty="0" smtClean="0">
                <a:ln w="9525">
                  <a:solidFill>
                    <a:schemeClr val="bg1"/>
                  </a:solidFill>
                  <a:prstDash val="solid"/>
                </a:ln>
                <a:effectLst>
                  <a:outerShdw blurRad="12700" dist="38100" dir="2700000" algn="tl" rotWithShape="0">
                    <a:schemeClr val="bg1">
                      <a:lumMod val="50000"/>
                    </a:schemeClr>
                  </a:outerShdw>
                </a:effectLst>
              </a:rPr>
              <a:t>-3-</a:t>
            </a:r>
          </a:p>
          <a:p>
            <a:pPr marL="0" indent="0" algn="ctr">
              <a:buNone/>
            </a:pPr>
            <a:r>
              <a:rPr lang="ar-SA" sz="14500" b="1" dirty="0" smtClean="0">
                <a:ln w="9525">
                  <a:solidFill>
                    <a:schemeClr val="bg1"/>
                  </a:solidFill>
                  <a:prstDash val="solid"/>
                </a:ln>
                <a:effectLst>
                  <a:outerShdw blurRad="12700" dist="38100" dir="2700000" algn="tl" rotWithShape="0">
                    <a:schemeClr val="bg1">
                      <a:lumMod val="50000"/>
                    </a:schemeClr>
                  </a:outerShdw>
                </a:effectLst>
              </a:rPr>
              <a:t>شهادات المنصفين من علماء الغرب عن أثر الحضارة الإسلامية</a:t>
            </a:r>
            <a:endParaRPr lang="ar-SA" sz="14500" b="1" dirty="0" smtClean="0">
              <a:ln w="9525">
                <a:solidFill>
                  <a:schemeClr val="bg1"/>
                </a:solidFill>
                <a:prstDash val="solid"/>
              </a:ln>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20186993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68191" y="239151"/>
            <a:ext cx="9579219" cy="1308295"/>
          </a:xfrm>
          <a:ln/>
        </p:spPr>
        <p:style>
          <a:lnRef idx="1">
            <a:schemeClr val="accent2"/>
          </a:lnRef>
          <a:fillRef idx="2">
            <a:schemeClr val="accent2"/>
          </a:fillRef>
          <a:effectRef idx="1">
            <a:schemeClr val="accent2"/>
          </a:effectRef>
          <a:fontRef idx="minor">
            <a:schemeClr val="dk1"/>
          </a:fontRef>
        </p:style>
        <p:txBody>
          <a:bodyPr>
            <a:normAutofit/>
          </a:bodyPr>
          <a:lstStyle/>
          <a:p>
            <a:pPr algn="ctr"/>
            <a:r>
              <a:rPr lang="ar-SA" sz="8000" b="1" cap="none" dirty="0" smtClean="0">
                <a:ln w="9525">
                  <a:solidFill>
                    <a:schemeClr val="bg1"/>
                  </a:solidFill>
                  <a:prstDash val="solid"/>
                </a:ln>
                <a:solidFill>
                  <a:schemeClr val="bg1"/>
                </a:solidFill>
                <a:effectLst>
                  <a:outerShdw blurRad="12700" dist="38100" dir="2700000" algn="tl" rotWithShape="0">
                    <a:schemeClr val="bg1">
                      <a:lumMod val="50000"/>
                    </a:schemeClr>
                  </a:outerShdw>
                </a:effectLst>
              </a:rPr>
              <a:t>منجزات الحضارة الإسلامية</a:t>
            </a:r>
            <a:endParaRPr lang="ar-SA" sz="8000" b="1" cap="none" dirty="0">
              <a:ln w="9525">
                <a:solidFill>
                  <a:schemeClr val="bg1"/>
                </a:solidFill>
                <a:prstDash val="solid"/>
              </a:ln>
              <a:solidFill>
                <a:schemeClr val="bg1"/>
              </a:solidFill>
              <a:effectLst>
                <a:outerShdw blurRad="12700" dist="38100" dir="2700000" algn="tl" rotWithShape="0">
                  <a:schemeClr val="bg1">
                    <a:lumMod val="50000"/>
                  </a:schemeClr>
                </a:outerShdw>
              </a:effectLst>
            </a:endParaRPr>
          </a:p>
        </p:txBody>
      </p:sp>
      <p:sp>
        <p:nvSpPr>
          <p:cNvPr id="3" name="Content Placeholder 2"/>
          <p:cNvSpPr>
            <a:spLocks noGrp="1"/>
          </p:cNvSpPr>
          <p:nvPr>
            <p:ph idx="1"/>
          </p:nvPr>
        </p:nvSpPr>
        <p:spPr>
          <a:xfrm>
            <a:off x="813603" y="1804032"/>
            <a:ext cx="10888394" cy="4339191"/>
          </a:xfrm>
          <a:ln/>
          <a:effectLst>
            <a:glow rad="228600">
              <a:schemeClr val="accent1">
                <a:satMod val="175000"/>
                <a:alpha val="40000"/>
              </a:schemeClr>
            </a:glow>
          </a:effectLst>
        </p:spPr>
        <p:style>
          <a:lnRef idx="2">
            <a:schemeClr val="dk1"/>
          </a:lnRef>
          <a:fillRef idx="1001">
            <a:schemeClr val="lt2"/>
          </a:fillRef>
          <a:effectRef idx="0">
            <a:schemeClr val="dk1"/>
          </a:effectRef>
          <a:fontRef idx="minor">
            <a:schemeClr val="dk1"/>
          </a:fontRef>
        </p:style>
        <p:txBody>
          <a:bodyPr>
            <a:normAutofit/>
          </a:bodyPr>
          <a:lstStyle/>
          <a:p>
            <a:pPr marL="0" indent="0" algn="ctr">
              <a:buNone/>
            </a:pPr>
            <a:r>
              <a:rPr lang="ar-SA" sz="14500" b="1" dirty="0" smtClean="0">
                <a:ln w="9525">
                  <a:solidFill>
                    <a:schemeClr val="bg1"/>
                  </a:solidFill>
                  <a:prstDash val="solid"/>
                </a:ln>
                <a:effectLst>
                  <a:outerShdw blurRad="12700" dist="38100" dir="2700000" algn="tl" rotWithShape="0">
                    <a:schemeClr val="bg1">
                      <a:lumMod val="50000"/>
                    </a:schemeClr>
                  </a:outerShdw>
                </a:effectLst>
              </a:rPr>
              <a:t>الطب والأطباء المسلمون</a:t>
            </a:r>
            <a:endParaRPr lang="ar-SA" sz="14500" b="1" dirty="0" smtClean="0">
              <a:ln w="9525">
                <a:solidFill>
                  <a:schemeClr val="bg1"/>
                </a:solidFill>
                <a:prstDash val="solid"/>
              </a:ln>
              <a:solidFill>
                <a:srgbClr val="00B050"/>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28726925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68191" y="239151"/>
            <a:ext cx="9579219" cy="1308295"/>
          </a:xfrm>
          <a:ln/>
        </p:spPr>
        <p:style>
          <a:lnRef idx="1">
            <a:schemeClr val="accent2"/>
          </a:lnRef>
          <a:fillRef idx="2">
            <a:schemeClr val="accent2"/>
          </a:fillRef>
          <a:effectRef idx="1">
            <a:schemeClr val="accent2"/>
          </a:effectRef>
          <a:fontRef idx="minor">
            <a:schemeClr val="dk1"/>
          </a:fontRef>
        </p:style>
        <p:txBody>
          <a:bodyPr>
            <a:normAutofit fontScale="90000"/>
          </a:bodyPr>
          <a:lstStyle/>
          <a:p>
            <a:pPr algn="ctr"/>
            <a:r>
              <a:rPr lang="ar-SA" sz="9600" b="1" cap="none" dirty="0" smtClean="0">
                <a:ln w="9525">
                  <a:solidFill>
                    <a:schemeClr val="bg1"/>
                  </a:solidFill>
                  <a:prstDash val="solid"/>
                </a:ln>
                <a:solidFill>
                  <a:schemeClr val="bg1"/>
                </a:solidFill>
                <a:effectLst>
                  <a:outerShdw blurRad="12700" dist="38100" dir="2700000" algn="tl" rotWithShape="0">
                    <a:schemeClr val="bg1">
                      <a:lumMod val="50000"/>
                    </a:schemeClr>
                  </a:outerShdw>
                </a:effectLst>
              </a:rPr>
              <a:t>الإمام الشافعي رحمه الله</a:t>
            </a:r>
            <a:endParaRPr lang="ar-SA" sz="9600" b="1" cap="none" dirty="0">
              <a:ln w="9525">
                <a:solidFill>
                  <a:schemeClr val="bg1"/>
                </a:solidFill>
                <a:prstDash val="solid"/>
              </a:ln>
              <a:solidFill>
                <a:schemeClr val="bg1"/>
              </a:solidFill>
              <a:effectLst>
                <a:outerShdw blurRad="12700" dist="38100" dir="2700000" algn="tl" rotWithShape="0">
                  <a:schemeClr val="bg1">
                    <a:lumMod val="50000"/>
                  </a:schemeClr>
                </a:outerShdw>
              </a:effectLst>
            </a:endParaRPr>
          </a:p>
        </p:txBody>
      </p:sp>
      <p:sp>
        <p:nvSpPr>
          <p:cNvPr id="3" name="Content Placeholder 2"/>
          <p:cNvSpPr>
            <a:spLocks noGrp="1"/>
          </p:cNvSpPr>
          <p:nvPr>
            <p:ph idx="1"/>
          </p:nvPr>
        </p:nvSpPr>
        <p:spPr>
          <a:xfrm>
            <a:off x="815926" y="1688122"/>
            <a:ext cx="10888394" cy="4628271"/>
          </a:xfrm>
          <a:ln/>
          <a:effectLst>
            <a:glow rad="228600">
              <a:schemeClr val="accent1">
                <a:satMod val="175000"/>
                <a:alpha val="40000"/>
              </a:schemeClr>
            </a:glow>
          </a:effectLst>
        </p:spPr>
        <p:style>
          <a:lnRef idx="2">
            <a:schemeClr val="dk1"/>
          </a:lnRef>
          <a:fillRef idx="1001">
            <a:schemeClr val="lt2"/>
          </a:fillRef>
          <a:effectRef idx="0">
            <a:schemeClr val="dk1"/>
          </a:effectRef>
          <a:fontRef idx="minor">
            <a:schemeClr val="dk1"/>
          </a:fontRef>
        </p:style>
        <p:txBody>
          <a:bodyPr>
            <a:normAutofit fontScale="47500" lnSpcReduction="20000"/>
          </a:bodyPr>
          <a:lstStyle/>
          <a:p>
            <a:pPr marL="0" indent="0" algn="ctr">
              <a:buNone/>
            </a:pPr>
            <a:r>
              <a:rPr lang="ar-SA" sz="14500" b="1" dirty="0" smtClean="0">
                <a:ln w="9525">
                  <a:solidFill>
                    <a:schemeClr val="bg1"/>
                  </a:solidFill>
                  <a:prstDash val="solid"/>
                </a:ln>
                <a:effectLst>
                  <a:outerShdw blurRad="12700" dist="38100" dir="2700000" algn="tl" rotWithShape="0">
                    <a:schemeClr val="bg1">
                      <a:lumMod val="50000"/>
                    </a:schemeClr>
                  </a:outerShdw>
                </a:effectLst>
              </a:rPr>
              <a:t>هو أبو عبدالله محمد بن إدريس الشافعي ثالث الأئمة الأربعة عند أهل السنة والجماعة وصاحب المذهب الشافعي في الفقه الإسلامي ومؤسس علم أصول الفقه وهو أيضاً إمام في علم التفسير وعلم الحديث</a:t>
            </a:r>
            <a:endParaRPr lang="ar-SA" sz="14500" b="1" dirty="0" smtClean="0">
              <a:ln w="9525">
                <a:solidFill>
                  <a:schemeClr val="bg1"/>
                </a:solidFill>
                <a:prstDash val="solid"/>
              </a:ln>
              <a:solidFill>
                <a:srgbClr val="00B050"/>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39897878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68191" y="239151"/>
            <a:ext cx="9579219" cy="1308295"/>
          </a:xfrm>
          <a:ln/>
        </p:spPr>
        <p:style>
          <a:lnRef idx="1">
            <a:schemeClr val="accent2"/>
          </a:lnRef>
          <a:fillRef idx="2">
            <a:schemeClr val="accent2"/>
          </a:fillRef>
          <a:effectRef idx="1">
            <a:schemeClr val="accent2"/>
          </a:effectRef>
          <a:fontRef idx="minor">
            <a:schemeClr val="dk1"/>
          </a:fontRef>
        </p:style>
        <p:txBody>
          <a:bodyPr>
            <a:normAutofit/>
          </a:bodyPr>
          <a:lstStyle/>
          <a:p>
            <a:pPr algn="ctr"/>
            <a:r>
              <a:rPr lang="ar-SA" sz="7200" b="1" cap="none" dirty="0" smtClean="0">
                <a:ln w="9525">
                  <a:solidFill>
                    <a:schemeClr val="bg1"/>
                  </a:solidFill>
                  <a:prstDash val="solid"/>
                </a:ln>
                <a:solidFill>
                  <a:schemeClr val="bg1"/>
                </a:solidFill>
                <a:effectLst>
                  <a:outerShdw blurRad="12700" dist="38100" dir="2700000" algn="tl" rotWithShape="0">
                    <a:schemeClr val="bg1">
                      <a:lumMod val="50000"/>
                    </a:schemeClr>
                  </a:outerShdw>
                </a:effectLst>
              </a:rPr>
              <a:t>أقوال الإمام الشافعي في الطب</a:t>
            </a:r>
            <a:endParaRPr lang="ar-SA" sz="7200" b="1" cap="none" dirty="0">
              <a:ln w="9525">
                <a:solidFill>
                  <a:schemeClr val="bg1"/>
                </a:solidFill>
                <a:prstDash val="solid"/>
              </a:ln>
              <a:solidFill>
                <a:schemeClr val="bg1"/>
              </a:solidFill>
              <a:effectLst>
                <a:outerShdw blurRad="12700" dist="38100" dir="2700000" algn="tl" rotWithShape="0">
                  <a:schemeClr val="bg1">
                    <a:lumMod val="50000"/>
                  </a:schemeClr>
                </a:outerShdw>
              </a:effectLst>
            </a:endParaRPr>
          </a:p>
        </p:txBody>
      </p:sp>
      <p:sp>
        <p:nvSpPr>
          <p:cNvPr id="3" name="Content Placeholder 2"/>
          <p:cNvSpPr>
            <a:spLocks noGrp="1"/>
          </p:cNvSpPr>
          <p:nvPr>
            <p:ph idx="1"/>
          </p:nvPr>
        </p:nvSpPr>
        <p:spPr>
          <a:xfrm>
            <a:off x="815926" y="1688122"/>
            <a:ext cx="10888394" cy="4628271"/>
          </a:xfrm>
          <a:ln/>
        </p:spPr>
        <p:style>
          <a:lnRef idx="2">
            <a:schemeClr val="dk1"/>
          </a:lnRef>
          <a:fillRef idx="1001">
            <a:schemeClr val="lt2"/>
          </a:fillRef>
          <a:effectRef idx="0">
            <a:schemeClr val="dk1"/>
          </a:effectRef>
          <a:fontRef idx="minor">
            <a:schemeClr val="dk1"/>
          </a:fontRef>
        </p:style>
        <p:txBody>
          <a:bodyPr>
            <a:normAutofit fontScale="62500" lnSpcReduction="20000"/>
          </a:bodyPr>
          <a:lstStyle/>
          <a:p>
            <a:pPr marL="0" indent="0" algn="ctr">
              <a:buNone/>
            </a:pPr>
            <a:endParaRPr lang="ar-SA" sz="14500" b="1" dirty="0" smtClean="0">
              <a:ln w="9525">
                <a:solidFill>
                  <a:schemeClr val="bg1"/>
                </a:solidFill>
                <a:prstDash val="solid"/>
              </a:ln>
              <a:effectLst>
                <a:outerShdw blurRad="12700" dist="38100" dir="2700000" algn="tl" rotWithShape="0">
                  <a:schemeClr val="bg1">
                    <a:lumMod val="50000"/>
                  </a:schemeClr>
                </a:outerShdw>
              </a:effectLst>
            </a:endParaRPr>
          </a:p>
          <a:p>
            <a:pPr marL="0" indent="0" algn="ctr">
              <a:buNone/>
            </a:pPr>
            <a:r>
              <a:rPr lang="ar-SA" sz="14500" b="1" dirty="0" smtClean="0">
                <a:ln w="22225">
                  <a:solidFill>
                    <a:schemeClr val="accent2"/>
                  </a:solidFill>
                  <a:prstDash val="solid"/>
                </a:ln>
                <a:solidFill>
                  <a:srgbClr val="00B050"/>
                </a:solidFill>
              </a:rPr>
              <a:t>« العلم علمان: </a:t>
            </a:r>
          </a:p>
          <a:p>
            <a:pPr marL="0" indent="0" algn="ctr">
              <a:buNone/>
            </a:pPr>
            <a:r>
              <a:rPr lang="ar-SA" sz="15400" b="1" dirty="0" smtClean="0">
                <a:ln w="22225">
                  <a:solidFill>
                    <a:schemeClr val="accent2"/>
                  </a:solidFill>
                  <a:prstDash val="solid"/>
                </a:ln>
                <a:solidFill>
                  <a:srgbClr val="00B050"/>
                </a:solidFill>
              </a:rPr>
              <a:t>علم فقه الأديان وعلم طب الأبدان «</a:t>
            </a:r>
          </a:p>
        </p:txBody>
      </p:sp>
    </p:spTree>
    <p:extLst>
      <p:ext uri="{BB962C8B-B14F-4D97-AF65-F5344CB8AC3E}">
        <p14:creationId xmlns:p14="http://schemas.microsoft.com/office/powerpoint/2010/main" val="26837164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68191" y="239151"/>
            <a:ext cx="9579219" cy="1308295"/>
          </a:xfrm>
          <a:ln/>
        </p:spPr>
        <p:style>
          <a:lnRef idx="1">
            <a:schemeClr val="accent2"/>
          </a:lnRef>
          <a:fillRef idx="2">
            <a:schemeClr val="accent2"/>
          </a:fillRef>
          <a:effectRef idx="1">
            <a:schemeClr val="accent2"/>
          </a:effectRef>
          <a:fontRef idx="minor">
            <a:schemeClr val="dk1"/>
          </a:fontRef>
        </p:style>
        <p:txBody>
          <a:bodyPr>
            <a:normAutofit/>
          </a:bodyPr>
          <a:lstStyle/>
          <a:p>
            <a:pPr algn="ctr"/>
            <a:r>
              <a:rPr lang="ar-SA" sz="7200" b="1" cap="none" dirty="0" smtClean="0">
                <a:ln w="9525">
                  <a:solidFill>
                    <a:schemeClr val="bg1"/>
                  </a:solidFill>
                  <a:prstDash val="solid"/>
                </a:ln>
                <a:solidFill>
                  <a:schemeClr val="bg1"/>
                </a:solidFill>
                <a:effectLst>
                  <a:outerShdw blurRad="12700" dist="38100" dir="2700000" algn="tl" rotWithShape="0">
                    <a:schemeClr val="bg1">
                      <a:lumMod val="50000"/>
                    </a:schemeClr>
                  </a:outerShdw>
                </a:effectLst>
              </a:rPr>
              <a:t>أقوال الإمام الشافعي في الطب</a:t>
            </a:r>
            <a:endParaRPr lang="ar-SA" sz="7200" b="1" cap="none" dirty="0">
              <a:ln w="9525">
                <a:solidFill>
                  <a:schemeClr val="bg1"/>
                </a:solidFill>
                <a:prstDash val="solid"/>
              </a:ln>
              <a:solidFill>
                <a:schemeClr val="bg1"/>
              </a:solidFill>
              <a:effectLst>
                <a:outerShdw blurRad="12700" dist="38100" dir="2700000" algn="tl" rotWithShape="0">
                  <a:schemeClr val="bg1">
                    <a:lumMod val="50000"/>
                  </a:schemeClr>
                </a:outerShdw>
              </a:effectLst>
            </a:endParaRPr>
          </a:p>
        </p:txBody>
      </p:sp>
      <p:sp>
        <p:nvSpPr>
          <p:cNvPr id="3" name="Content Placeholder 2"/>
          <p:cNvSpPr>
            <a:spLocks noGrp="1"/>
          </p:cNvSpPr>
          <p:nvPr>
            <p:ph idx="1"/>
          </p:nvPr>
        </p:nvSpPr>
        <p:spPr>
          <a:xfrm>
            <a:off x="815926" y="1688122"/>
            <a:ext cx="10888394" cy="4628271"/>
          </a:xfrm>
          <a:ln/>
          <a:effectLst>
            <a:glow rad="228600">
              <a:schemeClr val="accent1">
                <a:satMod val="175000"/>
                <a:alpha val="40000"/>
              </a:schemeClr>
            </a:glow>
          </a:effectLst>
        </p:spPr>
        <p:style>
          <a:lnRef idx="2">
            <a:schemeClr val="dk1"/>
          </a:lnRef>
          <a:fillRef idx="1001">
            <a:schemeClr val="lt2"/>
          </a:fillRef>
          <a:effectRef idx="0">
            <a:schemeClr val="dk1"/>
          </a:effectRef>
          <a:fontRef idx="minor">
            <a:schemeClr val="dk1"/>
          </a:fontRef>
        </p:style>
        <p:txBody>
          <a:bodyPr>
            <a:normAutofit fontScale="62500" lnSpcReduction="20000"/>
          </a:bodyPr>
          <a:lstStyle/>
          <a:p>
            <a:pPr marL="0" indent="0" algn="ctr">
              <a:buNone/>
            </a:pPr>
            <a:endParaRPr lang="ar-SA" sz="14500" b="1" dirty="0" smtClean="0">
              <a:ln w="9525">
                <a:solidFill>
                  <a:schemeClr val="bg1"/>
                </a:solidFill>
                <a:prstDash val="solid"/>
              </a:ln>
              <a:effectLst>
                <a:outerShdw blurRad="12700" dist="38100" dir="2700000" algn="tl" rotWithShape="0">
                  <a:schemeClr val="bg1">
                    <a:lumMod val="50000"/>
                  </a:schemeClr>
                </a:outerShdw>
              </a:effectLst>
            </a:endParaRPr>
          </a:p>
          <a:p>
            <a:pPr marL="0" indent="0" algn="ctr">
              <a:buNone/>
            </a:pPr>
            <a:r>
              <a:rPr lang="ar-SA" sz="14500" b="1" dirty="0" smtClean="0">
                <a:ln w="22225">
                  <a:solidFill>
                    <a:schemeClr val="accent2"/>
                  </a:solidFill>
                  <a:prstDash val="solid"/>
                </a:ln>
                <a:solidFill>
                  <a:srgbClr val="00B050"/>
                </a:solidFill>
              </a:rPr>
              <a:t>« إذا دخلت بلدة ولا تجد فيها حاكماً عدلاً ولا ماءً جارياً وطبيباً رفيقاً فلا تسكنها </a:t>
            </a:r>
            <a:r>
              <a:rPr lang="ar-SA" sz="15400" b="1" dirty="0" smtClean="0">
                <a:ln w="22225">
                  <a:solidFill>
                    <a:schemeClr val="accent2"/>
                  </a:solidFill>
                  <a:prstDash val="solid"/>
                </a:ln>
                <a:solidFill>
                  <a:srgbClr val="00B050"/>
                </a:solidFill>
              </a:rPr>
              <a:t>«</a:t>
            </a:r>
          </a:p>
        </p:txBody>
      </p:sp>
    </p:spTree>
    <p:extLst>
      <p:ext uri="{BB962C8B-B14F-4D97-AF65-F5344CB8AC3E}">
        <p14:creationId xmlns:p14="http://schemas.microsoft.com/office/powerpoint/2010/main" val="6131263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68191" y="239151"/>
            <a:ext cx="9579219" cy="1308295"/>
          </a:xfrm>
          <a:ln/>
        </p:spPr>
        <p:style>
          <a:lnRef idx="1">
            <a:schemeClr val="accent2"/>
          </a:lnRef>
          <a:fillRef idx="2">
            <a:schemeClr val="accent2"/>
          </a:fillRef>
          <a:effectRef idx="1">
            <a:schemeClr val="accent2"/>
          </a:effectRef>
          <a:fontRef idx="minor">
            <a:schemeClr val="dk1"/>
          </a:fontRef>
        </p:style>
        <p:txBody>
          <a:bodyPr>
            <a:normAutofit/>
          </a:bodyPr>
          <a:lstStyle/>
          <a:p>
            <a:pPr algn="ctr"/>
            <a:r>
              <a:rPr lang="ar-SA" sz="7200" b="1" cap="none" dirty="0" smtClean="0">
                <a:ln w="9525">
                  <a:solidFill>
                    <a:schemeClr val="bg1"/>
                  </a:solidFill>
                  <a:prstDash val="solid"/>
                </a:ln>
                <a:solidFill>
                  <a:schemeClr val="bg1"/>
                </a:solidFill>
                <a:effectLst>
                  <a:outerShdw blurRad="12700" dist="38100" dir="2700000" algn="tl" rotWithShape="0">
                    <a:schemeClr val="bg1">
                      <a:lumMod val="50000"/>
                    </a:schemeClr>
                  </a:outerShdw>
                </a:effectLst>
              </a:rPr>
              <a:t>أقوال الإمام الشافعي في الطب</a:t>
            </a:r>
            <a:endParaRPr lang="ar-SA" sz="7200" b="1" cap="none" dirty="0">
              <a:ln w="9525">
                <a:solidFill>
                  <a:schemeClr val="bg1"/>
                </a:solidFill>
                <a:prstDash val="solid"/>
              </a:ln>
              <a:solidFill>
                <a:schemeClr val="bg1"/>
              </a:solidFill>
              <a:effectLst>
                <a:outerShdw blurRad="12700" dist="38100" dir="2700000" algn="tl" rotWithShape="0">
                  <a:schemeClr val="bg1">
                    <a:lumMod val="50000"/>
                  </a:schemeClr>
                </a:outerShdw>
              </a:effectLst>
            </a:endParaRPr>
          </a:p>
        </p:txBody>
      </p:sp>
      <p:sp>
        <p:nvSpPr>
          <p:cNvPr id="3" name="Content Placeholder 2"/>
          <p:cNvSpPr>
            <a:spLocks noGrp="1"/>
          </p:cNvSpPr>
          <p:nvPr>
            <p:ph idx="1"/>
          </p:nvPr>
        </p:nvSpPr>
        <p:spPr>
          <a:xfrm>
            <a:off x="815926" y="1688122"/>
            <a:ext cx="10888394" cy="4628271"/>
          </a:xfrm>
          <a:ln/>
          <a:effectLst>
            <a:glow rad="228600">
              <a:schemeClr val="accent1">
                <a:satMod val="175000"/>
                <a:alpha val="40000"/>
              </a:schemeClr>
            </a:glow>
          </a:effectLst>
        </p:spPr>
        <p:style>
          <a:lnRef idx="2">
            <a:schemeClr val="dk1"/>
          </a:lnRef>
          <a:fillRef idx="1001">
            <a:schemeClr val="lt2"/>
          </a:fillRef>
          <a:effectRef idx="0">
            <a:schemeClr val="dk1"/>
          </a:effectRef>
          <a:fontRef idx="minor">
            <a:schemeClr val="dk1"/>
          </a:fontRef>
        </p:style>
        <p:txBody>
          <a:bodyPr>
            <a:normAutofit fontScale="77500" lnSpcReduction="20000"/>
          </a:bodyPr>
          <a:lstStyle/>
          <a:p>
            <a:pPr marL="0" indent="0" algn="ctr">
              <a:buNone/>
            </a:pPr>
            <a:endParaRPr lang="ar-SA" sz="14500" b="1" dirty="0" smtClean="0">
              <a:ln w="9525">
                <a:solidFill>
                  <a:schemeClr val="bg1"/>
                </a:solidFill>
                <a:prstDash val="solid"/>
              </a:ln>
              <a:effectLst>
                <a:outerShdw blurRad="12700" dist="38100" dir="2700000" algn="tl" rotWithShape="0">
                  <a:schemeClr val="bg1">
                    <a:lumMod val="50000"/>
                  </a:schemeClr>
                </a:outerShdw>
              </a:effectLst>
            </a:endParaRPr>
          </a:p>
          <a:p>
            <a:pPr marL="0" indent="0" algn="ctr">
              <a:buNone/>
            </a:pPr>
            <a:r>
              <a:rPr lang="ar-SA" sz="14500" b="1" dirty="0" smtClean="0">
                <a:ln w="22225">
                  <a:solidFill>
                    <a:schemeClr val="accent2"/>
                  </a:solidFill>
                  <a:prstDash val="solid"/>
                </a:ln>
                <a:solidFill>
                  <a:srgbClr val="00B050"/>
                </a:solidFill>
              </a:rPr>
              <a:t>« اثنان أغفلهما الناس: الطب والعربية </a:t>
            </a:r>
            <a:r>
              <a:rPr lang="ar-SA" sz="15400" b="1" dirty="0" smtClean="0">
                <a:ln w="22225">
                  <a:solidFill>
                    <a:schemeClr val="accent2"/>
                  </a:solidFill>
                  <a:prstDash val="solid"/>
                </a:ln>
                <a:solidFill>
                  <a:srgbClr val="00B050"/>
                </a:solidFill>
              </a:rPr>
              <a:t>«</a:t>
            </a:r>
          </a:p>
        </p:txBody>
      </p:sp>
    </p:spTree>
    <p:extLst>
      <p:ext uri="{BB962C8B-B14F-4D97-AF65-F5344CB8AC3E}">
        <p14:creationId xmlns:p14="http://schemas.microsoft.com/office/powerpoint/2010/main" val="406331881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Wood Type">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spDef>
      <a:spPr/>
      <a:bodyPr/>
      <a:lstStyle/>
      <a:style>
        <a:lnRef idx="1">
          <a:schemeClr val="accent3"/>
        </a:lnRef>
        <a:fillRef idx="2">
          <a:schemeClr val="accent3"/>
        </a:fillRef>
        <a:effectRef idx="1">
          <a:schemeClr val="accent3"/>
        </a:effectRef>
        <a:fontRef idx="minor">
          <a:schemeClr val="dk1"/>
        </a:fontRef>
      </a:style>
    </a:spDef>
  </a:objectDefaults>
  <a:extraClrSchemeLst/>
  <a:extLst>
    <a:ext uri="{05A4C25C-085E-4340-85A3-A5531E510DB2}">
      <thm15:themeFamily xmlns:thm15="http://schemas.microsoft.com/office/thememl/2012/main" name="Wood Type" id="{7ACABC62-BF99-48CF-A9DC-4DB89C7B13DC}" vid="{142A1326-48AB-42A9-8428-CB14AA30176D}"/>
    </a:ext>
  </a:extLst>
</a:theme>
</file>

<file path=docProps/app.xml><?xml version="1.0" encoding="utf-8"?>
<Properties xmlns="http://schemas.openxmlformats.org/officeDocument/2006/extended-properties" xmlns:vt="http://schemas.openxmlformats.org/officeDocument/2006/docPropsVTypes">
  <Template/>
  <TotalTime>2145</TotalTime>
  <Words>631</Words>
  <Application>Microsoft Office PowerPoint</Application>
  <PresentationFormat>Widescreen</PresentationFormat>
  <Paragraphs>136</Paragraphs>
  <Slides>41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41</vt:i4>
      </vt:variant>
    </vt:vector>
  </HeadingPairs>
  <TitlesOfParts>
    <vt:vector size="46" baseType="lpstr">
      <vt:lpstr>Rockwell</vt:lpstr>
      <vt:lpstr>Rockwell Condensed</vt:lpstr>
      <vt:lpstr>Times New Roman</vt:lpstr>
      <vt:lpstr>Wingdings</vt:lpstr>
      <vt:lpstr>1_Wood Type</vt:lpstr>
      <vt:lpstr>   أصول الثقافة الإسلامية                                الحضارة الإسلامية                     </vt:lpstr>
      <vt:lpstr>يتوقع أن تكوني قادرة على</vt:lpstr>
      <vt:lpstr>عناصر المحاضرة </vt:lpstr>
      <vt:lpstr>مفهوم الحضارة الإسلامية</vt:lpstr>
      <vt:lpstr>منجزات الحضارة الإسلامية</vt:lpstr>
      <vt:lpstr>الإمام الشافعي رحمه الله</vt:lpstr>
      <vt:lpstr>أقوال الإمام الشافعي في الطب</vt:lpstr>
      <vt:lpstr>أقوال الإمام الشافعي في الطب</vt:lpstr>
      <vt:lpstr>أقوال الإمام الشافعي في الطب</vt:lpstr>
      <vt:lpstr>ثابت بن قرة رحمه الله </vt:lpstr>
      <vt:lpstr>ثابت بن قرة رحمه الله </vt:lpstr>
      <vt:lpstr>الزهراوي رحمه الله</vt:lpstr>
      <vt:lpstr>الزهراوي رحمه الله </vt:lpstr>
      <vt:lpstr>ابن النفيس رحمه الله</vt:lpstr>
      <vt:lpstr>ابن النفيس رحمه الله</vt:lpstr>
      <vt:lpstr>أول مستشفى بُني في الإسلام</vt:lpstr>
      <vt:lpstr>منجزات الحضارة الإسلامية</vt:lpstr>
      <vt:lpstr>علم الكيمياء</vt:lpstr>
      <vt:lpstr>جابر بن حيان ( أبو الكيمياء )</vt:lpstr>
      <vt:lpstr>جابر بن حيان ( أبو الكيمياء )</vt:lpstr>
      <vt:lpstr>منجزات الحضارة الإسلامية</vt:lpstr>
      <vt:lpstr>العلوم الرياضية</vt:lpstr>
      <vt:lpstr>العلوم الرياضية</vt:lpstr>
      <vt:lpstr>العلوم الرياضية</vt:lpstr>
      <vt:lpstr>مبتكرعلم الجبر</vt:lpstr>
      <vt:lpstr>منجزات الحضارة الإسلامية</vt:lpstr>
      <vt:lpstr>علم الجيولوجيا</vt:lpstr>
      <vt:lpstr>ابن تيمية رحمه الله</vt:lpstr>
      <vt:lpstr>ابن تيمية رحمه الله</vt:lpstr>
      <vt:lpstr>ابن القيم رحمه الله</vt:lpstr>
      <vt:lpstr>البيروني رحمه الله</vt:lpstr>
      <vt:lpstr>البيروني رحمه الله</vt:lpstr>
      <vt:lpstr>علم الأحافير</vt:lpstr>
      <vt:lpstr>منجزات الحضارة الإسلامية</vt:lpstr>
      <vt:lpstr>علم الفلك</vt:lpstr>
      <vt:lpstr>معابر الحضارة الإسلامية إلى الغرب</vt:lpstr>
      <vt:lpstr>معابر الحضارة الإسلامية إلى الغرب</vt:lpstr>
      <vt:lpstr>معابر الحضارة الإسلامية إلى الغرب</vt:lpstr>
      <vt:lpstr>أثر الحضارة الإسلامية على الحضارة الغربية</vt:lpstr>
      <vt:lpstr>أثر الحضارة الإسلامية على الحضارة الغربية</vt:lpstr>
      <vt:lpstr>أثر الحضارة الإسلامية على الحضارة الغربية</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أصول الثقافة الإسلامية</dc:title>
  <dc:creator>dell</dc:creator>
  <cp:lastModifiedBy>dell</cp:lastModifiedBy>
  <cp:revision>66</cp:revision>
  <dcterms:created xsi:type="dcterms:W3CDTF">2017-08-25T12:52:09Z</dcterms:created>
  <dcterms:modified xsi:type="dcterms:W3CDTF">2017-10-16T16:59:25Z</dcterms:modified>
</cp:coreProperties>
</file>