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1" r:id="rId1"/>
  </p:sldMasterIdLst>
  <p:sldIdLst>
    <p:sldId id="480" r:id="rId2"/>
    <p:sldId id="481" r:id="rId3"/>
    <p:sldId id="257" r:id="rId4"/>
    <p:sldId id="482" r:id="rId5"/>
    <p:sldId id="483" r:id="rId6"/>
    <p:sldId id="522" r:id="rId7"/>
    <p:sldId id="523" r:id="rId8"/>
    <p:sldId id="484" r:id="rId9"/>
    <p:sldId id="485" r:id="rId10"/>
    <p:sldId id="490" r:id="rId11"/>
    <p:sldId id="524" r:id="rId12"/>
    <p:sldId id="525" r:id="rId13"/>
    <p:sldId id="491" r:id="rId14"/>
    <p:sldId id="526" r:id="rId15"/>
    <p:sldId id="527" r:id="rId16"/>
    <p:sldId id="528" r:id="rId17"/>
    <p:sldId id="529" r:id="rId18"/>
    <p:sldId id="486" r:id="rId19"/>
    <p:sldId id="530" r:id="rId20"/>
    <p:sldId id="492" r:id="rId21"/>
    <p:sldId id="532" r:id="rId22"/>
    <p:sldId id="533" r:id="rId23"/>
    <p:sldId id="487" r:id="rId24"/>
    <p:sldId id="493" r:id="rId25"/>
    <p:sldId id="534" r:id="rId26"/>
    <p:sldId id="535" r:id="rId27"/>
    <p:sldId id="536" r:id="rId28"/>
    <p:sldId id="537" r:id="rId29"/>
    <p:sldId id="494" r:id="rId30"/>
    <p:sldId id="258" r:id="rId31"/>
    <p:sldId id="386" r:id="rId32"/>
    <p:sldId id="538" r:id="rId33"/>
    <p:sldId id="452" r:id="rId34"/>
    <p:sldId id="539" r:id="rId35"/>
    <p:sldId id="540" r:id="rId36"/>
    <p:sldId id="495" r:id="rId37"/>
    <p:sldId id="496" r:id="rId38"/>
    <p:sldId id="541" r:id="rId39"/>
    <p:sldId id="542" r:id="rId40"/>
    <p:sldId id="543" r:id="rId41"/>
    <p:sldId id="497" r:id="rId42"/>
    <p:sldId id="544" r:id="rId43"/>
    <p:sldId id="545" r:id="rId44"/>
    <p:sldId id="498" r:id="rId45"/>
    <p:sldId id="499" r:id="rId46"/>
    <p:sldId id="500" r:id="rId47"/>
    <p:sldId id="501" r:id="rId48"/>
    <p:sldId id="502" r:id="rId49"/>
    <p:sldId id="546" r:id="rId50"/>
    <p:sldId id="547" r:id="rId51"/>
    <p:sldId id="548" r:id="rId52"/>
    <p:sldId id="549" r:id="rId53"/>
    <p:sldId id="551" r:id="rId54"/>
    <p:sldId id="552" r:id="rId55"/>
    <p:sldId id="503" r:id="rId56"/>
    <p:sldId id="553" r:id="rId57"/>
    <p:sldId id="554" r:id="rId58"/>
    <p:sldId id="506" r:id="rId59"/>
    <p:sldId id="507" r:id="rId60"/>
    <p:sldId id="508" r:id="rId61"/>
    <p:sldId id="509" r:id="rId62"/>
    <p:sldId id="510" r:id="rId63"/>
    <p:sldId id="511" r:id="rId64"/>
    <p:sldId id="512" r:id="rId65"/>
    <p:sldId id="513" r:id="rId66"/>
    <p:sldId id="514" r:id="rId67"/>
    <p:sldId id="515" r:id="rId68"/>
    <p:sldId id="516" r:id="rId69"/>
    <p:sldId id="517" r:id="rId70"/>
    <p:sldId id="518" r:id="rId7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A4EAB"/>
    <a:srgbClr val="C0C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presProps" Target="pres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6EE87-EBD5-4F12-A48A-63ACA297AC8F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480262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D73815-2707-4475-8F1A-B873CB631BB4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21715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FB99-0EAB-4182-AFF8-E214C82A68F6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36268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D3794B-289A-4A80-97D7-111025398D45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47722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1015F-7CC6-4D0A-9D87-873EA4C304CC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064909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C6A301-0538-44EC-B09D-202E1042A48B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03721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89574A-8875-45EF-8EA2-3CAA0F7ABC4C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55219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EF4D4C-5367-4C26-9E2B-D8088D7FCA81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82672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E91E96-98B0-4413-9547-46F3504108EF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35403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05C68B11-C5A8-448C-8CE9-B1A273C79CFC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50124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16CA0-919D-4A49-9C8A-62FDFB3A5183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22722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90298CD5-6C1E-4009-B41F-6DF62E31D3BE}" type="datetimeFigureOut">
              <a:rPr lang="en-US" smtClean="0">
                <a:solidFill>
                  <a:srgbClr val="455F51"/>
                </a:solidFill>
              </a:rPr>
              <a:pPr/>
              <a:t>11/6/2017</a:t>
            </a:fld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>
              <a:solidFill>
                <a:srgbClr val="455F5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24748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xStyles>
    <p:titleStyle>
      <a:lvl1pPr algn="l" defTabSz="914400" rtl="1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r" defTabSz="914400" rtl="1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4248" y="231821"/>
            <a:ext cx="10406129" cy="5473520"/>
          </a:xfrm>
          <a:ln>
            <a:solidFill>
              <a:schemeClr val="accent1"/>
            </a:solidFill>
            <a:prstDash val="sysDash"/>
          </a:ln>
          <a:effectLst>
            <a:outerShdw blurRad="149987" dist="250190" dir="8460000" algn="ctr">
              <a:srgbClr val="000000">
                <a:alpha val="28000"/>
              </a:srgbClr>
            </a:outerShdw>
            <a:softEdge rad="31750"/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>
            <a:noAutofit/>
          </a:bodyPr>
          <a:lstStyle/>
          <a:p>
            <a:pPr algn="ctr"/>
            <a: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ar-SA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ar-SA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sz="96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أصول</a:t>
            </a:r>
            <a:r>
              <a:rPr lang="ar-SA" sz="9600" b="1" dirty="0" smtClean="0">
                <a:solidFill>
                  <a:schemeClr val="tx1"/>
                </a:solidFill>
              </a:rPr>
              <a:t> </a:t>
            </a:r>
            <a:r>
              <a:rPr lang="ar-SA" sz="96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الثقافة</a:t>
            </a:r>
            <a:r>
              <a:rPr lang="ar-SA" sz="9600" b="1" dirty="0" smtClean="0">
                <a:solidFill>
                  <a:schemeClr val="tx1"/>
                </a:solidFill>
              </a:rPr>
              <a:t> </a:t>
            </a:r>
            <a:r>
              <a:rPr lang="ar-SA" sz="96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الإسلامية</a:t>
            </a:r>
            <a: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</a:t>
            </a:r>
            <a:b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</a:t>
            </a:r>
            <a:r>
              <a:rPr lang="ar-SA" sz="4800" b="1" cap="none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tx1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الوحدة </a:t>
            </a:r>
            <a:r>
              <a:rPr lang="ar-SA" sz="4800" b="1" cap="none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tx1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السابعة</a:t>
            </a:r>
            <a: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</a:t>
            </a:r>
            <a:endParaRPr lang="ar-SA" sz="44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96981" y="7392472"/>
            <a:ext cx="2562896" cy="154547"/>
          </a:xfr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25000" lnSpcReduction="20000"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endParaRPr lang="ar-SA" sz="3600" b="1" cap="none" dirty="0">
              <a:ln/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769121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5"/>
            <a:ext cx="11552350" cy="1532587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الأدلة على ثبوت البعث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ثُمَّ إِنَّكُم بَعْدَ ذَٰلِكَ لَمَيِّتُونَ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* ثُمَّ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إِنَّكُمْ يَوْمَ الْقِيَامَةِ تُبْعَثُونَ 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092664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5"/>
            <a:ext cx="11552350" cy="1532587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الأدلة على ثبوت البعث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يُحشر الناس يوم القيامة حُفاة عراة غرلاً )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0659071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5"/>
            <a:ext cx="11552350" cy="1532587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الأدلة على ثبوت البعث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أجمع المسلمون على ثبوته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2777387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5"/>
            <a:ext cx="11552350" cy="1493951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الإيمان بالحساب والجزاء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إِنَّ إِلَيْنَا إِيَابَهُمْ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* ثُمَّ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إِنَّ عَلَيْنَا حِسَابَهُم 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5849403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5"/>
            <a:ext cx="11552350" cy="1493951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الإيمان بالحساب والجزاء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85000" lnSpcReduction="1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مَن جَاءَ بِالْحَسَنَةِ فَلَهُ عَشْرُ أَمْثَالِهَا ۖ وَمَن جَاءَ بِالسَّيِّئَةِ فَلَا يُجْزَىٰ إِلَّا مِثْلَهَا وَهُمْ لَا يُظْلَمُونَ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939283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5"/>
            <a:ext cx="11552350" cy="1493951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الإيمان بالحساب والجزاء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775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وَنَضَعُ الْمَوَازِينَ الْقِسْطَ لِيَوْمِ الْقِيَامَةِ فَلَا تُظْلَمُ نَفْسٌ شَيْئًا ۖ وَإِن كَانَ مِثْقَالَ حَبَّةٍ مِّنْ خَرْدَلٍ أَتَيْنَا بِهَا ۗ وَكَفَىٰ بِنَا حَاسِبِينَ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353519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5"/>
            <a:ext cx="11552350" cy="1493951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الإيمان بالحساب والجزاء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الأدلة من السنة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748716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5"/>
            <a:ext cx="11552350" cy="1493951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الإيمان بالحساب والجزاء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أجمع المسلمون على ثبوته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3060347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4857" y="270455"/>
            <a:ext cx="10006884" cy="165681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الإيمان بالجنة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625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إِنَّ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الَّذِينَ آمَنُوا وَعَمِلُوا الصَّالِحَاتِ أُولَٰئِكَ هُمْ خَيْرُ الْبَرِيَّةِ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* جَزَاؤُهُمْ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عِندَ رَبِّهِمْ جَنَّاتُ عَدْنٍ تَجْرِي مِن تَحْتِهَا الْأَنْهَارُ خَالِدِينَ فِيهَا أَبَدًا ۖ رَّضِيَ اللَّهُ عَنْهُمْ وَرَضُوا عَنْهُ ۚ ذَٰلِكَ لِمَنْ خَشِيَ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رَبَّهُ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8242088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4857" y="270455"/>
            <a:ext cx="10006884" cy="165681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الإيمان بالجنة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فَلَا تَعْلَمُ نَفْسٌ مَّا أُخْفِيَ لَهُم مِّن قُرَّةِ أَعْيُنٍ جَزَاءً بِمَا كَانُوا يَعْمَلُونَ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459520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4248" y="231821"/>
            <a:ext cx="10406129" cy="5473520"/>
          </a:xfrm>
          <a:ln>
            <a:solidFill>
              <a:schemeClr val="accent1"/>
            </a:solidFill>
            <a:prstDash val="sysDash"/>
          </a:ln>
          <a:effectLst>
            <a:outerShdw blurRad="149987" dist="250190" dir="8460000" algn="ctr">
              <a:srgbClr val="000000">
                <a:alpha val="28000"/>
              </a:srgbClr>
            </a:outerShdw>
            <a:softEdge rad="31750"/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>
            <a:noAutofit/>
          </a:bodyPr>
          <a:lstStyle/>
          <a:p>
            <a:pPr algn="ctr"/>
            <a: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ar-SA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ar-SA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sz="96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أصول الإيمان الستة</a:t>
            </a:r>
            <a:br>
              <a:rPr lang="ar-SA" sz="96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</a:t>
            </a:r>
            <a:b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</a:t>
            </a:r>
            <a:r>
              <a:rPr lang="ar-SA" sz="5400" b="1" cap="none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tx1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الإيمان باليوم الآخر</a:t>
            </a:r>
            <a:r>
              <a:rPr lang="ar-SA" sz="54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ar-SA" sz="54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ar-SA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</a:t>
            </a:r>
            <a:endParaRPr lang="ar-SA" sz="44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96981" y="7392472"/>
            <a:ext cx="2562896" cy="154547"/>
          </a:xfr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25000" lnSpcReduction="20000"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endParaRPr lang="ar-SA" sz="3600" b="1" cap="none" dirty="0">
              <a:ln/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7812299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6"/>
            <a:ext cx="11552350" cy="1429556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الإيمان بالنار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وَاتَّقُوا النَّارَ الَّتِي أُعِدَّتْ لِلْكَافِرِينَ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0745832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6"/>
            <a:ext cx="11552350" cy="1429556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الإيمان بالنار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775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إِنَّا أَعْتَدْنَا لِلظَّالِمِينَ نَارًا أَحَاطَ بِهِمْ سُرَادِقُهَا ۚ وَإِن يَسْتَغِيثُوا يُغَاثُوا بِمَاءٍ كَالْمُهْلِ يَشْوِي الْوُجُوهَ ۚ بِئْسَ الشَّرَابُ وَسَاءَتْ مُرْتَفَقًا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1661322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6"/>
            <a:ext cx="11552350" cy="1429556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الإيمان بالنار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625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إِنَّ اللَّهَ لَعَنَ الْكَافِرِينَ وَأَعَدَّ لَهُمْ سَعِيرًا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* </a:t>
            </a: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خَالِدِينَ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فِيهَا أَبَدًا ۖ لَّا يَجِدُونَ وَلِيًّا وَلَا نَصِيرًا 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* يَوْمَ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تُقَلَّبُ وُجُوهُهُمْ فِي النَّارِ يَقُولُونَ يَا 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لَيْتَنَا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أَطَعْنَا اللَّهَ وَأَطَعْنَا الرَّسُولَا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9554222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4857" y="270455"/>
            <a:ext cx="10006884" cy="1532587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الرد على منكروا البعث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نرد عليهم بالشرع والحس والعقل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7559027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4096" y="270455"/>
            <a:ext cx="10818253" cy="1442435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6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الرد على منكري البعث بالدليل الشرعي </a:t>
            </a:r>
            <a:endParaRPr lang="ar-SA" sz="6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85000" lnSpcReduction="1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زَعَمَ الَّذِينَ كَفَرُوا أَن لَّن يُبْعَثُوا ۚ قُلْ بَلَىٰ وَرَبِّي لَتُبْعَثُنَّ ثُمَّ لَتُنَبَّؤُنَّ بِمَا عَمِلْتُمْ ۚ وَذَٰلِكَ عَلَى اللَّهِ يَسِيرٌ 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87471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4096" y="270455"/>
            <a:ext cx="10818253" cy="1442435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6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الرد على منكري البعث بالدليل الحسّي </a:t>
            </a:r>
            <a:endParaRPr lang="ar-SA" sz="6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625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rgbClr val="7030A0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قوم موسى عليه السلام لما قالوا له:</a:t>
            </a: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وَإِذْ قُلْتُمْ يَا مُوسَىٰ لَن نُّؤْمِنَ لَكَ حَتَّىٰ نَرَى 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اللَّهَ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جَهْرَةً فَأَخَذَتْكُمُ الصَّاعِقَةُ وَأَنتُمْ تَنظُرُونَ 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*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ثُمَّ بَعَثْنَاكُم مِّن بَعْدِ مَوْتِكُمْ لَعَلَّكُمْ تَشْكُرُونَ 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273350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4096" y="270455"/>
            <a:ext cx="10818253" cy="1442435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6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الرد على منكري البعث بالدليل الحسّي </a:t>
            </a:r>
            <a:endParaRPr lang="ar-SA" sz="6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قصة القتيل الذي اختصم فيه بنو إسرائيل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249398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4096" y="270455"/>
            <a:ext cx="10818253" cy="1442435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6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الرد على منكري البعث بالدليل العقلي </a:t>
            </a:r>
            <a:endParaRPr lang="ar-SA" sz="6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775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أن الله تعالى خلق السماوات والأرض وما فيهما ابتداءً والقادر على ابتداء الخلق لا يعجزعن إعادته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411135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4096" y="270455"/>
            <a:ext cx="10818253" cy="1442435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6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الرد على منكري البعث بالدليل العقلي </a:t>
            </a:r>
            <a:endParaRPr lang="ar-SA" sz="6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إذا كان الله قادراً على إحياء الأرض الميتة فهو قادر على إحياء الأموات 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72732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4857" y="270455"/>
            <a:ext cx="10006884" cy="1532587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80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ما يلتحق بالإيمان باليوم الآخر</a:t>
            </a:r>
            <a:endParaRPr lang="ar-SA" sz="80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فتنة القبر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عذاب القبر ونعيمه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397634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68191" y="323558"/>
            <a:ext cx="9579219" cy="1561514"/>
          </a:xfrm>
          <a:ln>
            <a:noFill/>
          </a:ln>
          <a:effectLst/>
        </p:spPr>
        <p:txBody>
          <a:bodyPr>
            <a:norm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عناصر المحاضرة 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6" y="1696278"/>
            <a:ext cx="10287842" cy="4704523"/>
          </a:xfr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txBody>
          <a:bodyPr>
            <a:noAutofit/>
          </a:bodyPr>
          <a:lstStyle/>
          <a:p>
            <a:pPr>
              <a:buFontTx/>
              <a:buChar char="-"/>
            </a:pPr>
            <a:r>
              <a:rPr lang="ar-SA" sz="5400" b="1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المراد باليوم الآخر</a:t>
            </a:r>
            <a:endParaRPr lang="ar-SA" sz="5400" b="1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  <a:p>
            <a:pPr>
              <a:buFontTx/>
              <a:buChar char="-"/>
            </a:pPr>
            <a:r>
              <a:rPr lang="ar-SA" sz="5400" b="1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الأمور التي يتضمنها الإيمان باليوم الآخر</a:t>
            </a:r>
            <a:endParaRPr lang="ar-SA" sz="5400" b="1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  <a:p>
            <a:pPr>
              <a:buFontTx/>
              <a:buChar char="-"/>
            </a:pPr>
            <a:r>
              <a:rPr lang="ar-SA" sz="5400" b="1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ما يلتحق بالإيمان باليوم الآخر</a:t>
            </a:r>
          </a:p>
          <a:p>
            <a:pPr>
              <a:buFontTx/>
              <a:buChar char="-"/>
            </a:pPr>
            <a:r>
              <a:rPr lang="ar-SA" sz="5400" b="1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ثمرات الإيمان باليوم الآخر</a:t>
            </a:r>
          </a:p>
          <a:p>
            <a:pPr>
              <a:buFontTx/>
              <a:buChar char="-"/>
            </a:pPr>
            <a:r>
              <a:rPr lang="ar-SA" sz="5400" b="1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أشراط الساعة</a:t>
            </a:r>
            <a:endParaRPr lang="ar-SA" sz="5400" b="1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  <a:p>
            <a:pPr marL="0" indent="0">
              <a:buNone/>
            </a:pPr>
            <a:endParaRPr lang="ar-SA" sz="6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bg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6690177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275010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المراد بفتنة القبر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674254"/>
            <a:ext cx="10410094" cy="458408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سؤال الميت بعد دفنه</a:t>
            </a: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سؤال الملكين )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327487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455314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عذاب القبر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957589"/>
            <a:ext cx="10032642" cy="434473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0" indent="0" algn="ctr">
              <a:buNone/>
            </a:pPr>
            <a:endParaRPr lang="ar-SA" sz="80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80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النَّارُ </a:t>
            </a:r>
            <a:r>
              <a:rPr lang="ar-SA" sz="80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يُعْرَضُونَ عَلَيْهَا غُدُوًّا وَعَشِيًّا ۖ وَيَوْمَ تَقُومُ السَّاعَةُ أَدْخِلُوا آلَ فِرْعَوْنَ أَشَدَّ الْعَذَابِ</a:t>
            </a:r>
            <a:endParaRPr lang="ar-SA" sz="80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672565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455314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عذاب القبر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957590"/>
            <a:ext cx="10032642" cy="4043966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80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حديث زيد بن ثابت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1596900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نعيم القبر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إِنَّ الَّذِينَ قَالُوا رَبُّنَا اللَّهُ ثُمَّ اسْتَقَامُوا 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تَتَنَزَّلُ </a:t>
            </a: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عَلَيْهِمُ الْمَلَائِكَةُ أَلَّا تَخَافُوا وَلَا 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تَحْزَنُوا </a:t>
            </a: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وَأَبْشِرُوا بِالْجَنَّةِ الَّتِي كُنتُمْ تُوعَدُونَ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757159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نعيم القبر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r>
              <a:rPr lang="ar-SA" sz="9600" b="1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فَأَمَّا إِن كَانَ مِنَ الْمُقَرَّبِينَ </a:t>
            </a:r>
            <a:r>
              <a:rPr lang="ar-SA" sz="9600" b="1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* فَرَوْحٌ </a:t>
            </a:r>
            <a:r>
              <a:rPr lang="ar-SA" sz="9600" b="1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وَرَيْحَانٌ وَجَنَّتُ نَعِيمٍ </a:t>
            </a:r>
            <a:endParaRPr lang="ar-SA" sz="9600" b="1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238189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نعيم القبر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حديث البراء بن عازب</a:t>
            </a:r>
            <a:endParaRPr lang="ar-SA" sz="9600" b="1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0585420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88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منكري عذاب القبر ونعيمه</a:t>
            </a:r>
            <a:endParaRPr lang="ar-SA" sz="88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بطلان زعمهم شرعاً وحساً وعقلاً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5684703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80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الرد عليهم بالدليل الشرعي</a:t>
            </a:r>
            <a:endParaRPr lang="ar-SA" sz="80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88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سبقت النصوص الدالة على ثبوت عذاب القبر ونعيمه</a:t>
            </a:r>
            <a:endParaRPr lang="ar-SA" sz="88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050081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80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الرد عليهم بالدليل الشرعي</a:t>
            </a:r>
            <a:endParaRPr lang="ar-SA" sz="80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حديث ابن عباس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6566930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80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الرد عليهم بالدليل الحسي</a:t>
            </a:r>
            <a:endParaRPr lang="ar-SA" sz="80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الرؤيا في المنام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620062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31821"/>
            <a:ext cx="9630735" cy="1695453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المراد باليوم الآخر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marL="0" indent="0" algn="ctr">
              <a:buNone/>
            </a:pPr>
            <a:r>
              <a:rPr lang="ar-SA" sz="6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هو يوم القيامة الذي يُبعث الناس فيه للحساب والجزاء وسُمّي بذلك ؛ لأنه لا يوم بعده حيث يستقر أهل الجنة في منازلهم وأهل النار في منازلهم</a:t>
            </a:r>
            <a:endParaRPr lang="ar-SA" sz="6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0760448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80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الرد عليهم بالدليل العقلي</a:t>
            </a:r>
            <a:endParaRPr lang="ar-SA" sz="80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الرؤيا في المنام المطابقة للواقع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759010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88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ثمرات الإيمان باليوم الآخر</a:t>
            </a:r>
            <a:endParaRPr lang="ar-SA" sz="88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rgbClr val="0070C0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الأولى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الترغيب في الطاعات رجاءً لثواب ذلك اليوم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343053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88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ثمرات الإيمان باليوم الآخر</a:t>
            </a:r>
            <a:endParaRPr lang="ar-SA" sz="88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rgbClr val="0070C0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الثانية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الترهيب من ارتكاب السيئات خوفاً من عقاب ذلك اليوم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702164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88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ثمرات الإيمان باليوم الآخر</a:t>
            </a:r>
            <a:endParaRPr lang="ar-SA" sz="88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rgbClr val="0070C0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الثالثة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تسلية المؤمن عما يفوته من الدنيا بما يرجوه من نعيم الآخرة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8823319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أشراط الساعة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ar-SA" sz="8800" b="1" dirty="0" smtClean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tx1"/>
                </a:solidFill>
              </a:rPr>
              <a:t>معنى الأشراط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sz="8800" b="1" dirty="0" smtClean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tx1"/>
                </a:solidFill>
              </a:rPr>
              <a:t>المراد بالساعة 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sz="8800" b="1" dirty="0" smtClean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tx1"/>
                </a:solidFill>
              </a:rPr>
              <a:t>المراد بأشراط الساعة</a:t>
            </a:r>
            <a:endParaRPr lang="ar-SA" sz="88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17063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خروج الدجال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70000" lnSpcReduction="2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عَنِ ابْنِ عَبَّاسٍ ، أَنّ رَسُولَ اللَّهِ صَلَّى اللَّهُ عَلَيْهِ وَسَلَّمَ ، </a:t>
            </a: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</a:t>
            </a: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كَانَ يُعَلِّمُهُمْ هَذَا الدُّعَاءَ ، كَمَا يُعَلِّمُهُمُ السُّورَةَ مِنَ الْقُرْآنِ ، يَقُولُ : قُولُوا : اللَّهُمَّ إِنَّا نَعُوذُ بِكَ مِنْ عَذَابِ جَهَنَّمَ ، وَأَعُوذُ بِكَ مِنْ عَذَابِ الْقَبْرِ ، وَأَعُوذُ بِكَ مِنْ فِتْنَةِ الْمَسِيحِ الدَّجَّالِ ، وَأَعُوذُ بِكَ مِنْ فِتْنَةِ الْمَحْيَا </a:t>
            </a: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وَالْمَمَاتِ) 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881685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خروج الدجال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مَا بُعِثَ نَبِيٌّ إِلا وَقَدْ أَنْذَرَ أُمَّتَهُ 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الأَعْوَرَ </a:t>
            </a: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الْكَذَّابَ , أَلا وَإِنَّهُ أَعْوَرُ 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وَلَيْسَ </a:t>
            </a: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رَبُّكُمْ بِأَعْوَرَ , وَأَنَّ بَيْنَ عَيْنَيْهِ مَكْتُوبًا : كَافِرٌ 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6005090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خروج الدجال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أجمع المسلمون على خروجه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167173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481072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صفات الدجال وعلاماته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2"/>
            <a:ext cx="10032642" cy="3686330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رجل كذاب يدعي الربوبية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8635961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481072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صفات الدجال وعلاماته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1"/>
            <a:ext cx="10032642" cy="3840875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775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رجل جسيم ، أحمر ، جعد </a:t>
            </a: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الرأس ، أعور العين ، كأن عينه </a:t>
            </a: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عنبة طافية )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20490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5307" y="270456"/>
            <a:ext cx="11153104" cy="1390920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6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الأمور التي يتضمنها الإيمان باليوم الآخر</a:t>
            </a:r>
            <a:endParaRPr lang="ar-SA" sz="6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114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الأول</a:t>
            </a:r>
          </a:p>
          <a:p>
            <a:pPr marL="0" indent="0" algn="ctr">
              <a:buNone/>
            </a:pPr>
            <a:r>
              <a:rPr lang="ar-SA" sz="114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الإيمان بالبعث )</a:t>
            </a:r>
            <a:endParaRPr lang="ar-SA" sz="114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403262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481072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صفات الدجال وعلاماته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2"/>
            <a:ext cx="10032642" cy="3686330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مكتوب بين عينيه </a:t>
            </a:r>
          </a:p>
          <a:p>
            <a:pPr marL="0" indent="0" algn="ctr">
              <a:buNone/>
            </a:pPr>
            <a:r>
              <a:rPr lang="ar-SA" sz="104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كافر )</a:t>
            </a:r>
            <a:endParaRPr lang="ar-SA" sz="104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3303954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481072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صفات الدجال وعلاماته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2"/>
            <a:ext cx="10032642" cy="3686330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سرعة انتقاله في الأرض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6234786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481072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صفات الدجال وعلاماته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2"/>
            <a:ext cx="10032642" cy="3686330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معه ما يشبه الجنة والنار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69050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481072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صفات الدجال وعلاماته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2"/>
            <a:ext cx="10032642" cy="3686330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استعانته بالشياطين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837780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481072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صفات الدجال وعلاماته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2"/>
            <a:ext cx="10032642" cy="3686330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استجابة الجماد والحيوان لأمره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3327672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19708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نزول عيسى ابن مريم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1"/>
            <a:ext cx="10032642" cy="4051495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850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وَإِن مِّنْ أَهْلِ الْكِتَابِ إِلَّا لَيُؤْمِنَنَّ بِهِ قَبْلَ مَوْتِهِ ۖ وَيَوْمَ الْقِيَامَةِ يَكُونُ عَلَيْهِمْ شَهِيدًا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338926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19708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نزول عيسى ابن مريم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1"/>
            <a:ext cx="10032642" cy="4051495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850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ينزل فيكم ابن مريم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حكماً عدلاً وإماماً مقسطاً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فيكسر الصليب ويقتل الخنزير ويضع الجزية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4492352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19708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نزول عيسى ابن مريم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1"/>
            <a:ext cx="10032642" cy="4051495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850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أنه ينزل على المنارة البيضاء 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شرقي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دمشق وأنه يقتل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الدجال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2480867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5"/>
            <a:ext cx="9630735" cy="1442435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يأجوج ومأجوج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1"/>
            <a:ext cx="10032642" cy="4051495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وهما أمتان من بني آدم موجودتان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177289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5"/>
            <a:ext cx="9630735" cy="1674255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يأجوج ومأجوج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1"/>
            <a:ext cx="10032642" cy="4051495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550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حَتَّىٰ إِذَا بَلَغَ بَيْنَ السَّدَّيْنِ وَجَدَ مِن دُونِهِمَا قَوْمًا 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لَّا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يَكَادُونَ يَفْقَهُونَ قَوْلًا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*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قَالُوا يَا ذَا الْقَرْنَيْنِ إِنَّ 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يَأْجُوجَ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وَمَأْجُوجَ مُفْسِدُونَ فِي الْأَرْضِ فَهَلْ 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نَجْعَلُ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لَكَ خَرْجًا عَلَىٰ أَن تَجْعَلَ بَيْنَنَا وَبَيْنَهُمْ سَدًّا 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857540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5307" y="270456"/>
            <a:ext cx="11153104" cy="1390920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6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الأمور التي يتضمنها الإيمان باليوم الآخر</a:t>
            </a:r>
            <a:endParaRPr lang="ar-SA" sz="6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775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114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الثاني</a:t>
            </a:r>
          </a:p>
          <a:p>
            <a:pPr marL="0" indent="0" algn="ctr">
              <a:buNone/>
            </a:pPr>
            <a:r>
              <a:rPr lang="ar-SA" sz="114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الإيمان بالحساب والجزاء )</a:t>
            </a:r>
            <a:endParaRPr lang="ar-SA" sz="114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848730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5"/>
            <a:ext cx="9630735" cy="1532587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يأجوج ومأجوج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1"/>
            <a:ext cx="10032642" cy="4051495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550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قال رسول الله صلى الله عليه وسلم: 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يقول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الله يا آدم، فيقول: لبيك وسعديك والخير في يديك، قال: يقول أخرج بعث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النار) إلى أن قال رسول الله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: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أبشروا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، فإن من يأجوج ومأجوج ألفًا ومنكم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رجلًا )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075356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481072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يأجوج ومأجوج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2250831"/>
            <a:ext cx="10032642" cy="4051495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85000" lnSpcReduction="2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حَتَّىٰ إِذَا فُتِحَتْ يَأْجُوجُ وَمَأْجُوجُ وَهُم مِّن كُلِّ حَدَبٍ يَنسِلُونَ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* وَاقْتَرَبَ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الْوَعْدُ الْحَقُّ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0070C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023021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خروج الدابة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وَإِذَا وَقَعَ الْقَوْلُ عَلَيْهِمْ أَخْرَجْنَا لَهُمْ دَابَّةً مِّنَ الْأَرْضِ تُكَلِّمُهُمْ أَنَّ النَّاسَ كَانُوا بِآيَاتِنَا لَا </a:t>
            </a: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يُوقِنُونَ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028498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خروج الدابة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إنها لن </a:t>
            </a: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تقوم حتى ترون قبلها عشر آيات فذكر الدخان </a:t>
            </a:r>
            <a:r>
              <a:rPr lang="ar-SA" sz="77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والدجال والدابة )</a:t>
            </a:r>
            <a:endParaRPr lang="ar-SA" sz="77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8618751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72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طلوع الشمس من جهة المغرب</a:t>
            </a:r>
            <a:endParaRPr lang="ar-SA" sz="72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يَوْمَ يَأْتِي </a:t>
            </a:r>
            <a:r>
              <a:rPr lang="ar-SA" sz="7700" b="1" u="sng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بَعْضُ آيَاتِ رَبِّكَ </a:t>
            </a: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لَا يَنفَعُ نَفْسًا إِيمَانُهَا لَمْ تَكُنْ آمَنَتْ مِن قَبْلُ أَوْ كَسَبَتْ فِي إِيمَانِهَا خَيْرًا </a:t>
            </a: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rgbClr val="0070C0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ۗ 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874003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72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طلوع الشمس من جهة المغرب</a:t>
            </a:r>
            <a:endParaRPr lang="ar-SA" sz="72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85000" lnSpcReduction="1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77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لَا تَقُومُ السَّاعَةُ حَتَّى تَطْلُعَ الشَّمْسُ مِنْ مَغْرِبِهَا ، فَإِذَا رَآهَا النَّاسُ آمَنَ مَنْ عَلَيْهَا ، فَذَاكَ حِينَ لَا يَنْفَعُ نَفْسًا إِيمَانُهَا لَمْ تَكُنْ آمَنَتْ مِنْ قَبْلُ )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2467062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خروج المهدي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25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80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ثبت بالأحاديث الصحيحة خروج المهدي في آخر الزمان وهو آخر العلامات الصغرى لقيام الساعة</a:t>
            </a:r>
            <a:endParaRPr lang="ar-SA" sz="80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3867880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الدخان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فَارْتَقِبْ يَوْمَ تَأْتِي السَّمَاءُ بِدُخَانٍ مُّبِينٍ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3210847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الدخان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77500" lnSpcReduction="2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يملأ </a:t>
            </a:r>
            <a:r>
              <a:rPr lang="ar-SA" sz="9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ما بين المشرق والمغرب يمكث أربعين يوما وليلة ، والمؤمن يصير كالزكام ، والكافر كالسكران </a:t>
            </a: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)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8431023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ثلاثة خسوف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خسف بالمشرق وخسف بالمغرب وخسف بجزيرة العرب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803587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5307" y="270456"/>
            <a:ext cx="11153104" cy="1390920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6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الأمور التي يتضمنها الإيمان باليوم الآخر</a:t>
            </a:r>
            <a:endParaRPr lang="ar-SA" sz="6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marL="0" indent="0" algn="ctr">
              <a:buNone/>
            </a:pP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rgbClr val="7030A0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  <a:p>
            <a:pPr marL="0" indent="0" algn="ctr">
              <a:buNone/>
            </a:pPr>
            <a:r>
              <a:rPr lang="ar-SA" sz="114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الثالث</a:t>
            </a:r>
          </a:p>
          <a:p>
            <a:pPr marL="0" indent="0" algn="ctr">
              <a:buNone/>
            </a:pPr>
            <a:r>
              <a:rPr lang="ar-SA" sz="114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( الإيمان بالجنة والنار)</a:t>
            </a:r>
            <a:endParaRPr lang="ar-SA" sz="114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5375641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6675" y="270456"/>
            <a:ext cx="9630735" cy="153020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النار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97736" y="1800665"/>
            <a:ext cx="10032642" cy="4332849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>
              <a:buNone/>
            </a:pPr>
            <a:endParaRPr lang="ar-SA" sz="6600" b="1" dirty="0" smtClean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نار تخرج من اليمن تطرد الناس إلى محشرهم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965439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4857" y="270455"/>
            <a:ext cx="10006884" cy="165681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الإيمان بالبعث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1020" y="2249246"/>
            <a:ext cx="10410094" cy="3687915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تعريف البعث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الأدلة على ثبوته</a:t>
            </a:r>
            <a:endParaRPr lang="ar-SA" sz="9600" b="1" dirty="0" smtClean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601718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3335" y="270455"/>
            <a:ext cx="11552350" cy="1656819"/>
          </a:xfrm>
          <a:ln>
            <a:noFill/>
          </a:ln>
          <a:effectLst/>
        </p:spPr>
        <p:txBody>
          <a:bodyPr>
            <a:noAutofit/>
          </a:bodyPr>
          <a:lstStyle/>
          <a:p>
            <a:pPr algn="ctr"/>
            <a:r>
              <a:rPr lang="ar-SA" sz="9600" b="1" cap="none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تعريف البعث</a:t>
            </a:r>
            <a:endParaRPr lang="ar-SA" sz="9600" b="1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2535" y="1927274"/>
            <a:ext cx="10410094" cy="4331067"/>
          </a:xfrm>
          <a:ln/>
        </p:spPr>
        <p:style>
          <a:lnRef idx="2">
            <a:schemeClr val="dk1"/>
          </a:lnRef>
          <a:fillRef idx="1003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2500"/>
          </a:bodyPr>
          <a:lstStyle/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إحياء الموتى حين يُنفخ في </a:t>
            </a: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الصور النفخة الثانية فيقوم </a:t>
            </a:r>
          </a:p>
          <a:p>
            <a:pPr marL="0" indent="0" algn="ctr">
              <a:buNone/>
            </a:pPr>
            <a:r>
              <a:rPr lang="ar-SA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الناس لربهم حُفاة عُراة غُرلاً</a:t>
            </a:r>
            <a:endParaRPr lang="ar-SA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210387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3385</TotalTime>
  <Words>1092</Words>
  <Application>Microsoft Office PowerPoint</Application>
  <PresentationFormat>Widescreen</PresentationFormat>
  <Paragraphs>235</Paragraphs>
  <Slides>70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70</vt:i4>
      </vt:variant>
    </vt:vector>
  </HeadingPairs>
  <TitlesOfParts>
    <vt:vector size="75" baseType="lpstr">
      <vt:lpstr>Arial</vt:lpstr>
      <vt:lpstr>Calibri</vt:lpstr>
      <vt:lpstr>Calibri Light</vt:lpstr>
      <vt:lpstr>Times New Roman</vt:lpstr>
      <vt:lpstr>Retrospect</vt:lpstr>
      <vt:lpstr>   أصول الثقافة الإسلامية                                          الوحدة السابعة                    </vt:lpstr>
      <vt:lpstr>   أصول الإيمان الستة                                            الإيمان باليوم الآخر                    </vt:lpstr>
      <vt:lpstr>عناصر المحاضرة </vt:lpstr>
      <vt:lpstr>المراد باليوم الآخر</vt:lpstr>
      <vt:lpstr>الأمور التي يتضمنها الإيمان باليوم الآخر</vt:lpstr>
      <vt:lpstr>الأمور التي يتضمنها الإيمان باليوم الآخر</vt:lpstr>
      <vt:lpstr>الأمور التي يتضمنها الإيمان باليوم الآخر</vt:lpstr>
      <vt:lpstr>الإيمان بالبعث</vt:lpstr>
      <vt:lpstr>تعريف البعث</vt:lpstr>
      <vt:lpstr>الأدلة على ثبوت البعث</vt:lpstr>
      <vt:lpstr>الأدلة على ثبوت البعث</vt:lpstr>
      <vt:lpstr>الأدلة على ثبوت البعث</vt:lpstr>
      <vt:lpstr>الإيمان بالحساب والجزاء</vt:lpstr>
      <vt:lpstr>الإيمان بالحساب والجزاء</vt:lpstr>
      <vt:lpstr>الإيمان بالحساب والجزاء</vt:lpstr>
      <vt:lpstr>الإيمان بالحساب والجزاء</vt:lpstr>
      <vt:lpstr>الإيمان بالحساب والجزاء</vt:lpstr>
      <vt:lpstr>الإيمان بالجنة</vt:lpstr>
      <vt:lpstr>الإيمان بالجنة</vt:lpstr>
      <vt:lpstr>الإيمان بالنار</vt:lpstr>
      <vt:lpstr>الإيمان بالنار</vt:lpstr>
      <vt:lpstr>الإيمان بالنار</vt:lpstr>
      <vt:lpstr>الرد على منكروا البعث</vt:lpstr>
      <vt:lpstr>الرد على منكري البعث بالدليل الشرعي </vt:lpstr>
      <vt:lpstr>الرد على منكري البعث بالدليل الحسّي </vt:lpstr>
      <vt:lpstr>الرد على منكري البعث بالدليل الحسّي </vt:lpstr>
      <vt:lpstr>الرد على منكري البعث بالدليل العقلي </vt:lpstr>
      <vt:lpstr>الرد على منكري البعث بالدليل العقلي </vt:lpstr>
      <vt:lpstr>ما يلتحق بالإيمان باليوم الآخر</vt:lpstr>
      <vt:lpstr>المراد بفتنة القبر</vt:lpstr>
      <vt:lpstr>عذاب القبر</vt:lpstr>
      <vt:lpstr>عذاب القبر</vt:lpstr>
      <vt:lpstr>نعيم القبر</vt:lpstr>
      <vt:lpstr>نعيم القبر</vt:lpstr>
      <vt:lpstr>نعيم القبر</vt:lpstr>
      <vt:lpstr>منكري عذاب القبر ونعيمه</vt:lpstr>
      <vt:lpstr>الرد عليهم بالدليل الشرعي</vt:lpstr>
      <vt:lpstr>الرد عليهم بالدليل الشرعي</vt:lpstr>
      <vt:lpstr>الرد عليهم بالدليل الحسي</vt:lpstr>
      <vt:lpstr>الرد عليهم بالدليل العقلي</vt:lpstr>
      <vt:lpstr>ثمرات الإيمان باليوم الآخر</vt:lpstr>
      <vt:lpstr>ثمرات الإيمان باليوم الآخر</vt:lpstr>
      <vt:lpstr>ثمرات الإيمان باليوم الآخر</vt:lpstr>
      <vt:lpstr>أشراط الساعة</vt:lpstr>
      <vt:lpstr>خروج الدجال</vt:lpstr>
      <vt:lpstr>خروج الدجال</vt:lpstr>
      <vt:lpstr>خروج الدجال</vt:lpstr>
      <vt:lpstr>صفات الدجال وعلاماته</vt:lpstr>
      <vt:lpstr>صفات الدجال وعلاماته</vt:lpstr>
      <vt:lpstr>صفات الدجال وعلاماته</vt:lpstr>
      <vt:lpstr>صفات الدجال وعلاماته</vt:lpstr>
      <vt:lpstr>صفات الدجال وعلاماته</vt:lpstr>
      <vt:lpstr>صفات الدجال وعلاماته</vt:lpstr>
      <vt:lpstr>صفات الدجال وعلاماته</vt:lpstr>
      <vt:lpstr>نزول عيسى ابن مريم</vt:lpstr>
      <vt:lpstr>نزول عيسى ابن مريم</vt:lpstr>
      <vt:lpstr>نزول عيسى ابن مريم</vt:lpstr>
      <vt:lpstr>يأجوج ومأجوج</vt:lpstr>
      <vt:lpstr>يأجوج ومأجوج</vt:lpstr>
      <vt:lpstr>يأجوج ومأجوج</vt:lpstr>
      <vt:lpstr>يأجوج ومأجوج</vt:lpstr>
      <vt:lpstr>خروج الدابة</vt:lpstr>
      <vt:lpstr>خروج الدابة</vt:lpstr>
      <vt:lpstr>طلوع الشمس من جهة المغرب</vt:lpstr>
      <vt:lpstr>طلوع الشمس من جهة المغرب</vt:lpstr>
      <vt:lpstr>خروج المهدي</vt:lpstr>
      <vt:lpstr>الدخان</vt:lpstr>
      <vt:lpstr>الدخان</vt:lpstr>
      <vt:lpstr>ثلاثة خسوف</vt:lpstr>
      <vt:lpstr>النار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أصول الثقافة الإسلامية</dc:title>
  <dc:creator>dell</dc:creator>
  <cp:lastModifiedBy>dell</cp:lastModifiedBy>
  <cp:revision>106</cp:revision>
  <dcterms:created xsi:type="dcterms:W3CDTF">2017-08-25T12:52:09Z</dcterms:created>
  <dcterms:modified xsi:type="dcterms:W3CDTF">2017-11-06T19:00:18Z</dcterms:modified>
</cp:coreProperties>
</file>

<file path=docProps/thumbnail.jpeg>
</file>