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9" r:id="rId1"/>
  </p:sldMasterIdLst>
  <p:sldIdLst>
    <p:sldId id="480" r:id="rId2"/>
    <p:sldId id="481" r:id="rId3"/>
    <p:sldId id="257" r:id="rId4"/>
    <p:sldId id="482" r:id="rId5"/>
    <p:sldId id="483" r:id="rId6"/>
    <p:sldId id="484" r:id="rId7"/>
    <p:sldId id="485" r:id="rId8"/>
    <p:sldId id="490" r:id="rId9"/>
    <p:sldId id="491" r:id="rId10"/>
    <p:sldId id="486" r:id="rId11"/>
    <p:sldId id="492" r:id="rId12"/>
    <p:sldId id="487" r:id="rId13"/>
    <p:sldId id="493" r:id="rId14"/>
    <p:sldId id="494" r:id="rId15"/>
    <p:sldId id="258" r:id="rId16"/>
    <p:sldId id="386" r:id="rId17"/>
    <p:sldId id="452" r:id="rId18"/>
    <p:sldId id="495" r:id="rId19"/>
    <p:sldId id="496" r:id="rId20"/>
    <p:sldId id="497" r:id="rId21"/>
    <p:sldId id="498" r:id="rId22"/>
    <p:sldId id="499" r:id="rId23"/>
    <p:sldId id="500" r:id="rId24"/>
    <p:sldId id="501" r:id="rId25"/>
    <p:sldId id="502" r:id="rId26"/>
    <p:sldId id="503" r:id="rId27"/>
    <p:sldId id="504" r:id="rId28"/>
    <p:sldId id="505" r:id="rId29"/>
    <p:sldId id="506" r:id="rId30"/>
    <p:sldId id="507" r:id="rId31"/>
    <p:sldId id="508" r:id="rId32"/>
    <p:sldId id="509" r:id="rId33"/>
    <p:sldId id="510" r:id="rId34"/>
    <p:sldId id="511" r:id="rId35"/>
    <p:sldId id="512" r:id="rId36"/>
    <p:sldId id="513" r:id="rId37"/>
    <p:sldId id="514" r:id="rId38"/>
    <p:sldId id="515" r:id="rId39"/>
    <p:sldId id="516" r:id="rId40"/>
    <p:sldId id="517" r:id="rId41"/>
    <p:sldId id="518" r:id="rId42"/>
    <p:sldId id="519" r:id="rId43"/>
    <p:sldId id="520" r:id="rId44"/>
    <p:sldId id="521" r:id="rId4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4EAB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>
                <a:solidFill>
                  <a:srgbClr val="455F51"/>
                </a:solidFill>
              </a:rPr>
              <a:pPr/>
              <a:t>10/31/2017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372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>
                <a:solidFill>
                  <a:srgbClr val="455F51"/>
                </a:solidFill>
              </a:rPr>
              <a:pPr/>
              <a:t>10/31/2017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949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>
                <a:solidFill>
                  <a:srgbClr val="455F51"/>
                </a:solidFill>
              </a:rPr>
              <a:pPr/>
              <a:t>10/31/2017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7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>
                <a:solidFill>
                  <a:srgbClr val="455F51"/>
                </a:solidFill>
              </a:rPr>
              <a:pPr/>
              <a:t>10/31/2017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758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5A61015F-7CC6-4D0A-9D87-873EA4C304CC}" type="datetimeFigureOut">
              <a:rPr lang="en-US" smtClean="0">
                <a:solidFill>
                  <a:srgbClr val="455F51"/>
                </a:solidFill>
              </a:rPr>
              <a:pPr/>
              <a:t>10/31/2017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83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>
                <a:solidFill>
                  <a:srgbClr val="455F51"/>
                </a:solidFill>
              </a:rPr>
              <a:pPr/>
              <a:t>10/31/2017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68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>
                <a:solidFill>
                  <a:srgbClr val="455F51"/>
                </a:solidFill>
              </a:rPr>
              <a:pPr/>
              <a:t>10/31/2017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69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>
                <a:solidFill>
                  <a:srgbClr val="455F51"/>
                </a:solidFill>
              </a:rPr>
              <a:pPr/>
              <a:t>10/31/2017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459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>
                <a:solidFill>
                  <a:srgbClr val="455F51"/>
                </a:solidFill>
              </a:rPr>
              <a:pPr/>
              <a:t>10/31/2017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365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>
                <a:solidFill>
                  <a:srgbClr val="455F51"/>
                </a:solidFill>
              </a:rPr>
              <a:pPr/>
              <a:t>10/31/2017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818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>
                <a:solidFill>
                  <a:srgbClr val="455F51"/>
                </a:solidFill>
              </a:rPr>
              <a:pPr/>
              <a:t>10/31/2017</a:t>
            </a:fld>
            <a:endParaRPr lang="en-US" dirty="0">
              <a:solidFill>
                <a:srgbClr val="455F51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730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chemeClr val="accent1"/>
          </a:fgClr>
          <a:bgClr>
            <a:srgbClr val="C0C0C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90298CD5-6C1E-4009-B41F-6DF62E31D3BE}" type="datetimeFigureOut">
              <a:rPr lang="en-US" smtClean="0">
                <a:solidFill>
                  <a:srgbClr val="455F51"/>
                </a:solidFill>
              </a:rPr>
              <a:pPr/>
              <a:t>10/31/2017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55F51"/>
              </a:solidFill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25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4248" y="231821"/>
            <a:ext cx="10406129" cy="5473520"/>
          </a:xfrm>
          <a:ln>
            <a:solidFill>
              <a:schemeClr val="accent1"/>
            </a:solidFill>
            <a:prstDash val="sysDash"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3175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/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أصول</a:t>
            </a: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الثقافة</a:t>
            </a: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الإسلامية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r>
              <a:rPr lang="ar-SA" sz="4800" b="1" cap="none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الوحدة </a:t>
            </a:r>
            <a:r>
              <a:rPr lang="ar-SA" sz="4800" b="1" cap="none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السادسة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endParaRPr lang="ar-SA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981" y="7392472"/>
            <a:ext cx="2562896" cy="154547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25000" lnSpcReduction="2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ar-SA" sz="3600" b="1" cap="none" dirty="0">
              <a:ln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912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8537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هل للملائكة قدرة على التحول ؟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يتحول الملك بأمر الله إلى هيئة ( رجل )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420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5"/>
            <a:ext cx="11552350" cy="18537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بالملائكة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الأمر الرابع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الإيمان بما علمنا من أعمالهم كالتسبيح والتعبد لله ليلاً ونهاراً بدون ملل ولا فتور)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458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8537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الآثار المترتبة على الإيمان بالملائكة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العلم واليقين بعظمة الله تعالى وقوته وسلطانه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590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8537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الآثار المترتبة على الإيمان بالملائكة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شكر الله تعالى على عنايته ببني آدم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747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8537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الآثار المترتبة على الإيمان بالملائكة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محبة الملائكة على ما قاموا به من عبادة الله عزوجل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763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18537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بعض الطوائف التي ضلّت في الملائكة</a:t>
            </a:r>
            <a:endParaRPr lang="ar-SA" sz="6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674254"/>
            <a:ext cx="10410094" cy="458408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هناك من أنكر كون الملائكة (أجساماً) وقالوا بأنهم عبارة عن (قوى الخير) في المخلوقات</a:t>
            </a:r>
          </a:p>
        </p:txBody>
      </p:sp>
    </p:spTree>
    <p:extLst>
      <p:ext uri="{BB962C8B-B14F-4D97-AF65-F5344CB8AC3E}">
        <p14:creationId xmlns:p14="http://schemas.microsoft.com/office/powerpoint/2010/main" val="232748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بالكتب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1"/>
            <a:ext cx="10032642" cy="405149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ar-SA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بالكتب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بالكتب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الآثار والثمار المترتبة على الإيمان بالكتب</a:t>
            </a:r>
            <a:endParaRPr lang="ar-SA" sz="6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256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8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بالكتب</a:t>
            </a:r>
            <a:endParaRPr lang="ar-SA" sz="88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«الكتب التي أنزلها الله تعالى على </a:t>
            </a: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رسله رحمة للخلق وهداية لهم </a:t>
            </a: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ليصلوا بها إلى سعادتهم في الدنيا </a:t>
            </a: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والآخرة »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715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بالكتب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الأمر الأول</a:t>
            </a: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بأنها منزلة من عند الله </a:t>
            </a: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حقاً وأن الله تكلم بها حقيقة كما شاء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847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بالكتب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الأمر الثاني</a:t>
            </a: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بما علمنا اسمه منها (كالقرآن والتوراة والإنجيل والزبور) وأما ما لم نعلم اسمه فنؤمن به إجمالاً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008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4248" y="231821"/>
            <a:ext cx="10406129" cy="5473520"/>
          </a:xfrm>
          <a:ln>
            <a:solidFill>
              <a:schemeClr val="accent1"/>
            </a:solidFill>
            <a:prstDash val="sysDash"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3175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/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أصول الإيمان الستة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ar-SA" sz="5400" b="1" cap="none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الإيمان بالملائكة والكتب والرسل عليهم</a:t>
            </a:r>
            <a:r>
              <a:rPr lang="ar-SA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endParaRPr lang="ar-SA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981" y="7392472"/>
            <a:ext cx="2562896" cy="154547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25000" lnSpcReduction="2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ar-SA" sz="3600" b="1" cap="none" dirty="0">
              <a:ln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122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بالكتب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الأمر الثالث</a:t>
            </a: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تصديق ما صحّ من أخبارها كأخبار القرآن الكريم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430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بالكتب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الأمر الرابع</a:t>
            </a: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العمل بأحكام ما لم يُنسَخ منها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170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الآثار المترتبة على الإيمان بالكتب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العلم واليقين بعناية الله تعالى حيث أنزل لكل قوم كتاباً يهديهم به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16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الآثار المترتبة على الإيمان بالكتب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العلم واليقين بحكمة الله تعالى في شرعه حيث شرع لكل قوم ما يناسب أحوالهم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050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الآثار المترتبة على الإيمان بالكتب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شكر نعمة الله في ذلك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717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بالرسل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1"/>
            <a:ext cx="10032642" cy="405149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ar-SA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بالرسل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صفات الرسل</a:t>
            </a:r>
            <a:endParaRPr lang="ar-SA" sz="6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ar-SA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بالرسل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دلائل نبوة محمد صلى الله عليه وسلم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الآثار والثمار المترتبة على الإيمان بالرسل</a:t>
            </a:r>
            <a:endParaRPr lang="ar-SA" sz="6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6359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بالرسل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1"/>
            <a:ext cx="10032642" cy="405149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من أوحي إليه من البشر بشرعٍ واُمر بتبليغه 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أول الرسل نوح وآخرهم محمد)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389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بالرسل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1"/>
            <a:ext cx="10032642" cy="405149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إِنَّا أَوْحَيْنَا إِلَيْكَ كَمَا أَوْحَيْنَا إِلَىٰ نُوحٍ وَالنَّبِيِّينَ مِن بَعْدِهِ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014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بالرسل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1"/>
            <a:ext cx="10032642" cy="405149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حديث الشفاعة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683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بالرسل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1"/>
            <a:ext cx="10032642" cy="405149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مَا كَانَ مُحَمَّدٌ أَبَا أَحَدٍ مِنْ رِجَالِكُمْ وَلَٰكِنْ رَسُولَ اللَّهِ وَخَاتَمَ النَّبِيِّينَ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7728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8191" y="323558"/>
            <a:ext cx="9579219" cy="1561514"/>
          </a:xfrm>
          <a:ln>
            <a:noFill/>
          </a:ln>
          <a:effectLst/>
        </p:spPr>
        <p:txBody>
          <a:bodyPr>
            <a:norm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عناصر المحاضرة 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6" y="1696278"/>
            <a:ext cx="10287842" cy="4704523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ar-SA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بالملائكة</a:t>
            </a:r>
            <a:endParaRPr lang="ar-SA" sz="6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>
              <a:buFontTx/>
              <a:buChar char="-"/>
            </a:pPr>
            <a:r>
              <a:rPr lang="ar-SA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بالكتب</a:t>
            </a:r>
            <a:endParaRPr lang="ar-SA" sz="6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>
              <a:buFontTx/>
              <a:buChar char="-"/>
            </a:pPr>
            <a:r>
              <a:rPr lang="ar-SA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بالرسل عليهم السلام ودلائل نبوة محمد صلى الله عليه وسلم</a:t>
            </a:r>
          </a:p>
          <a:p>
            <a:pPr marL="0" indent="0">
              <a:buNone/>
            </a:pPr>
            <a:endParaRPr lang="ar-SA" sz="6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901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صفات الرسل عليهم السلام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1"/>
            <a:ext cx="10032642" cy="405149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بشر مخلوقون ليس لهم من 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خصائص الربوبية والألوهية شيء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754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صفات الرسل عليهم السلام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1"/>
            <a:ext cx="10032642" cy="405149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تلحقهم خصائص البشر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535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صفات الرسل عليهم السلام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1"/>
            <a:ext cx="10032642" cy="405149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وصفهم الله بالعبودية الحقّة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302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بالرسل</a:t>
            </a:r>
            <a:endParaRPr lang="ar-SA" sz="6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الأمر الأول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بأن رسالتهم حق من عند الله عزوجل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849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بالرسل</a:t>
            </a:r>
            <a:endParaRPr lang="ar-SA" sz="6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الأمر الثاني</a:t>
            </a: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بمن علمنا اسمه منهم ومن لم نعلم اسمه نؤمن بهم إجمالاً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187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بالرسل</a:t>
            </a:r>
            <a:endParaRPr lang="ar-SA" sz="6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الأمر الثالث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تصديق ما صح عنهم من الأخبار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400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بالرسل</a:t>
            </a:r>
            <a:endParaRPr lang="ar-SA" sz="6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الأمر الرابع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العمل بشريعة من أرسل إلينا منهم وهو نبينا محمد صلى الله عليه وسلم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4670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بالرسل</a:t>
            </a:r>
            <a:endParaRPr lang="ar-SA" sz="6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الأمر الخامس</a:t>
            </a:r>
          </a:p>
          <a:p>
            <a:pPr marL="0" indent="0" algn="ctr">
              <a:buNone/>
            </a:pPr>
            <a:r>
              <a:rPr lang="ar-SA" sz="10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بأنهم بلغوا الرسالة</a:t>
            </a:r>
            <a:endParaRPr lang="ar-SA" sz="10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678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دلائل نبوة محمد صلى الله عليه وسلم</a:t>
            </a:r>
            <a:endParaRPr lang="ar-SA" sz="6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القرآن الكريم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108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دلائل نبوة محمد صلى الله عليه وسلم</a:t>
            </a:r>
            <a:endParaRPr lang="ar-SA" sz="6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انشقاق القمر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310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18537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بالملائكة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ar-SA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الملائكة وعددهم</a:t>
            </a:r>
            <a:r>
              <a:rPr lang="ar-SA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بالملائكة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الآثار والثمار المترتبة على الإيمان بالملائكة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بعض الطوائف التي ضلّت في باب الملائكة</a:t>
            </a:r>
            <a:endParaRPr lang="ar-SA" sz="5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604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دلائل نبوة محمد صلى الله عليه وسلم</a:t>
            </a:r>
            <a:endParaRPr lang="ar-SA" sz="6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نبع الماء بين أصابعه الشريفة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035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دلائل نبوة محمد صلى الله عليه وسلم</a:t>
            </a:r>
            <a:endParaRPr lang="ar-SA" sz="6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ما اطلع عليه من الغيوب الماضية وما سيكون في المستقبل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543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الآثار المترتبة على الإيمان بالرسل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العلم واليقين برحمة الله وعنايته بعباده حيث أرسل إليهم رسله لهدايتهم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366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الآثار المترتبة على الإيمان بالرسل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شكر الله تعالى على هذه النعمة الكبرى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902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الآثار المترتبة على الإيمان بالرسل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محبة الرسل عليهم السلام وتوقيرهم والثناء عليهم بما يليق بهم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553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18537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</a:t>
            </a:r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الملائكة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عالم غيبي مخلوقون عابدون لله تعالى </a:t>
            </a:r>
          </a:p>
          <a:p>
            <a:pPr marL="0" indent="0" algn="ctr">
              <a:buNone/>
            </a:pP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وليس لهم من خصائص الربوبية والألوهية </a:t>
            </a:r>
          </a:p>
          <a:p>
            <a:pPr marL="0" indent="0" algn="ctr">
              <a:buNone/>
            </a:pP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شيء خلقهم الله من نور ومنحهم الانقياد التام </a:t>
            </a:r>
          </a:p>
          <a:p>
            <a:pPr marL="0" indent="0" algn="ctr">
              <a:buNone/>
            </a:pP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لأمره والقوة على تنفيذه</a:t>
            </a:r>
            <a:endParaRPr lang="ar-SA" sz="11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326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8537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عدد الملائكة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عددهم كثير لا يحصيهم إلا الله عزوجل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171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5"/>
            <a:ext cx="11552350" cy="18537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بالملائكة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الأمر الأول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الإيمان بوجودهم وأنهم خلق من خلق الله عزوجل )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038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5"/>
            <a:ext cx="11552350" cy="18537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بالملائكة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الأمر الثاني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الإيمان بمن علمنا اسمه منهم (كجبريل) عليه السلام ومن لم نعلم اسمه نؤمن بهم إجمالاً )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266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5"/>
            <a:ext cx="11552350" cy="185376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بالملائكة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الأمر الثالث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الإيمان بما علمنا من صفاتهم كصفة (جبريل) عليه السلام )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494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Wood Type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/>
      <a:lstStyle/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1868</TotalTime>
  <Words>664</Words>
  <Application>Microsoft Office PowerPoint</Application>
  <PresentationFormat>Widescreen</PresentationFormat>
  <Paragraphs>155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0" baseType="lpstr">
      <vt:lpstr>Arial</vt:lpstr>
      <vt:lpstr>Rockwell</vt:lpstr>
      <vt:lpstr>Rockwell Condensed</vt:lpstr>
      <vt:lpstr>Times New Roman</vt:lpstr>
      <vt:lpstr>Wingdings</vt:lpstr>
      <vt:lpstr>1_Wood Type</vt:lpstr>
      <vt:lpstr>   أصول الثقافة الإسلامية                                          الوحدة السادسة                    </vt:lpstr>
      <vt:lpstr>   أصول الإيمان الستة                          الإيمان بالملائكة والكتب والرسل عليهم                    </vt:lpstr>
      <vt:lpstr>عناصر المحاضرة </vt:lpstr>
      <vt:lpstr>الإيمان بالملائكة</vt:lpstr>
      <vt:lpstr>تعريف الملائكة</vt:lpstr>
      <vt:lpstr>عدد الملائكة</vt:lpstr>
      <vt:lpstr>الأمور التي يتضمنها الإيمان بالملائكة</vt:lpstr>
      <vt:lpstr>الأمور التي يتضمنها الإيمان بالملائكة</vt:lpstr>
      <vt:lpstr>الأمور التي يتضمنها الإيمان بالملائكة</vt:lpstr>
      <vt:lpstr>هل للملائكة قدرة على التحول ؟</vt:lpstr>
      <vt:lpstr>الأمور التي يتضمنها الإيمان بالملائكة</vt:lpstr>
      <vt:lpstr>الآثار المترتبة على الإيمان بالملائكة</vt:lpstr>
      <vt:lpstr>الآثار المترتبة على الإيمان بالملائكة</vt:lpstr>
      <vt:lpstr>الآثار المترتبة على الإيمان بالملائكة</vt:lpstr>
      <vt:lpstr>بعض الطوائف التي ضلّت في الملائكة</vt:lpstr>
      <vt:lpstr>الإيمان بالكتب</vt:lpstr>
      <vt:lpstr>المراد بالكتب</vt:lpstr>
      <vt:lpstr>الأمور التي يتضمنها الإيمان بالكتب</vt:lpstr>
      <vt:lpstr>الأمور التي يتضمنها الإيمان بالكتب</vt:lpstr>
      <vt:lpstr>الأمور التي يتضمنها الإيمان بالكتب</vt:lpstr>
      <vt:lpstr>الأمور التي يتضمنها الإيمان بالكتب</vt:lpstr>
      <vt:lpstr>الآثار المترتبة على الإيمان بالكتب</vt:lpstr>
      <vt:lpstr>الآثار المترتبة على الإيمان بالكتب</vt:lpstr>
      <vt:lpstr>الآثار المترتبة على الإيمان بالكتب</vt:lpstr>
      <vt:lpstr>الإيمان بالرسل</vt:lpstr>
      <vt:lpstr>المراد بالرسل</vt:lpstr>
      <vt:lpstr>المراد بالرسل</vt:lpstr>
      <vt:lpstr>المراد بالرسل</vt:lpstr>
      <vt:lpstr>المراد بالرسل</vt:lpstr>
      <vt:lpstr>صفات الرسل عليهم السلام</vt:lpstr>
      <vt:lpstr>صفات الرسل عليهم السلام</vt:lpstr>
      <vt:lpstr>صفات الرسل عليهم السلام</vt:lpstr>
      <vt:lpstr>الأمور التي يتضمنها الإيمان بالرسل</vt:lpstr>
      <vt:lpstr>الأمور التي يتضمنها الإيمان بالرسل</vt:lpstr>
      <vt:lpstr>الأمور التي يتضمنها الإيمان بالرسل</vt:lpstr>
      <vt:lpstr>الأمور التي يتضمنها الإيمان بالرسل</vt:lpstr>
      <vt:lpstr>الأمور التي يتضمنها الإيمان بالرسل</vt:lpstr>
      <vt:lpstr>دلائل نبوة محمد صلى الله عليه وسلم</vt:lpstr>
      <vt:lpstr>دلائل نبوة محمد صلى الله عليه وسلم</vt:lpstr>
      <vt:lpstr>دلائل نبوة محمد صلى الله عليه وسلم</vt:lpstr>
      <vt:lpstr>دلائل نبوة محمد صلى الله عليه وسلم</vt:lpstr>
      <vt:lpstr>الآثار المترتبة على الإيمان بالرسل</vt:lpstr>
      <vt:lpstr>الآثار المترتبة على الإيمان بالرسل</vt:lpstr>
      <vt:lpstr>الآثار المترتبة على الإيمان بالرسل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أصول الثقافة الإسلامية</dc:title>
  <dc:creator>dell</dc:creator>
  <cp:lastModifiedBy>dell</cp:lastModifiedBy>
  <cp:revision>74</cp:revision>
  <dcterms:created xsi:type="dcterms:W3CDTF">2017-08-25T12:52:09Z</dcterms:created>
  <dcterms:modified xsi:type="dcterms:W3CDTF">2017-10-30T19:28:39Z</dcterms:modified>
</cp:coreProperties>
</file>