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9" r:id="rId1"/>
  </p:sldMasterIdLst>
  <p:sldIdLst>
    <p:sldId id="420" r:id="rId2"/>
    <p:sldId id="421" r:id="rId3"/>
    <p:sldId id="257" r:id="rId4"/>
    <p:sldId id="422" r:id="rId5"/>
    <p:sldId id="423" r:id="rId6"/>
    <p:sldId id="424" r:id="rId7"/>
    <p:sldId id="425" r:id="rId8"/>
    <p:sldId id="426" r:id="rId9"/>
    <p:sldId id="427" r:id="rId10"/>
    <p:sldId id="428" r:id="rId11"/>
    <p:sldId id="258" r:id="rId12"/>
    <p:sldId id="370" r:id="rId13"/>
    <p:sldId id="391" r:id="rId14"/>
    <p:sldId id="392" r:id="rId15"/>
    <p:sldId id="393" r:id="rId16"/>
    <p:sldId id="394" r:id="rId17"/>
    <p:sldId id="395" r:id="rId18"/>
    <p:sldId id="396" r:id="rId19"/>
    <p:sldId id="397" r:id="rId20"/>
    <p:sldId id="399" r:id="rId21"/>
    <p:sldId id="400" r:id="rId22"/>
    <p:sldId id="429" r:id="rId23"/>
    <p:sldId id="430" r:id="rId24"/>
    <p:sldId id="431" r:id="rId25"/>
    <p:sldId id="432" r:id="rId26"/>
    <p:sldId id="401" r:id="rId27"/>
    <p:sldId id="402" r:id="rId28"/>
    <p:sldId id="405" r:id="rId29"/>
    <p:sldId id="406" r:id="rId30"/>
    <p:sldId id="407" r:id="rId31"/>
    <p:sldId id="408" r:id="rId32"/>
    <p:sldId id="433" r:id="rId33"/>
    <p:sldId id="434" r:id="rId34"/>
    <p:sldId id="435" r:id="rId35"/>
    <p:sldId id="436" r:id="rId36"/>
    <p:sldId id="437" r:id="rId37"/>
    <p:sldId id="438" r:id="rId38"/>
    <p:sldId id="439" r:id="rId39"/>
    <p:sldId id="440" r:id="rId40"/>
    <p:sldId id="441" r:id="rId41"/>
    <p:sldId id="442" r:id="rId42"/>
    <p:sldId id="444" r:id="rId43"/>
    <p:sldId id="445" r:id="rId44"/>
    <p:sldId id="446" r:id="rId45"/>
    <p:sldId id="447" r:id="rId46"/>
    <p:sldId id="448" r:id="rId47"/>
    <p:sldId id="449" r:id="rId48"/>
    <p:sldId id="450" r:id="rId49"/>
    <p:sldId id="451" r:id="rId50"/>
    <p:sldId id="452" r:id="rId51"/>
    <p:sldId id="453" r:id="rId52"/>
    <p:sldId id="454" r:id="rId53"/>
    <p:sldId id="455" r:id="rId5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>
                <a:solidFill>
                  <a:srgbClr val="455F51"/>
                </a:solidFill>
              </a:rPr>
              <a:pPr/>
              <a:t>10/10/2017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207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>
                <a:solidFill>
                  <a:srgbClr val="455F51"/>
                </a:solidFill>
              </a:rPr>
              <a:pPr/>
              <a:t>10/10/2017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083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>
                <a:solidFill>
                  <a:srgbClr val="455F51"/>
                </a:solidFill>
              </a:rPr>
              <a:pPr/>
              <a:t>10/10/2017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563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>
                <a:solidFill>
                  <a:srgbClr val="455F51"/>
                </a:solidFill>
              </a:rPr>
              <a:pPr/>
              <a:t>10/10/2017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16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5A61015F-7CC6-4D0A-9D87-873EA4C304CC}" type="datetimeFigureOut">
              <a:rPr lang="en-US" smtClean="0">
                <a:solidFill>
                  <a:srgbClr val="455F51"/>
                </a:solidFill>
              </a:rPr>
              <a:pPr/>
              <a:t>10/10/2017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1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>
                <a:solidFill>
                  <a:srgbClr val="455F51"/>
                </a:solidFill>
              </a:rPr>
              <a:pPr/>
              <a:t>10/10/2017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668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>
                <a:solidFill>
                  <a:srgbClr val="455F51"/>
                </a:solidFill>
              </a:rPr>
              <a:pPr/>
              <a:t>10/10/2017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559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>
                <a:solidFill>
                  <a:srgbClr val="455F51"/>
                </a:solidFill>
              </a:rPr>
              <a:pPr/>
              <a:t>10/10/2017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016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>
                <a:solidFill>
                  <a:srgbClr val="455F51"/>
                </a:solidFill>
              </a:rPr>
              <a:pPr/>
              <a:t>10/10/2017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914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>
                <a:solidFill>
                  <a:srgbClr val="455F51"/>
                </a:solidFill>
              </a:rPr>
              <a:pPr/>
              <a:t>10/10/2017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637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>
                <a:solidFill>
                  <a:srgbClr val="455F51"/>
                </a:solidFill>
              </a:rPr>
              <a:pPr/>
              <a:t>10/10/2017</a:t>
            </a:fld>
            <a:endParaRPr lang="en-US" dirty="0">
              <a:solidFill>
                <a:srgbClr val="455F51"/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96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openDmnd">
          <a:fgClr>
            <a:srgbClr val="C00000"/>
          </a:fgClr>
          <a:bgClr>
            <a:srgbClr val="C0C0C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90298CD5-6C1E-4009-B41F-6DF62E31D3BE}" type="datetimeFigureOut">
              <a:rPr lang="en-US" smtClean="0">
                <a:solidFill>
                  <a:srgbClr val="455F51"/>
                </a:solidFill>
              </a:rPr>
              <a:pPr/>
              <a:t>10/10/2017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455F51"/>
              </a:solidFill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013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4248" y="1004552"/>
            <a:ext cx="10406129" cy="5241701"/>
          </a:xfrm>
          <a:ln>
            <a:solidFill>
              <a:schemeClr val="accent1"/>
            </a:solidFill>
            <a:prstDash val="sysDash"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3175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/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أصول</a:t>
            </a:r>
            <a:r>
              <a:rPr lang="ar-SA" b="1" dirty="0" smtClean="0">
                <a:solidFill>
                  <a:schemeClr val="bg1"/>
                </a:solidFill>
              </a:rPr>
              <a:t> </a:t>
            </a: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الثقافة</a:t>
            </a:r>
            <a:r>
              <a:rPr lang="ar-SA" b="1" dirty="0" smtClean="0">
                <a:solidFill>
                  <a:schemeClr val="bg1"/>
                </a:solidFill>
              </a:rPr>
              <a:t> </a:t>
            </a: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الإسلامية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ar-SA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خصائص الثقافة الإسلامية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endParaRPr lang="ar-SA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6981" y="7392472"/>
            <a:ext cx="2562896" cy="154547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25000" lnSpcReduction="2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ar-SA" sz="3600" b="1" cap="none" dirty="0">
              <a:ln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463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الخصائص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194561"/>
            <a:ext cx="10032642" cy="3868614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جمع مفرده «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خصيصة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»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ومعناها: تفرد الشيء بصفات تميزه عن غيره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52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</a:t>
            </a:r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بخصائص الثقافة الإسلامية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194561"/>
            <a:ext cx="10032642" cy="3868614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الميزات والصفات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التي تنفرد بها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الثقافة الإسلامية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عن غيرها من الثقافات الأخرى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748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>
            <a:noAutofit/>
          </a:bodyPr>
          <a:lstStyle/>
          <a:p>
            <a:pPr algn="ctr"/>
            <a:r>
              <a:rPr lang="ar-SA" sz="88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خصائص الثقافة الإسلامية</a:t>
            </a:r>
            <a:endParaRPr lang="ar-SA" sz="88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364562"/>
            <a:ext cx="10032642" cy="3508204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0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الربانية</a:t>
            </a:r>
            <a:endParaRPr lang="ar-SA" sz="20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929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الربانية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3"/>
            <a:ext cx="10032642" cy="340002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0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معنى كون الإسلام دين رباني؟</a:t>
            </a:r>
            <a:endParaRPr lang="ar-SA" sz="20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2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889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معنى كون الإسلام دين رباني ؟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278967"/>
            <a:ext cx="10032642" cy="3924885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9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-1-</a:t>
            </a:r>
          </a:p>
          <a:p>
            <a:pPr marL="0" indent="0" algn="ctr">
              <a:buNone/>
            </a:pPr>
            <a:r>
              <a:rPr lang="ar-SA" sz="29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أنه دين الله الذي ارتضاه للعالمين </a:t>
            </a:r>
            <a:endParaRPr lang="ar-SA" sz="295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2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2329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معنى كون الإسلام دين رباني ؟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3"/>
            <a:ext cx="10032642" cy="3661959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9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-2-</a:t>
            </a:r>
          </a:p>
          <a:p>
            <a:pPr marL="0" indent="0" algn="ctr">
              <a:buNone/>
            </a:pPr>
            <a:r>
              <a:rPr lang="ar-SA" sz="29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أن مصدره الوحيين</a:t>
            </a:r>
            <a:endParaRPr lang="ar-SA" sz="295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2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143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معنى كون الإسلام دين رباني ؟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46984"/>
            <a:ext cx="10032642" cy="3593207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9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-3-</a:t>
            </a:r>
          </a:p>
          <a:p>
            <a:pPr marL="0" indent="0" algn="ctr">
              <a:buNone/>
            </a:pPr>
            <a:r>
              <a:rPr lang="ar-SA" sz="29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أن غايته وهدفه تحقيق مرضاة الله عزوجل والقيام بعبادته</a:t>
            </a:r>
            <a:endParaRPr lang="ar-SA" sz="295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2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239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الربانية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3"/>
            <a:ext cx="10032642" cy="340002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ar-SA" sz="295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38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أهم مظاهر الربانية للثقافة الإسلامية ؟</a:t>
            </a:r>
            <a:endParaRPr lang="ar-SA" sz="38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4965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مظاهر الربانية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192381"/>
            <a:ext cx="10032642" cy="4134118"/>
          </a:xfr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9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بيان الحقائق الكبرى التي لا يستطيع الإنسان معرفتها إلا بالوحي</a:t>
            </a:r>
            <a:endParaRPr lang="ar-SA" sz="295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793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مظاهر الربانية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192381"/>
            <a:ext cx="10032642" cy="3706143"/>
          </a:xfr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9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السلامة من النقص والتعارض والظلم</a:t>
            </a:r>
            <a:endParaRPr lang="ar-SA" sz="295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6859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8191" y="618518"/>
            <a:ext cx="9579219" cy="1478570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يتوقع أن تكوني قادرة على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549" y="2215166"/>
            <a:ext cx="10959921" cy="4172755"/>
          </a:xfrm>
          <a:ln/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endParaRPr lang="ar-SA" sz="14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</a:endParaRPr>
          </a:p>
          <a:p>
            <a:r>
              <a:rPr lang="ar-SA" sz="19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</a:rPr>
              <a:t>معرفة خصائص الثقافة الإسلامية إجمالاً</a:t>
            </a:r>
          </a:p>
          <a:p>
            <a:r>
              <a:rPr lang="ar-SA" sz="19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</a:rPr>
              <a:t> </a:t>
            </a:r>
            <a:r>
              <a:rPr lang="ar-SA" sz="19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</a:rPr>
              <a:t>بيان مظاهر ربانية الثقافة الإسلامية</a:t>
            </a:r>
          </a:p>
          <a:p>
            <a:r>
              <a:rPr lang="ar-SA" sz="19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</a:rPr>
              <a:t> </a:t>
            </a:r>
            <a:r>
              <a:rPr lang="ar-SA" sz="19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</a:rPr>
              <a:t>كتابة مقالة عن مظاهر شمولية الثقافة الإسلامية للإنسان بدءاً وانتهاءً</a:t>
            </a:r>
          </a:p>
          <a:p>
            <a:r>
              <a:rPr lang="ar-SA" sz="19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</a:rPr>
              <a:t>استثمار خصيصة «عالمية الثقافة» في الدعوة إلى الإسلام</a:t>
            </a:r>
            <a:endParaRPr lang="ar-SA" sz="19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97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مظاهر الربانية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164246"/>
            <a:ext cx="10032642" cy="3489579"/>
          </a:xfr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9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تحرير الإنسان من </a:t>
            </a:r>
          </a:p>
          <a:p>
            <a:pPr marL="0" indent="0" algn="ctr">
              <a:buNone/>
            </a:pPr>
            <a:r>
              <a:rPr lang="ar-SA" sz="29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عبودية الهوى</a:t>
            </a:r>
            <a:endParaRPr lang="ar-SA" sz="295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794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مظاهر الربانية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356834"/>
            <a:ext cx="10032642" cy="2846231"/>
          </a:xfr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9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مراعاة الفطرة</a:t>
            </a:r>
            <a:endParaRPr lang="ar-SA" sz="295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042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صوارف الفطرة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2"/>
            <a:ext cx="10032642" cy="3844840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9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الجهل</a:t>
            </a:r>
          </a:p>
          <a:p>
            <a:pPr marL="0" indent="0" algn="ctr">
              <a:buNone/>
            </a:pPr>
            <a:r>
              <a:rPr lang="ar-SA" sz="29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</a:t>
            </a:r>
            <a:r>
              <a:rPr lang="ar-SA" sz="2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فطرت الله التي فطر الناس عليها لا تبديل لخلق الله ذلك الدين القيّم ولكن أكثر الناس لا يعلمون</a:t>
            </a:r>
            <a:r>
              <a:rPr lang="ar-SA" sz="29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ar-SA" sz="29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} </a:t>
            </a:r>
            <a:endParaRPr lang="ar-SA" sz="295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2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973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185455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صوارف الفطرة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4" y="2125015"/>
            <a:ext cx="10494499" cy="3910026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8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التقليد الأعمى</a:t>
            </a:r>
          </a:p>
          <a:p>
            <a:pPr marL="0" indent="0" algn="ctr">
              <a:buNone/>
            </a:pPr>
            <a:r>
              <a:rPr lang="ar-SA" sz="26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</a:t>
            </a:r>
            <a:r>
              <a:rPr lang="ar-SA" sz="26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ما من مولود إلا يولد على الفطرة </a:t>
            </a:r>
          </a:p>
          <a:p>
            <a:pPr marL="0" indent="0" algn="ctr">
              <a:buNone/>
            </a:pPr>
            <a:r>
              <a:rPr lang="ar-SA" sz="26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فأبواه يهوّدانه وينصّرانه ويمجّسانه </a:t>
            </a:r>
            <a:r>
              <a:rPr lang="ar-SA" sz="26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) </a:t>
            </a:r>
            <a:endParaRPr lang="ar-SA" sz="26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2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1623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185455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صوارف الفطرة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1654" y="2278966"/>
            <a:ext cx="10032642" cy="3812346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اتباع وساوس الشيطان</a:t>
            </a:r>
          </a:p>
          <a:p>
            <a:pPr marL="0" indent="0" algn="ctr">
              <a:buNone/>
            </a:pPr>
            <a:r>
              <a:rPr lang="ar-SA" sz="2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</a:t>
            </a:r>
            <a:r>
              <a:rPr lang="ar-SA" sz="2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وإني خلقتُ عبادي حنفاء كلهم وإنهم أتتهم الشياطين فاجتالتهم عن دينهم وحرَّمَت عليهم ما أحللتُ لهم وأمرتهم أن يشركوا بي ما لم أنزّل به سلطاناً </a:t>
            </a:r>
            <a:r>
              <a:rPr lang="ar-SA" sz="2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) </a:t>
            </a:r>
            <a:endParaRPr lang="ar-SA" sz="2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2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724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185455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صوارف الفطرة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293034"/>
            <a:ext cx="10032642" cy="4121834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9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اتباع الهوى والعناد</a:t>
            </a:r>
          </a:p>
          <a:p>
            <a:pPr marL="0" indent="0" algn="ctr">
              <a:buNone/>
            </a:pPr>
            <a:r>
              <a:rPr lang="ar-SA" sz="29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</a:t>
            </a:r>
            <a:r>
              <a:rPr lang="ar-SA" sz="29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وجحدوا بها واستيقنتها أنفسهم ظلماً وعلواً </a:t>
            </a:r>
            <a:r>
              <a:rPr lang="ar-SA" sz="29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} </a:t>
            </a:r>
            <a:endParaRPr lang="ar-SA" sz="295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2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691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88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خصائص الثقافة الإسلامية</a:t>
            </a:r>
            <a:endParaRPr lang="ar-SA" sz="88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236763"/>
            <a:ext cx="10032642" cy="3648881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0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الشمول والكمال</a:t>
            </a:r>
            <a:endParaRPr lang="ar-SA" sz="20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764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الشمول والكمال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3"/>
            <a:ext cx="10032642" cy="340002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0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بالشمول والكمال؟</a:t>
            </a:r>
            <a:endParaRPr lang="ar-SA" sz="20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2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164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مظاهر شمول الثقافة الإسلامية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2"/>
            <a:ext cx="10032642" cy="3887044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0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-1-</a:t>
            </a:r>
          </a:p>
          <a:p>
            <a:pPr marL="0" indent="0" algn="ctr">
              <a:buNone/>
            </a:pPr>
            <a:r>
              <a:rPr lang="ar-SA" sz="20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شمول الخطاب للثقلين</a:t>
            </a:r>
            <a:endParaRPr lang="ar-SA" sz="20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4700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مظاهر شمول الثقافة الإسلامية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686929"/>
            <a:ext cx="10032642" cy="3643533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0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-2-</a:t>
            </a:r>
          </a:p>
          <a:p>
            <a:pPr marL="0" indent="0" algn="ctr">
              <a:buNone/>
            </a:pPr>
            <a:r>
              <a:rPr lang="ar-SA" sz="20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شمول النظرة للإنسان</a:t>
            </a:r>
            <a:endParaRPr lang="ar-SA" sz="20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015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8191" y="239151"/>
            <a:ext cx="9579219" cy="1308295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عناصر المحاضرة 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5926" y="1688122"/>
            <a:ext cx="10888394" cy="4628271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14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التعريف بالخصائص </a:t>
            </a:r>
          </a:p>
        </p:txBody>
      </p:sp>
    </p:spTree>
    <p:extLst>
      <p:ext uri="{BB962C8B-B14F-4D97-AF65-F5344CB8AC3E}">
        <p14:creationId xmlns:p14="http://schemas.microsoft.com/office/powerpoint/2010/main" val="266901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مظاهر شمول الثقافة الإسلامية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729133"/>
            <a:ext cx="10032642" cy="3488788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0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-3-</a:t>
            </a:r>
          </a:p>
          <a:p>
            <a:pPr marL="0" indent="0" algn="ctr">
              <a:buNone/>
            </a:pPr>
            <a:r>
              <a:rPr lang="ar-SA" sz="20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الشمول في تحديد هدف الإنسان ووسيلته إليه</a:t>
            </a:r>
            <a:endParaRPr lang="ar-SA" sz="20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372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72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مظاهر شمول الثقافة الإسلامية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729133"/>
            <a:ext cx="10032642" cy="3502856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0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-4-</a:t>
            </a:r>
          </a:p>
          <a:p>
            <a:pPr marL="0" indent="0" algn="ctr">
              <a:buNone/>
            </a:pPr>
            <a:r>
              <a:rPr lang="ar-SA" sz="271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شمول النظر إلى الدنيا والآخرة</a:t>
            </a:r>
            <a:endParaRPr lang="ar-SA" sz="271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11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88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خصائص الثقافة الإسلامية</a:t>
            </a:r>
            <a:endParaRPr lang="ar-SA" sz="88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236763"/>
            <a:ext cx="10032642" cy="3648881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0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الوسطية</a:t>
            </a:r>
            <a:endParaRPr lang="ar-SA" sz="20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824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الوسطية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125014"/>
            <a:ext cx="10032642" cy="4121240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0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قال تعالى</a:t>
            </a:r>
          </a:p>
          <a:p>
            <a:pPr marL="0" indent="0" algn="ctr">
              <a:buNone/>
            </a:pPr>
            <a:r>
              <a:rPr lang="ar-SA" sz="20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وكذلك جعلناكم أمة وسطاً لتكونوا شهداء على الناس }</a:t>
            </a:r>
            <a:endParaRPr lang="ar-SA" sz="20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9595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طريق الوسطية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125014"/>
            <a:ext cx="10032642" cy="4121240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0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التزام الصراط المستقيم</a:t>
            </a:r>
          </a:p>
          <a:p>
            <a:pPr marL="0" indent="0" algn="ctr">
              <a:buNone/>
            </a:pPr>
            <a:r>
              <a:rPr lang="ar-SA" sz="20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فاستقم كما أمرت ومن تاب معك ولا تطغوا }</a:t>
            </a:r>
            <a:endParaRPr lang="ar-SA" sz="20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295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مظاهر الوسطية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614412"/>
            <a:ext cx="10032642" cy="2949262"/>
          </a:xfr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9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التوازن في الاعتقاد</a:t>
            </a:r>
            <a:endParaRPr lang="ar-SA" sz="295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916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مظاهر الوسطية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614412"/>
            <a:ext cx="10032642" cy="2949262"/>
          </a:xfr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9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التوازن في العبادات</a:t>
            </a:r>
            <a:endParaRPr lang="ar-SA" sz="295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947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مظاهر الوسطية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614412"/>
            <a:ext cx="10032642" cy="2949262"/>
          </a:xfr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9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التوازن بين العبادة ولعمل</a:t>
            </a:r>
            <a:endParaRPr lang="ar-SA" sz="295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825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88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خصائص الثقافة الإسلامية</a:t>
            </a:r>
            <a:endParaRPr lang="ar-SA" sz="88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236763"/>
            <a:ext cx="10032642" cy="3648881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0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صلاحها لكل زمان ومكان</a:t>
            </a:r>
            <a:endParaRPr lang="ar-SA" sz="20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3957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88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صلاحها لكل زمان ومكان</a:t>
            </a:r>
            <a:endParaRPr lang="ar-SA" sz="88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3"/>
            <a:ext cx="10032642" cy="340002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0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بهذه </a:t>
            </a:r>
          </a:p>
          <a:p>
            <a:pPr marL="0" indent="0" algn="ctr">
              <a:buNone/>
            </a:pPr>
            <a:r>
              <a:rPr lang="ar-SA" sz="20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الخاصية ؟</a:t>
            </a:r>
            <a:endParaRPr lang="ar-SA" sz="20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2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403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8191" y="239151"/>
            <a:ext cx="9579219" cy="1308295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عناصر المحاضرة 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5926" y="1688122"/>
            <a:ext cx="10888394" cy="4628271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ar-SA" sz="145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الخصائص العامة :</a:t>
            </a:r>
          </a:p>
          <a:p>
            <a:pPr algn="ctr"/>
            <a:r>
              <a:rPr lang="ar-SA" sz="14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الربانية</a:t>
            </a:r>
          </a:p>
        </p:txBody>
      </p:sp>
    </p:spTree>
    <p:extLst>
      <p:ext uri="{BB962C8B-B14F-4D97-AF65-F5344CB8AC3E}">
        <p14:creationId xmlns:p14="http://schemas.microsoft.com/office/powerpoint/2010/main" val="307179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مظاهر صلاحها لكل زمان ومكان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3"/>
            <a:ext cx="10032642" cy="340002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0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ختم الشريعة الإسلامية </a:t>
            </a:r>
          </a:p>
          <a:p>
            <a:pPr marL="0" indent="0" algn="ctr">
              <a:buNone/>
            </a:pPr>
            <a:r>
              <a:rPr lang="ar-SA" sz="20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لما قبلها من الشرائع</a:t>
            </a:r>
            <a:endParaRPr lang="ar-SA" sz="202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712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مظاهر صلاحها لكل زمان ومكان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3"/>
            <a:ext cx="10032642" cy="340002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0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تحديد مرجعية وحيدة للناس عند الاختلاف</a:t>
            </a:r>
            <a:endParaRPr lang="ar-SA" sz="202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107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مظاهر صلاحها لكل زمان ومكان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3"/>
            <a:ext cx="10032642" cy="340002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4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قيام شريعة الإسلام على العدل </a:t>
            </a:r>
          </a:p>
          <a:p>
            <a:pPr marL="0" indent="0" algn="ctr">
              <a:buNone/>
            </a:pPr>
            <a:r>
              <a:rPr lang="ar-SA" sz="24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فلا ظلم فيها ولا محاباة </a:t>
            </a:r>
            <a:endParaRPr lang="ar-SA" sz="24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867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88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خصائص الثقافة الإسلامية</a:t>
            </a:r>
            <a:endParaRPr lang="ar-SA" sz="88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236763"/>
            <a:ext cx="10032642" cy="3648881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0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إمكان تطبيقها</a:t>
            </a:r>
            <a:endParaRPr lang="ar-SA" sz="20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978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إمكان تطبيقها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3"/>
            <a:ext cx="10032642" cy="340002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0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بهذه </a:t>
            </a:r>
          </a:p>
          <a:p>
            <a:pPr marL="0" indent="0" algn="ctr">
              <a:buNone/>
            </a:pPr>
            <a:r>
              <a:rPr lang="ar-SA" sz="20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الخاصية ؟</a:t>
            </a:r>
            <a:endParaRPr lang="ar-SA" sz="20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2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213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مظاهر إمكانية التطبيق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2"/>
            <a:ext cx="10032642" cy="3683357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4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قيام العقيدة الإسلامية على </a:t>
            </a:r>
          </a:p>
          <a:p>
            <a:pPr marL="0" indent="0" algn="ctr">
              <a:buNone/>
            </a:pPr>
            <a:r>
              <a:rPr lang="ar-SA" sz="24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الحقائق واليقينيات ونبذ </a:t>
            </a:r>
          </a:p>
          <a:p>
            <a:pPr marL="0" indent="0" algn="ctr">
              <a:buNone/>
            </a:pPr>
            <a:r>
              <a:rPr lang="ar-SA" sz="24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الخرافات والأوهام</a:t>
            </a:r>
            <a:endParaRPr lang="ar-SA" sz="24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363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مظاهر إمكانية التطبيق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3"/>
            <a:ext cx="10032642" cy="340002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4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تناسب التكاليف الشرعية مع </a:t>
            </a:r>
          </a:p>
          <a:p>
            <a:pPr marL="0" indent="0" algn="ctr">
              <a:buNone/>
            </a:pPr>
            <a:r>
              <a:rPr lang="ar-SA" sz="24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طاقة الإنسان وطبيعته وفطرته</a:t>
            </a:r>
            <a:endParaRPr lang="ar-SA" sz="24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198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مظاهر إمكانية التطبيق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3"/>
            <a:ext cx="10032642" cy="340002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4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مراعاة اختلاف الأحوال في التيسير</a:t>
            </a:r>
            <a:endParaRPr lang="ar-SA" sz="24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000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مظاهر إمكانية التطبيق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3"/>
            <a:ext cx="10032642" cy="340002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35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قابلية الأحكام والتشريعات </a:t>
            </a:r>
          </a:p>
          <a:p>
            <a:pPr marL="0" indent="0" algn="ctr">
              <a:buNone/>
            </a:pPr>
            <a:r>
              <a:rPr lang="ar-SA" sz="35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للتطبيق العملي</a:t>
            </a:r>
            <a:endParaRPr lang="ar-SA" sz="352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059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مظاهر إمكانية التطبيق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3"/>
            <a:ext cx="10032642" cy="340002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35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ترتيب الجزاء على </a:t>
            </a:r>
          </a:p>
          <a:p>
            <a:pPr marL="0" indent="0" algn="ctr">
              <a:buNone/>
            </a:pPr>
            <a:r>
              <a:rPr lang="ar-SA" sz="35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التكاليف الشرعية</a:t>
            </a:r>
            <a:endParaRPr lang="ar-SA" sz="352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84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8191" y="239151"/>
            <a:ext cx="9579219" cy="1308295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عناصر المحاضرة 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5926" y="1688122"/>
            <a:ext cx="10888394" cy="4628271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ar-SA" sz="145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الخصائص العامة :</a:t>
            </a:r>
          </a:p>
          <a:p>
            <a:pPr algn="ctr"/>
            <a:r>
              <a:rPr lang="ar-SA" sz="14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الشمول والكمال</a:t>
            </a:r>
          </a:p>
        </p:txBody>
      </p:sp>
    </p:spTree>
    <p:extLst>
      <p:ext uri="{BB962C8B-B14F-4D97-AF65-F5344CB8AC3E}">
        <p14:creationId xmlns:p14="http://schemas.microsoft.com/office/powerpoint/2010/main" val="287269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88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خصائص الثقافة الإسلامية</a:t>
            </a:r>
            <a:endParaRPr lang="ar-SA" sz="88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236763"/>
            <a:ext cx="10032642" cy="3648881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0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ثقافة أخلاقية</a:t>
            </a:r>
            <a:endParaRPr lang="ar-SA" sz="20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531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ثقافة أخلاقية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1931831"/>
            <a:ext cx="10032642" cy="4507606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35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إن الله يأمر بالعدل والإحسان وإيتاء ذي القربى وينهى عن الفحشاء والمنكر والبغي }</a:t>
            </a:r>
            <a:endParaRPr lang="ar-SA" sz="352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992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ثقافة أخلاقية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1931831"/>
            <a:ext cx="10032642" cy="4056845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35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إنما بُعِثتُ لأتمم </a:t>
            </a:r>
          </a:p>
          <a:p>
            <a:pPr marL="0" indent="0" algn="ctr">
              <a:buNone/>
            </a:pPr>
            <a:r>
              <a:rPr lang="ar-SA" sz="35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صالح الأخلاق)</a:t>
            </a:r>
            <a:endParaRPr lang="ar-SA" sz="352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6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ثقافة أخلاقية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1931831"/>
            <a:ext cx="10032642" cy="4056845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35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قول الإمام ابن القيم رحمه الله</a:t>
            </a:r>
            <a:endParaRPr lang="ar-SA" sz="352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725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8191" y="239151"/>
            <a:ext cx="9579219" cy="1308295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عناصر المحاضرة 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5926" y="1688122"/>
            <a:ext cx="10888394" cy="4628271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ar-SA" sz="145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الخصائص العامة :</a:t>
            </a:r>
          </a:p>
          <a:p>
            <a:pPr algn="ctr"/>
            <a:r>
              <a:rPr lang="ar-SA" sz="14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الوسطية</a:t>
            </a:r>
          </a:p>
        </p:txBody>
      </p:sp>
    </p:spTree>
    <p:extLst>
      <p:ext uri="{BB962C8B-B14F-4D97-AF65-F5344CB8AC3E}">
        <p14:creationId xmlns:p14="http://schemas.microsoft.com/office/powerpoint/2010/main" val="398978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8191" y="239151"/>
            <a:ext cx="9579219" cy="1308295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عناصر المحاضرة 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5926" y="1688122"/>
            <a:ext cx="10888394" cy="4628271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endParaRPr lang="ar-SA" sz="145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r>
              <a:rPr lang="ar-SA" sz="1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الخصائص العامة :</a:t>
            </a:r>
          </a:p>
          <a:p>
            <a:pPr algn="ctr"/>
            <a:r>
              <a:rPr lang="ar-SA" sz="1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صلاحها لكل زمان ومكان</a:t>
            </a:r>
          </a:p>
        </p:txBody>
      </p:sp>
    </p:spTree>
    <p:extLst>
      <p:ext uri="{BB962C8B-B14F-4D97-AF65-F5344CB8AC3E}">
        <p14:creationId xmlns:p14="http://schemas.microsoft.com/office/powerpoint/2010/main" val="268371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8191" y="239151"/>
            <a:ext cx="9579219" cy="1308295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عناصر المحاضرة 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5926" y="1688122"/>
            <a:ext cx="10888394" cy="4628271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ar-SA" sz="145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الخصائص العامة :</a:t>
            </a:r>
          </a:p>
          <a:p>
            <a:pPr algn="ctr"/>
            <a:r>
              <a:rPr lang="ar-SA" sz="14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إمكان تطبيقها</a:t>
            </a:r>
          </a:p>
        </p:txBody>
      </p:sp>
    </p:spTree>
    <p:extLst>
      <p:ext uri="{BB962C8B-B14F-4D97-AF65-F5344CB8AC3E}">
        <p14:creationId xmlns:p14="http://schemas.microsoft.com/office/powerpoint/2010/main" val="190075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8191" y="239151"/>
            <a:ext cx="9579219" cy="1308295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عناصر المحاضرة 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5926" y="1688122"/>
            <a:ext cx="10888394" cy="4628271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ar-SA" sz="145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الخصائص العامة :</a:t>
            </a:r>
          </a:p>
          <a:p>
            <a:pPr algn="ctr"/>
            <a:r>
              <a:rPr lang="ar-SA" sz="14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ثقافة أخلاقية</a:t>
            </a:r>
          </a:p>
        </p:txBody>
      </p:sp>
    </p:spTree>
    <p:extLst>
      <p:ext uri="{BB962C8B-B14F-4D97-AF65-F5344CB8AC3E}">
        <p14:creationId xmlns:p14="http://schemas.microsoft.com/office/powerpoint/2010/main" val="96509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Wood Type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/>
      <a:lstStyle/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1362</TotalTime>
  <Words>540</Words>
  <Application>Microsoft Office PowerPoint</Application>
  <PresentationFormat>Widescreen</PresentationFormat>
  <Paragraphs>188</Paragraphs>
  <Slides>53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8" baseType="lpstr">
      <vt:lpstr>Rockwell</vt:lpstr>
      <vt:lpstr>Rockwell Condensed</vt:lpstr>
      <vt:lpstr>Times New Roman</vt:lpstr>
      <vt:lpstr>Wingdings</vt:lpstr>
      <vt:lpstr>1_Wood Type</vt:lpstr>
      <vt:lpstr>   أصول الثقافة الإسلامية                                 خصائص الثقافة الإسلامية                     </vt:lpstr>
      <vt:lpstr>يتوقع أن تكوني قادرة على</vt:lpstr>
      <vt:lpstr>عناصر المحاضرة </vt:lpstr>
      <vt:lpstr>عناصر المحاضرة </vt:lpstr>
      <vt:lpstr>عناصر المحاضرة </vt:lpstr>
      <vt:lpstr>عناصر المحاضرة </vt:lpstr>
      <vt:lpstr>عناصر المحاضرة </vt:lpstr>
      <vt:lpstr>عناصر المحاضرة </vt:lpstr>
      <vt:lpstr>عناصر المحاضرة </vt:lpstr>
      <vt:lpstr>تعريف الخصائص</vt:lpstr>
      <vt:lpstr>المراد بخصائص الثقافة الإسلامية</vt:lpstr>
      <vt:lpstr>خصائص الثقافة الإسلامية</vt:lpstr>
      <vt:lpstr>الربانية</vt:lpstr>
      <vt:lpstr>معنى كون الإسلام دين رباني ؟</vt:lpstr>
      <vt:lpstr>معنى كون الإسلام دين رباني ؟</vt:lpstr>
      <vt:lpstr>معنى كون الإسلام دين رباني ؟</vt:lpstr>
      <vt:lpstr>الربانية</vt:lpstr>
      <vt:lpstr>مظاهر الربانية</vt:lpstr>
      <vt:lpstr>مظاهر الربانية</vt:lpstr>
      <vt:lpstr>مظاهر الربانية</vt:lpstr>
      <vt:lpstr>مظاهر الربانية</vt:lpstr>
      <vt:lpstr>صوارف الفطرة</vt:lpstr>
      <vt:lpstr>صوارف الفطرة</vt:lpstr>
      <vt:lpstr>صوارف الفطرة</vt:lpstr>
      <vt:lpstr>صوارف الفطرة</vt:lpstr>
      <vt:lpstr>خصائص الثقافة الإسلامية</vt:lpstr>
      <vt:lpstr>الشمول والكمال</vt:lpstr>
      <vt:lpstr>مظاهر شمول الثقافة الإسلامية</vt:lpstr>
      <vt:lpstr>مظاهر شمول الثقافة الإسلامية</vt:lpstr>
      <vt:lpstr>مظاهر شمول الثقافة الإسلامية</vt:lpstr>
      <vt:lpstr>مظاهر شمول الثقافة الإسلامية</vt:lpstr>
      <vt:lpstr>خصائص الثقافة الإسلامية</vt:lpstr>
      <vt:lpstr>الوسطية</vt:lpstr>
      <vt:lpstr>طريق الوسطية</vt:lpstr>
      <vt:lpstr>مظاهر الوسطية</vt:lpstr>
      <vt:lpstr>مظاهر الوسطية</vt:lpstr>
      <vt:lpstr>مظاهر الوسطية</vt:lpstr>
      <vt:lpstr>خصائص الثقافة الإسلامية</vt:lpstr>
      <vt:lpstr>صلاحها لكل زمان ومكان</vt:lpstr>
      <vt:lpstr>مظاهر صلاحها لكل زمان ومكان</vt:lpstr>
      <vt:lpstr>مظاهر صلاحها لكل زمان ومكان</vt:lpstr>
      <vt:lpstr>مظاهر صلاحها لكل زمان ومكان</vt:lpstr>
      <vt:lpstr>خصائص الثقافة الإسلامية</vt:lpstr>
      <vt:lpstr>إمكان تطبيقها</vt:lpstr>
      <vt:lpstr>مظاهر إمكانية التطبيق</vt:lpstr>
      <vt:lpstr>مظاهر إمكانية التطبيق</vt:lpstr>
      <vt:lpstr>مظاهر إمكانية التطبيق</vt:lpstr>
      <vt:lpstr>مظاهر إمكانية التطبيق</vt:lpstr>
      <vt:lpstr>مظاهر إمكانية التطبيق</vt:lpstr>
      <vt:lpstr>خصائص الثقافة الإسلامية</vt:lpstr>
      <vt:lpstr>ثقافة أخلاقية</vt:lpstr>
      <vt:lpstr>ثقافة أخلاقية</vt:lpstr>
      <vt:lpstr>ثقافة أخلاقية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أصول الثقافة الإسلامية</dc:title>
  <dc:creator>dell</dc:creator>
  <cp:lastModifiedBy>dell</cp:lastModifiedBy>
  <cp:revision>52</cp:revision>
  <dcterms:created xsi:type="dcterms:W3CDTF">2017-08-25T12:52:09Z</dcterms:created>
  <dcterms:modified xsi:type="dcterms:W3CDTF">2017-10-09T18:56:21Z</dcterms:modified>
</cp:coreProperties>
</file>