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3" r:id="rId1"/>
  </p:sldMasterIdLst>
  <p:sldIdLst>
    <p:sldId id="480" r:id="rId2"/>
    <p:sldId id="481" r:id="rId3"/>
    <p:sldId id="257" r:id="rId4"/>
    <p:sldId id="482" r:id="rId5"/>
    <p:sldId id="483" r:id="rId6"/>
    <p:sldId id="522" r:id="rId7"/>
    <p:sldId id="523" r:id="rId8"/>
    <p:sldId id="555" r:id="rId9"/>
    <p:sldId id="556" r:id="rId10"/>
    <p:sldId id="484" r:id="rId11"/>
    <p:sldId id="557" r:id="rId12"/>
    <p:sldId id="558" r:id="rId13"/>
    <p:sldId id="559" r:id="rId14"/>
    <p:sldId id="560" r:id="rId15"/>
    <p:sldId id="561" r:id="rId16"/>
    <p:sldId id="562" r:id="rId17"/>
    <p:sldId id="564" r:id="rId18"/>
    <p:sldId id="563" r:id="rId19"/>
    <p:sldId id="485" r:id="rId20"/>
    <p:sldId id="565" r:id="rId21"/>
    <p:sldId id="566" r:id="rId22"/>
    <p:sldId id="567" r:id="rId23"/>
    <p:sldId id="568" r:id="rId24"/>
    <p:sldId id="490" r:id="rId25"/>
    <p:sldId id="524" r:id="rId26"/>
    <p:sldId id="569" r:id="rId27"/>
    <p:sldId id="570" r:id="rId28"/>
    <p:sldId id="571" r:id="rId29"/>
    <p:sldId id="572" r:id="rId30"/>
    <p:sldId id="573" r:id="rId31"/>
    <p:sldId id="574" r:id="rId32"/>
    <p:sldId id="525" r:id="rId33"/>
    <p:sldId id="491" r:id="rId34"/>
    <p:sldId id="526" r:id="rId35"/>
    <p:sldId id="527" r:id="rId36"/>
    <p:sldId id="528" r:id="rId37"/>
    <p:sldId id="529" r:id="rId38"/>
    <p:sldId id="486" r:id="rId39"/>
    <p:sldId id="575" r:id="rId40"/>
    <p:sldId id="576" r:id="rId41"/>
    <p:sldId id="577" r:id="rId42"/>
    <p:sldId id="530" r:id="rId43"/>
    <p:sldId id="578" r:id="rId44"/>
    <p:sldId id="492" r:id="rId45"/>
    <p:sldId id="532" r:id="rId46"/>
    <p:sldId id="533" r:id="rId47"/>
    <p:sldId id="487" r:id="rId48"/>
    <p:sldId id="493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4EA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6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0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13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73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33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04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11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70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2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88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25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455F51"/>
                </a:solidFill>
              </a:rPr>
              <a:pPr/>
              <a:t>11/13/2017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993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</a:t>
            </a:r>
            <a:r>
              <a:rPr lang="ar-SA" sz="9600" b="1" dirty="0" smtClean="0">
                <a:solidFill>
                  <a:schemeClr val="tx1"/>
                </a:solidFill>
              </a:rPr>
              <a:t> </a:t>
            </a: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الثقافة</a:t>
            </a:r>
            <a:r>
              <a:rPr lang="ar-SA" sz="9600" b="1" dirty="0" smtClean="0">
                <a:solidFill>
                  <a:schemeClr val="tx1"/>
                </a:solidFill>
              </a:rPr>
              <a:t> </a:t>
            </a: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ar-SA" sz="48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الوحدة الثامنة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91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الثالث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وَرَبُّكَ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يَخْلُقُ مَا يَشَاءُ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وَيَخْتَارُ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17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الثالث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وَيَفْعَلُ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اللَّهُ مَا يَشَاءُ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60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الثالث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{هُوَ الَّذِي يُصَوِّرُكُمْ فِي الْأَرْحَامِ كَيْفَ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يَشَاءُ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08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الثالث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وَلَوْ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شَاءَ اللَّهُ لَسَلَّطَهُمْ عَلَيْكُمْ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فَلَقَاتَلُوكُمْ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82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الثالث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وَلَوْ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شَاءَ رَبُّكَ مَا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فَعَلُوهُ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9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</a:t>
            </a:r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بالقدر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الرابع</a:t>
            </a:r>
            <a:endParaRPr lang="ar-SA" sz="11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</a:t>
            </a: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بأن جميع الكائنات خلقها الله تعالى 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774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الرابع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اللَّهُ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خَالِقُ كُلِّ شَيْءٍ ۖ وَهُوَ عَلَىٰ كُلِّ شَيْءٍ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وَكِيلٌ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86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الرابع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وَخَلَقَ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كُلَّ شَيْءٍ فَقَدَّرَهُ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تَقْدِيرًا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311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الرابع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020" y="1927274"/>
            <a:ext cx="10410094" cy="3881099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{وَاللَّهُ خَلَقَكُمْ وَمَا تَعْمَلُونَ}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541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36516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للعبد قدرة ومشيئة في الفعل والترك ؟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فَمَن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شَاءَ اتَّخَذَ إِلَىٰ رَبِّهِ سَبِيلًا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038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231821"/>
            <a:ext cx="10406129" cy="5473520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 الإيمان الستة</a:t>
            </a:r>
            <a:br>
              <a:rPr lang="ar-SA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  <a:r>
              <a:rPr lang="ar-SA" sz="54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الإيمان </a:t>
            </a:r>
            <a:r>
              <a:rPr lang="ar-SA" sz="5400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بالقدر</a:t>
            </a:r>
            <a:r>
              <a:rPr lang="ar-SA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12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36516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للعبد قدرة ومشيئة في الفعل والترك ؟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فَأْتُوا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حَرْثَكُمْ أَنَّىٰ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شِئْتُمْ 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607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36516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للعبد قدرة ومشيئة في الفعل والترك ؟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فَاتَّقُوا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اللَّهَ مَا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اسْتَطَعْتُمْ 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17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36516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للعبد قدرة ومشيئة في الفعل والترك ؟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لاَ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يُكَلِّفُ اللّهُ نَفْساً إِلاَّ وُسْعَهَا لَهَا مَا كَسَبَتْ وَعَلَيْهَا مَا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اكْتَسَبَتْ 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890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365162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للعبد قدرة ومشيئة في الفعل والترك ؟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من الواقع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043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236373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حكم الاحتجاج بالقدر على ترك واجب أوفعل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لا يجوز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266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من احتج بالقدر على ترك واجب أو 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سَيَقُولُ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الَّذِينَ أَشْرَكُوا لَوْ شَاءَ اللَّهُ مَا أَشْرَكْنَا وَلَا آبَاؤُنَا وَلَا حَرَّمْنَا مِن شَيْءٍ ۚ كَذَٰلِكَ كَذَّبَ الَّذِينَ مِن قَبْلِهِمْ حَتَّىٰ ذَاقُوا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بَأْسَنَا 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590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من احتج بالقدر على ترك واجب أو 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رُّسُلًا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مُّبَشِّرِينَ وَمُنذِرِينَ لِئَلَّا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يَكُونَ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لِلنَّاسِ عَلَى اللَّهِ حُجَّةٌ بَعْدَ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الرُّسُلِ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ۚ وَكَانَ اللَّهُ عَزِيزًا حَكِيمًا 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73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من احتج بالقدر على ترك واجب أو 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مَا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مِنْكُمْ مِنْ أَحَدٍ إِلا وَقَدْ كُتِبَ مَقْعَدُهُ مِنَ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الْجَنَّةِ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وَمَقْعَدُهُ مِنَ النَّارِ " . قَالُوا :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يَا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رَسُولَ اللَّهِ , أَفَلا نَتَّكِلُ ؟ قَالَ : " اعْمَلُوا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فَكُلٌّ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مُيَسَّرٌ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ثُمَّ قَرَأَ : فَأَمَّا مَنْ أَعْطَى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وَاتَّقَى )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29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من احتج بالقدر على ترك واجب أو 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الله تعلى أمر العبد ونهاه ولم يكلّفه إلا ما يستطيع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652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من احتج بالقدر على ترك واجب أو 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قدر الله سر مكتوم لا يُعلم إلا بعد وقوعه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315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323558"/>
            <a:ext cx="9579219" cy="1561514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6" y="1696278"/>
            <a:ext cx="10287842" cy="470452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المراد </a:t>
            </a: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بالقدر</a:t>
            </a:r>
            <a:endParaRPr lang="ar-SA" sz="5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الأمور التي يتضمنها الإيمان </a:t>
            </a: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بالقدر</a:t>
            </a:r>
            <a:endParaRPr lang="ar-SA" sz="5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مسائل في الإيمان بالقدر</a:t>
            </a: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الطوائف التي ضلت في باب الإيمان بالقدر</a:t>
            </a:r>
            <a:endParaRPr lang="ar-SA" sz="5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FontTx/>
              <a:buChar char="-"/>
            </a:pP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ثمرات الإيمان </a:t>
            </a:r>
            <a:r>
              <a:rPr lang="ar-SA" sz="5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بالقدر</a:t>
            </a:r>
            <a:endParaRPr lang="ar-SA" sz="5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ar-SA" sz="6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9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من احتج بالقدر على ترك واجب أو 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الوجه السادس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184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27501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54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بطلان من احتج بالقدر على ترك واجب أو فعل معصية</a:t>
            </a:r>
            <a:endParaRPr lang="ar-SA" sz="54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الوجه السابع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654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مسائل في الإيمان بالقدر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(1)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فعل الأسباب ينافي الإيمان بالقدر ؟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77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مسائل في الإيمان بالقدر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(2)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ما معنى قول النبي عليه السلام :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والخير كله في يديك والشر ليس إليك )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 أن الله سبحانه خالق كل شيء ؟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9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مسائل في الإيمان بالقدر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(3)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هل للعباد قدرة ومشيئة على أفعالهم المضافة إليهم ؟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928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مسائل في الإيمان بالقدر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(4)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لو قال قائل : أليس ممكناً في قدرة الله أن يجعل كل عباده مؤمنين طائعين مع محبته ذلك منهم شرعاً ؟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351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الطوائف التي ضلت في باب القدر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الطائفة الأولى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الجبــــرية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871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مذهب الجبرية في القدر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العبد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مجبر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على عمله وليس له قدرة ولا إرادة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60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الجبرية بالشرع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الله تعالى أثبت للعبد إرادة ومشيئة وأضاف العمل إليه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420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الجبرية بالشرع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مِنكُم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مَّن يُرِيدُ الدُّنْيَا وَمِنكُم مَّن يُرِيدُ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الْآخِرَةَ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00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31821"/>
            <a:ext cx="9630735" cy="1695453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بالقدر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تقدير الله تعالى للكائنات حسبما سبق به علمه واقتضته حكمته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60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الجبرية بالشرع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وَقُلِ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الْحَقُّ مِن رَّبِّكُمْ ۖ فَمَن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شَاءَ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فَلْيُؤْمِن وَمَن شَاءَ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فَلْيَكْفُرْ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24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الجبرية بالشرع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مَّنْ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عَمِلَ صَالِحًا فَلِنَفْسِهِ ۖ وَمَنْ أَسَاءَ فَعَلَيْهَا ۗ وَمَا رَبُّكَ بِظَلَّامٍ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لِّلْعَبِيدِ }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628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656819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الجبرية بالواقع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التفريق بين الفعل الاختياري والفعل غير الاختياري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5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5"/>
            <a:ext cx="11552350" cy="1493951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الطوائف التي ضلت في باب القدر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الطائفة الثانية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القدريــــة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22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42955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مذهب القدرية في القدر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العبد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مستقل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بعمله وليس لمشيئة الله وقدرته أثر فيه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45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42955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القدرية بالشرع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الله خالق كل شيء وكل شيء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كائن بمشيئته ومن ذلك أفعال العباد </a:t>
            </a: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فهي لا تقع إلا بمشيئة الله عزوجل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613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270456"/>
            <a:ext cx="11552350" cy="1429556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القدرية بالشرع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وَلَوْ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شَاءَ اللَّهُ مَا اقْتَتَلَ الَّذِينَ مِن بَعْدِهِم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مِّن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بَعْدِ مَا جَاءَتْهُمُ الْبَيِّنَاتُ وَلَٰكِنِ اخْتَلَفُوا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فَمِنْهُم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مَّنْ آمَنَ وَمِنْهُم مَّن كَفَرَ ۚ وَلَوْ شَاءَ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اللَّهُ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مَا اقْتَتَلُوا وَلَٰكِنَّ اللَّهَ يَفْعَلُ مَا يُرِيدُ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}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54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7" y="270455"/>
            <a:ext cx="10006884" cy="1532587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القدرية بالشرع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وَلَوْ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شِئْنَا لَآتَيْنَا كُلَّ نَفْسٍ هُدَاهَا وَلَٰكِنْ حَقَّ الْقَوْلُ مِنِّي لَأَمْلَأَنَّ جَهَنَّمَ مِنَ الْجِنَّةِ وَالنَّاسِ أَجْمَعِينَ 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9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270455"/>
            <a:ext cx="10818253" cy="1442435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الرد على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القدرية بالعقل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الكون كله مملوك لله تعالى والإنسان من هذا الكون فهو مملوك لله ولا يمكن للمملوك أن يتصرف في ملك المالك إلا بإذنه ومشيئته</a:t>
            </a:r>
            <a:endParaRPr lang="ar-SA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47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</a:t>
            </a:r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بالقدر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الأول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</a:t>
            </a: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بأن الله تعالى علم بكل شيء 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326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</a:t>
            </a:r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بالقدر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الثاني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</a:t>
            </a: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بأن الله تعالى كتب ما علمه في اللوح المحفوظ 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8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الأول والثاني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661376"/>
            <a:ext cx="10410094" cy="4596965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{ أَلَمْ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تَعْلَمْ أَنَّ اللَّهَ يَعْلَمُ مَا فِي السَّمَاءِ وَالْأَرْضِ ۗ إِنَّ ذَٰلِكَ فِي كِتَابٍ ۚ إِنَّ ذَٰلِكَ عَلَى اللَّهِ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يَسِيرٌ}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75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الدليل على الأمر الأول والثاني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كَتَبَ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اللَّهُ مَقَادِيرَ الْخَلَائِقِ قَبْلَ أَنْ يَخْلُقَ السَّمَاوَاتِ وَالْأَرْضَ بِخَمْسِينَ أَلْفَ </a:t>
            </a: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سَنَةٍ) 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845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307" y="270456"/>
            <a:ext cx="11153104" cy="13909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الأمور التي يتضمنها الإيمان </a:t>
            </a:r>
            <a:r>
              <a:rPr lang="ar-SA" sz="6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بالقدر</a:t>
            </a:r>
            <a:endParaRPr lang="ar-SA" sz="6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535" y="1927274"/>
            <a:ext cx="10410094" cy="4331067"/>
          </a:xfrm>
          <a:ln/>
        </p:spPr>
        <p:style>
          <a:lnRef idx="2">
            <a:schemeClr val="dk1"/>
          </a:lnRef>
          <a:fillRef idx="1003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الثالث</a:t>
            </a:r>
            <a:endParaRPr lang="ar-SA" sz="11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الإيمان </a:t>
            </a: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بأن جميع الكائنات لا </a:t>
            </a:r>
          </a:p>
          <a:p>
            <a:pPr marL="0" indent="0" algn="ctr">
              <a:buNone/>
            </a:pPr>
            <a:r>
              <a:rPr lang="ar-SA" sz="11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تكون إلا بمشيئة الله تعالى )</a:t>
            </a:r>
            <a:endParaRPr lang="ar-SA" sz="11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382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4161</TotalTime>
  <Words>828</Words>
  <Application>Microsoft Office PowerPoint</Application>
  <PresentationFormat>Widescreen</PresentationFormat>
  <Paragraphs>166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3" baseType="lpstr">
      <vt:lpstr>Arial</vt:lpstr>
      <vt:lpstr>Calibri</vt:lpstr>
      <vt:lpstr>Calibri Light</vt:lpstr>
      <vt:lpstr>Times New Roman</vt:lpstr>
      <vt:lpstr>Retrospect</vt:lpstr>
      <vt:lpstr>   أصول الثقافة الإسلامية                                          الوحدة الثامنة                    </vt:lpstr>
      <vt:lpstr>   أصول الإيمان الستة                                            الإيمان بالقدر                    </vt:lpstr>
      <vt:lpstr>عناصر المحاضرة </vt:lpstr>
      <vt:lpstr>المراد بالقدر</vt:lpstr>
      <vt:lpstr>الأمور التي يتضمنها الإيمان بالقدر</vt:lpstr>
      <vt:lpstr>الأمور التي يتضمنها الإيمان بالقدر</vt:lpstr>
      <vt:lpstr>الدليل على الأمر الأول والثاني</vt:lpstr>
      <vt:lpstr>الدليل على الأمر الأول والثاني</vt:lpstr>
      <vt:lpstr>الأمور التي يتضمنها الإيمان بالقدر</vt:lpstr>
      <vt:lpstr>الدليل على الأمر الثالث</vt:lpstr>
      <vt:lpstr>الدليل على الأمر الثالث</vt:lpstr>
      <vt:lpstr>الدليل على الأمر الثالث</vt:lpstr>
      <vt:lpstr>الدليل على الأمر الثالث</vt:lpstr>
      <vt:lpstr>الدليل على الأمر الثالث</vt:lpstr>
      <vt:lpstr>الأمور التي يتضمنها الإيمان بالقدر</vt:lpstr>
      <vt:lpstr>الدليل على الأمر الرابع</vt:lpstr>
      <vt:lpstr>الدليل على الأمر الرابع</vt:lpstr>
      <vt:lpstr>الدليل على الأمر الرابع</vt:lpstr>
      <vt:lpstr>هل للعبد قدرة ومشيئة في الفعل والترك ؟</vt:lpstr>
      <vt:lpstr>هل للعبد قدرة ومشيئة في الفعل والترك ؟</vt:lpstr>
      <vt:lpstr>هل للعبد قدرة ومشيئة في الفعل والترك ؟</vt:lpstr>
      <vt:lpstr>هل للعبد قدرة ومشيئة في الفعل والترك ؟</vt:lpstr>
      <vt:lpstr>هل للعبد قدرة ومشيئة في الفعل والترك ؟</vt:lpstr>
      <vt:lpstr>حكم الاحتجاج بالقدر على ترك واجب أوفعل معصية</vt:lpstr>
      <vt:lpstr>بطلان من احتج بالقدر على ترك واجب أو فعل معصية</vt:lpstr>
      <vt:lpstr>بطلان من احتج بالقدر على ترك واجب أو فعل معصية</vt:lpstr>
      <vt:lpstr>بطلان من احتج بالقدر على ترك واجب أو فعل معصية</vt:lpstr>
      <vt:lpstr>بطلان من احتج بالقدر على ترك واجب أو فعل معصية</vt:lpstr>
      <vt:lpstr>بطلان من احتج بالقدر على ترك واجب أو فعل معصية</vt:lpstr>
      <vt:lpstr>بطلان من احتج بالقدر على ترك واجب أو فعل معصية</vt:lpstr>
      <vt:lpstr>بطلان من احتج بالقدر على ترك واجب أو فعل معصية</vt:lpstr>
      <vt:lpstr>مسائل في الإيمان بالقدر</vt:lpstr>
      <vt:lpstr>مسائل في الإيمان بالقدر</vt:lpstr>
      <vt:lpstr>مسائل في الإيمان بالقدر</vt:lpstr>
      <vt:lpstr>مسائل في الإيمان بالقدر</vt:lpstr>
      <vt:lpstr>الطوائف التي ضلت في باب القدر</vt:lpstr>
      <vt:lpstr>مذهب الجبرية في القدر</vt:lpstr>
      <vt:lpstr>الرد على الجبرية بالشرع</vt:lpstr>
      <vt:lpstr>الرد على الجبرية بالشرع</vt:lpstr>
      <vt:lpstr>الرد على الجبرية بالشرع</vt:lpstr>
      <vt:lpstr>الرد على الجبرية بالشرع</vt:lpstr>
      <vt:lpstr>الرد على الجبرية بالواقع</vt:lpstr>
      <vt:lpstr>الطوائف التي ضلت في باب القدر</vt:lpstr>
      <vt:lpstr>مذهب القدرية في القدر</vt:lpstr>
      <vt:lpstr>الرد على القدرية بالشرع</vt:lpstr>
      <vt:lpstr>الرد على القدرية بالشرع</vt:lpstr>
      <vt:lpstr>الرد على القدرية بالشرع</vt:lpstr>
      <vt:lpstr>الرد على القدرية بالعقل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122</cp:revision>
  <dcterms:created xsi:type="dcterms:W3CDTF">2017-08-25T12:52:09Z</dcterms:created>
  <dcterms:modified xsi:type="dcterms:W3CDTF">2017-11-13T19:21:17Z</dcterms:modified>
</cp:coreProperties>
</file>