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9" r:id="rId1"/>
    <p:sldMasterId id="2147483691" r:id="rId2"/>
  </p:sldMasterIdLst>
  <p:sldIdLst>
    <p:sldId id="366" r:id="rId3"/>
    <p:sldId id="257" r:id="rId4"/>
    <p:sldId id="258" r:id="rId5"/>
    <p:sldId id="320" r:id="rId6"/>
    <p:sldId id="321" r:id="rId7"/>
    <p:sldId id="367" r:id="rId8"/>
    <p:sldId id="323" r:id="rId9"/>
    <p:sldId id="324" r:id="rId10"/>
    <p:sldId id="325" r:id="rId11"/>
    <p:sldId id="326" r:id="rId12"/>
    <p:sldId id="327" r:id="rId13"/>
    <p:sldId id="328" r:id="rId14"/>
    <p:sldId id="329" r:id="rId15"/>
    <p:sldId id="369" r:id="rId16"/>
    <p:sldId id="370" r:id="rId17"/>
    <p:sldId id="371" r:id="rId18"/>
    <p:sldId id="330" r:id="rId19"/>
    <p:sldId id="372" r:id="rId20"/>
    <p:sldId id="373" r:id="rId21"/>
    <p:sldId id="374" r:id="rId22"/>
    <p:sldId id="332" r:id="rId23"/>
    <p:sldId id="375" r:id="rId24"/>
    <p:sldId id="376" r:id="rId25"/>
    <p:sldId id="333" r:id="rId26"/>
    <p:sldId id="334" r:id="rId27"/>
    <p:sldId id="377" r:id="rId28"/>
    <p:sldId id="378" r:id="rId29"/>
    <p:sldId id="379" r:id="rId30"/>
    <p:sldId id="380" r:id="rId31"/>
    <p:sldId id="381" r:id="rId32"/>
    <p:sldId id="335" r:id="rId33"/>
    <p:sldId id="336" r:id="rId34"/>
    <p:sldId id="368" r:id="rId35"/>
    <p:sldId id="338" r:id="rId36"/>
    <p:sldId id="382" r:id="rId37"/>
    <p:sldId id="383" r:id="rId38"/>
    <p:sldId id="339" r:id="rId39"/>
    <p:sldId id="340" r:id="rId40"/>
    <p:sldId id="341" r:id="rId41"/>
    <p:sldId id="342" r:id="rId42"/>
    <p:sldId id="343" r:id="rId43"/>
    <p:sldId id="384" r:id="rId44"/>
    <p:sldId id="385" r:id="rId45"/>
    <p:sldId id="344" r:id="rId46"/>
    <p:sldId id="346" r:id="rId47"/>
    <p:sldId id="347" r:id="rId48"/>
    <p:sldId id="386" r:id="rId49"/>
    <p:sldId id="387" r:id="rId50"/>
    <p:sldId id="348" r:id="rId51"/>
    <p:sldId id="349" r:id="rId52"/>
    <p:sldId id="350" r:id="rId53"/>
    <p:sldId id="388" r:id="rId54"/>
    <p:sldId id="351" r:id="rId55"/>
    <p:sldId id="389" r:id="rId56"/>
    <p:sldId id="390" r:id="rId5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5636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3.wdp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3.wdp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3.wdp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3.wdp"/><Relationship Id="rId4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986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950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202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>
                <a:solidFill>
                  <a:srgbClr val="455F51"/>
                </a:solidFill>
              </a:rPr>
              <a:pPr/>
              <a:t>9/30/2017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4389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>
                <a:solidFill>
                  <a:srgbClr val="455F51"/>
                </a:solidFill>
              </a:rPr>
              <a:pPr/>
              <a:t>9/30/2017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409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5A61015F-7CC6-4D0A-9D87-873EA4C304CC}" type="datetimeFigureOut">
              <a:rPr lang="en-US" smtClean="0">
                <a:solidFill>
                  <a:srgbClr val="455F51"/>
                </a:solidFill>
              </a:rPr>
              <a:pPr/>
              <a:t>9/30/2017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530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>
                <a:solidFill>
                  <a:srgbClr val="455F51"/>
                </a:solidFill>
              </a:rPr>
              <a:pPr/>
              <a:t>9/30/2017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415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>
                <a:solidFill>
                  <a:srgbClr val="455F51"/>
                </a:solidFill>
              </a:rPr>
              <a:pPr/>
              <a:t>9/30/2017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951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>
                <a:solidFill>
                  <a:srgbClr val="455F51"/>
                </a:solidFill>
              </a:rPr>
              <a:pPr/>
              <a:t>9/30/2017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189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>
                <a:solidFill>
                  <a:srgbClr val="455F51"/>
                </a:solidFill>
              </a:rPr>
              <a:pPr/>
              <a:t>9/30/2017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1584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>
                <a:solidFill>
                  <a:srgbClr val="455F51"/>
                </a:solidFill>
              </a:rPr>
              <a:pPr/>
              <a:t>9/30/2017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200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5881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>
                <a:solidFill>
                  <a:srgbClr val="455F51"/>
                </a:solidFill>
              </a:rPr>
              <a:pPr/>
              <a:t>9/30/2017</a:t>
            </a:fld>
            <a:endParaRPr lang="en-US" dirty="0">
              <a:solidFill>
                <a:srgbClr val="455F51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0165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>
                <a:solidFill>
                  <a:srgbClr val="455F51"/>
                </a:solidFill>
              </a:rPr>
              <a:pPr/>
              <a:t>9/30/2017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4203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>
                <a:solidFill>
                  <a:srgbClr val="455F51"/>
                </a:solidFill>
              </a:rPr>
              <a:pPr/>
              <a:t>9/30/2017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149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5A61015F-7CC6-4D0A-9D87-873EA4C304CC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635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509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951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955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668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9/30/2017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613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9/30/2017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17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microsoft.com/office/2007/relationships/hdphoto" Target="../media/hdphoto3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Vert">
          <a:fgClr>
            <a:schemeClr val="accent1"/>
          </a:fgClr>
          <a:bgClr>
            <a:srgbClr val="C0C0C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999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Vert">
          <a:fgClr>
            <a:schemeClr val="accent1"/>
          </a:fgClr>
          <a:bgClr>
            <a:srgbClr val="C0C0C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90298CD5-6C1E-4009-B41F-6DF62E31D3BE}" type="datetimeFigureOut">
              <a:rPr lang="en-US" smtClean="0">
                <a:solidFill>
                  <a:srgbClr val="455F51"/>
                </a:solidFill>
              </a:rPr>
              <a:pPr/>
              <a:t>9/30/2017</a:t>
            </a:fld>
            <a:endParaRPr lang="en-US" dirty="0">
              <a:solidFill>
                <a:srgbClr val="455F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455F51"/>
              </a:solidFill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90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4248" y="1300765"/>
            <a:ext cx="10406129" cy="4404575"/>
          </a:xfrm>
          <a:ln>
            <a:solidFill>
              <a:schemeClr val="accent1"/>
            </a:solidFill>
            <a:prstDash val="sysDash"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/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أصول</a:t>
            </a: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الثقافة</a:t>
            </a: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الإسلامية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ar-SA" sz="4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مصادر الثقافة الإسلامية وروافدها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endParaRPr lang="ar-SA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981" y="7392472"/>
            <a:ext cx="2562896" cy="154547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25000" lnSpcReduction="2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ar-SA" sz="3600" b="1" cap="none" dirty="0">
              <a:ln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887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المصادر الأساسية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1"/>
            <a:ext cx="10032642" cy="340002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solidFill>
                  <a:srgbClr val="345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القياس )</a:t>
            </a:r>
            <a:endParaRPr lang="ar-SA" sz="15400" b="1" dirty="0">
              <a:solidFill>
                <a:srgbClr val="3456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061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8410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القرآن الكريم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305317"/>
            <a:ext cx="10032642" cy="3876541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4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ar-SA" sz="15400" b="1" dirty="0" smtClean="0">
                <a:solidFill>
                  <a:srgbClr val="345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تعريف القرآن ومنزلته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15400" b="1" dirty="0" smtClean="0">
                <a:solidFill>
                  <a:srgbClr val="345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خصائص القرآن الكريم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15400" b="1" dirty="0" smtClean="0">
                <a:solidFill>
                  <a:srgbClr val="345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واجبنا تجاه القرآن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15400" b="1" dirty="0" smtClean="0">
                <a:solidFill>
                  <a:srgbClr val="345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هدايات القرآن الكريم</a:t>
            </a:r>
          </a:p>
          <a:p>
            <a:pPr marL="0" indent="0">
              <a:buNone/>
            </a:pPr>
            <a:endParaRPr lang="ar-SA" sz="15400" b="1" dirty="0">
              <a:solidFill>
                <a:srgbClr val="3456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913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661376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القرآن الكريم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215166"/>
            <a:ext cx="10032642" cy="3979571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كلام الله، المنزّل على نبيّه محمد صلى الله عليه وسلم ، المُعجِز بلفظه، المتعبَّد بتلاوته، المكتوب في المصاحف، المنقول بالتواتر</a:t>
            </a:r>
            <a:endParaRPr lang="ar-SA" sz="1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228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2009106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منزلة القرآن الكريم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34107"/>
            <a:ext cx="10032642" cy="3837904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-1-</a:t>
            </a:r>
          </a:p>
          <a:p>
            <a:pPr marL="0" indent="0" algn="ctr">
              <a:buNone/>
            </a:pPr>
            <a:r>
              <a:rPr lang="ar-SA" sz="20200" b="1" dirty="0" smtClean="0">
                <a:solidFill>
                  <a:srgbClr val="345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المصدر الأول</a:t>
            </a:r>
            <a:endParaRPr lang="ar-SA" sz="20200" b="1" dirty="0">
              <a:solidFill>
                <a:srgbClr val="3456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362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2009106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منزلة القرآن الكريم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34107"/>
            <a:ext cx="10032642" cy="3837904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-2-</a:t>
            </a:r>
          </a:p>
          <a:p>
            <a:pPr marL="0" indent="0" algn="ctr">
              <a:buNone/>
            </a:pPr>
            <a:r>
              <a:rPr lang="ar-SA" sz="20200" b="1" dirty="0" smtClean="0">
                <a:solidFill>
                  <a:srgbClr val="345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آخر الكتب السماوية </a:t>
            </a:r>
            <a:endParaRPr lang="ar-SA" sz="20200" b="1" dirty="0">
              <a:solidFill>
                <a:srgbClr val="3456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785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2009106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منزلة القرآن الكريم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34107"/>
            <a:ext cx="10032642" cy="3837904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-3-</a:t>
            </a:r>
          </a:p>
          <a:p>
            <a:pPr marL="0" indent="0" algn="ctr">
              <a:buNone/>
            </a:pPr>
            <a:r>
              <a:rPr lang="ar-SA" sz="20200" b="1" dirty="0" smtClean="0">
                <a:solidFill>
                  <a:srgbClr val="345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ضمان لمن اتبعه</a:t>
            </a:r>
            <a:endParaRPr lang="ar-SA" sz="20200" b="1" dirty="0">
              <a:solidFill>
                <a:srgbClr val="3456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566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2009106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منزلة القرآن الكريم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34107"/>
            <a:ext cx="10032642" cy="3837904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-4-</a:t>
            </a:r>
          </a:p>
          <a:p>
            <a:pPr marL="0" indent="0" algn="ctr">
              <a:buNone/>
            </a:pPr>
            <a:r>
              <a:rPr lang="ar-SA" sz="20200" b="1" dirty="0" smtClean="0">
                <a:solidFill>
                  <a:srgbClr val="345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هداية للبشرية</a:t>
            </a:r>
            <a:endParaRPr lang="ar-SA" sz="20200" b="1" dirty="0">
              <a:solidFill>
                <a:srgbClr val="3456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935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93183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خصائص القرآن الكريم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202289"/>
            <a:ext cx="10032642" cy="3979570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-1-</a:t>
            </a: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كلام الله تعالى</a:t>
            </a:r>
            <a:endParaRPr lang="ar-SA" sz="1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728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93183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خصائص القرآن الكريم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202289"/>
            <a:ext cx="10032642" cy="3979570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-2-</a:t>
            </a: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أنه مُعجِز</a:t>
            </a:r>
            <a:endParaRPr lang="ar-SA" sz="1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076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93183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خصائص القرآن الكريم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202289"/>
            <a:ext cx="10032642" cy="3979570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-3-</a:t>
            </a: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الحِفظ</a:t>
            </a:r>
            <a:endParaRPr lang="ar-SA" sz="1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299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8191" y="618518"/>
            <a:ext cx="9579219" cy="147857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عناصر المحاضرة 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6068" y="2408349"/>
            <a:ext cx="10431887" cy="3734874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800" dirty="0" smtClean="0"/>
              <a:t> </a:t>
            </a:r>
            <a:r>
              <a:rPr lang="ar-SA" sz="6500" b="1" dirty="0" smtClean="0">
                <a:solidFill>
                  <a:schemeClr val="tx2">
                    <a:lumMod val="50000"/>
                  </a:schemeClr>
                </a:solidFill>
              </a:rPr>
              <a:t>التعريف بالمصادر والروافد</a:t>
            </a:r>
          </a:p>
          <a:p>
            <a:r>
              <a:rPr lang="ar-SA" sz="65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ar-SA" sz="6500" b="1" dirty="0" smtClean="0">
                <a:solidFill>
                  <a:schemeClr val="tx2">
                    <a:lumMod val="50000"/>
                  </a:schemeClr>
                </a:solidFill>
              </a:rPr>
              <a:t>المصادر الأساسية للثقافة الإسلامية</a:t>
            </a:r>
          </a:p>
          <a:p>
            <a:r>
              <a:rPr lang="ar-SA" sz="6500" b="1" dirty="0" smtClean="0">
                <a:solidFill>
                  <a:schemeClr val="tx2">
                    <a:lumMod val="50000"/>
                  </a:schemeClr>
                </a:solidFill>
              </a:rPr>
              <a:t> الروافد الفرعية للثقافة الإسلامية</a:t>
            </a:r>
            <a:endParaRPr lang="ar-SA" sz="65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01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93183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خصائص القرآن الكريم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202289"/>
            <a:ext cx="10032642" cy="3979570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-4-</a:t>
            </a: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الشمول</a:t>
            </a:r>
            <a:endParaRPr lang="ar-SA" sz="1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547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واجبنا تجاه القرآن الكريم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1"/>
            <a:ext cx="10032642" cy="340002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الإيمان به والتسليم المطلق له</a:t>
            </a:r>
            <a:endParaRPr lang="ar-SA" sz="1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06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واجبنا تجاه القرآن الكريم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1"/>
            <a:ext cx="10032642" cy="340002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قراءته وتدبره</a:t>
            </a:r>
            <a:endParaRPr lang="ar-SA" sz="1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08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واجبنا تجاه القرآن الكريم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1"/>
            <a:ext cx="10032642" cy="340002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العمل به</a:t>
            </a:r>
            <a:endParaRPr lang="ar-SA" sz="1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62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687134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هدايات القرآن الكريم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125014"/>
            <a:ext cx="10032642" cy="3979571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</a:rPr>
              <a:t>(القرآن) يهدي </a:t>
            </a: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</a:rPr>
              <a:t>للتي هي أقوم</a:t>
            </a:r>
            <a:endParaRPr lang="ar-SA" sz="1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40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القرآن يهدي للتي هي أقوم في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1"/>
            <a:ext cx="10032642" cy="340002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العقيدة</a:t>
            </a:r>
            <a:endParaRPr lang="ar-SA" sz="15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645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القرآن يهدي للتي هي أقوم في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1"/>
            <a:ext cx="10032642" cy="340002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العبادات</a:t>
            </a:r>
            <a:endParaRPr lang="ar-SA" sz="15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679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القرآن يهدي للتي هي أقوم في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1"/>
            <a:ext cx="10032642" cy="340002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الأخلاق</a:t>
            </a:r>
            <a:endParaRPr lang="ar-SA" sz="15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036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القرآن يهدي للتي هي أقوم في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1"/>
            <a:ext cx="10032642" cy="340002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الاجتماع</a:t>
            </a:r>
            <a:endParaRPr lang="ar-SA" sz="15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892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القرآن يهدي للتي هي أقوم في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1"/>
            <a:ext cx="10032642" cy="340002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الاقتصاد</a:t>
            </a:r>
            <a:endParaRPr lang="ar-SA" sz="15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05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736" y="270455"/>
            <a:ext cx="10032641" cy="1918953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( المصدر )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8643" y="2485622"/>
            <a:ext cx="10599312" cy="3631844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الأصل الذي ينشأ عنه غيره وينبثق منه </a:t>
            </a:r>
            <a:endParaRPr lang="ar-SA" sz="9600" b="1" dirty="0">
              <a:ln w="0"/>
              <a:solidFill>
                <a:schemeClr val="bg2">
                  <a:lumMod val="1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748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القرآن يهدي للتي هي أقوم في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1"/>
            <a:ext cx="10032642" cy="340002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السياسة</a:t>
            </a:r>
            <a:endParaRPr lang="ar-SA" sz="15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851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1712891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السنة النبوية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150771"/>
            <a:ext cx="10032642" cy="4417454"/>
          </a:xfr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5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ar-SA" sz="131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تعريف السنة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131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حجيتها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131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أقسامها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sz="131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منزلة السنة من القرآن</a:t>
            </a:r>
          </a:p>
          <a:p>
            <a:pPr marL="0" indent="0">
              <a:buNone/>
            </a:pPr>
            <a:endParaRPr lang="ar-SA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662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815922"/>
          </a:xfr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السنة اصطلاحاً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310" y="2318197"/>
            <a:ext cx="10218053" cy="3915178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ar-SA" sz="7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 ما </a:t>
            </a:r>
            <a:r>
              <a:rPr lang="ar-SA" sz="7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أُثر عن النبي </a:t>
            </a:r>
            <a:r>
              <a:rPr lang="ar-SA" sz="7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عليه الصلاة والسلام </a:t>
            </a:r>
            <a:r>
              <a:rPr lang="ar-SA" sz="7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من قول أو فعل أو تقرير أو صفة خَلقية أو خُلقية أو سيرة, سواء كان قبل البعثة أو بعدها </a:t>
            </a:r>
            <a:r>
              <a:rPr lang="ar-SA" sz="7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endParaRPr lang="ar-SA" sz="77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99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725770"/>
          </a:xfr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حجية السنة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310" y="2253803"/>
            <a:ext cx="10218053" cy="4056845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solidFill>
                <a:schemeClr val="bg1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تعد المصدر </a:t>
            </a:r>
            <a:r>
              <a:rPr lang="ar-SA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(الثاني) </a:t>
            </a:r>
            <a:r>
              <a:rPr lang="ar-SA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من مصادر التشريع الإسلامي, وهي مستقلة بتشريع الأحكام, كالقرآن الكريم</a:t>
            </a:r>
          </a:p>
        </p:txBody>
      </p:sp>
    </p:spTree>
    <p:extLst>
      <p:ext uri="{BB962C8B-B14F-4D97-AF65-F5344CB8AC3E}">
        <p14:creationId xmlns:p14="http://schemas.microsoft.com/office/powerpoint/2010/main" val="340284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الأدلة على حجية السنة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627290"/>
            <a:ext cx="10032642" cy="3747751"/>
          </a:xfr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قال تعالى: </a:t>
            </a: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8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وما آتاكم </a:t>
            </a:r>
            <a:r>
              <a:rPr lang="ar-SA" sz="8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الرسول فخذوه وما نهاكم عنه </a:t>
            </a:r>
            <a:r>
              <a:rPr lang="ar-SA" sz="8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فانتهوا )</a:t>
            </a:r>
            <a:endParaRPr lang="ar-SA" sz="88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ar-SA" sz="66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5423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867438"/>
          </a:xfr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الأدلة على حجية السنة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253803"/>
            <a:ext cx="10032642" cy="4069724"/>
          </a:xfr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ar-SA" sz="66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9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قول الرسول </a:t>
            </a:r>
            <a:r>
              <a:rPr lang="ar-SA" sz="9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عليه السلام: </a:t>
            </a:r>
          </a:p>
          <a:p>
            <a:pPr marL="0" indent="0" algn="ctr">
              <a:buNone/>
            </a:pPr>
            <a:endParaRPr lang="ar-SA" sz="96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ألا </a:t>
            </a:r>
            <a:r>
              <a:rPr lang="ar-SA" sz="15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إني أُوتيتُ الكتاب </a:t>
            </a:r>
            <a:endParaRPr lang="ar-SA" sz="15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ومثله معه )</a:t>
            </a:r>
            <a:endParaRPr lang="ar-SA" sz="15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ar-SA" sz="66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215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815922"/>
          </a:xfr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الأدلة على حجية السنة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331076"/>
            <a:ext cx="10032642" cy="4056845"/>
          </a:xfr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endParaRPr lang="ar-SA" sz="66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قال الشوكاني (رحمه الله): </a:t>
            </a:r>
            <a:endParaRPr lang="ar-SA" sz="6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 algn="ctr">
              <a:buNone/>
            </a:pPr>
            <a:r>
              <a:rPr lang="ar-SA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 ثبوت </a:t>
            </a:r>
            <a:r>
              <a:rPr lang="ar-SA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حجية السنة المطهرة واستقلالها بتشريع الأحكام ضرورة دينية, ولا يخالف </a:t>
            </a:r>
            <a:endParaRPr lang="ar-SA" sz="66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في </a:t>
            </a:r>
            <a:r>
              <a:rPr lang="ar-SA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ذلك إلا من </a:t>
            </a:r>
            <a:r>
              <a:rPr lang="ar-SA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لاحظّ </a:t>
            </a:r>
            <a:r>
              <a:rPr lang="ar-SA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له في دين </a:t>
            </a:r>
            <a:r>
              <a:rPr lang="ar-SA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الإسلام «</a:t>
            </a:r>
            <a:endParaRPr lang="ar-SA" sz="66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109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5721" y="206061"/>
            <a:ext cx="9630735" cy="2215167"/>
          </a:xfr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أقسام السنة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ar-SA" sz="8000" dirty="0" smtClean="0"/>
          </a:p>
          <a:p>
            <a:pPr marL="0" indent="0" algn="ctr">
              <a:buNone/>
            </a:pPr>
            <a:r>
              <a:rPr lang="ar-SA" sz="9600" b="1" dirty="0" smtClean="0">
                <a:solidFill>
                  <a:srgbClr val="345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ثلاثة أقسام</a:t>
            </a:r>
            <a:endParaRPr lang="ar-SA" sz="9600" b="1" dirty="0">
              <a:solidFill>
                <a:srgbClr val="3456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438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1- سنة قولية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665927"/>
            <a:ext cx="10032642" cy="3541690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كقوله </a:t>
            </a:r>
            <a:r>
              <a:rPr lang="ar-SA" sz="10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عليه الصلاة والسلام: </a:t>
            </a:r>
          </a:p>
          <a:p>
            <a:pPr marL="0" indent="0" algn="ctr">
              <a:buNone/>
            </a:pPr>
            <a:r>
              <a:rPr lang="ar-SA" sz="10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</a:t>
            </a:r>
            <a:r>
              <a:rPr lang="ar-SA" sz="10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إن الله طيب لا يقبل إلا طيباً)</a:t>
            </a:r>
            <a:endParaRPr lang="ar-SA" sz="10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34563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637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1712891"/>
          </a:xfr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2- سنة فعلية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78" y="2125014"/>
            <a:ext cx="10032642" cy="4353059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endParaRPr lang="ar-SA" sz="10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34563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03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وهي ما صدر عن النبي </a:t>
            </a:r>
            <a:r>
              <a:rPr lang="ar-SA" sz="203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عليه السلام من أفعال </a:t>
            </a:r>
            <a:r>
              <a:rPr lang="ar-SA" sz="203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ليست </a:t>
            </a:r>
            <a:r>
              <a:rPr lang="ar-SA" sz="203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جبلّية</a:t>
            </a:r>
            <a:endParaRPr lang="ar-SA" sz="20300" b="1" dirty="0">
              <a:ln w="9525">
                <a:solidFill>
                  <a:schemeClr val="bg1"/>
                </a:solidFill>
                <a:prstDash val="solid"/>
              </a:ln>
              <a:solidFill>
                <a:srgbClr val="34563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مثال: أداء </a:t>
            </a:r>
            <a:r>
              <a:rPr lang="ar-SA" sz="1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الصلاة </a:t>
            </a:r>
            <a:endParaRPr lang="ar-SA" sz="15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بهيئاتها </a:t>
            </a:r>
            <a:r>
              <a:rPr lang="ar-SA" sz="1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المعروفة, وكيفية الوضوء</a:t>
            </a:r>
            <a:endParaRPr lang="ar-SA" sz="15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846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0462" y="270455"/>
            <a:ext cx="10264461" cy="221516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بمصادر الثقافة الإسلامية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678806"/>
            <a:ext cx="10032642" cy="3206838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4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القواعد الكبرى التي تعطي الثقافة </a:t>
            </a:r>
          </a:p>
          <a:p>
            <a:pPr marL="0" indent="0" algn="ctr">
              <a:buNone/>
            </a:pPr>
            <a:r>
              <a:rPr lang="ar-SA" sz="104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قيمتها وقوّتها واستمرارها</a:t>
            </a:r>
            <a:endParaRPr lang="ar-SA" sz="104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326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3- سنة تقريرية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781838"/>
            <a:ext cx="10032642" cy="3554568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6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وهي </a:t>
            </a:r>
            <a:r>
              <a:rPr lang="ar-SA" sz="16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إقرارات </a:t>
            </a:r>
            <a:r>
              <a:rPr lang="ar-SA" sz="16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الرسول </a:t>
            </a:r>
            <a:r>
              <a:rPr lang="ar-SA" sz="16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عليه السلام لما </a:t>
            </a:r>
            <a:r>
              <a:rPr lang="ar-SA" sz="16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صدر عن بعض أصحابة </a:t>
            </a:r>
            <a:r>
              <a:rPr lang="ar-SA" sz="16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بسكوته</a:t>
            </a:r>
            <a:endParaRPr lang="ar-SA" sz="16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34563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051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803044"/>
          </a:xfr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منزلة السنة من القرآن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854" y="2266682"/>
            <a:ext cx="10818253" cy="3863662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-1-</a:t>
            </a:r>
          </a:p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 </a:t>
            </a:r>
            <a:r>
              <a:rPr lang="ar-SA" sz="2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تكون </a:t>
            </a:r>
            <a:r>
              <a:rPr lang="ar-SA" sz="2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موافقة</a:t>
            </a:r>
          </a:p>
          <a:p>
            <a:pPr marL="0" indent="0" algn="ctr">
              <a:buNone/>
            </a:pPr>
            <a:r>
              <a:rPr lang="ar-SA" sz="17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</a:t>
            </a:r>
            <a:r>
              <a:rPr lang="ar-SA" sz="17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يأتي </a:t>
            </a:r>
            <a:r>
              <a:rPr lang="ar-SA" sz="17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الحكم في القرآن والسنة </a:t>
            </a:r>
            <a:r>
              <a:rPr lang="ar-SA" sz="17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معاً )</a:t>
            </a:r>
            <a:endParaRPr lang="ar-SA" sz="175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34563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580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803044"/>
          </a:xfr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منزلة السنة من القرآن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854" y="2266682"/>
            <a:ext cx="10818253" cy="3863662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-2-</a:t>
            </a:r>
          </a:p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 </a:t>
            </a:r>
            <a:r>
              <a:rPr lang="ar-SA" sz="2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تكون </a:t>
            </a:r>
            <a:r>
              <a:rPr lang="ar-SA" sz="2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مبيّنة</a:t>
            </a:r>
          </a:p>
          <a:p>
            <a:pPr marL="0" indent="0" algn="ctr">
              <a:buNone/>
            </a:pPr>
            <a:r>
              <a:rPr lang="ar-SA" sz="17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</a:t>
            </a:r>
            <a:r>
              <a:rPr lang="ar-SA" sz="17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تفسير الزيادة )</a:t>
            </a:r>
            <a:endParaRPr lang="ar-SA" sz="175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34563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35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803044"/>
          </a:xfr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منزلة السنة من القرآن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854" y="2266682"/>
            <a:ext cx="10818253" cy="3863662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-3-</a:t>
            </a:r>
          </a:p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2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أن </a:t>
            </a:r>
            <a:r>
              <a:rPr lang="ar-SA" sz="2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تكون </a:t>
            </a:r>
            <a:r>
              <a:rPr lang="ar-SA" sz="2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زائدة على ما في القرآن</a:t>
            </a:r>
          </a:p>
          <a:p>
            <a:pPr marL="0" indent="0" algn="ctr">
              <a:buNone/>
            </a:pPr>
            <a:endParaRPr lang="ar-SA" sz="175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34563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7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 </a:t>
            </a:r>
            <a:r>
              <a:rPr lang="ar-SA" sz="17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تحريم الجمع بين المرأة وعمتها )</a:t>
            </a:r>
            <a:endParaRPr lang="ar-SA" sz="175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34563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77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8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التسليم لنصوص القرآن الكريم والسنة المطهرة</a:t>
            </a:r>
            <a:endParaRPr lang="ar-SA" sz="8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575775"/>
            <a:ext cx="10032642" cy="3644721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75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</a:t>
            </a:r>
            <a:r>
              <a:rPr lang="ar-SA" sz="175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الشبهة</a:t>
            </a:r>
          </a:p>
          <a:p>
            <a:pPr marL="0" indent="0" algn="ctr">
              <a:buNone/>
            </a:pPr>
            <a:r>
              <a:rPr lang="ar-SA" sz="17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كل ما يثير </a:t>
            </a:r>
            <a:r>
              <a:rPr lang="ar-SA" sz="17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الشك </a:t>
            </a:r>
            <a:r>
              <a:rPr lang="ar-SA" sz="17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والارتياب</a:t>
            </a:r>
            <a:r>
              <a:rPr lang="ar-SA" sz="17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, بحيث تمنع الشخص من </a:t>
            </a:r>
            <a:r>
              <a:rPr lang="ar-SA" sz="17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اتباع الحق </a:t>
            </a:r>
            <a:r>
              <a:rPr lang="ar-SA" sz="17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والإستجابة له </a:t>
            </a:r>
            <a:endParaRPr lang="ar-SA" sz="175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34563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7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4563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أو تؤخر ذلك</a:t>
            </a:r>
            <a:endParaRPr lang="ar-SA" sz="17500" b="1" dirty="0">
              <a:ln w="9525">
                <a:solidFill>
                  <a:schemeClr val="bg1"/>
                </a:solidFill>
                <a:prstDash val="solid"/>
              </a:ln>
              <a:solidFill>
                <a:srgbClr val="34563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737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الإجماع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1"/>
            <a:ext cx="10032642" cy="4005331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اتفاق مجتهدي أمة محمد عليه الصلاة والسلام بعد وفاته في عصر من العصور على أمر من الأمور</a:t>
            </a:r>
            <a:endParaRPr lang="ar-SA" sz="15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929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حجية الإجماع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588653"/>
            <a:ext cx="10032642" cy="385078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قال تعالى</a:t>
            </a: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</a:rPr>
              <a:t>{ ومن يشاقق الرسول من بعد ما تبيّن له الهدى ويتبع غير سبيل المؤمنين نولّه ما تولى ونصله جهنم وساءت مصيراً }</a:t>
            </a:r>
            <a:endParaRPr lang="ar-SA" sz="10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1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حجية الإجماع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588653"/>
            <a:ext cx="10032642" cy="385078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قال عليه السلام</a:t>
            </a: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</a:rPr>
              <a:t>( سألت الله ألا تجتمع أمتي على ضلالة فأعطانيها )</a:t>
            </a:r>
            <a:endParaRPr lang="ar-SA" sz="10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78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حجية الإجماع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588653"/>
            <a:ext cx="10032642" cy="385078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قال عليه السلام</a:t>
            </a: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</a:rPr>
              <a:t>( من فارق الجماعة قيد شبر فقد خلع رِبقة الإسلام من </a:t>
            </a:r>
          </a:p>
          <a:p>
            <a:pPr marL="0" indent="0" algn="ctr">
              <a:buNone/>
            </a:pPr>
            <a:r>
              <a:rPr lang="ar-SA" sz="10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</a:rPr>
              <a:t>عنقة إلا أن يرجع )</a:t>
            </a:r>
            <a:endParaRPr lang="ar-SA" sz="10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77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القياس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1"/>
            <a:ext cx="10032642" cy="340002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</a:rPr>
              <a:t>إلحاق فرع بأصل في حكم </a:t>
            </a:r>
          </a:p>
          <a:p>
            <a:pPr marL="0" indent="0" algn="ctr">
              <a:buNone/>
            </a:pPr>
            <a:r>
              <a:rPr lang="ar-SA" sz="10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</a:rPr>
              <a:t>لعلة جامعة </a:t>
            </a:r>
            <a:endParaRPr lang="ar-SA" sz="10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07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تعريف ( الرافد )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1"/>
            <a:ext cx="10032642" cy="3400023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4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الإعانة / الدعم / العطاء</a:t>
            </a:r>
            <a:endParaRPr lang="ar-SA" sz="104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346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حجية القياس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1"/>
            <a:ext cx="10032642" cy="340002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</a:rPr>
              <a:t>القياس أصل معتبر وحجة في إثبات الأحكام الشرعية</a:t>
            </a:r>
            <a:endParaRPr lang="ar-SA" sz="10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22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دليل حجية القياس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640169"/>
            <a:ext cx="10032642" cy="3940935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</a:rPr>
              <a:t>( أرأيتِ لو كان على أمكِ دَيْن </a:t>
            </a:r>
          </a:p>
          <a:p>
            <a:pPr marL="0" indent="0" algn="ctr">
              <a:buNone/>
            </a:pPr>
            <a:r>
              <a:rPr lang="ar-SA" sz="10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</a:rPr>
              <a:t>فقضيتيه أكان يؤدي ذلك عنها ؟ </a:t>
            </a:r>
          </a:p>
          <a:p>
            <a:pPr marL="0" indent="0" algn="ctr">
              <a:buNone/>
            </a:pPr>
            <a:r>
              <a:rPr lang="ar-SA" sz="10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</a:rPr>
              <a:t>قالت : نعم. قال: فصومي عن أمكِ )</a:t>
            </a:r>
            <a:endParaRPr lang="ar-SA" sz="10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1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مثال القياس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640169"/>
            <a:ext cx="10032642" cy="3940935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</a:rPr>
              <a:t>تحريم تعاطي المخدرات</a:t>
            </a:r>
            <a:endParaRPr lang="ar-SA" sz="10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1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الروافد الفرعية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1"/>
            <a:ext cx="10032642" cy="340002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</a:rPr>
              <a:t>التاريخ الإسلامي</a:t>
            </a:r>
            <a:endParaRPr lang="ar-SA" sz="10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7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الروافد الفرعية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1"/>
            <a:ext cx="10032642" cy="340002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</a:rPr>
              <a:t>التراث الإسلامي</a:t>
            </a:r>
            <a:endParaRPr lang="ar-SA" sz="10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55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الروافد الفرعية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1"/>
            <a:ext cx="10032642" cy="340002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0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</a:rPr>
              <a:t>اللغة العربية</a:t>
            </a:r>
            <a:endParaRPr lang="ar-SA" sz="10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33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6"/>
            <a:ext cx="9630735" cy="1558344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المراد بروافد الثقافة الإسلامية</a:t>
            </a:r>
            <a:endParaRPr lang="ar-SA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086378"/>
            <a:ext cx="10032642" cy="4185634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ar-SA" sz="9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37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الداعم والمَعين </a:t>
            </a:r>
          </a:p>
          <a:p>
            <a:pPr marL="0" indent="0" algn="ctr">
              <a:buNone/>
            </a:pPr>
            <a:r>
              <a:rPr lang="ar-SA" sz="104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الذي يعطي الثقافة الإسلامية </a:t>
            </a:r>
          </a:p>
          <a:p>
            <a:pPr marL="0" indent="0" algn="ctr">
              <a:buNone/>
            </a:pPr>
            <a:r>
              <a:rPr lang="ar-SA" sz="104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ما يميّزها عن الثقافات الأخرى </a:t>
            </a:r>
            <a:endParaRPr lang="ar-SA" sz="104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526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المصادر الأساسية 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678806"/>
            <a:ext cx="10032642" cy="3206838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solidFill>
                  <a:srgbClr val="345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القرآن الكريم )</a:t>
            </a:r>
            <a:endParaRPr lang="ar-SA" sz="15400" b="1" dirty="0">
              <a:solidFill>
                <a:srgbClr val="3456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492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المصادر الأساسية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1"/>
            <a:ext cx="10032642" cy="340002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solidFill>
                  <a:srgbClr val="345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السنة النبوية )</a:t>
            </a:r>
            <a:endParaRPr lang="ar-SA" sz="15400" b="1" dirty="0">
              <a:solidFill>
                <a:srgbClr val="3456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655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5" y="270455"/>
            <a:ext cx="9630735" cy="2215167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96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المصادر الأساسية</a:t>
            </a:r>
            <a:endParaRPr lang="ar-SA" sz="96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721" y="2485621"/>
            <a:ext cx="10032642" cy="340002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oftRound"/>
          </a:sp3d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ar-SA" sz="9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ar-SA" sz="15400" b="1" dirty="0" smtClean="0">
                <a:solidFill>
                  <a:srgbClr val="345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الإجماع )</a:t>
            </a:r>
            <a:endParaRPr lang="ar-SA" sz="15400" b="1" dirty="0">
              <a:solidFill>
                <a:srgbClr val="3456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528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1_Wood Type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/>
      <a:lstStyle/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1013</TotalTime>
  <Words>658</Words>
  <Application>Microsoft Office PowerPoint</Application>
  <PresentationFormat>Widescreen</PresentationFormat>
  <Paragraphs>201</Paragraphs>
  <Slides>55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55</vt:i4>
      </vt:variant>
    </vt:vector>
  </HeadingPairs>
  <TitlesOfParts>
    <vt:vector size="62" baseType="lpstr">
      <vt:lpstr>Arial</vt:lpstr>
      <vt:lpstr>Rockwell</vt:lpstr>
      <vt:lpstr>Rockwell Condensed</vt:lpstr>
      <vt:lpstr>Times New Roman</vt:lpstr>
      <vt:lpstr>Wingdings</vt:lpstr>
      <vt:lpstr>Wood Type</vt:lpstr>
      <vt:lpstr>1_Wood Type</vt:lpstr>
      <vt:lpstr>   أصول الثقافة الإسلامية                                 مصادر الثقافة الإسلامية وروافدها                     </vt:lpstr>
      <vt:lpstr>عناصر المحاضرة </vt:lpstr>
      <vt:lpstr>تعريف ( المصدر )</vt:lpstr>
      <vt:lpstr>المراد بمصادر الثقافة الإسلامية</vt:lpstr>
      <vt:lpstr>تعريف ( الرافد )</vt:lpstr>
      <vt:lpstr>المراد بروافد الثقافة الإسلامية</vt:lpstr>
      <vt:lpstr>المصادر الأساسية </vt:lpstr>
      <vt:lpstr>المصادر الأساسية</vt:lpstr>
      <vt:lpstr>المصادر الأساسية</vt:lpstr>
      <vt:lpstr>المصادر الأساسية</vt:lpstr>
      <vt:lpstr>القرآن الكريم</vt:lpstr>
      <vt:lpstr>تعريف القرآن الكريم</vt:lpstr>
      <vt:lpstr>منزلة القرآن الكريم</vt:lpstr>
      <vt:lpstr>منزلة القرآن الكريم</vt:lpstr>
      <vt:lpstr>منزلة القرآن الكريم</vt:lpstr>
      <vt:lpstr>منزلة القرآن الكريم</vt:lpstr>
      <vt:lpstr>خصائص القرآن الكريم</vt:lpstr>
      <vt:lpstr>خصائص القرآن الكريم</vt:lpstr>
      <vt:lpstr>خصائص القرآن الكريم</vt:lpstr>
      <vt:lpstr>خصائص القرآن الكريم</vt:lpstr>
      <vt:lpstr>واجبنا تجاه القرآن الكريم</vt:lpstr>
      <vt:lpstr>واجبنا تجاه القرآن الكريم</vt:lpstr>
      <vt:lpstr>واجبنا تجاه القرآن الكريم</vt:lpstr>
      <vt:lpstr>هدايات القرآن الكريم</vt:lpstr>
      <vt:lpstr>القرآن يهدي للتي هي أقوم في</vt:lpstr>
      <vt:lpstr>القرآن يهدي للتي هي أقوم في</vt:lpstr>
      <vt:lpstr>القرآن يهدي للتي هي أقوم في</vt:lpstr>
      <vt:lpstr>القرآن يهدي للتي هي أقوم في</vt:lpstr>
      <vt:lpstr>القرآن يهدي للتي هي أقوم في</vt:lpstr>
      <vt:lpstr>القرآن يهدي للتي هي أقوم في</vt:lpstr>
      <vt:lpstr>السنة النبوية</vt:lpstr>
      <vt:lpstr>تعريف السنة اصطلاحاً</vt:lpstr>
      <vt:lpstr>حجية السنة</vt:lpstr>
      <vt:lpstr>الأدلة على حجية السنة</vt:lpstr>
      <vt:lpstr>الأدلة على حجية السنة</vt:lpstr>
      <vt:lpstr>الأدلة على حجية السنة</vt:lpstr>
      <vt:lpstr>أقسام السنة</vt:lpstr>
      <vt:lpstr>1- سنة قولية</vt:lpstr>
      <vt:lpstr>2- سنة فعلية</vt:lpstr>
      <vt:lpstr>3- سنة تقريرية</vt:lpstr>
      <vt:lpstr>منزلة السنة من القرآن</vt:lpstr>
      <vt:lpstr>منزلة السنة من القرآن</vt:lpstr>
      <vt:lpstr>منزلة السنة من القرآن</vt:lpstr>
      <vt:lpstr>التسليم لنصوص القرآن الكريم والسنة المطهرة</vt:lpstr>
      <vt:lpstr>الإجماع</vt:lpstr>
      <vt:lpstr>حجية الإجماع</vt:lpstr>
      <vt:lpstr>حجية الإجماع</vt:lpstr>
      <vt:lpstr>حجية الإجماع</vt:lpstr>
      <vt:lpstr>القياس</vt:lpstr>
      <vt:lpstr>حجية القياس</vt:lpstr>
      <vt:lpstr>دليل حجية القياس</vt:lpstr>
      <vt:lpstr>مثال القياس</vt:lpstr>
      <vt:lpstr>الروافد الفرعية</vt:lpstr>
      <vt:lpstr>الروافد الفرعية</vt:lpstr>
      <vt:lpstr>الروافد الفرعية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أصول الثقافة الإسلامية</dc:title>
  <dc:creator>dell</dc:creator>
  <cp:lastModifiedBy>dell</cp:lastModifiedBy>
  <cp:revision>40</cp:revision>
  <dcterms:created xsi:type="dcterms:W3CDTF">2017-08-25T12:52:09Z</dcterms:created>
  <dcterms:modified xsi:type="dcterms:W3CDTF">2017-09-30T14:18:41Z</dcterms:modified>
</cp:coreProperties>
</file>