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433" autoAdjust="0"/>
    <p:restoredTop sz="86435" autoAdjust="0"/>
  </p:normalViewPr>
  <p:slideViewPr>
    <p:cSldViewPr>
      <p:cViewPr varScale="1">
        <p:scale>
          <a:sx n="55" d="100"/>
          <a:sy n="55" d="100"/>
        </p:scale>
        <p:origin x="-112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2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7D246-C900-EE4F-A5DA-444D4657B871}" type="datetimeFigureOut">
              <a:rPr lang="en-US" smtClean="0"/>
              <a:t>8/29/15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1A52B-9C8F-6F44-B280-8A461C65F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8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1A52B-9C8F-6F44-B280-8A461C65F4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82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1A52B-9C8F-6F44-B280-8A461C65F4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44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1A52B-9C8F-6F44-B280-8A461C65F4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84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A5EE3F-D2CB-4D15-A950-E4DD84B2A5FC}" type="datetimeFigureOut">
              <a:rPr lang="x-none" smtClean="0"/>
              <a:t>8/29/15</a:t>
            </a:fld>
            <a:endParaRPr lang="x-non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DBBE60D-AAA5-4296-A45A-5C7A7E553127}" type="slidenum">
              <a:rPr lang="x-none" smtClean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Syllabus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algn="ctr" rtl="0"/>
            <a:r>
              <a:rPr lang="en-US" b="1" dirty="0"/>
              <a:t>1</a:t>
            </a:r>
            <a:r>
              <a:rPr lang="en-US" b="1" baseline="30000" dirty="0"/>
              <a:t>nd</a:t>
            </a:r>
            <a:r>
              <a:rPr lang="en-US" b="1" dirty="0"/>
              <a:t> Semester: </a:t>
            </a:r>
            <a:r>
              <a:rPr lang="en-US" b="1" dirty="0" smtClean="0"/>
              <a:t>1436/ 1437</a:t>
            </a:r>
            <a:endParaRPr lang="en-US" dirty="0"/>
          </a:p>
          <a:p>
            <a:pPr marL="0" algn="ctr" rtl="0"/>
            <a:r>
              <a:rPr lang="en-US" b="1" dirty="0"/>
              <a:t>SW Project Management(CT1413) </a:t>
            </a:r>
            <a:endParaRPr lang="en-US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750252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b="1" dirty="0"/>
              <a:t> </a:t>
            </a:r>
            <a:r>
              <a:rPr lang="en-US" b="1" dirty="0" smtClean="0"/>
              <a:t> </a:t>
            </a:r>
            <a:endParaRPr lang="en-US" dirty="0"/>
          </a:p>
          <a:p>
            <a:pPr marL="0" indent="0" algn="l" rtl="0">
              <a:buNone/>
            </a:pPr>
            <a:r>
              <a:rPr lang="x-none" dirty="0"/>
              <a:t> </a:t>
            </a:r>
            <a:endParaRPr lang="en-US" dirty="0" smtClean="0">
              <a:effectLst/>
            </a:endParaRPr>
          </a:p>
          <a:p>
            <a:pPr marL="265176" indent="-265176" algn="l" rtl="0"/>
            <a:r>
              <a:rPr lang="en-US" b="1" dirty="0" smtClean="0">
                <a:latin typeface="Arial"/>
                <a:cs typeface="Arial"/>
              </a:rPr>
              <a:t>Instructor </a:t>
            </a:r>
            <a:r>
              <a:rPr lang="en-US" dirty="0" smtClean="0">
                <a:latin typeface="Arial"/>
                <a:cs typeface="Arial"/>
              </a:rPr>
              <a:t>:Nawal</a:t>
            </a:r>
            <a:r>
              <a:rPr lang="en-US" baseline="0" dirty="0" smtClean="0">
                <a:latin typeface="Arial"/>
                <a:cs typeface="Arial"/>
              </a:rPr>
              <a:t> </a:t>
            </a:r>
            <a:r>
              <a:rPr lang="en-US" baseline="0" dirty="0" err="1" smtClean="0">
                <a:latin typeface="Arial"/>
                <a:cs typeface="Arial"/>
              </a:rPr>
              <a:t>AlShehri</a:t>
            </a:r>
            <a:endParaRPr lang="en-US" dirty="0" smtClean="0">
              <a:latin typeface="Arial"/>
              <a:cs typeface="Arial"/>
            </a:endParaRPr>
          </a:p>
          <a:p>
            <a:pPr marL="265176" indent="-265176" algn="l" rtl="0"/>
            <a:r>
              <a:rPr lang="en-US" b="1" dirty="0" smtClean="0">
                <a:latin typeface="Arial"/>
                <a:cs typeface="Arial"/>
              </a:rPr>
              <a:t>Website</a:t>
            </a:r>
            <a:r>
              <a:rPr lang="en-US" dirty="0" smtClean="0">
                <a:latin typeface="Arial"/>
                <a:cs typeface="Arial"/>
              </a:rPr>
              <a:t>:</a:t>
            </a:r>
            <a:r>
              <a:rPr lang="en-US" baseline="0" dirty="0" smtClean="0">
                <a:latin typeface="Arial"/>
                <a:cs typeface="Arial"/>
              </a:rPr>
              <a:t> fac.ksu.edu.sa/</a:t>
            </a:r>
            <a:r>
              <a:rPr lang="en-US" baseline="0" dirty="0" err="1" smtClean="0">
                <a:latin typeface="Arial"/>
                <a:cs typeface="Arial"/>
              </a:rPr>
              <a:t>NawalShehri</a:t>
            </a:r>
            <a:endParaRPr lang="en-US" dirty="0">
              <a:latin typeface="Arial"/>
              <a:cs typeface="Arial"/>
            </a:endParaRPr>
          </a:p>
          <a:p>
            <a:pPr algn="l" rtl="0"/>
            <a:r>
              <a:rPr lang="en-US" b="1" dirty="0">
                <a:latin typeface="Arial"/>
                <a:cs typeface="Arial"/>
              </a:rPr>
              <a:t>Email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err="1" smtClean="0">
                <a:latin typeface="Arial"/>
                <a:cs typeface="Arial"/>
              </a:rPr>
              <a:t>Nawalshehri@ksu.edu.sa</a:t>
            </a:r>
            <a:endParaRPr lang="en-US" dirty="0">
              <a:latin typeface="Arial"/>
              <a:cs typeface="Arial"/>
            </a:endParaRPr>
          </a:p>
          <a:p>
            <a:pPr algn="l" rtl="0"/>
            <a:r>
              <a:rPr lang="en-US" b="1" dirty="0">
                <a:latin typeface="Arial"/>
                <a:cs typeface="Arial"/>
              </a:rPr>
              <a:t>Office hours </a:t>
            </a:r>
            <a:r>
              <a:rPr lang="en-US" dirty="0" smtClean="0">
                <a:latin typeface="Arial"/>
                <a:cs typeface="Arial"/>
              </a:rPr>
              <a:t>:Monday</a:t>
            </a:r>
            <a:r>
              <a:rPr lang="en-US" baseline="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(11-12)</a:t>
            </a:r>
            <a:r>
              <a:rPr lang="en-US" smtClean="0">
                <a:latin typeface="Arial"/>
                <a:cs typeface="Arial"/>
              </a:rPr>
              <a:t>, Wednesday (11-1) </a:t>
            </a:r>
            <a:endParaRPr lang="en-US" dirty="0">
              <a:latin typeface="Arial"/>
              <a:cs typeface="Arial"/>
            </a:endParaRPr>
          </a:p>
          <a:p>
            <a:pPr algn="l" rtl="0"/>
            <a:r>
              <a:rPr lang="en-US" b="1" dirty="0">
                <a:latin typeface="Arial"/>
                <a:cs typeface="Arial"/>
              </a:rPr>
              <a:t>Lecture time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 smtClean="0">
                <a:latin typeface="Arial"/>
                <a:cs typeface="Arial"/>
              </a:rPr>
              <a:t>Sunday (</a:t>
            </a:r>
            <a:r>
              <a:rPr lang="en-US" dirty="0">
                <a:latin typeface="Arial"/>
                <a:cs typeface="Arial"/>
              </a:rPr>
              <a:t>12-1),</a:t>
            </a:r>
            <a:r>
              <a:rPr lang="en-US" dirty="0" smtClean="0">
                <a:latin typeface="Arial"/>
                <a:cs typeface="Arial"/>
              </a:rPr>
              <a:t>Wednesday(9-11)</a:t>
            </a:r>
            <a:endParaRPr lang="en-US" dirty="0">
              <a:latin typeface="Arial"/>
              <a:cs typeface="Arial"/>
            </a:endParaRPr>
          </a:p>
          <a:p>
            <a:pPr algn="l" rtl="0"/>
            <a:r>
              <a:rPr lang="en-US" b="1" dirty="0">
                <a:latin typeface="Arial"/>
                <a:cs typeface="Arial"/>
              </a:rPr>
              <a:t>Lab time</a:t>
            </a:r>
            <a:r>
              <a:rPr lang="en-US" dirty="0">
                <a:latin typeface="Arial"/>
                <a:cs typeface="Arial"/>
              </a:rPr>
              <a:t>: Thursday (1-3)</a:t>
            </a:r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3743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x-none" sz="2400" dirty="0">
                <a:solidFill>
                  <a:schemeClr val="accent1"/>
                </a:solidFill>
                <a:latin typeface="Arial"/>
                <a:cs typeface="Arial"/>
              </a:rPr>
              <a:t> </a:t>
            </a:r>
            <a:r>
              <a:rPr lang="en-US" sz="2400" b="1" u="sng" dirty="0">
                <a:solidFill>
                  <a:schemeClr val="accent1"/>
                </a:solidFill>
                <a:latin typeface="Arial"/>
                <a:cs typeface="Arial"/>
              </a:rPr>
              <a:t>Text Book</a:t>
            </a:r>
            <a:r>
              <a:rPr lang="en-US" sz="2400" b="1" u="sng" dirty="0" smtClean="0">
                <a:solidFill>
                  <a:schemeClr val="accent1"/>
                </a:solidFill>
                <a:latin typeface="Arial"/>
                <a:cs typeface="Arial"/>
              </a:rPr>
              <a:t>:</a:t>
            </a:r>
            <a:endParaRPr lang="en-US" dirty="0">
              <a:solidFill>
                <a:schemeClr val="accent1"/>
              </a:solidFill>
              <a:latin typeface="Arial"/>
              <a:cs typeface="Arial"/>
            </a:endParaRPr>
          </a:p>
          <a:p>
            <a:pPr algn="l" rtl="0"/>
            <a:r>
              <a:rPr lang="en-US" sz="2400" dirty="0">
                <a:latin typeface="Arial"/>
                <a:cs typeface="Arial"/>
              </a:rPr>
              <a:t>Brewer, Jeffrey L., </a:t>
            </a:r>
            <a:r>
              <a:rPr lang="en-US" sz="2400" dirty="0" err="1">
                <a:latin typeface="Arial"/>
                <a:cs typeface="Arial"/>
              </a:rPr>
              <a:t>Dittman</a:t>
            </a:r>
            <a:r>
              <a:rPr lang="en-US" sz="2400" dirty="0">
                <a:latin typeface="Arial"/>
                <a:cs typeface="Arial"/>
              </a:rPr>
              <a:t>, Kevin C., Methods of IT Project Management, Prentice Hall (Pearson), ISBN: 978-0-13-236725-7, 2010</a:t>
            </a:r>
          </a:p>
          <a:p>
            <a:pPr algn="l" rtl="0"/>
            <a:r>
              <a:rPr lang="en-US" sz="2400" dirty="0">
                <a:latin typeface="Arial"/>
                <a:cs typeface="Arial"/>
              </a:rPr>
              <a:t>Kathy Schwalbe , Information Technology Project Management, 6th edition ,Thomson Course Technology , ISBN: 10-0-324-78692-1, ISBN-13: </a:t>
            </a:r>
            <a:r>
              <a:rPr lang="en-US" sz="2400" dirty="0" smtClean="0">
                <a:latin typeface="Arial"/>
                <a:cs typeface="Arial"/>
              </a:rPr>
              <a:t>9780324786927</a:t>
            </a:r>
          </a:p>
          <a:p>
            <a:pPr algn="l" rtl="0"/>
            <a:endParaRPr lang="en-US" sz="2400" dirty="0">
              <a:latin typeface="Arial"/>
              <a:cs typeface="Arial"/>
            </a:endParaRPr>
          </a:p>
          <a:p>
            <a:pPr marL="0" indent="0" algn="l" rtl="0">
              <a:buNone/>
            </a:pPr>
            <a:r>
              <a:rPr lang="en-US" sz="2400" b="1" u="sng" dirty="0">
                <a:solidFill>
                  <a:srgbClr val="F07F09"/>
                </a:solidFill>
                <a:latin typeface="Arial"/>
                <a:cs typeface="Arial"/>
              </a:rPr>
              <a:t>Software:</a:t>
            </a:r>
            <a:endParaRPr lang="en-US" sz="2400" dirty="0">
              <a:solidFill>
                <a:srgbClr val="F07F09"/>
              </a:solidFill>
              <a:latin typeface="Arial"/>
              <a:cs typeface="Arial"/>
            </a:endParaRPr>
          </a:p>
          <a:p>
            <a:pPr algn="l" rtl="0"/>
            <a:r>
              <a:rPr lang="en-US" sz="2400" dirty="0">
                <a:latin typeface="Arial"/>
                <a:cs typeface="Arial"/>
              </a:rPr>
              <a:t>MS Project </a:t>
            </a:r>
            <a:r>
              <a:rPr lang="en-US" sz="2400" dirty="0" smtClean="0">
                <a:latin typeface="Arial"/>
                <a:cs typeface="Arial"/>
              </a:rPr>
              <a:t>2010</a:t>
            </a:r>
          </a:p>
          <a:p>
            <a:pPr algn="l" rtl="0"/>
            <a:endParaRPr lang="en-US" sz="2400" dirty="0">
              <a:latin typeface="Arial"/>
              <a:cs typeface="Arial"/>
            </a:endParaRPr>
          </a:p>
          <a:p>
            <a:pPr marL="0" indent="0" algn="l" rtl="0">
              <a:buNone/>
            </a:pPr>
            <a:r>
              <a:rPr lang="en-US" sz="2400" b="1" u="sng" dirty="0">
                <a:solidFill>
                  <a:srgbClr val="F07F09"/>
                </a:solidFill>
                <a:latin typeface="Arial"/>
                <a:cs typeface="Arial"/>
              </a:rPr>
              <a:t>Reference:</a:t>
            </a:r>
            <a:endParaRPr lang="en-US" sz="2400" dirty="0">
              <a:solidFill>
                <a:srgbClr val="F07F09"/>
              </a:solidFill>
              <a:latin typeface="Arial"/>
              <a:cs typeface="Arial"/>
            </a:endParaRPr>
          </a:p>
          <a:p>
            <a:pPr algn="l" rtl="0"/>
            <a:r>
              <a:rPr lang="en-US" sz="2400" dirty="0" smtClean="0">
                <a:latin typeface="Arial"/>
                <a:cs typeface="Arial"/>
              </a:rPr>
              <a:t>Slides, lecture, notes, </a:t>
            </a:r>
            <a:r>
              <a:rPr lang="en-US" sz="2400" dirty="0">
                <a:latin typeface="Arial"/>
                <a:cs typeface="Arial"/>
              </a:rPr>
              <a:t>and the text book</a:t>
            </a:r>
          </a:p>
          <a:p>
            <a:pPr marL="0" indent="0" algn="l" rtl="0">
              <a:buNone/>
            </a:pPr>
            <a:endParaRPr lang="x-none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1937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Arial"/>
                <a:cs typeface="Arial"/>
              </a:rPr>
              <a:t>Assessment Plan for the Course: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x-none" dirty="0" smtClean="0">
                <a:latin typeface="Arial"/>
                <a:cs typeface="Arial"/>
              </a:rPr>
              <a:t> </a:t>
            </a:r>
            <a:endParaRPr lang="x-none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183880" cy="4803648"/>
          </a:xfrm>
        </p:spPr>
        <p:txBody>
          <a:bodyPr>
            <a:normAutofit/>
          </a:bodyPr>
          <a:lstStyle/>
          <a:p>
            <a:pPr algn="l" rtl="0"/>
            <a:endParaRPr lang="en-US" dirty="0" smtClean="0">
              <a:latin typeface="Arial"/>
              <a:cs typeface="Arial"/>
            </a:endParaRPr>
          </a:p>
          <a:p>
            <a:pPr algn="l" rtl="0"/>
            <a:r>
              <a:rPr lang="en-US" dirty="0" smtClean="0">
                <a:latin typeface="Arial"/>
                <a:cs typeface="Arial"/>
              </a:rPr>
              <a:t>Quizzes</a:t>
            </a:r>
            <a:r>
              <a:rPr lang="en-US" dirty="0">
                <a:latin typeface="Arial"/>
                <a:cs typeface="Arial"/>
              </a:rPr>
              <a:t>                    10%  </a:t>
            </a:r>
          </a:p>
          <a:p>
            <a:pPr algn="l" rtl="0"/>
            <a:r>
              <a:rPr lang="en-US" dirty="0">
                <a:latin typeface="Arial"/>
                <a:cs typeface="Arial"/>
              </a:rPr>
              <a:t>Midterm  exams      30%</a:t>
            </a:r>
          </a:p>
          <a:p>
            <a:pPr algn="l" rtl="0"/>
            <a:r>
              <a:rPr lang="en-US" dirty="0">
                <a:latin typeface="Arial"/>
                <a:cs typeface="Arial"/>
              </a:rPr>
              <a:t>Assignments &amp; lab  10%   </a:t>
            </a:r>
          </a:p>
          <a:p>
            <a:pPr algn="l" rtl="0"/>
            <a:r>
              <a:rPr lang="en-US" dirty="0">
                <a:latin typeface="Arial"/>
                <a:cs typeface="Arial"/>
              </a:rPr>
              <a:t>Project                     10%</a:t>
            </a:r>
          </a:p>
          <a:p>
            <a:pPr algn="l" rtl="0"/>
            <a:r>
              <a:rPr lang="en-US" dirty="0">
                <a:latin typeface="Arial"/>
                <a:cs typeface="Arial"/>
              </a:rPr>
              <a:t> Final Exam            40%</a:t>
            </a:r>
          </a:p>
          <a:p>
            <a:pPr algn="l" rtl="0"/>
            <a:r>
              <a:rPr lang="en-US" dirty="0">
                <a:latin typeface="Arial"/>
                <a:cs typeface="Arial"/>
              </a:rPr>
              <a:t>Total                      100%</a:t>
            </a:r>
          </a:p>
          <a:p>
            <a:pPr algn="l" rtl="0"/>
            <a:endParaRPr lang="x-none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5372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latin typeface="Arial"/>
                <a:cs typeface="Arial"/>
              </a:rPr>
              <a:t>Course Topics: 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endParaRPr lang="x-none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931455"/>
              </p:ext>
            </p:extLst>
          </p:nvPr>
        </p:nvGraphicFramePr>
        <p:xfrm>
          <a:off x="457200" y="1676390"/>
          <a:ext cx="8229600" cy="4800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4481"/>
                <a:gridCol w="7395119"/>
              </a:tblGrid>
              <a:tr h="299217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Week#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Topic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Chapter1: Intro to PM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46241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Chapter2:Systems View /Methodology</a:t>
                      </a:r>
                    </a:p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Chapter3:The Project Management Framework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Chapter4:Project Initiation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Chapter5.2:Project Scope and Human Resource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Chapter5.2:Project Scope and Human Resource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Chapter6.1.:Project Time and Cost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Chapter6.2: Project Time and Cost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Chapter7:Project Quality and Communications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Chapter8:Project Risk Management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Chapter9: Project Procurement Planning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Chapter10: Project Execution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review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59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Project discussions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354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x-none" altLang="x-non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189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183880" cy="1051560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Notes: </a:t>
            </a:r>
            <a:endParaRPr lang="en-US" sz="2800" u="sng" dirty="0"/>
          </a:p>
        </p:txBody>
      </p:sp>
      <p:pic>
        <p:nvPicPr>
          <p:cNvPr id="4" name="Content Placeholder 3" descr="Screen Shot 2015-08-29 at 10.27.02 P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614" b="-27614"/>
          <a:stretch/>
        </p:blipFill>
        <p:spPr>
          <a:xfrm>
            <a:off x="503238" y="1593273"/>
            <a:ext cx="8183562" cy="3140363"/>
          </a:xfrm>
        </p:spPr>
      </p:pic>
    </p:spTree>
    <p:extLst>
      <p:ext uri="{BB962C8B-B14F-4D97-AF65-F5344CB8AC3E}">
        <p14:creationId xmlns:p14="http://schemas.microsoft.com/office/powerpoint/2010/main" val="252528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US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US" dirty="0" smtClean="0">
                <a:latin typeface="Arial"/>
                <a:cs typeface="Arial"/>
              </a:rPr>
              <a:t>Any question 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3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</TotalTime>
  <Words>123</Words>
  <Application>Microsoft Macintosh PowerPoint</Application>
  <PresentationFormat>On-screen Show (4:3)</PresentationFormat>
  <Paragraphs>67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Syllabus</vt:lpstr>
      <vt:lpstr>PowerPoint Presentation</vt:lpstr>
      <vt:lpstr>PowerPoint Presentation</vt:lpstr>
      <vt:lpstr>Assessment Plan for the Course:  </vt:lpstr>
      <vt:lpstr>Course Topics:  </vt:lpstr>
      <vt:lpstr>Notes: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Syllabus</dc:title>
  <dc:creator>maram</dc:creator>
  <cp:lastModifiedBy>Nawal</cp:lastModifiedBy>
  <cp:revision>7</cp:revision>
  <dcterms:created xsi:type="dcterms:W3CDTF">2014-09-03T00:10:45Z</dcterms:created>
  <dcterms:modified xsi:type="dcterms:W3CDTF">2015-08-29T19:31:39Z</dcterms:modified>
</cp:coreProperties>
</file>