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41" r:id="rId1"/>
  </p:sldMasterIdLst>
  <p:notesMasterIdLst>
    <p:notesMasterId r:id="rId10"/>
  </p:notesMasterIdLst>
  <p:sldIdLst>
    <p:sldId id="256" r:id="rId2"/>
    <p:sldId id="280" r:id="rId3"/>
    <p:sldId id="281" r:id="rId4"/>
    <p:sldId id="282" r:id="rId5"/>
    <p:sldId id="283" r:id="rId6"/>
    <p:sldId id="285" r:id="rId7"/>
    <p:sldId id="284" r:id="rId8"/>
    <p:sldId id="288" r:id="rId9"/>
  </p:sldIdLst>
  <p:sldSz cx="9144000" cy="6858000" type="screen4x3"/>
  <p:notesSz cx="6858000" cy="9144000"/>
  <p:custDataLst>
    <p:tags r:id="rId11"/>
  </p:custDataLst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00"/>
    <a:srgbClr val="66FF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5412" autoAdjust="0"/>
    <p:restoredTop sz="86364" autoAdjust="0"/>
  </p:normalViewPr>
  <p:slideViewPr>
    <p:cSldViewPr>
      <p:cViewPr varScale="1">
        <p:scale>
          <a:sx n="94" d="100"/>
          <a:sy n="94" d="100"/>
        </p:scale>
        <p:origin x="-2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21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6E577CB-FEC4-496A-B552-CA0CB142C5B8}" type="datetimeFigureOut">
              <a:rPr lang="ar-SA"/>
              <a:pPr>
                <a:defRPr/>
              </a:pPr>
              <a:t>09/05/1438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5EFD0CC-4050-4DD2-A5A9-FD5C2A1D328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7394595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3D16ED0-929A-44DD-A213-E3F14A689F92}" type="datetime1">
              <a:rPr lang="ar-SA" smtClean="0"/>
              <a:pPr>
                <a:defRPr/>
              </a:pPr>
              <a:t>09/05/1438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71B47B3-CC38-4A7D-8320-EC78D475C2BB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3D16ED0-929A-44DD-A213-E3F14A689F92}" type="datetime1">
              <a:rPr lang="ar-SA" smtClean="0"/>
              <a:pPr>
                <a:defRPr/>
              </a:pPr>
              <a:t>09/05/1438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71B47B3-CC38-4A7D-8320-EC78D475C2BB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3D16ED0-929A-44DD-A213-E3F14A689F92}" type="datetime1">
              <a:rPr lang="ar-SA" smtClean="0"/>
              <a:pPr>
                <a:defRPr/>
              </a:pPr>
              <a:t>09/05/1438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71B47B3-CC38-4A7D-8320-EC78D475C2BB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3D16ED0-929A-44DD-A213-E3F14A689F92}" type="datetime1">
              <a:rPr lang="ar-SA" smtClean="0"/>
              <a:pPr>
                <a:defRPr/>
              </a:pPr>
              <a:t>09/05/1438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71B47B3-CC38-4A7D-8320-EC78D475C2BB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3D16ED0-929A-44DD-A213-E3F14A689F92}" type="datetime1">
              <a:rPr lang="ar-SA" smtClean="0"/>
              <a:pPr>
                <a:defRPr/>
              </a:pPr>
              <a:t>09/05/1438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71B47B3-CC38-4A7D-8320-EC78D475C2BB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3D16ED0-929A-44DD-A213-E3F14A689F92}" type="datetime1">
              <a:rPr lang="ar-SA" smtClean="0"/>
              <a:pPr>
                <a:defRPr/>
              </a:pPr>
              <a:t>09/05/1438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71B47B3-CC38-4A7D-8320-EC78D475C2BB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3D16ED0-929A-44DD-A213-E3F14A689F92}" type="datetime1">
              <a:rPr lang="ar-SA" smtClean="0"/>
              <a:pPr>
                <a:defRPr/>
              </a:pPr>
              <a:t>09/05/1438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71B47B3-CC38-4A7D-8320-EC78D475C2BB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3D16ED0-929A-44DD-A213-E3F14A689F92}" type="datetime1">
              <a:rPr lang="ar-SA" smtClean="0"/>
              <a:pPr>
                <a:defRPr/>
              </a:pPr>
              <a:t>09/05/1438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71B47B3-CC38-4A7D-8320-EC78D475C2BB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3D16ED0-929A-44DD-A213-E3F14A689F92}" type="datetime1">
              <a:rPr lang="ar-SA" smtClean="0"/>
              <a:pPr>
                <a:defRPr/>
              </a:pPr>
              <a:t>09/05/1438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71B47B3-CC38-4A7D-8320-EC78D475C2BB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3D16ED0-929A-44DD-A213-E3F14A689F92}" type="datetime1">
              <a:rPr lang="ar-SA" smtClean="0"/>
              <a:pPr>
                <a:defRPr/>
              </a:pPr>
              <a:t>09/05/1438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71B47B3-CC38-4A7D-8320-EC78D475C2BB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3D16ED0-929A-44DD-A213-E3F14A689F92}" type="datetime1">
              <a:rPr lang="ar-SA" smtClean="0"/>
              <a:pPr>
                <a:defRPr/>
              </a:pPr>
              <a:t>09/05/1438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71B47B3-CC38-4A7D-8320-EC78D475C2BB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53D16ED0-929A-44DD-A213-E3F14A689F92}" type="datetime1">
              <a:rPr lang="ar-SA" smtClean="0"/>
              <a:pPr>
                <a:defRPr/>
              </a:pPr>
              <a:t>09/05/1438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471B47B3-CC38-4A7D-8320-EC78D475C2BB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403648" y="2636912"/>
            <a:ext cx="6120680" cy="1470025"/>
          </a:xfrm>
          <a:prstGeom prst="rect">
            <a:avLst/>
          </a:prstGeom>
        </p:spPr>
        <p:txBody>
          <a:bodyPr vert="horz" anchor="b">
            <a:normAutofit fontScale="775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algn="l" rtl="1" eaLnBrk="0" fontAlgn="base" hangingPunct="0">
              <a:spcBef>
                <a:spcPct val="0"/>
              </a:spcBef>
              <a:spcAft>
                <a:spcPct val="0"/>
              </a:spcAft>
              <a:defRPr sz="3000" b="1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1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cs typeface="Times New Roman" pitchFamily="18" charset="0"/>
              </a:defRPr>
            </a:lvl2pPr>
            <a:lvl3pPr algn="l" rtl="1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cs typeface="Times New Roman" pitchFamily="18" charset="0"/>
              </a:defRPr>
            </a:lvl3pPr>
            <a:lvl4pPr algn="l" rtl="1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cs typeface="Times New Roman" pitchFamily="18" charset="0"/>
              </a:defRPr>
            </a:lvl4pPr>
            <a:lvl5pPr algn="l" rtl="1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cs typeface="Times New Roman" pitchFamily="18" charset="0"/>
              </a:defRPr>
            </a:lvl5pPr>
            <a:lvl6pPr marL="457200" algn="l" rtl="1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cs typeface="Times New Roman" pitchFamily="18" charset="0"/>
              </a:defRPr>
            </a:lvl6pPr>
            <a:lvl7pPr marL="914400" algn="l" rtl="1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cs typeface="Times New Roman" pitchFamily="18" charset="0"/>
              </a:defRPr>
            </a:lvl7pPr>
            <a:lvl8pPr marL="1371600" algn="l" rtl="1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cs typeface="Times New Roman" pitchFamily="18" charset="0"/>
              </a:defRPr>
            </a:lvl8pPr>
            <a:lvl9pPr marL="1828800" algn="l" rtl="1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cs typeface="Times New Roman" pitchFamily="18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ar-SA" sz="5400" cap="none" dirty="0" smtClean="0">
                <a:ln/>
                <a:solidFill>
                  <a:schemeClr val="accent3"/>
                </a:solidFill>
              </a:rPr>
              <a:t>التمويل الدولي</a:t>
            </a:r>
            <a:br>
              <a:rPr lang="ar-SA" sz="5400" cap="none" dirty="0" smtClean="0">
                <a:ln/>
                <a:solidFill>
                  <a:schemeClr val="accent3"/>
                </a:solidFill>
              </a:rPr>
            </a:br>
            <a:r>
              <a:rPr lang="ar-SA" cap="none" dirty="0" smtClean="0">
                <a:ln/>
                <a:solidFill>
                  <a:schemeClr val="accent3"/>
                </a:solidFill>
              </a:rPr>
              <a:t>(325 قصد</a:t>
            </a:r>
            <a:r>
              <a:rPr lang="ar-SA" cap="none" dirty="0" err="1" smtClean="0">
                <a:ln/>
                <a:solidFill>
                  <a:schemeClr val="accent3"/>
                </a:solidFill>
              </a:rPr>
              <a:t>)</a:t>
            </a:r>
            <a:endParaRPr lang="ar-SA" cap="none" dirty="0" smtClean="0">
              <a:ln/>
              <a:solidFill>
                <a:schemeClr val="accent3"/>
              </a:solidFill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endParaRPr lang="ar-SA" cap="none" dirty="0" smtClean="0">
              <a:ln/>
              <a:solidFill>
                <a:schemeClr val="accent3"/>
              </a:solidFill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ar-SA" cap="none" dirty="0" err="1" smtClean="0">
                <a:ln/>
                <a:solidFill>
                  <a:schemeClr val="accent3"/>
                </a:solidFill>
              </a:rPr>
              <a:t>دكتورة </a:t>
            </a:r>
            <a:r>
              <a:rPr lang="ar-SA" cap="none" dirty="0" smtClean="0">
                <a:ln/>
                <a:solidFill>
                  <a:schemeClr val="accent3"/>
                </a:solidFill>
              </a:rPr>
              <a:t>/ نشوى مصطفى على محمد</a:t>
            </a:r>
            <a:endParaRPr lang="ar-SA" cap="none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 spd="slow"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46125" y="6292850"/>
            <a:ext cx="609600" cy="5175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7A72187-5E44-4FBB-BF93-571152D8EDF8}" type="slidenum">
              <a:rPr lang="ar-SA" altLang="ar-SA" sz="1600" smtClean="0">
                <a:solidFill>
                  <a:srgbClr val="0000FF"/>
                </a:solidFill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ar-SA" altLang="ar-SA" sz="1600" smtClean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65976" y="1340768"/>
            <a:ext cx="8229600" cy="820688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>
            <a:lvl1pPr marL="0" indent="0" algn="l" rtl="1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1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1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1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1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1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1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1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1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ar-SA" sz="3200" dirty="0" smtClean="0">
                <a:ln>
                  <a:prstDash val="solid"/>
                </a:ln>
                <a:solidFill>
                  <a:srgbClr val="FF99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الأهداف التعليمية للوحدة الأولى:</a:t>
            </a:r>
            <a:endParaRPr lang="ar-SA" sz="3200" dirty="0">
              <a:ln w="1905"/>
              <a:solidFill>
                <a:srgbClr val="FF99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92976" y="2267668"/>
            <a:ext cx="8229600" cy="820688"/>
          </a:xfrm>
          <a:prstGeom prst="rect">
            <a:avLst/>
          </a:prstGeom>
        </p:spPr>
        <p:txBody>
          <a:bodyPr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1-</a:t>
            </a:r>
            <a:r>
              <a:rPr lang="ar-SA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 </a:t>
            </a: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تحديد عناصر المقرر الدراسي، ومداها الزمني. 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46125" y="2779713"/>
            <a:ext cx="8229600" cy="820737"/>
          </a:xfrm>
          <a:prstGeom prst="rect">
            <a:avLst/>
          </a:prstGeom>
        </p:spPr>
        <p:txBody>
          <a:bodyPr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37636" y="3088356"/>
            <a:ext cx="8229600" cy="820688"/>
          </a:xfrm>
          <a:prstGeom prst="rect">
            <a:avLst/>
          </a:prstGeom>
        </p:spPr>
        <p:txBody>
          <a:bodyPr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2-</a:t>
            </a:r>
            <a:r>
              <a:rPr lang="ar-SA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معرفة كيفية الاتصال بأستاذ المقرر. 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6388" y="3796356"/>
            <a:ext cx="8229600" cy="1081600"/>
          </a:xfrm>
          <a:prstGeom prst="rect">
            <a:avLst/>
          </a:prstGeom>
        </p:spPr>
        <p:txBody>
          <a:bodyPr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3-</a:t>
            </a:r>
            <a:r>
              <a:rPr lang="ar-SA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التعرف </a:t>
            </a: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على طبيعة المقرر وأهدافه، والمرجع </a:t>
            </a: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المقرر.</a:t>
            </a:r>
            <a:r>
              <a:rPr lang="ar-SA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ar-SA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23384" y="4493127"/>
            <a:ext cx="8229600" cy="733658"/>
          </a:xfrm>
          <a:prstGeom prst="rect">
            <a:avLst/>
          </a:prstGeom>
        </p:spPr>
        <p:txBody>
          <a:bodyPr rtlCol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4-</a:t>
            </a:r>
            <a:r>
              <a:rPr lang="ar-SA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</a:t>
            </a: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التعرف على المفاهيم الاساسية لمحتوى المقرر.   </a:t>
            </a:r>
            <a:r>
              <a:rPr lang="ar-SA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	</a:t>
            </a:r>
            <a:endParaRPr lang="ar-SA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2921" y="5255947"/>
            <a:ext cx="8229600" cy="1080120"/>
          </a:xfrm>
          <a:prstGeom prst="rect">
            <a:avLst/>
          </a:prstGeom>
        </p:spPr>
        <p:txBody>
          <a:bodyPr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5-     </a:t>
            </a: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تقييم </a:t>
            </a: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الطالب فهمه لموضوعات الوحدة الأولى.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88963" y="6092825"/>
            <a:ext cx="609600" cy="5175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FF28C09-E6C5-47D3-BFFD-AF97CB676878}" type="slidenum">
              <a:rPr lang="ar-SA" altLang="ar-SA" smtClean="0">
                <a:solidFill>
                  <a:srgbClr val="0000FF"/>
                </a:solidFill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ar-SA" altLang="ar-SA" smtClean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8313" y="1939925"/>
            <a:ext cx="8229600" cy="8207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1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1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1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1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1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1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1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1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1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ar-SA" sz="3200" dirty="0">
                <a:ln>
                  <a:prstDash val="solid"/>
                </a:ln>
                <a:solidFill>
                  <a:srgbClr val="FF99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الوحدات الدراسية (أسابيع الدراسة):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22884" y="2789312"/>
            <a:ext cx="8229600" cy="820688"/>
          </a:xfrm>
          <a:prstGeom prst="rect">
            <a:avLst/>
          </a:prstGeom>
        </p:spPr>
        <p:txBody>
          <a:bodyPr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14</a:t>
            </a:r>
            <a:endParaRPr lang="ar-SA" b="1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74700" y="2789238"/>
            <a:ext cx="8229600" cy="820737"/>
          </a:xfrm>
          <a:prstGeom prst="rect">
            <a:avLst/>
          </a:prstGeom>
        </p:spPr>
        <p:txBody>
          <a:bodyPr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88963" y="3716338"/>
            <a:ext cx="8229600" cy="820737"/>
          </a:xfrm>
          <a:prstGeom prst="rect">
            <a:avLst/>
          </a:prstGeom>
        </p:spPr>
        <p:txBody>
          <a:bodyPr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ar-SA" b="1" dirty="0">
                <a:ln>
                  <a:prstDash val="solid"/>
                </a:ln>
                <a:solidFill>
                  <a:srgbClr val="FF99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المرجع المقرر: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22884" y="4913362"/>
            <a:ext cx="8229600" cy="1539974"/>
          </a:xfrm>
          <a:prstGeom prst="rect">
            <a:avLst/>
          </a:prstGeom>
        </p:spPr>
        <p:txBody>
          <a:bodyPr rtlCol="1"/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4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الجراح</a:t>
            </a:r>
            <a:r>
              <a:rPr lang="ar-SA" sz="2400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، محمد بن عبد الله، "التمويل الدولي والاستثمار "، الطبعة الأولى ، الرياض، </a:t>
            </a:r>
            <a:r>
              <a:rPr lang="ar-SA" sz="2400" b="1" dirty="0" err="1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1432هـ.</a:t>
            </a:r>
            <a:endParaRPr lang="ar-SA" sz="24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5650" y="5949950"/>
            <a:ext cx="609600" cy="5175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95D7930-E932-48CD-BD0E-361ED1E61CAC}" type="slidenum">
              <a:rPr lang="ar-SA" altLang="ar-SA" smtClean="0">
                <a:solidFill>
                  <a:srgbClr val="0000FF"/>
                </a:solidFill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ar-SA" altLang="ar-SA" smtClean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8313" y="1939925"/>
            <a:ext cx="8229600" cy="8207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1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1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1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1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1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1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1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1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1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ar-SA" sz="3200" dirty="0">
                <a:ln>
                  <a:prstDash val="solid"/>
                </a:ln>
                <a:solidFill>
                  <a:srgbClr val="FF99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كيفية </a:t>
            </a:r>
            <a:r>
              <a:rPr lang="ar-SA" sz="3200" dirty="0" err="1">
                <a:ln>
                  <a:prstDash val="solid"/>
                </a:ln>
                <a:solidFill>
                  <a:srgbClr val="FF99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الاتصال </a:t>
            </a:r>
            <a:r>
              <a:rPr lang="ar-SA" sz="3200" dirty="0" err="1" smtClean="0">
                <a:ln>
                  <a:prstDash val="solid"/>
                </a:ln>
                <a:solidFill>
                  <a:srgbClr val="FF99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</a:t>
            </a:r>
            <a:endParaRPr lang="ar-SA" sz="3200" dirty="0">
              <a:ln>
                <a:prstDash val="solid"/>
              </a:ln>
              <a:solidFill>
                <a:srgbClr val="FF99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22884" y="2564904"/>
            <a:ext cx="8229600" cy="820688"/>
          </a:xfrm>
          <a:prstGeom prst="rect">
            <a:avLst/>
          </a:prstGeom>
        </p:spPr>
        <p:txBody>
          <a:bodyPr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nmohamed@ksu.edu.sa</a:t>
            </a:r>
            <a:endParaRPr lang="ar-SA" b="1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74700" y="2789238"/>
            <a:ext cx="8229600" cy="820737"/>
          </a:xfrm>
          <a:prstGeom prst="rect">
            <a:avLst/>
          </a:prstGeom>
        </p:spPr>
        <p:txBody>
          <a:bodyPr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46794" y="3534131"/>
            <a:ext cx="8229600" cy="820688"/>
          </a:xfrm>
          <a:prstGeom prst="rect">
            <a:avLst/>
          </a:prstGeom>
        </p:spPr>
        <p:txBody>
          <a:bodyPr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err="1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تليفون:</a:t>
            </a:r>
            <a:r>
              <a:rPr lang="ar-SA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8052522</a:t>
            </a:r>
            <a:endParaRPr lang="ar-SA" b="1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5650" y="5949950"/>
            <a:ext cx="609600" cy="5175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7A0372F-2D6C-4903-B7BE-C76B7F9FC451}" type="slidenum">
              <a:rPr lang="ar-SA" altLang="ar-SA" smtClean="0">
                <a:solidFill>
                  <a:srgbClr val="0000FF"/>
                </a:solidFill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ar-SA" altLang="ar-SA" smtClean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557213" y="1557338"/>
            <a:ext cx="8229600" cy="8207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1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1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1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1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1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1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1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1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1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ar-SA" sz="3200" dirty="0" smtClean="0">
                <a:ln>
                  <a:prstDash val="solid"/>
                </a:ln>
                <a:solidFill>
                  <a:srgbClr val="FF99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محتويات المقرر:</a:t>
            </a:r>
            <a:endParaRPr lang="ar-SA" sz="3200" dirty="0">
              <a:ln>
                <a:prstDash val="solid"/>
              </a:ln>
              <a:solidFill>
                <a:srgbClr val="FF99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22884" y="2276872"/>
            <a:ext cx="8229600" cy="820688"/>
          </a:xfrm>
          <a:prstGeom prst="rect">
            <a:avLst/>
          </a:prstGeom>
        </p:spPr>
        <p:txBody>
          <a:bodyPr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الوحدة 1: مراجعة وتقديم 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74700" y="2789238"/>
            <a:ext cx="8229600" cy="820737"/>
          </a:xfrm>
          <a:prstGeom prst="rect">
            <a:avLst/>
          </a:prstGeom>
        </p:spPr>
        <p:txBody>
          <a:bodyPr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7544" y="2986009"/>
            <a:ext cx="8229600" cy="820688"/>
          </a:xfrm>
          <a:prstGeom prst="rect">
            <a:avLst/>
          </a:prstGeom>
        </p:spPr>
        <p:txBody>
          <a:bodyPr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الوحدة 2: سوق الصرف الأجنبي.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67544" y="3787560"/>
            <a:ext cx="8229600" cy="1081600"/>
          </a:xfrm>
          <a:prstGeom prst="rect">
            <a:avLst/>
          </a:prstGeom>
        </p:spPr>
        <p:txBody>
          <a:bodyPr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  <a:defRPr/>
            </a:pP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الوحدة </a:t>
            </a: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3: نظم الصرف </a:t>
            </a:r>
            <a:r>
              <a:rPr lang="ar-SA" sz="2700" b="1" dirty="0" err="1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الأجنبي.</a:t>
            </a: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endParaRPr lang="ar-SA" sz="2700" b="1" dirty="0">
              <a:ln>
                <a:solidFill>
                  <a:srgbClr val="FF0000"/>
                </a:solidFill>
                <a:prstDash val="solid"/>
              </a:ln>
              <a:solidFill>
                <a:srgbClr val="0000FF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85376" y="4502331"/>
            <a:ext cx="8229600" cy="733658"/>
          </a:xfrm>
          <a:prstGeom prst="rect">
            <a:avLst/>
          </a:prstGeom>
        </p:spPr>
        <p:txBody>
          <a:bodyPr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  <a:defRPr/>
            </a:pP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الوحدة 4</a:t>
            </a: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 ميزان المدفوعات</a:t>
            </a:r>
            <a:endParaRPr lang="ar-SA" sz="2700" b="1" dirty="0">
              <a:ln>
                <a:solidFill>
                  <a:srgbClr val="FF0000"/>
                </a:solidFill>
                <a:prstDash val="solid"/>
              </a:ln>
              <a:solidFill>
                <a:srgbClr val="0000FF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67544" y="5235989"/>
            <a:ext cx="8229600" cy="1080120"/>
          </a:xfrm>
          <a:prstGeom prst="rect">
            <a:avLst/>
          </a:prstGeom>
        </p:spPr>
        <p:txBody>
          <a:bodyPr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  <a:defRPr/>
            </a:pP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الوحدة 5</a:t>
            </a: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المداخل التحليلية لميزان المدفوعات: المرونة </a:t>
            </a:r>
            <a:r>
              <a:rPr lang="ar-SA" sz="2800" b="1" dirty="0" err="1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والاستيعاب</a:t>
            </a:r>
            <a:r>
              <a:rPr lang="ar-SA" sz="2800" b="1" dirty="0" err="1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.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endParaRPr lang="ar-SA" sz="2800" b="1" dirty="0">
              <a:ln>
                <a:solidFill>
                  <a:srgbClr val="FF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5650" y="5949950"/>
            <a:ext cx="609600" cy="5175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224B2F2-FE58-4672-8D71-8E0DEA41DC8B}" type="slidenum">
              <a:rPr lang="ar-SA" altLang="ar-SA" smtClean="0">
                <a:solidFill>
                  <a:srgbClr val="0000FF"/>
                </a:solidFill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ar-SA" altLang="ar-SA" smtClean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20713" y="1344613"/>
            <a:ext cx="8229600" cy="8207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1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1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1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1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1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1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1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1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1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ar-SA" sz="3200" dirty="0">
                <a:ln>
                  <a:prstDash val="solid"/>
                </a:ln>
                <a:solidFill>
                  <a:srgbClr val="FF99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محتويات المقرر: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27711" y="2165321"/>
            <a:ext cx="7976737" cy="820688"/>
          </a:xfrm>
          <a:prstGeom prst="rect">
            <a:avLst/>
          </a:prstGeom>
        </p:spPr>
        <p:txBody>
          <a:bodyPr rtlCol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الوحدة 7: السياسات الاقتصادية الكلية لميزان المدفوعات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74700" y="2789238"/>
            <a:ext cx="8229600" cy="820737"/>
          </a:xfrm>
          <a:prstGeom prst="rect">
            <a:avLst/>
          </a:prstGeom>
        </p:spPr>
        <p:txBody>
          <a:bodyPr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67544" y="3173724"/>
            <a:ext cx="8229600" cy="820688"/>
          </a:xfrm>
          <a:prstGeom prst="rect">
            <a:avLst/>
          </a:prstGeom>
        </p:spPr>
        <p:txBody>
          <a:bodyPr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الوحدة 8: المدخل النقدي لميزان المدفوعات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67544" y="3787560"/>
            <a:ext cx="8229600" cy="1081600"/>
          </a:xfrm>
          <a:prstGeom prst="rect">
            <a:avLst/>
          </a:prstGeom>
        </p:spPr>
        <p:txBody>
          <a:bodyPr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الوحدة 9: النظام النقدي الدولي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21246" y="4488753"/>
            <a:ext cx="8229600" cy="733658"/>
          </a:xfrm>
          <a:prstGeom prst="rect">
            <a:avLst/>
          </a:prstGeom>
        </p:spPr>
        <p:txBody>
          <a:bodyPr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الوحدة 10: أزمة المديونية العالمية.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21246" y="5242880"/>
            <a:ext cx="8229600" cy="1080120"/>
          </a:xfrm>
          <a:prstGeom prst="rect">
            <a:avLst/>
          </a:prstGeom>
        </p:spPr>
        <p:txBody>
          <a:bodyPr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الوحدة 11: الأزمات المالية الدولية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5650" y="5949950"/>
            <a:ext cx="609600" cy="5175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1976B23-A3E3-4BFB-BCEB-6A8A7195F098}" type="slidenum">
              <a:rPr lang="ar-SA" altLang="ar-SA" smtClean="0">
                <a:solidFill>
                  <a:srgbClr val="0000FF"/>
                </a:solidFill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ar-SA" altLang="ar-SA" smtClean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74700" y="2789238"/>
            <a:ext cx="8229600" cy="820737"/>
          </a:xfrm>
          <a:prstGeom prst="rect">
            <a:avLst/>
          </a:prstGeom>
        </p:spPr>
        <p:txBody>
          <a:bodyPr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7544" y="2986009"/>
            <a:ext cx="8229600" cy="820688"/>
          </a:xfrm>
          <a:prstGeom prst="rect">
            <a:avLst/>
          </a:prstGeom>
        </p:spPr>
        <p:txBody>
          <a:bodyPr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ar-SA" b="1" dirty="0">
                <a:ln>
                  <a:prstDash val="solid"/>
                </a:ln>
                <a:solidFill>
                  <a:srgbClr val="FF99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توزيع الدرجات :</a:t>
            </a:r>
            <a:r>
              <a:rPr lang="ar-SA" b="1" dirty="0" smtClean="0">
                <a:ln>
                  <a:prstDash val="solid"/>
                </a:ln>
                <a:solidFill>
                  <a:srgbClr val="FF99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endParaRPr lang="en-US" b="1" dirty="0">
              <a:ln>
                <a:prstDash val="solid"/>
              </a:ln>
              <a:solidFill>
                <a:srgbClr val="FF99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67544" y="3068960"/>
            <a:ext cx="8229600" cy="2376264"/>
          </a:xfrm>
          <a:prstGeom prst="rect">
            <a:avLst/>
          </a:prstGeom>
        </p:spPr>
        <p:txBody>
          <a:bodyPr rtlCol="1">
            <a:normAutofit fontScale="77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Tx/>
              <a:buChar char="-"/>
              <a:defRPr/>
            </a:pPr>
            <a:endParaRPr lang="ar-SA" sz="2700" b="1" dirty="0" smtClean="0">
              <a:ln>
                <a:solidFill>
                  <a:srgbClr val="FF0000"/>
                </a:solidFill>
                <a:prstDash val="solid"/>
              </a:ln>
              <a:solidFill>
                <a:srgbClr val="0000FF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 fontAlgn="auto">
              <a:spcAft>
                <a:spcPts val="0"/>
              </a:spcAft>
              <a:buFontTx/>
              <a:buChar char="-"/>
              <a:defRPr/>
            </a:pPr>
            <a:endParaRPr lang="ar-SA" sz="2700" b="1" dirty="0" smtClean="0">
              <a:ln>
                <a:solidFill>
                  <a:srgbClr val="FF0000"/>
                </a:solidFill>
                <a:prstDash val="solid"/>
              </a:ln>
              <a:solidFill>
                <a:srgbClr val="0000FF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 fontAlgn="auto">
              <a:spcAft>
                <a:spcPts val="0"/>
              </a:spcAft>
              <a:buFontTx/>
              <a:buChar char="-"/>
              <a:defRPr/>
            </a:pP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اختبارين </a:t>
            </a: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فصليين كلا منهما </a:t>
            </a:r>
            <a:r>
              <a:rPr lang="en-US" sz="27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20</a:t>
            </a:r>
            <a:r>
              <a:rPr lang="ar-SA" sz="2700" b="1" dirty="0" err="1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%</a:t>
            </a: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</a:t>
            </a:r>
            <a:endParaRPr lang="en-US" sz="2700" b="1" dirty="0" smtClean="0">
              <a:ln>
                <a:solidFill>
                  <a:srgbClr val="FF0000"/>
                </a:solidFill>
                <a:prstDash val="solid"/>
              </a:ln>
              <a:solidFill>
                <a:srgbClr val="0000FF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 fontAlgn="auto">
              <a:spcAft>
                <a:spcPts val="0"/>
              </a:spcAft>
              <a:buFontTx/>
              <a:buChar char="-"/>
              <a:defRPr/>
            </a:pP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اختبارات قصيرة </a:t>
            </a:r>
            <a:r>
              <a:rPr lang="en-US" sz="27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Quizzes</a:t>
            </a: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ar-SA" sz="2700" b="1" dirty="0" err="1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10%</a:t>
            </a:r>
            <a:endParaRPr lang="ar-SA" sz="2700" b="1" dirty="0" smtClean="0">
              <a:ln>
                <a:solidFill>
                  <a:srgbClr val="FF0000"/>
                </a:solidFill>
                <a:prstDash val="solid"/>
              </a:ln>
              <a:solidFill>
                <a:srgbClr val="0000FF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 fontAlgn="auto">
              <a:spcAft>
                <a:spcPts val="0"/>
              </a:spcAft>
              <a:buFontTx/>
              <a:buChar char="-"/>
              <a:defRPr/>
            </a:pP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أوراق </a:t>
            </a: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عمل ومناقشات </a:t>
            </a:r>
            <a:r>
              <a:rPr lang="ar-SA" sz="2700" b="1" dirty="0" err="1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10%</a:t>
            </a: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endParaRPr lang="ar-SA" sz="2700" b="1" dirty="0" smtClean="0">
              <a:ln>
                <a:solidFill>
                  <a:srgbClr val="FF0000"/>
                </a:solidFill>
                <a:prstDash val="solid"/>
              </a:ln>
              <a:solidFill>
                <a:srgbClr val="0000FF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 fontAlgn="auto">
              <a:spcAft>
                <a:spcPts val="0"/>
              </a:spcAft>
              <a:buFontTx/>
              <a:buChar char="-"/>
              <a:defRPr/>
            </a:pP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الاختبار الأول يوم الأحد من الاسبوع </a:t>
            </a:r>
            <a:r>
              <a:rPr lang="ar-SA" sz="2700" b="1" dirty="0" err="1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السابع </a:t>
            </a: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(20/6/1438 </a:t>
            </a:r>
            <a:r>
              <a:rPr lang="ar-SA" sz="2700" b="1" dirty="0" err="1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الموافق19</a:t>
            </a: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/3/2017</a:t>
            </a:r>
            <a:r>
              <a:rPr lang="ar-SA" sz="2700" b="1" dirty="0" err="1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)</a:t>
            </a:r>
            <a:endParaRPr lang="ar-SA" sz="2700" b="1" dirty="0" smtClean="0">
              <a:ln>
                <a:solidFill>
                  <a:srgbClr val="FF0000"/>
                </a:solidFill>
                <a:prstDash val="solid"/>
              </a:ln>
              <a:solidFill>
                <a:srgbClr val="0000FF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 fontAlgn="auto">
              <a:spcAft>
                <a:spcPts val="0"/>
              </a:spcAft>
              <a:buFontTx/>
              <a:buChar char="-"/>
              <a:defRPr/>
            </a:pP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الاختبار الثاني يوم الأحد من الاسبوع الرابع </a:t>
            </a:r>
            <a:r>
              <a:rPr lang="ar-SA" sz="2700" b="1" dirty="0" err="1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عشر </a:t>
            </a:r>
            <a:r>
              <a:rPr lang="ar-SA" sz="27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(11/8/1438 الموافق 7/5/2017</a:t>
            </a:r>
            <a:r>
              <a:rPr lang="ar-SA" sz="2700" b="1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)</a:t>
            </a:r>
            <a:endParaRPr lang="ar-SA" sz="2700" b="1" dirty="0" smtClean="0">
              <a:ln>
                <a:solidFill>
                  <a:srgbClr val="FF0000"/>
                </a:solidFill>
                <a:prstDash val="solid"/>
              </a:ln>
              <a:solidFill>
                <a:srgbClr val="0000FF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 fontAlgn="auto">
              <a:spcAft>
                <a:spcPts val="0"/>
              </a:spcAft>
              <a:buFontTx/>
              <a:buChar char="-"/>
              <a:defRPr/>
            </a:pPr>
            <a:endParaRPr lang="ar-SA" sz="2700" b="1" dirty="0" smtClean="0">
              <a:ln>
                <a:solidFill>
                  <a:srgbClr val="FF0000"/>
                </a:solidFill>
                <a:prstDash val="solid"/>
              </a:ln>
              <a:solidFill>
                <a:srgbClr val="0000FF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 fontAlgn="auto">
              <a:spcAft>
                <a:spcPts val="0"/>
              </a:spcAft>
              <a:buFontTx/>
              <a:buChar char="-"/>
              <a:defRPr/>
            </a:pPr>
            <a:endParaRPr lang="en-US" sz="2700" b="1" dirty="0" smtClean="0">
              <a:ln>
                <a:solidFill>
                  <a:srgbClr val="FF0000"/>
                </a:solidFill>
                <a:prstDash val="solid"/>
              </a:ln>
              <a:solidFill>
                <a:srgbClr val="0000FF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 fontAlgn="auto">
              <a:spcAft>
                <a:spcPts val="0"/>
              </a:spcAft>
              <a:buFontTx/>
              <a:buChar char="-"/>
              <a:defRPr/>
            </a:pPr>
            <a:endParaRPr lang="ar-SA" sz="2700" b="1" dirty="0">
              <a:ln>
                <a:solidFill>
                  <a:srgbClr val="FF0000"/>
                </a:solidFill>
                <a:prstDash val="solid"/>
              </a:ln>
              <a:solidFill>
                <a:srgbClr val="0000FF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85376" y="4475842"/>
            <a:ext cx="8229600" cy="956471"/>
          </a:xfrm>
          <a:prstGeom prst="rect">
            <a:avLst/>
          </a:prstGeom>
        </p:spPr>
        <p:txBody>
          <a:bodyPr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sz="2700" b="1" dirty="0">
              <a:ln>
                <a:solidFill>
                  <a:srgbClr val="FF0000"/>
                </a:solidFill>
                <a:prstDash val="solid"/>
              </a:ln>
              <a:solidFill>
                <a:srgbClr val="0000FF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67544" y="5432313"/>
            <a:ext cx="8229600" cy="1080120"/>
          </a:xfrm>
          <a:prstGeom prst="rect">
            <a:avLst/>
          </a:prstGeom>
        </p:spPr>
        <p:txBody>
          <a:bodyPr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7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- باقي الدرجة لاختبار نهاية الفصل الدراسي 40%.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5650" y="5949950"/>
            <a:ext cx="609600" cy="5175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EFEB4BC-5F48-4D6B-AFDB-687BAC15C763}" type="slidenum">
              <a:rPr lang="ar-SA" altLang="ar-SA" smtClean="0">
                <a:solidFill>
                  <a:srgbClr val="0000FF"/>
                </a:solidFill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ar-SA" altLang="ar-SA" smtClean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57213" y="1341438"/>
            <a:ext cx="8229600" cy="8207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1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1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1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1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1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1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1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1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1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ar-SA" sz="3200" cap="small" dirty="0" smtClean="0">
                <a:ln>
                  <a:prstDash val="solid"/>
                </a:ln>
                <a:solidFill>
                  <a:srgbClr val="FF99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أهداف المقرر:</a:t>
            </a:r>
            <a:endParaRPr lang="ar-SA" sz="3200" cap="small" dirty="0">
              <a:ln>
                <a:prstDash val="solid"/>
              </a:ln>
              <a:solidFill>
                <a:srgbClr val="FF99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48017" y="2276872"/>
            <a:ext cx="8229600" cy="820688"/>
          </a:xfrm>
          <a:prstGeom prst="rect">
            <a:avLst/>
          </a:prstGeom>
        </p:spPr>
        <p:txBody>
          <a:bodyPr rtlCol="1">
            <a:normAutofit fontScale="85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33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1.</a:t>
            </a:r>
            <a:r>
              <a:rPr lang="ar-SA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ar-SA" sz="33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التعرف </a:t>
            </a:r>
            <a:r>
              <a:rPr lang="ar-SA" sz="33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على المفاهيم الأساسية لميزان المدفوعات ونظرية الصرف الأجنبي.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74700" y="2789238"/>
            <a:ext cx="8229600" cy="820737"/>
          </a:xfrm>
          <a:prstGeom prst="rect">
            <a:avLst/>
          </a:prstGeom>
        </p:spPr>
        <p:txBody>
          <a:bodyPr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51520" y="3097560"/>
            <a:ext cx="8445624" cy="820688"/>
          </a:xfrm>
          <a:prstGeom prst="rect">
            <a:avLst/>
          </a:prstGeom>
        </p:spPr>
        <p:txBody>
          <a:bodyPr rtlCol="1">
            <a:normAutofit fontScale="850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33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2.</a:t>
            </a:r>
            <a:r>
              <a:rPr lang="ar-SA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ar-SA" sz="33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توضيح الإطار النظري لمشكلة التوازن الداخلي والخارجي.</a:t>
            </a:r>
            <a:r>
              <a:rPr lang="ar-SA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ar-SA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80147" y="3783110"/>
            <a:ext cx="8229600" cy="663130"/>
          </a:xfrm>
          <a:prstGeom prst="rect">
            <a:avLst/>
          </a:prstGeom>
        </p:spPr>
        <p:txBody>
          <a:bodyPr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3.	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الربط بين الاقتصاد الداخلي وحركات رؤوس الأموال.</a:t>
            </a:r>
            <a:endParaRPr lang="ar-SA" sz="2800" b="1" dirty="0">
              <a:ln>
                <a:solidFill>
                  <a:srgbClr val="FF0000"/>
                </a:solidFill>
                <a:prstDash val="solid"/>
              </a:ln>
              <a:solidFill>
                <a:srgbClr val="0000FF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92494" y="4446240"/>
            <a:ext cx="8229600" cy="710952"/>
          </a:xfrm>
          <a:prstGeom prst="rect">
            <a:avLst/>
          </a:prstGeom>
        </p:spPr>
        <p:txBody>
          <a:bodyPr rtlCol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4.	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إدراك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تطورات النظام النقدي العالمي.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13798" y="5157192"/>
            <a:ext cx="8229600" cy="648072"/>
          </a:xfrm>
          <a:prstGeom prst="rect">
            <a:avLst/>
          </a:prstGeom>
        </p:spPr>
        <p:txBody>
          <a:bodyPr rtlCol="1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5.	شرح الظواهر النقدية الدولية. 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67544" y="5805264"/>
            <a:ext cx="8229600" cy="648072"/>
          </a:xfrm>
          <a:prstGeom prst="rect">
            <a:avLst/>
          </a:prstGeom>
        </p:spPr>
        <p:txBody>
          <a:bodyPr rtlCol="1">
            <a:normAutofit fontScale="850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6.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ar-SA" sz="2800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معرفة أسباب </a:t>
            </a:r>
            <a:r>
              <a:rPr lang="ar-SA" sz="2800" b="1" dirty="0">
                <a:ln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نظام "سعر الصرف المربوط" بالسعودية، والنظم البديلة.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730</TotalTime>
  <Words>215</Words>
  <Application>Microsoft Office PowerPoint</Application>
  <PresentationFormat>عرض على الشاشة (3:4)‏</PresentationFormat>
  <Paragraphs>53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انقلاب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النقود والبنوك والاسواق المالية (211 قصد)</dc:title>
  <dc:creator>AYMAN HENDY</dc:creator>
  <cp:lastModifiedBy>ksu</cp:lastModifiedBy>
  <cp:revision>70</cp:revision>
  <dcterms:created xsi:type="dcterms:W3CDTF">2013-03-24T14:02:01Z</dcterms:created>
  <dcterms:modified xsi:type="dcterms:W3CDTF">2017-02-05T08:22:16Z</dcterms:modified>
</cp:coreProperties>
</file>